
<file path=[Content_Types].xml><?xml version="1.0" encoding="utf-8"?>
<Types xmlns="http://schemas.openxmlformats.org/package/2006/content-types">
  <Default Extension="png" ContentType="image/png"/>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2" r:id="rId1"/>
  </p:sldMasterIdLst>
  <p:notesMasterIdLst>
    <p:notesMasterId r:id="rId32"/>
  </p:notesMasterIdLst>
  <p:handoutMasterIdLst>
    <p:handoutMasterId r:id="rId33"/>
  </p:handoutMasterIdLst>
  <p:sldIdLst>
    <p:sldId id="319" r:id="rId2"/>
    <p:sldId id="337" r:id="rId3"/>
    <p:sldId id="320" r:id="rId4"/>
    <p:sldId id="260" r:id="rId5"/>
    <p:sldId id="345" r:id="rId6"/>
    <p:sldId id="353" r:id="rId7"/>
    <p:sldId id="355" r:id="rId8"/>
    <p:sldId id="327" r:id="rId9"/>
    <p:sldId id="346" r:id="rId10"/>
    <p:sldId id="352" r:id="rId11"/>
    <p:sldId id="348" r:id="rId12"/>
    <p:sldId id="354" r:id="rId13"/>
    <p:sldId id="356" r:id="rId14"/>
    <p:sldId id="357" r:id="rId15"/>
    <p:sldId id="334" r:id="rId16"/>
    <p:sldId id="336" r:id="rId17"/>
    <p:sldId id="338" r:id="rId18"/>
    <p:sldId id="339" r:id="rId19"/>
    <p:sldId id="340" r:id="rId20"/>
    <p:sldId id="341" r:id="rId21"/>
    <p:sldId id="342" r:id="rId22"/>
    <p:sldId id="343" r:id="rId23"/>
    <p:sldId id="344" r:id="rId24"/>
    <p:sldId id="349" r:id="rId25"/>
    <p:sldId id="350" r:id="rId26"/>
    <p:sldId id="328" r:id="rId27"/>
    <p:sldId id="347" r:id="rId28"/>
    <p:sldId id="329" r:id="rId29"/>
    <p:sldId id="331" r:id="rId30"/>
    <p:sldId id="351" r:id="rId31"/>
  </p:sldIdLst>
  <p:sldSz cx="9144000" cy="6858000" type="screen4x3"/>
  <p:notesSz cx="9872663" cy="6797675"/>
  <p:defaultTextStyle>
    <a:defPPr>
      <a:defRPr lang="en-US"/>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Tulû GÜRAKAN" initials="TG" lastIdx="2" clrIdx="0">
    <p:extLst>
      <p:ext uri="{19B8F6BF-5375-455C-9EA6-DF929625EA0E}">
        <p15:presenceInfo xmlns:p15="http://schemas.microsoft.com/office/powerpoint/2012/main" userId="S-1-5-21-409080528-574715604-432981358-396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0000"/>
    <a:srgbClr val="050042"/>
    <a:srgbClr val="00FFCC"/>
    <a:srgbClr val="66FF33"/>
    <a:srgbClr val="0099FF"/>
    <a:srgbClr val="000066"/>
    <a:srgbClr val="FFFF00"/>
    <a:srgbClr val="51610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Orta Stil 2 - Vurgu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Orta Stil 1 - Vurgu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5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handoutMaster" Target="handoutMasters/handoutMaster1.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9.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4279573" cy="339329"/>
          </a:xfrm>
          <a:prstGeom prst="rect">
            <a:avLst/>
          </a:prstGeom>
        </p:spPr>
        <p:txBody>
          <a:bodyPr vert="horz" lIns="91029" tIns="45514" rIns="91029" bIns="45514" rtlCol="0"/>
          <a:lstStyle>
            <a:lvl1pPr algn="l">
              <a:defRPr sz="1200">
                <a:cs typeface="+mn-cs"/>
              </a:defRPr>
            </a:lvl1pPr>
          </a:lstStyle>
          <a:p>
            <a:pPr>
              <a:defRPr/>
            </a:pPr>
            <a:endParaRPr lang="tr-TR"/>
          </a:p>
        </p:txBody>
      </p:sp>
      <p:sp>
        <p:nvSpPr>
          <p:cNvPr id="3" name="Veri Yer Tutucusu 2"/>
          <p:cNvSpPr>
            <a:spLocks noGrp="1"/>
          </p:cNvSpPr>
          <p:nvPr>
            <p:ph type="dt" sz="quarter" idx="1"/>
          </p:nvPr>
        </p:nvSpPr>
        <p:spPr>
          <a:xfrm>
            <a:off x="5591513" y="0"/>
            <a:ext cx="4279573" cy="339329"/>
          </a:xfrm>
          <a:prstGeom prst="rect">
            <a:avLst/>
          </a:prstGeom>
        </p:spPr>
        <p:txBody>
          <a:bodyPr vert="horz" lIns="91029" tIns="45514" rIns="91029" bIns="45514" rtlCol="0"/>
          <a:lstStyle>
            <a:lvl1pPr algn="r">
              <a:defRPr sz="1200">
                <a:cs typeface="+mn-cs"/>
              </a:defRPr>
            </a:lvl1pPr>
          </a:lstStyle>
          <a:p>
            <a:pPr>
              <a:defRPr/>
            </a:pPr>
            <a:fld id="{DE406517-7766-436E-8570-A2313E1ABAF7}" type="datetimeFigureOut">
              <a:rPr lang="tr-TR"/>
              <a:pPr>
                <a:defRPr/>
              </a:pPr>
              <a:t>4.12.2016</a:t>
            </a:fld>
            <a:endParaRPr lang="tr-TR"/>
          </a:p>
        </p:txBody>
      </p:sp>
      <p:sp>
        <p:nvSpPr>
          <p:cNvPr id="4" name="Altbilgi Yer Tutucusu 3"/>
          <p:cNvSpPr>
            <a:spLocks noGrp="1"/>
          </p:cNvSpPr>
          <p:nvPr>
            <p:ph type="ftr" sz="quarter" idx="2"/>
          </p:nvPr>
        </p:nvSpPr>
        <p:spPr>
          <a:xfrm>
            <a:off x="0" y="6456760"/>
            <a:ext cx="4279573" cy="339329"/>
          </a:xfrm>
          <a:prstGeom prst="rect">
            <a:avLst/>
          </a:prstGeom>
        </p:spPr>
        <p:txBody>
          <a:bodyPr vert="horz" lIns="91029" tIns="45514" rIns="91029" bIns="45514" rtlCol="0" anchor="b"/>
          <a:lstStyle>
            <a:lvl1pPr algn="l">
              <a:defRPr sz="1200">
                <a:cs typeface="+mn-cs"/>
              </a:defRPr>
            </a:lvl1pPr>
          </a:lstStyle>
          <a:p>
            <a:pPr>
              <a:defRPr/>
            </a:pPr>
            <a:endParaRPr lang="tr-TR"/>
          </a:p>
        </p:txBody>
      </p:sp>
      <p:sp>
        <p:nvSpPr>
          <p:cNvPr id="5" name="Slayt Numarası Yer Tutucusu 4"/>
          <p:cNvSpPr>
            <a:spLocks noGrp="1"/>
          </p:cNvSpPr>
          <p:nvPr>
            <p:ph type="sldNum" sz="quarter" idx="3"/>
          </p:nvPr>
        </p:nvSpPr>
        <p:spPr>
          <a:xfrm>
            <a:off x="5591513" y="6456760"/>
            <a:ext cx="4279573" cy="339329"/>
          </a:xfrm>
          <a:prstGeom prst="rect">
            <a:avLst/>
          </a:prstGeom>
        </p:spPr>
        <p:txBody>
          <a:bodyPr vert="horz" lIns="91029" tIns="45514" rIns="91029" bIns="45514" rtlCol="0" anchor="b"/>
          <a:lstStyle>
            <a:lvl1pPr algn="r">
              <a:defRPr sz="1200">
                <a:cs typeface="+mn-cs"/>
              </a:defRPr>
            </a:lvl1pPr>
          </a:lstStyle>
          <a:p>
            <a:pPr>
              <a:defRPr/>
            </a:pPr>
            <a:fld id="{A08CABE3-8BA9-4C8D-BC4B-4D3F4BC976A0}" type="slidenum">
              <a:rPr lang="tr-TR"/>
              <a:pPr>
                <a:defRPr/>
              </a:pPr>
              <a:t>‹#›</a:t>
            </a:fld>
            <a:endParaRPr lang="tr-TR"/>
          </a:p>
        </p:txBody>
      </p:sp>
    </p:spTree>
    <p:extLst>
      <p:ext uri="{BB962C8B-B14F-4D97-AF65-F5344CB8AC3E}">
        <p14:creationId xmlns:p14="http://schemas.microsoft.com/office/powerpoint/2010/main" val="40448884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bilgi Yer Tutucusu 1"/>
          <p:cNvSpPr>
            <a:spLocks noGrp="1"/>
          </p:cNvSpPr>
          <p:nvPr>
            <p:ph type="hdr" sz="quarter"/>
          </p:nvPr>
        </p:nvSpPr>
        <p:spPr>
          <a:xfrm>
            <a:off x="0" y="0"/>
            <a:ext cx="4277997" cy="339329"/>
          </a:xfrm>
          <a:prstGeom prst="rect">
            <a:avLst/>
          </a:prstGeom>
        </p:spPr>
        <p:txBody>
          <a:bodyPr vert="horz" lIns="91029" tIns="45514" rIns="91029" bIns="45514" rtlCol="0"/>
          <a:lstStyle>
            <a:lvl1pPr algn="l">
              <a:defRPr sz="1200">
                <a:cs typeface="+mn-cs"/>
              </a:defRPr>
            </a:lvl1pPr>
          </a:lstStyle>
          <a:p>
            <a:pPr>
              <a:defRPr/>
            </a:pPr>
            <a:endParaRPr lang="tr-TR"/>
          </a:p>
        </p:txBody>
      </p:sp>
      <p:sp>
        <p:nvSpPr>
          <p:cNvPr id="3" name="Veri Yer Tutucusu 2"/>
          <p:cNvSpPr>
            <a:spLocks noGrp="1"/>
          </p:cNvSpPr>
          <p:nvPr>
            <p:ph type="dt" idx="1"/>
          </p:nvPr>
        </p:nvSpPr>
        <p:spPr>
          <a:xfrm>
            <a:off x="5591513" y="0"/>
            <a:ext cx="4279573" cy="339329"/>
          </a:xfrm>
          <a:prstGeom prst="rect">
            <a:avLst/>
          </a:prstGeom>
        </p:spPr>
        <p:txBody>
          <a:bodyPr vert="horz" lIns="91029" tIns="45514" rIns="91029" bIns="45514" rtlCol="0"/>
          <a:lstStyle>
            <a:lvl1pPr algn="r">
              <a:defRPr sz="1200">
                <a:cs typeface="+mn-cs"/>
              </a:defRPr>
            </a:lvl1pPr>
          </a:lstStyle>
          <a:p>
            <a:pPr>
              <a:defRPr/>
            </a:pPr>
            <a:fld id="{DB4D4032-6F66-4221-A233-CD6AD973A48B}" type="datetimeFigureOut">
              <a:rPr lang="tr-TR"/>
              <a:pPr>
                <a:defRPr/>
              </a:pPr>
              <a:t>4.12.2016</a:t>
            </a:fld>
            <a:endParaRPr lang="tr-TR"/>
          </a:p>
        </p:txBody>
      </p:sp>
      <p:sp>
        <p:nvSpPr>
          <p:cNvPr id="4" name="Slayt Görüntüsü Yer Tutucusu 3"/>
          <p:cNvSpPr>
            <a:spLocks noGrp="1" noRot="1" noChangeAspect="1"/>
          </p:cNvSpPr>
          <p:nvPr>
            <p:ph type="sldImg" idx="2"/>
          </p:nvPr>
        </p:nvSpPr>
        <p:spPr>
          <a:xfrm>
            <a:off x="3238500" y="511175"/>
            <a:ext cx="3397250" cy="2547938"/>
          </a:xfrm>
          <a:prstGeom prst="rect">
            <a:avLst/>
          </a:prstGeom>
          <a:noFill/>
          <a:ln w="12700">
            <a:solidFill>
              <a:prstClr val="black"/>
            </a:solidFill>
          </a:ln>
        </p:spPr>
        <p:txBody>
          <a:bodyPr vert="horz" lIns="91029" tIns="45514" rIns="91029" bIns="45514" rtlCol="0" anchor="ctr"/>
          <a:lstStyle/>
          <a:p>
            <a:pPr lvl="0"/>
            <a:endParaRPr lang="tr-TR" noProof="0"/>
          </a:p>
        </p:txBody>
      </p:sp>
      <p:sp>
        <p:nvSpPr>
          <p:cNvPr id="5" name="Not Yer Tutucusu 4"/>
          <p:cNvSpPr>
            <a:spLocks noGrp="1"/>
          </p:cNvSpPr>
          <p:nvPr>
            <p:ph type="body" sz="quarter" idx="3"/>
          </p:nvPr>
        </p:nvSpPr>
        <p:spPr>
          <a:xfrm>
            <a:off x="987109" y="3228380"/>
            <a:ext cx="7898446" cy="3058716"/>
          </a:xfrm>
          <a:prstGeom prst="rect">
            <a:avLst/>
          </a:prstGeom>
        </p:spPr>
        <p:txBody>
          <a:bodyPr vert="horz" lIns="91029" tIns="45514" rIns="91029" bIns="45514" rtlCol="0"/>
          <a:lstStyle/>
          <a:p>
            <a:pPr lvl="0"/>
            <a:r>
              <a:rPr lang="tr-TR" noProof="0" smtClean="0"/>
              <a:t>Asıl metin stillerini düzenlemek için tıklatın</a:t>
            </a:r>
          </a:p>
          <a:p>
            <a:pPr lvl="1"/>
            <a:r>
              <a:rPr lang="tr-TR" noProof="0" smtClean="0"/>
              <a:t>İkinci düzey</a:t>
            </a:r>
          </a:p>
          <a:p>
            <a:pPr lvl="2"/>
            <a:r>
              <a:rPr lang="tr-TR" noProof="0" smtClean="0"/>
              <a:t>Üçüncü düzey</a:t>
            </a:r>
          </a:p>
          <a:p>
            <a:pPr lvl="3"/>
            <a:r>
              <a:rPr lang="tr-TR" noProof="0" smtClean="0"/>
              <a:t>Dördüncü düzey</a:t>
            </a:r>
          </a:p>
          <a:p>
            <a:pPr lvl="4"/>
            <a:r>
              <a:rPr lang="tr-TR" noProof="0" smtClean="0"/>
              <a:t>Beşinci düzey</a:t>
            </a:r>
            <a:endParaRPr lang="tr-TR" noProof="0"/>
          </a:p>
        </p:txBody>
      </p:sp>
      <p:sp>
        <p:nvSpPr>
          <p:cNvPr id="6" name="Altbilgi Yer Tutucusu 5"/>
          <p:cNvSpPr>
            <a:spLocks noGrp="1"/>
          </p:cNvSpPr>
          <p:nvPr>
            <p:ph type="ftr" sz="quarter" idx="4"/>
          </p:nvPr>
        </p:nvSpPr>
        <p:spPr>
          <a:xfrm>
            <a:off x="0" y="6456760"/>
            <a:ext cx="4277997" cy="339329"/>
          </a:xfrm>
          <a:prstGeom prst="rect">
            <a:avLst/>
          </a:prstGeom>
        </p:spPr>
        <p:txBody>
          <a:bodyPr vert="horz" lIns="91029" tIns="45514" rIns="91029" bIns="45514" rtlCol="0" anchor="b"/>
          <a:lstStyle>
            <a:lvl1pPr algn="l">
              <a:defRPr sz="1200">
                <a:cs typeface="+mn-cs"/>
              </a:defRPr>
            </a:lvl1pPr>
          </a:lstStyle>
          <a:p>
            <a:pPr>
              <a:defRPr/>
            </a:pPr>
            <a:endParaRPr lang="tr-TR"/>
          </a:p>
        </p:txBody>
      </p:sp>
      <p:sp>
        <p:nvSpPr>
          <p:cNvPr id="7" name="Slayt Numarası Yer Tutucusu 6"/>
          <p:cNvSpPr>
            <a:spLocks noGrp="1"/>
          </p:cNvSpPr>
          <p:nvPr>
            <p:ph type="sldNum" sz="quarter" idx="5"/>
          </p:nvPr>
        </p:nvSpPr>
        <p:spPr>
          <a:xfrm>
            <a:off x="5591513" y="6456760"/>
            <a:ext cx="4279573" cy="339329"/>
          </a:xfrm>
          <a:prstGeom prst="rect">
            <a:avLst/>
          </a:prstGeom>
        </p:spPr>
        <p:txBody>
          <a:bodyPr vert="horz" lIns="91029" tIns="45514" rIns="91029" bIns="45514" rtlCol="0" anchor="b"/>
          <a:lstStyle>
            <a:lvl1pPr algn="r">
              <a:defRPr sz="1200">
                <a:cs typeface="+mn-cs"/>
              </a:defRPr>
            </a:lvl1pPr>
          </a:lstStyle>
          <a:p>
            <a:pPr>
              <a:defRPr/>
            </a:pPr>
            <a:fld id="{E6D8FE55-B075-4B31-B040-F7077444ED76}" type="slidenum">
              <a:rPr lang="tr-TR"/>
              <a:pPr>
                <a:defRPr/>
              </a:pPr>
              <a:t>‹#›</a:t>
            </a:fld>
            <a:endParaRPr lang="tr-TR"/>
          </a:p>
        </p:txBody>
      </p:sp>
    </p:spTree>
    <p:extLst>
      <p:ext uri="{BB962C8B-B14F-4D97-AF65-F5344CB8AC3E}">
        <p14:creationId xmlns:p14="http://schemas.microsoft.com/office/powerpoint/2010/main" val="143384122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Slayt Görüntüsü Yer Tutucusu 1"/>
          <p:cNvSpPr>
            <a:spLocks noGrp="1" noRot="1" noChangeAspect="1"/>
          </p:cNvSpPr>
          <p:nvPr>
            <p:ph type="sldImg"/>
          </p:nvPr>
        </p:nvSpPr>
        <p:spPr bwMode="auto">
          <a:noFill/>
          <a:ln>
            <a:solidFill>
              <a:srgbClr val="000000"/>
            </a:solidFill>
            <a:miter lim="800000"/>
            <a:headEnd/>
            <a:tailEnd/>
          </a:ln>
        </p:spPr>
      </p:sp>
      <p:sp>
        <p:nvSpPr>
          <p:cNvPr id="23554" name="Not Yer Tutucusu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n-GB" smtClean="0"/>
          </a:p>
        </p:txBody>
      </p:sp>
      <p:sp>
        <p:nvSpPr>
          <p:cNvPr id="23555" name="Slayt Numarası Yer Tutucusu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5E71114-B300-4C94-B439-DD00B50E4FB8}" type="slidenum">
              <a:rPr lang="tr-TR" smtClean="0">
                <a:solidFill>
                  <a:srgbClr val="000000"/>
                </a:solidFill>
                <a:cs typeface="Arial" charset="0"/>
              </a:rPr>
              <a:pPr/>
              <a:t>1</a:t>
            </a:fld>
            <a:endParaRPr lang="tr-TR" smtClean="0">
              <a:solidFill>
                <a:srgbClr val="000000"/>
              </a:solidFill>
              <a:cs typeface="Arial" charset="0"/>
            </a:endParaRPr>
          </a:p>
        </p:txBody>
      </p:sp>
      <p:sp>
        <p:nvSpPr>
          <p:cNvPr id="23556" name="Veri Yer Tutucusu 4"/>
          <p:cNvSpPr>
            <a:spLocks noGrp="1"/>
          </p:cNvSpPr>
          <p:nvPr>
            <p:ph type="dt" sz="quarter" idx="1"/>
          </p:nvPr>
        </p:nvSpPr>
        <p:spPr bwMode="auto">
          <a:noFill/>
          <a:ln>
            <a:miter lim="800000"/>
            <a:headEnd/>
            <a:tailEnd/>
          </a:ln>
        </p:spPr>
        <p:txBody>
          <a:bodyPr wrap="square" numCol="1" anchor="t" anchorCtr="0" compatLnSpc="1">
            <a:prstTxWarp prst="textNoShape">
              <a:avLst/>
            </a:prstTxWarp>
          </a:bodyPr>
          <a:lstStyle/>
          <a:p>
            <a:r>
              <a:rPr lang="tr-TR" smtClean="0">
                <a:solidFill>
                  <a:srgbClr val="000000"/>
                </a:solidFill>
                <a:cs typeface="Arial" charset="0"/>
              </a:rPr>
              <a:t>26.12.2012</a:t>
            </a:r>
          </a:p>
        </p:txBody>
      </p:sp>
    </p:spTree>
    <p:extLst>
      <p:ext uri="{BB962C8B-B14F-4D97-AF65-F5344CB8AC3E}">
        <p14:creationId xmlns:p14="http://schemas.microsoft.com/office/powerpoint/2010/main" val="1591549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Slayt Görüntüsü Yer Tutucusu 1"/>
          <p:cNvSpPr>
            <a:spLocks noGrp="1" noRot="1" noChangeAspect="1"/>
          </p:cNvSpPr>
          <p:nvPr>
            <p:ph type="sldImg"/>
          </p:nvPr>
        </p:nvSpPr>
        <p:spPr bwMode="auto">
          <a:noFill/>
          <a:ln>
            <a:solidFill>
              <a:srgbClr val="000000"/>
            </a:solidFill>
            <a:miter lim="800000"/>
            <a:headEnd/>
            <a:tailEnd/>
          </a:ln>
        </p:spPr>
      </p:sp>
      <p:sp>
        <p:nvSpPr>
          <p:cNvPr id="26626" name="Not Yer Tutucusu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tr-TR" smtClean="0"/>
          </a:p>
        </p:txBody>
      </p:sp>
      <p:sp>
        <p:nvSpPr>
          <p:cNvPr id="26627" name="Slayt Numarası Yer Tutucusu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C5D8B93-3875-481A-B804-DEEFA59D685D}" type="slidenum">
              <a:rPr lang="tr-TR" smtClean="0">
                <a:cs typeface="Arial" charset="0"/>
              </a:rPr>
              <a:pPr/>
              <a:t>3</a:t>
            </a:fld>
            <a:endParaRPr lang="tr-TR" smtClean="0">
              <a:cs typeface="Arial" charset="0"/>
            </a:endParaRPr>
          </a:p>
        </p:txBody>
      </p:sp>
      <p:sp>
        <p:nvSpPr>
          <p:cNvPr id="26628" name="Üstbilgi Yer Tutucusu 4"/>
          <p:cNvSpPr>
            <a:spLocks noGrp="1"/>
          </p:cNvSpPr>
          <p:nvPr>
            <p:ph type="hdr" sz="quarter"/>
          </p:nvPr>
        </p:nvSpPr>
        <p:spPr bwMode="auto">
          <a:noFill/>
          <a:ln>
            <a:miter lim="800000"/>
            <a:headEnd/>
            <a:tailEnd/>
          </a:ln>
        </p:spPr>
        <p:txBody>
          <a:bodyPr wrap="square" numCol="1" anchor="t" anchorCtr="0" compatLnSpc="1">
            <a:prstTxWarp prst="textNoShape">
              <a:avLst/>
            </a:prstTxWarp>
          </a:bodyPr>
          <a:lstStyle/>
          <a:p>
            <a:r>
              <a:rPr lang="tr-TR" smtClean="0">
                <a:cs typeface="Arial" charset="0"/>
              </a:rPr>
              <a:t>Hizmete Özel</a:t>
            </a:r>
          </a:p>
        </p:txBody>
      </p:sp>
    </p:spTree>
    <p:extLst>
      <p:ext uri="{BB962C8B-B14F-4D97-AF65-F5344CB8AC3E}">
        <p14:creationId xmlns:p14="http://schemas.microsoft.com/office/powerpoint/2010/main" val="27265877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a:p>
        </p:txBody>
      </p:sp>
      <p:sp>
        <p:nvSpPr>
          <p:cNvPr id="4" name="Slayt Numarası Yer Tutucusu 3"/>
          <p:cNvSpPr>
            <a:spLocks noGrp="1"/>
          </p:cNvSpPr>
          <p:nvPr>
            <p:ph type="sldNum" sz="quarter" idx="10"/>
          </p:nvPr>
        </p:nvSpPr>
        <p:spPr/>
        <p:txBody>
          <a:bodyPr/>
          <a:lstStyle/>
          <a:p>
            <a:pPr>
              <a:defRPr/>
            </a:pPr>
            <a:fld id="{E6D8FE55-B075-4B31-B040-F7077444ED76}" type="slidenum">
              <a:rPr lang="tr-TR" smtClean="0"/>
              <a:pPr>
                <a:defRPr/>
              </a:pPr>
              <a:t>11</a:t>
            </a:fld>
            <a:endParaRPr lang="tr-TR"/>
          </a:p>
        </p:txBody>
      </p:sp>
    </p:spTree>
    <p:extLst>
      <p:ext uri="{BB962C8B-B14F-4D97-AF65-F5344CB8AC3E}">
        <p14:creationId xmlns:p14="http://schemas.microsoft.com/office/powerpoint/2010/main" val="14652066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Görüntüsü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10"/>
          </p:nvPr>
        </p:nvSpPr>
        <p:spPr/>
        <p:txBody>
          <a:bodyPr/>
          <a:lstStyle/>
          <a:p>
            <a:pPr>
              <a:defRPr/>
            </a:pPr>
            <a:fld id="{E6D8FE55-B075-4B31-B040-F7077444ED76}" type="slidenum">
              <a:rPr lang="tr-TR" smtClean="0"/>
              <a:pPr>
                <a:defRPr/>
              </a:pPr>
              <a:t>15</a:t>
            </a:fld>
            <a:endParaRPr lang="tr-TR"/>
          </a:p>
        </p:txBody>
      </p:sp>
    </p:spTree>
    <p:extLst>
      <p:ext uri="{BB962C8B-B14F-4D97-AF65-F5344CB8AC3E}">
        <p14:creationId xmlns:p14="http://schemas.microsoft.com/office/powerpoint/2010/main" val="20833543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jpe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4.jpe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aşlık Slaydı">
    <p:spTree>
      <p:nvGrpSpPr>
        <p:cNvPr id="1" name=""/>
        <p:cNvGrpSpPr/>
        <p:nvPr/>
      </p:nvGrpSpPr>
      <p:grpSpPr>
        <a:xfrm>
          <a:off x="0" y="0"/>
          <a:ext cx="0" cy="0"/>
          <a:chOff x="0" y="0"/>
          <a:chExt cx="0" cy="0"/>
        </a:xfrm>
      </p:grpSpPr>
      <p:pic>
        <p:nvPicPr>
          <p:cNvPr id="4" name="Picture 4"/>
          <p:cNvPicPr preferRelativeResize="0">
            <a:picLocks noChangeArrowheads="1"/>
          </p:cNvPicPr>
          <p:nvPr userDrawn="1"/>
        </p:nvPicPr>
        <p:blipFill>
          <a:blip r:embed="rId2"/>
          <a:srcRect/>
          <a:stretch>
            <a:fillRect/>
          </a:stretch>
        </p:blipFill>
        <p:spPr bwMode="auto">
          <a:xfrm>
            <a:off x="0" y="2781300"/>
            <a:ext cx="9144000" cy="1358900"/>
          </a:xfrm>
          <a:prstGeom prst="rect">
            <a:avLst/>
          </a:prstGeom>
          <a:noFill/>
          <a:ln w="9525">
            <a:noFill/>
            <a:miter lim="800000"/>
            <a:headEnd/>
            <a:tailEnd/>
          </a:ln>
        </p:spPr>
      </p:pic>
      <p:pic>
        <p:nvPicPr>
          <p:cNvPr id="5" name="Picture 3" descr="F:\MUSTAFA\LOGO\tek_tr.jpg"/>
          <p:cNvPicPr>
            <a:picLocks noChangeAspect="1" noChangeArrowheads="1"/>
          </p:cNvPicPr>
          <p:nvPr userDrawn="1"/>
        </p:nvPicPr>
        <p:blipFill>
          <a:blip r:embed="rId3"/>
          <a:srcRect/>
          <a:stretch>
            <a:fillRect/>
          </a:stretch>
        </p:blipFill>
        <p:spPr bwMode="auto">
          <a:xfrm>
            <a:off x="3779838" y="333375"/>
            <a:ext cx="1584325" cy="1511300"/>
          </a:xfrm>
          <a:prstGeom prst="rect">
            <a:avLst/>
          </a:prstGeom>
          <a:noFill/>
          <a:ln w="9525">
            <a:noFill/>
            <a:miter lim="800000"/>
            <a:headEnd/>
            <a:tailEnd/>
          </a:ln>
        </p:spPr>
      </p:pic>
      <p:sp>
        <p:nvSpPr>
          <p:cNvPr id="6" name="Metin kutusu 5"/>
          <p:cNvSpPr txBox="1"/>
          <p:nvPr userDrawn="1"/>
        </p:nvSpPr>
        <p:spPr>
          <a:xfrm>
            <a:off x="1476375" y="1844675"/>
            <a:ext cx="6191250" cy="769938"/>
          </a:xfrm>
          <a:prstGeom prst="rect">
            <a:avLst/>
          </a:prstGeom>
          <a:noFill/>
        </p:spPr>
        <p:txBody>
          <a:bodyPr>
            <a:spAutoFit/>
          </a:bodyPr>
          <a:lstStyle/>
          <a:p>
            <a:pPr algn="ctr">
              <a:defRPr/>
            </a:pPr>
            <a:r>
              <a:rPr lang="tr-TR" sz="4400" b="1" dirty="0">
                <a:solidFill>
                  <a:srgbClr val="C00000"/>
                </a:solidFill>
                <a:effectLst>
                  <a:outerShdw blurRad="38100" dist="38100" dir="2700000" algn="tl">
                    <a:srgbClr val="000000">
                      <a:alpha val="43137"/>
                    </a:srgbClr>
                  </a:outerShdw>
                </a:effectLst>
                <a:latin typeface="Calibri"/>
              </a:rPr>
              <a:t>EKONOMİ BAKANLIĞI</a:t>
            </a:r>
          </a:p>
        </p:txBody>
      </p:sp>
      <p:sp>
        <p:nvSpPr>
          <p:cNvPr id="3" name="2 Alt Başlık"/>
          <p:cNvSpPr>
            <a:spLocks noGrp="1"/>
          </p:cNvSpPr>
          <p:nvPr>
            <p:ph type="subTitle" idx="1"/>
          </p:nvPr>
        </p:nvSpPr>
        <p:spPr>
          <a:xfrm>
            <a:off x="1368000" y="4503600"/>
            <a:ext cx="6400800" cy="1143008"/>
          </a:xfrm>
        </p:spPr>
        <p:txBody>
          <a:bodyPr/>
          <a:lstStyle>
            <a:lvl1pPr marL="0" indent="0" algn="ctr">
              <a:buNone/>
              <a:defRPr i="1">
                <a:solidFill>
                  <a:srgbClr val="4D968B"/>
                </a:solidFill>
                <a:effectLst>
                  <a:outerShdw blurRad="38100" dist="38100" dir="2700000" algn="tl">
                    <a:srgbClr val="000000">
                      <a:alpha val="43137"/>
                    </a:srgb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tr-TR" dirty="0" smtClean="0"/>
              <a:t>Asıl alt başlık stilini düzenlemek için tıklatın</a:t>
            </a:r>
            <a:endParaRPr lang="tr-TR" dirty="0"/>
          </a:p>
        </p:txBody>
      </p:sp>
      <p:sp>
        <p:nvSpPr>
          <p:cNvPr id="7" name="4 Altbilgi Yer Tutucusu"/>
          <p:cNvSpPr>
            <a:spLocks noGrp="1"/>
          </p:cNvSpPr>
          <p:nvPr>
            <p:ph type="ftr" sz="quarter" idx="10"/>
          </p:nvPr>
        </p:nvSpPr>
        <p:spPr>
          <a:xfrm>
            <a:off x="250825" y="6453188"/>
            <a:ext cx="7921625" cy="304800"/>
          </a:xfrm>
        </p:spPr>
        <p:txBody>
          <a:bodyPr/>
          <a:lstStyle>
            <a:lvl1pPr algn="l">
              <a:defRPr sz="1600">
                <a:solidFill>
                  <a:srgbClr val="E7DEC9">
                    <a:lumMod val="75000"/>
                  </a:srgbClr>
                </a:solidFill>
                <a:effectLst>
                  <a:outerShdw blurRad="38100" dist="38100" dir="2700000" algn="tl">
                    <a:srgbClr val="000000">
                      <a:alpha val="43137"/>
                    </a:srgbClr>
                  </a:outerShdw>
                </a:effectLst>
                <a:latin typeface="Calibri" pitchFamily="34" charset="0"/>
              </a:defRPr>
            </a:lvl1pPr>
          </a:lstStyle>
          <a:p>
            <a:pPr>
              <a:defRPr/>
            </a:pPr>
            <a:r>
              <a:rPr lang="sv-SE"/>
              <a:t>Ekonomi Bakanlığı</a:t>
            </a:r>
            <a:endParaRPr lang="tr-TR"/>
          </a:p>
        </p:txBody>
      </p:sp>
      <p:sp>
        <p:nvSpPr>
          <p:cNvPr id="8" name="5 Slayt Numarası Yer Tutucusu"/>
          <p:cNvSpPr>
            <a:spLocks noGrp="1"/>
          </p:cNvSpPr>
          <p:nvPr>
            <p:ph type="sldNum" sz="quarter" idx="11"/>
          </p:nvPr>
        </p:nvSpPr>
        <p:spPr>
          <a:xfrm>
            <a:off x="8459788" y="6453188"/>
            <a:ext cx="571500" cy="252412"/>
          </a:xfrm>
        </p:spPr>
        <p:txBody>
          <a:bodyPr/>
          <a:lstStyle>
            <a:lvl1pPr algn="ctr">
              <a:defRPr sz="1600">
                <a:solidFill>
                  <a:srgbClr val="E7DEC9">
                    <a:lumMod val="75000"/>
                  </a:srgbClr>
                </a:solidFill>
                <a:effectLst>
                  <a:outerShdw blurRad="38100" dist="38100" dir="2700000" algn="tl">
                    <a:srgbClr val="000000">
                      <a:alpha val="43137"/>
                    </a:srgbClr>
                  </a:outerShdw>
                </a:effectLst>
                <a:latin typeface="Calibri" pitchFamily="34" charset="0"/>
              </a:defRPr>
            </a:lvl1pPr>
          </a:lstStyle>
          <a:p>
            <a:pPr>
              <a:defRPr/>
            </a:pPr>
            <a:fld id="{F145F78E-A33B-415D-BD95-0A5107F7D55E}" type="slidenum">
              <a:rPr lang="en-US"/>
              <a:pPr>
                <a:defRPr/>
              </a:pPr>
              <a:t>‹#›</a:t>
            </a:fld>
            <a:endParaRPr lang="en-US" dirty="0"/>
          </a:p>
        </p:txBody>
      </p:sp>
    </p:spTree>
  </p:cSld>
  <p:clrMapOvr>
    <a:masterClrMapping/>
  </p:clrMapOvr>
  <p:transition spd="med">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aşlık, Dikey Metin">
    <p:spTree>
      <p:nvGrpSpPr>
        <p:cNvPr id="1" name=""/>
        <p:cNvGrpSpPr/>
        <p:nvPr/>
      </p:nvGrpSpPr>
      <p:grpSpPr>
        <a:xfrm>
          <a:off x="0" y="0"/>
          <a:ext cx="0" cy="0"/>
          <a:chOff x="0" y="0"/>
          <a:chExt cx="0" cy="0"/>
        </a:xfrm>
      </p:grpSpPr>
      <p:pic>
        <p:nvPicPr>
          <p:cNvPr id="4" name="Picture 2"/>
          <p:cNvPicPr preferRelativeResize="0">
            <a:picLocks noChangeArrowheads="1"/>
          </p:cNvPicPr>
          <p:nvPr userDrawn="1"/>
        </p:nvPicPr>
        <p:blipFill>
          <a:blip r:embed="rId2">
            <a:duotone>
              <a:schemeClr val="bg2">
                <a:shade val="45000"/>
                <a:satMod val="135000"/>
              </a:schemeClr>
              <a:prstClr val="white"/>
            </a:duotone>
          </a:blip>
          <a:srcRect/>
          <a:stretch>
            <a:fillRect/>
          </a:stretch>
        </p:blipFill>
        <p:spPr bwMode="auto">
          <a:xfrm>
            <a:off x="0" y="6553200"/>
            <a:ext cx="9144000" cy="252000"/>
          </a:xfrm>
          <a:prstGeom prst="rect">
            <a:avLst/>
          </a:prstGeom>
          <a:noFill/>
          <a:ln w="9525">
            <a:noFill/>
            <a:miter lim="800000"/>
            <a:headEnd/>
            <a:tailEnd/>
          </a:ln>
        </p:spPr>
      </p:pic>
      <p:pic>
        <p:nvPicPr>
          <p:cNvPr id="5" name="Picture 7"/>
          <p:cNvPicPr preferRelativeResize="0">
            <a:picLocks noChangeArrowheads="1"/>
          </p:cNvPicPr>
          <p:nvPr userDrawn="1"/>
        </p:nvPicPr>
        <p:blipFill>
          <a:blip r:embed="rId3" cstate="print">
            <a:duotone>
              <a:schemeClr val="bg2">
                <a:shade val="45000"/>
                <a:satMod val="135000"/>
              </a:schemeClr>
              <a:prstClr val="white"/>
            </a:duotone>
          </a:blip>
          <a:srcRect/>
          <a:stretch>
            <a:fillRect/>
          </a:stretch>
        </p:blipFill>
        <p:spPr bwMode="auto">
          <a:xfrm>
            <a:off x="0" y="132756"/>
            <a:ext cx="9144000" cy="539353"/>
          </a:xfrm>
          <a:prstGeom prst="rect">
            <a:avLst/>
          </a:prstGeom>
          <a:noFill/>
          <a:ln w="9525">
            <a:noFill/>
            <a:miter lim="800000"/>
            <a:headEnd/>
            <a:tailEnd/>
          </a:ln>
        </p:spPr>
      </p:pic>
      <p:pic>
        <p:nvPicPr>
          <p:cNvPr id="6" name="Picture 3"/>
          <p:cNvPicPr>
            <a:picLocks noChangeAspect="1" noChangeArrowheads="1"/>
          </p:cNvPicPr>
          <p:nvPr userDrawn="1"/>
        </p:nvPicPr>
        <p:blipFill>
          <a:blip r:embed="rId4" cstate="print">
            <a:extLst/>
          </a:blip>
          <a:stretch>
            <a:fillRect/>
          </a:stretch>
        </p:blipFill>
        <p:spPr bwMode="auto">
          <a:xfrm>
            <a:off x="372791" y="42863"/>
            <a:ext cx="802608" cy="71913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3" name="2 Dikey Metin Yer Tutucusu"/>
          <p:cNvSpPr>
            <a:spLocks noGrp="1"/>
          </p:cNvSpPr>
          <p:nvPr>
            <p:ph type="body" orient="vert" idx="1"/>
          </p:nvPr>
        </p:nvSpPr>
        <p:spPr>
          <a:xfrm>
            <a:off x="357158" y="990600"/>
            <a:ext cx="8429684" cy="5224482"/>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19" name="1 Başlık"/>
          <p:cNvSpPr>
            <a:spLocks noGrp="1"/>
          </p:cNvSpPr>
          <p:nvPr>
            <p:ph type="title"/>
          </p:nvPr>
        </p:nvSpPr>
        <p:spPr>
          <a:xfrm>
            <a:off x="1306120" y="132756"/>
            <a:ext cx="7837879" cy="476844"/>
          </a:xfrm>
        </p:spPr>
        <p:txBody>
          <a:bodyPr>
            <a:normAutofit/>
          </a:bodyPr>
          <a:lstStyle>
            <a:lvl1pPr marL="0" algn="r" defTabSz="914400" rtl="0" eaLnBrk="0" fontAlgn="base" latinLnBrk="0" hangingPunct="0">
              <a:spcBef>
                <a:spcPct val="0"/>
              </a:spcBef>
              <a:spcAft>
                <a:spcPct val="0"/>
              </a:spcAft>
              <a:defRPr lang="tr-TR" sz="4000" b="1" kern="1200" dirty="0">
                <a:solidFill>
                  <a:schemeClr val="bg1"/>
                </a:solidFill>
                <a:effectLst>
                  <a:outerShdw blurRad="38100" dist="38100" dir="2700000" algn="tl">
                    <a:srgbClr val="000000">
                      <a:alpha val="43137"/>
                    </a:srgbClr>
                  </a:outerShdw>
                </a:effectLst>
                <a:latin typeface="+mj-lt"/>
                <a:ea typeface="+mj-ea"/>
                <a:cs typeface="+mj-cs"/>
              </a:defRPr>
            </a:lvl1pPr>
          </a:lstStyle>
          <a:p>
            <a:r>
              <a:rPr lang="tr-TR" dirty="0" smtClean="0"/>
              <a:t>Asıl başlık stili için tıklatın</a:t>
            </a:r>
            <a:endParaRPr lang="tr-TR" dirty="0"/>
          </a:p>
        </p:txBody>
      </p:sp>
      <p:sp>
        <p:nvSpPr>
          <p:cNvPr id="7" name="4 Altbilgi Yer Tutucusu"/>
          <p:cNvSpPr>
            <a:spLocks noGrp="1"/>
          </p:cNvSpPr>
          <p:nvPr>
            <p:ph type="ftr" sz="quarter" idx="10"/>
          </p:nvPr>
        </p:nvSpPr>
        <p:spPr>
          <a:xfrm>
            <a:off x="1828800" y="6553200"/>
            <a:ext cx="5672138" cy="252413"/>
          </a:xfrm>
        </p:spPr>
        <p:txBody>
          <a:bodyPr/>
          <a:lstStyle>
            <a:lvl1pPr algn="l">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r>
              <a:rPr lang="sv-SE"/>
              <a:t>Ekonomi Bakanlığı</a:t>
            </a:r>
            <a:endParaRPr lang="tr-TR"/>
          </a:p>
        </p:txBody>
      </p:sp>
      <p:sp>
        <p:nvSpPr>
          <p:cNvPr id="8" name="5 Slayt Numarası Yer Tutucusu"/>
          <p:cNvSpPr>
            <a:spLocks noGrp="1"/>
          </p:cNvSpPr>
          <p:nvPr>
            <p:ph type="sldNum" sz="quarter" idx="11"/>
          </p:nvPr>
        </p:nvSpPr>
        <p:spPr>
          <a:xfrm>
            <a:off x="8429625" y="6553200"/>
            <a:ext cx="571500" cy="252413"/>
          </a:xfrm>
        </p:spPr>
        <p:txBody>
          <a:bodyPr/>
          <a:lstStyle>
            <a:lvl1pPr algn="ctr">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fld id="{FB26122B-1B6D-479A-99DF-97D8B9D16C47}" type="slidenum">
              <a:rPr lang="en-US"/>
              <a:pPr>
                <a:defRPr/>
              </a:pPr>
              <a:t>‹#›</a:t>
            </a:fld>
            <a:endParaRPr lang="en-US" dirty="0"/>
          </a:p>
        </p:txBody>
      </p:sp>
      <p:sp>
        <p:nvSpPr>
          <p:cNvPr id="9" name="3 Veri Yer Tutucusu"/>
          <p:cNvSpPr>
            <a:spLocks noGrp="1"/>
          </p:cNvSpPr>
          <p:nvPr>
            <p:ph type="dt" sz="half" idx="12"/>
          </p:nvPr>
        </p:nvSpPr>
        <p:spPr>
          <a:xfrm>
            <a:off x="179388" y="6553200"/>
            <a:ext cx="1543050" cy="252413"/>
          </a:xfrm>
          <a:prstGeom prst="rect">
            <a:avLst/>
          </a:prstGeom>
        </p:spPr>
        <p:txBody>
          <a:bodyPr anchor="ctr"/>
          <a:lstStyle>
            <a:lvl1pPr algn="ctr" fontAlgn="auto">
              <a:spcBef>
                <a:spcPts val="0"/>
              </a:spcBef>
              <a:spcAft>
                <a:spcPts val="0"/>
              </a:spcAft>
              <a:defRPr lang="tr-TR" sz="1600" kern="1200">
                <a:solidFill>
                  <a:prstClr val="white"/>
                </a:solidFill>
                <a:effectLst>
                  <a:outerShdw blurRad="38100" dist="38100" dir="2700000" algn="tl">
                    <a:srgbClr val="000000">
                      <a:alpha val="43137"/>
                    </a:srgbClr>
                  </a:outerShdw>
                </a:effectLst>
                <a:latin typeface="Calibri" pitchFamily="34" charset="0"/>
                <a:ea typeface="+mn-ea"/>
                <a:cs typeface="Arial" pitchFamily="34" charset="0"/>
              </a:defRPr>
            </a:lvl1pPr>
          </a:lstStyle>
          <a:p>
            <a:pPr>
              <a:defRPr/>
            </a:pPr>
            <a:endParaRPr/>
          </a:p>
        </p:txBody>
      </p:sp>
    </p:spTree>
  </p:cSld>
  <p:clrMapOvr>
    <a:masterClrMapping/>
  </p:clrMapOvr>
  <p:transition spd="med">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Dikey Başlık ve Metin">
    <p:spTree>
      <p:nvGrpSpPr>
        <p:cNvPr id="1" name=""/>
        <p:cNvGrpSpPr/>
        <p:nvPr/>
      </p:nvGrpSpPr>
      <p:grpSpPr>
        <a:xfrm>
          <a:off x="0" y="0"/>
          <a:ext cx="0" cy="0"/>
          <a:chOff x="0" y="0"/>
          <a:chExt cx="0" cy="0"/>
        </a:xfrm>
      </p:grpSpPr>
      <p:pic>
        <p:nvPicPr>
          <p:cNvPr id="3" name="Picture 4"/>
          <p:cNvPicPr>
            <a:picLocks noChangeAspect="1" noChangeArrowheads="1"/>
          </p:cNvPicPr>
          <p:nvPr userDrawn="1"/>
        </p:nvPicPr>
        <p:blipFill>
          <a:blip r:embed="rId2" cstate="print">
            <a:duotone>
              <a:schemeClr val="bg2">
                <a:shade val="45000"/>
                <a:satMod val="135000"/>
              </a:schemeClr>
              <a:prstClr val="white"/>
            </a:duotone>
          </a:blip>
          <a:srcRect/>
          <a:stretch>
            <a:fillRect/>
          </a:stretch>
        </p:blipFill>
        <p:spPr bwMode="auto">
          <a:xfrm rot="16200000">
            <a:off x="-2845180" y="3235678"/>
            <a:ext cx="6866644" cy="395287"/>
          </a:xfrm>
          <a:prstGeom prst="rect">
            <a:avLst/>
          </a:prstGeom>
          <a:noFill/>
          <a:ln w="9525">
            <a:noFill/>
            <a:miter lim="800000"/>
            <a:headEnd/>
            <a:tailEnd/>
          </a:ln>
        </p:spPr>
      </p:pic>
      <p:pic>
        <p:nvPicPr>
          <p:cNvPr id="4" name="Picture 7"/>
          <p:cNvPicPr>
            <a:picLocks noChangeAspect="1" noChangeArrowheads="1"/>
          </p:cNvPicPr>
          <p:nvPr userDrawn="1"/>
        </p:nvPicPr>
        <p:blipFill>
          <a:blip r:embed="rId3" cstate="print">
            <a:extLst/>
          </a:blip>
          <a:stretch>
            <a:fillRect/>
          </a:stretch>
        </p:blipFill>
        <p:spPr bwMode="auto">
          <a:xfrm rot="16200000">
            <a:off x="119305" y="5231493"/>
            <a:ext cx="1004464" cy="90000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10" name="8 Başlık"/>
          <p:cNvSpPr>
            <a:spLocks noGrp="1"/>
          </p:cNvSpPr>
          <p:nvPr>
            <p:ph type="title" idx="4294967295"/>
          </p:nvPr>
        </p:nvSpPr>
        <p:spPr>
          <a:xfrm rot="16200000">
            <a:off x="-1821687" y="3036082"/>
            <a:ext cx="6858025" cy="785811"/>
          </a:xfrm>
        </p:spPr>
        <p:txBody>
          <a:bodyPr>
            <a:noAutofit/>
          </a:bodyPr>
          <a:lstStyle>
            <a:lvl1pPr>
              <a:defRPr sz="4400" b="1">
                <a:solidFill>
                  <a:srgbClr val="C00000"/>
                </a:solidFill>
                <a:effectLst>
                  <a:outerShdw blurRad="38100" dist="38100" dir="2700000" algn="tl">
                    <a:srgbClr val="000000">
                      <a:alpha val="43137"/>
                    </a:srgbClr>
                  </a:outerShdw>
                </a:effectLst>
              </a:defRPr>
            </a:lvl1pPr>
          </a:lstStyle>
          <a:p>
            <a:endParaRPr lang="tr-TR" dirty="0"/>
          </a:p>
        </p:txBody>
      </p:sp>
      <p:sp>
        <p:nvSpPr>
          <p:cNvPr id="5" name="3 Veri Yer Tutucusu"/>
          <p:cNvSpPr>
            <a:spLocks noGrp="1"/>
          </p:cNvSpPr>
          <p:nvPr>
            <p:ph type="dt" sz="half" idx="10"/>
          </p:nvPr>
        </p:nvSpPr>
        <p:spPr>
          <a:xfrm rot="16200000">
            <a:off x="7912101" y="5618162"/>
            <a:ext cx="1543050" cy="365125"/>
          </a:xfrm>
          <a:prstGeom prst="rect">
            <a:avLst/>
          </a:prstGeom>
        </p:spPr>
        <p:txBody>
          <a:bodyPr/>
          <a:lstStyle>
            <a:lvl1pPr algn="ctr" fontAlgn="auto">
              <a:spcBef>
                <a:spcPts val="0"/>
              </a:spcBef>
              <a:spcAft>
                <a:spcPts val="0"/>
              </a:spcAft>
              <a:defRPr sz="1600">
                <a:solidFill>
                  <a:srgbClr val="494949">
                    <a:tint val="75000"/>
                  </a:srgbClr>
                </a:solidFill>
                <a:latin typeface="+mn-lt"/>
                <a:cs typeface="Arial" charset="0"/>
              </a:defRPr>
            </a:lvl1pPr>
          </a:lstStyle>
          <a:p>
            <a:pPr>
              <a:defRPr/>
            </a:pPr>
            <a:endParaRPr lang="tr-TR"/>
          </a:p>
        </p:txBody>
      </p:sp>
      <p:sp>
        <p:nvSpPr>
          <p:cNvPr id="6" name="4 Altbilgi Yer Tutucusu"/>
          <p:cNvSpPr>
            <a:spLocks noGrp="1"/>
          </p:cNvSpPr>
          <p:nvPr>
            <p:ph type="ftr" sz="quarter" idx="11"/>
          </p:nvPr>
        </p:nvSpPr>
        <p:spPr>
          <a:xfrm rot="16200000">
            <a:off x="5004594" y="3210719"/>
            <a:ext cx="6357937" cy="365125"/>
          </a:xfrm>
        </p:spPr>
        <p:txBody>
          <a:bodyPr/>
          <a:lstStyle>
            <a:lvl1pPr algn="ctr" fontAlgn="auto">
              <a:spcBef>
                <a:spcPts val="0"/>
              </a:spcBef>
              <a:spcAft>
                <a:spcPts val="0"/>
              </a:spcAft>
              <a:defRPr sz="1800">
                <a:solidFill>
                  <a:srgbClr val="494949">
                    <a:tint val="75000"/>
                  </a:srgbClr>
                </a:solidFill>
                <a:latin typeface="+mn-lt"/>
              </a:defRPr>
            </a:lvl1pPr>
          </a:lstStyle>
          <a:p>
            <a:pPr>
              <a:defRPr/>
            </a:pPr>
            <a:r>
              <a:rPr lang="sv-SE"/>
              <a:t>Ekonomi Bakanlığı</a:t>
            </a:r>
            <a:endParaRPr lang="tr-TR"/>
          </a:p>
        </p:txBody>
      </p:sp>
      <p:sp>
        <p:nvSpPr>
          <p:cNvPr id="7" name="5 Slayt Numarası Yer Tutucusu"/>
          <p:cNvSpPr>
            <a:spLocks noGrp="1"/>
          </p:cNvSpPr>
          <p:nvPr>
            <p:ph type="sldNum" sz="quarter" idx="12"/>
          </p:nvPr>
        </p:nvSpPr>
        <p:spPr>
          <a:xfrm rot="16200000">
            <a:off x="8447882" y="267494"/>
            <a:ext cx="471487" cy="365125"/>
          </a:xfrm>
        </p:spPr>
        <p:txBody>
          <a:bodyPr/>
          <a:lstStyle>
            <a:lvl1pPr algn="r" fontAlgn="auto">
              <a:spcBef>
                <a:spcPts val="0"/>
              </a:spcBef>
              <a:spcAft>
                <a:spcPts val="0"/>
              </a:spcAft>
              <a:defRPr sz="1600">
                <a:solidFill>
                  <a:srgbClr val="494949">
                    <a:tint val="75000"/>
                  </a:srgbClr>
                </a:solidFill>
                <a:latin typeface="+mn-lt"/>
              </a:defRPr>
            </a:lvl1pPr>
          </a:lstStyle>
          <a:p>
            <a:pPr>
              <a:defRPr/>
            </a:pPr>
            <a:fld id="{87FDE462-A94D-47AA-A54B-9ABB874AC074}" type="slidenum">
              <a:rPr lang="tr-TR"/>
              <a:pPr>
                <a:defRPr/>
              </a:pPr>
              <a:t>‹#›</a:t>
            </a:fld>
            <a:endParaRPr lang="tr-TR"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Başlık ve İçerik">
    <p:spTree>
      <p:nvGrpSpPr>
        <p:cNvPr id="1" name=""/>
        <p:cNvGrpSpPr/>
        <p:nvPr/>
      </p:nvGrpSpPr>
      <p:grpSpPr>
        <a:xfrm>
          <a:off x="0" y="0"/>
          <a:ext cx="0" cy="0"/>
          <a:chOff x="0" y="0"/>
          <a:chExt cx="0" cy="0"/>
        </a:xfrm>
      </p:grpSpPr>
      <p:pic>
        <p:nvPicPr>
          <p:cNvPr id="4" name="Picture 2"/>
          <p:cNvPicPr preferRelativeResize="0">
            <a:picLocks noChangeArrowheads="1"/>
          </p:cNvPicPr>
          <p:nvPr userDrawn="1"/>
        </p:nvPicPr>
        <p:blipFill>
          <a:blip r:embed="rId2">
            <a:duotone>
              <a:schemeClr val="bg2">
                <a:shade val="45000"/>
                <a:satMod val="135000"/>
              </a:schemeClr>
              <a:prstClr val="white"/>
            </a:duotone>
          </a:blip>
          <a:srcRect/>
          <a:stretch>
            <a:fillRect/>
          </a:stretch>
        </p:blipFill>
        <p:spPr bwMode="auto">
          <a:xfrm>
            <a:off x="0" y="6553200"/>
            <a:ext cx="9144000" cy="252000"/>
          </a:xfrm>
          <a:prstGeom prst="rect">
            <a:avLst/>
          </a:prstGeom>
          <a:noFill/>
          <a:ln w="9525">
            <a:noFill/>
            <a:miter lim="800000"/>
            <a:headEnd/>
            <a:tailEnd/>
          </a:ln>
        </p:spPr>
      </p:pic>
      <p:pic>
        <p:nvPicPr>
          <p:cNvPr id="5" name="Picture 7"/>
          <p:cNvPicPr preferRelativeResize="0">
            <a:picLocks noChangeArrowheads="1"/>
          </p:cNvPicPr>
          <p:nvPr userDrawn="1"/>
        </p:nvPicPr>
        <p:blipFill>
          <a:blip r:embed="rId3" cstate="print">
            <a:duotone>
              <a:schemeClr val="bg2">
                <a:shade val="45000"/>
                <a:satMod val="135000"/>
              </a:schemeClr>
              <a:prstClr val="white"/>
            </a:duotone>
          </a:blip>
          <a:srcRect/>
          <a:stretch>
            <a:fillRect/>
          </a:stretch>
        </p:blipFill>
        <p:spPr bwMode="auto">
          <a:xfrm>
            <a:off x="0" y="132756"/>
            <a:ext cx="9144000" cy="539353"/>
          </a:xfrm>
          <a:prstGeom prst="rect">
            <a:avLst/>
          </a:prstGeom>
          <a:noFill/>
          <a:ln w="9525">
            <a:noFill/>
            <a:miter lim="800000"/>
            <a:headEnd/>
            <a:tailEnd/>
          </a:ln>
        </p:spPr>
      </p:pic>
      <p:pic>
        <p:nvPicPr>
          <p:cNvPr id="6" name="Picture 3"/>
          <p:cNvPicPr>
            <a:picLocks noChangeAspect="1" noChangeArrowheads="1"/>
          </p:cNvPicPr>
          <p:nvPr userDrawn="1"/>
        </p:nvPicPr>
        <p:blipFill>
          <a:blip r:embed="rId4" cstate="print">
            <a:extLst/>
          </a:blip>
          <a:stretch>
            <a:fillRect/>
          </a:stretch>
        </p:blipFill>
        <p:spPr bwMode="auto">
          <a:xfrm>
            <a:off x="372791" y="42863"/>
            <a:ext cx="802608" cy="71913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11" name="2 İçerik Yer Tutucusu"/>
          <p:cNvSpPr>
            <a:spLocks noGrp="1"/>
          </p:cNvSpPr>
          <p:nvPr>
            <p:ph idx="1"/>
          </p:nvPr>
        </p:nvSpPr>
        <p:spPr>
          <a:xfrm>
            <a:off x="357158" y="990600"/>
            <a:ext cx="8429684" cy="5224482"/>
          </a:xfrm>
        </p:spPr>
        <p:txBody>
          <a:bodyPr>
            <a:normAutofit/>
          </a:bodyPr>
          <a:lstStyle>
            <a:lvl1pPr>
              <a:defRPr sz="3600"/>
            </a:lvl1pPr>
            <a:lvl2pPr>
              <a:defRPr sz="3200"/>
            </a:lvl2pPr>
            <a:lvl3pPr>
              <a:defRPr sz="2800"/>
            </a:lvl3pPr>
            <a:lvl4pPr>
              <a:defRPr sz="2400"/>
            </a:lvl4pPr>
            <a:lvl5pPr>
              <a:defRPr sz="2400"/>
            </a:lvl5pPr>
          </a:lstStyle>
          <a:p>
            <a:pPr lvl="0"/>
            <a:r>
              <a:rPr lang="tr-TR" dirty="0" smtClean="0"/>
              <a:t>Asıl metin stillerini düzenlemek için tıklatın</a:t>
            </a:r>
          </a:p>
          <a:p>
            <a:pPr lvl="1"/>
            <a:r>
              <a:rPr lang="tr-TR" dirty="0" smtClean="0"/>
              <a:t>İkinci düzey</a:t>
            </a:r>
          </a:p>
          <a:p>
            <a:pPr lvl="2"/>
            <a:r>
              <a:rPr lang="tr-TR" dirty="0" smtClean="0"/>
              <a:t>Üçüncü düzey</a:t>
            </a:r>
          </a:p>
          <a:p>
            <a:pPr lvl="3"/>
            <a:r>
              <a:rPr lang="tr-TR" dirty="0" smtClean="0"/>
              <a:t>Dördüncü düzey</a:t>
            </a:r>
          </a:p>
          <a:p>
            <a:pPr lvl="4"/>
            <a:r>
              <a:rPr lang="tr-TR" dirty="0" smtClean="0"/>
              <a:t>Beşinci düzey</a:t>
            </a:r>
            <a:endParaRPr lang="tr-TR" dirty="0"/>
          </a:p>
        </p:txBody>
      </p:sp>
      <p:sp>
        <p:nvSpPr>
          <p:cNvPr id="20" name="1 Başlık"/>
          <p:cNvSpPr>
            <a:spLocks noGrp="1"/>
          </p:cNvSpPr>
          <p:nvPr>
            <p:ph type="title"/>
          </p:nvPr>
        </p:nvSpPr>
        <p:spPr>
          <a:xfrm>
            <a:off x="1306120" y="132756"/>
            <a:ext cx="7837879" cy="476844"/>
          </a:xfrm>
        </p:spPr>
        <p:txBody>
          <a:bodyPr>
            <a:normAutofit/>
          </a:bodyPr>
          <a:lstStyle>
            <a:lvl1pPr marL="0" algn="r" defTabSz="914400" rtl="0" eaLnBrk="0" fontAlgn="base" latinLnBrk="0" hangingPunct="0">
              <a:spcBef>
                <a:spcPct val="0"/>
              </a:spcBef>
              <a:spcAft>
                <a:spcPct val="0"/>
              </a:spcAft>
              <a:defRPr lang="tr-TR" sz="4000" b="1" kern="1200" dirty="0">
                <a:solidFill>
                  <a:schemeClr val="bg1"/>
                </a:solidFill>
                <a:effectLst>
                  <a:outerShdw blurRad="38100" dist="38100" dir="2700000" algn="tl">
                    <a:srgbClr val="000000">
                      <a:alpha val="43137"/>
                    </a:srgbClr>
                  </a:outerShdw>
                </a:effectLst>
                <a:latin typeface="+mj-lt"/>
                <a:ea typeface="+mj-ea"/>
                <a:cs typeface="+mj-cs"/>
              </a:defRPr>
            </a:lvl1pPr>
          </a:lstStyle>
          <a:p>
            <a:r>
              <a:rPr lang="tr-TR" dirty="0" smtClean="0"/>
              <a:t>Asıl başlık stili için tıklatın</a:t>
            </a:r>
            <a:endParaRPr lang="tr-TR" dirty="0"/>
          </a:p>
        </p:txBody>
      </p:sp>
      <p:sp>
        <p:nvSpPr>
          <p:cNvPr id="7" name="4 Altbilgi Yer Tutucusu"/>
          <p:cNvSpPr>
            <a:spLocks noGrp="1"/>
          </p:cNvSpPr>
          <p:nvPr>
            <p:ph type="ftr" sz="quarter" idx="10"/>
          </p:nvPr>
        </p:nvSpPr>
        <p:spPr>
          <a:xfrm>
            <a:off x="1828800" y="6553200"/>
            <a:ext cx="5672138" cy="252413"/>
          </a:xfrm>
        </p:spPr>
        <p:txBody>
          <a:bodyPr/>
          <a:lstStyle>
            <a:lvl1pPr algn="l">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r>
              <a:rPr lang="sv-SE"/>
              <a:t>Ekonomi Bakanlığı</a:t>
            </a:r>
            <a:endParaRPr lang="tr-TR"/>
          </a:p>
        </p:txBody>
      </p:sp>
      <p:sp>
        <p:nvSpPr>
          <p:cNvPr id="8" name="5 Slayt Numarası Yer Tutucusu"/>
          <p:cNvSpPr>
            <a:spLocks noGrp="1"/>
          </p:cNvSpPr>
          <p:nvPr>
            <p:ph type="sldNum" sz="quarter" idx="11"/>
          </p:nvPr>
        </p:nvSpPr>
        <p:spPr>
          <a:xfrm>
            <a:off x="8429625" y="6553200"/>
            <a:ext cx="571500" cy="252413"/>
          </a:xfrm>
        </p:spPr>
        <p:txBody>
          <a:bodyPr/>
          <a:lstStyle>
            <a:lvl1pPr algn="ctr">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fld id="{AED5DB96-43E9-4985-AE9B-1B4847DE85F7}" type="slidenum">
              <a:rPr lang="en-US"/>
              <a:pPr>
                <a:defRPr/>
              </a:pPr>
              <a:t>‹#›</a:t>
            </a:fld>
            <a:endParaRPr lang="en-US" dirty="0"/>
          </a:p>
        </p:txBody>
      </p:sp>
      <p:sp>
        <p:nvSpPr>
          <p:cNvPr id="9" name="3 Veri Yer Tutucusu"/>
          <p:cNvSpPr>
            <a:spLocks noGrp="1"/>
          </p:cNvSpPr>
          <p:nvPr>
            <p:ph type="dt" sz="half" idx="12"/>
          </p:nvPr>
        </p:nvSpPr>
        <p:spPr>
          <a:xfrm>
            <a:off x="179388" y="6553200"/>
            <a:ext cx="1543050" cy="252413"/>
          </a:xfrm>
          <a:prstGeom prst="rect">
            <a:avLst/>
          </a:prstGeom>
        </p:spPr>
        <p:txBody>
          <a:bodyPr anchor="ctr"/>
          <a:lstStyle>
            <a:lvl1pPr algn="ctr" fontAlgn="auto">
              <a:spcBef>
                <a:spcPts val="0"/>
              </a:spcBef>
              <a:spcAft>
                <a:spcPts val="0"/>
              </a:spcAft>
              <a:defRPr lang="tr-TR" sz="1600" kern="1200">
                <a:solidFill>
                  <a:prstClr val="white"/>
                </a:solidFill>
                <a:effectLst>
                  <a:outerShdw blurRad="38100" dist="38100" dir="2700000" algn="tl">
                    <a:srgbClr val="000000">
                      <a:alpha val="43137"/>
                    </a:srgbClr>
                  </a:outerShdw>
                </a:effectLst>
                <a:latin typeface="Calibri" pitchFamily="34" charset="0"/>
                <a:ea typeface="+mn-ea"/>
                <a:cs typeface="Arial" pitchFamily="34" charset="0"/>
              </a:defRPr>
            </a:lvl1pPr>
          </a:lstStyle>
          <a:p>
            <a:pPr>
              <a:defRPr/>
            </a:pPr>
            <a:endParaRPr/>
          </a:p>
        </p:txBody>
      </p:sp>
    </p:spTree>
  </p:cSld>
  <p:clrMapOvr>
    <a:masterClrMapping/>
  </p:clrMapOvr>
  <p:transition spd="med">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İki İçerik">
    <p:spTree>
      <p:nvGrpSpPr>
        <p:cNvPr id="1" name=""/>
        <p:cNvGrpSpPr/>
        <p:nvPr/>
      </p:nvGrpSpPr>
      <p:grpSpPr>
        <a:xfrm>
          <a:off x="0" y="0"/>
          <a:ext cx="0" cy="0"/>
          <a:chOff x="0" y="0"/>
          <a:chExt cx="0" cy="0"/>
        </a:xfrm>
      </p:grpSpPr>
      <p:pic>
        <p:nvPicPr>
          <p:cNvPr id="5" name="Picture 2"/>
          <p:cNvPicPr preferRelativeResize="0">
            <a:picLocks noChangeArrowheads="1"/>
          </p:cNvPicPr>
          <p:nvPr userDrawn="1"/>
        </p:nvPicPr>
        <p:blipFill>
          <a:blip r:embed="rId2">
            <a:duotone>
              <a:schemeClr val="bg2">
                <a:shade val="45000"/>
                <a:satMod val="135000"/>
              </a:schemeClr>
              <a:prstClr val="white"/>
            </a:duotone>
          </a:blip>
          <a:srcRect/>
          <a:stretch>
            <a:fillRect/>
          </a:stretch>
        </p:blipFill>
        <p:spPr bwMode="auto">
          <a:xfrm>
            <a:off x="0" y="6553200"/>
            <a:ext cx="9144000" cy="252000"/>
          </a:xfrm>
          <a:prstGeom prst="rect">
            <a:avLst/>
          </a:prstGeom>
          <a:noFill/>
          <a:ln w="9525">
            <a:noFill/>
            <a:miter lim="800000"/>
            <a:headEnd/>
            <a:tailEnd/>
          </a:ln>
        </p:spPr>
      </p:pic>
      <p:pic>
        <p:nvPicPr>
          <p:cNvPr id="6" name="Picture 7"/>
          <p:cNvPicPr preferRelativeResize="0">
            <a:picLocks noChangeArrowheads="1"/>
          </p:cNvPicPr>
          <p:nvPr userDrawn="1"/>
        </p:nvPicPr>
        <p:blipFill>
          <a:blip r:embed="rId3" cstate="print">
            <a:duotone>
              <a:schemeClr val="bg2">
                <a:shade val="45000"/>
                <a:satMod val="135000"/>
              </a:schemeClr>
              <a:prstClr val="white"/>
            </a:duotone>
          </a:blip>
          <a:srcRect/>
          <a:stretch>
            <a:fillRect/>
          </a:stretch>
        </p:blipFill>
        <p:spPr bwMode="auto">
          <a:xfrm>
            <a:off x="0" y="132756"/>
            <a:ext cx="9144000" cy="539353"/>
          </a:xfrm>
          <a:prstGeom prst="rect">
            <a:avLst/>
          </a:prstGeom>
          <a:noFill/>
          <a:ln w="9525">
            <a:noFill/>
            <a:miter lim="800000"/>
            <a:headEnd/>
            <a:tailEnd/>
          </a:ln>
        </p:spPr>
      </p:pic>
      <p:pic>
        <p:nvPicPr>
          <p:cNvPr id="7" name="Picture 3"/>
          <p:cNvPicPr>
            <a:picLocks noChangeAspect="1" noChangeArrowheads="1"/>
          </p:cNvPicPr>
          <p:nvPr userDrawn="1"/>
        </p:nvPicPr>
        <p:blipFill>
          <a:blip r:embed="rId4" cstate="print">
            <a:extLst/>
          </a:blip>
          <a:stretch>
            <a:fillRect/>
          </a:stretch>
        </p:blipFill>
        <p:spPr bwMode="auto">
          <a:xfrm>
            <a:off x="372791" y="42863"/>
            <a:ext cx="802608" cy="71913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3" name="2 İçerik Yer Tutucusu"/>
          <p:cNvSpPr>
            <a:spLocks noGrp="1"/>
          </p:cNvSpPr>
          <p:nvPr>
            <p:ph sz="half" idx="1"/>
          </p:nvPr>
        </p:nvSpPr>
        <p:spPr>
          <a:xfrm>
            <a:off x="357158" y="914400"/>
            <a:ext cx="4038600" cy="5211763"/>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dirty="0" smtClean="0"/>
              <a:t>Asıl metin stillerini düzenlemek için tıklatın</a:t>
            </a:r>
          </a:p>
          <a:p>
            <a:pPr lvl="1"/>
            <a:r>
              <a:rPr lang="tr-TR" dirty="0" smtClean="0"/>
              <a:t>İkinci düzey</a:t>
            </a:r>
          </a:p>
          <a:p>
            <a:pPr lvl="2"/>
            <a:r>
              <a:rPr lang="tr-TR" dirty="0" smtClean="0"/>
              <a:t>Üçüncü düzey</a:t>
            </a:r>
          </a:p>
          <a:p>
            <a:pPr lvl="3"/>
            <a:r>
              <a:rPr lang="tr-TR" dirty="0" smtClean="0"/>
              <a:t>Dördüncü düzey</a:t>
            </a:r>
          </a:p>
          <a:p>
            <a:pPr lvl="4"/>
            <a:r>
              <a:rPr lang="tr-TR" dirty="0" smtClean="0"/>
              <a:t>Beşinci düzey</a:t>
            </a:r>
            <a:endParaRPr lang="tr-TR" dirty="0"/>
          </a:p>
        </p:txBody>
      </p:sp>
      <p:sp>
        <p:nvSpPr>
          <p:cNvPr id="4" name="3 İçerik Yer Tutucusu"/>
          <p:cNvSpPr>
            <a:spLocks noGrp="1"/>
          </p:cNvSpPr>
          <p:nvPr>
            <p:ph sz="half" idx="2"/>
          </p:nvPr>
        </p:nvSpPr>
        <p:spPr>
          <a:xfrm>
            <a:off x="4748242" y="914400"/>
            <a:ext cx="4038600" cy="5211763"/>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dirty="0" smtClean="0"/>
              <a:t>Asıl metin stillerini düzenlemek için tıklatın</a:t>
            </a:r>
          </a:p>
          <a:p>
            <a:pPr lvl="1"/>
            <a:r>
              <a:rPr lang="tr-TR" dirty="0" smtClean="0"/>
              <a:t>İkinci düzey</a:t>
            </a:r>
          </a:p>
          <a:p>
            <a:pPr lvl="2"/>
            <a:r>
              <a:rPr lang="tr-TR" dirty="0" smtClean="0"/>
              <a:t>Üçüncü düzey</a:t>
            </a:r>
          </a:p>
          <a:p>
            <a:pPr lvl="3"/>
            <a:r>
              <a:rPr lang="tr-TR" dirty="0" smtClean="0"/>
              <a:t>Dördüncü düzey</a:t>
            </a:r>
          </a:p>
          <a:p>
            <a:pPr lvl="4"/>
            <a:r>
              <a:rPr lang="tr-TR" dirty="0" smtClean="0"/>
              <a:t>Beşinci düzey</a:t>
            </a:r>
            <a:endParaRPr lang="tr-TR" dirty="0"/>
          </a:p>
        </p:txBody>
      </p:sp>
      <p:sp>
        <p:nvSpPr>
          <p:cNvPr id="21" name="1 Başlık"/>
          <p:cNvSpPr>
            <a:spLocks noGrp="1"/>
          </p:cNvSpPr>
          <p:nvPr>
            <p:ph type="title"/>
          </p:nvPr>
        </p:nvSpPr>
        <p:spPr>
          <a:xfrm>
            <a:off x="1306120" y="132756"/>
            <a:ext cx="7837879" cy="476844"/>
          </a:xfrm>
        </p:spPr>
        <p:txBody>
          <a:bodyPr>
            <a:normAutofit/>
          </a:bodyPr>
          <a:lstStyle>
            <a:lvl1pPr marL="0" algn="r" defTabSz="914400" rtl="0" eaLnBrk="0" fontAlgn="base" latinLnBrk="0" hangingPunct="0">
              <a:spcBef>
                <a:spcPct val="0"/>
              </a:spcBef>
              <a:spcAft>
                <a:spcPct val="0"/>
              </a:spcAft>
              <a:defRPr lang="tr-TR" sz="4000" b="1" kern="1200" dirty="0">
                <a:solidFill>
                  <a:schemeClr val="bg1"/>
                </a:solidFill>
                <a:effectLst>
                  <a:outerShdw blurRad="38100" dist="38100" dir="2700000" algn="tl">
                    <a:srgbClr val="000000">
                      <a:alpha val="43137"/>
                    </a:srgbClr>
                  </a:outerShdw>
                </a:effectLst>
                <a:latin typeface="+mj-lt"/>
                <a:ea typeface="+mj-ea"/>
                <a:cs typeface="+mj-cs"/>
              </a:defRPr>
            </a:lvl1pPr>
          </a:lstStyle>
          <a:p>
            <a:r>
              <a:rPr lang="tr-TR" dirty="0" smtClean="0"/>
              <a:t>Asıl başlık stili için tıklatın</a:t>
            </a:r>
            <a:endParaRPr lang="tr-TR" dirty="0"/>
          </a:p>
        </p:txBody>
      </p:sp>
      <p:sp>
        <p:nvSpPr>
          <p:cNvPr id="8" name="4 Altbilgi Yer Tutucusu"/>
          <p:cNvSpPr>
            <a:spLocks noGrp="1"/>
          </p:cNvSpPr>
          <p:nvPr>
            <p:ph type="ftr" sz="quarter" idx="10"/>
          </p:nvPr>
        </p:nvSpPr>
        <p:spPr>
          <a:xfrm>
            <a:off x="1828800" y="6553200"/>
            <a:ext cx="5672138" cy="252413"/>
          </a:xfrm>
        </p:spPr>
        <p:txBody>
          <a:bodyPr/>
          <a:lstStyle>
            <a:lvl1pPr algn="l">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r>
              <a:rPr lang="sv-SE"/>
              <a:t>Ekonomi Bakanlığı</a:t>
            </a:r>
            <a:endParaRPr lang="tr-TR"/>
          </a:p>
        </p:txBody>
      </p:sp>
      <p:sp>
        <p:nvSpPr>
          <p:cNvPr id="9" name="5 Slayt Numarası Yer Tutucusu"/>
          <p:cNvSpPr>
            <a:spLocks noGrp="1"/>
          </p:cNvSpPr>
          <p:nvPr>
            <p:ph type="sldNum" sz="quarter" idx="11"/>
          </p:nvPr>
        </p:nvSpPr>
        <p:spPr>
          <a:xfrm>
            <a:off x="8429625" y="6553200"/>
            <a:ext cx="571500" cy="252413"/>
          </a:xfrm>
        </p:spPr>
        <p:txBody>
          <a:bodyPr/>
          <a:lstStyle>
            <a:lvl1pPr algn="ctr">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fld id="{48F65C8A-4A96-46E6-B05A-98C28FEF54F2}" type="slidenum">
              <a:rPr lang="en-US"/>
              <a:pPr>
                <a:defRPr/>
              </a:pPr>
              <a:t>‹#›</a:t>
            </a:fld>
            <a:endParaRPr lang="en-US" dirty="0"/>
          </a:p>
        </p:txBody>
      </p:sp>
      <p:sp>
        <p:nvSpPr>
          <p:cNvPr id="10" name="3 Veri Yer Tutucusu"/>
          <p:cNvSpPr>
            <a:spLocks noGrp="1"/>
          </p:cNvSpPr>
          <p:nvPr>
            <p:ph type="dt" sz="half" idx="12"/>
          </p:nvPr>
        </p:nvSpPr>
        <p:spPr>
          <a:xfrm>
            <a:off x="179388" y="6553200"/>
            <a:ext cx="1543050" cy="252413"/>
          </a:xfrm>
          <a:prstGeom prst="rect">
            <a:avLst/>
          </a:prstGeom>
        </p:spPr>
        <p:txBody>
          <a:bodyPr anchor="ctr"/>
          <a:lstStyle>
            <a:lvl1pPr algn="ctr" fontAlgn="auto">
              <a:spcBef>
                <a:spcPts val="0"/>
              </a:spcBef>
              <a:spcAft>
                <a:spcPts val="0"/>
              </a:spcAft>
              <a:defRPr lang="tr-TR" sz="1600" kern="1200">
                <a:solidFill>
                  <a:prstClr val="white"/>
                </a:solidFill>
                <a:effectLst>
                  <a:outerShdw blurRad="38100" dist="38100" dir="2700000" algn="tl">
                    <a:srgbClr val="000000">
                      <a:alpha val="43137"/>
                    </a:srgbClr>
                  </a:outerShdw>
                </a:effectLst>
                <a:latin typeface="Calibri" pitchFamily="34" charset="0"/>
                <a:ea typeface="+mn-ea"/>
                <a:cs typeface="Arial" pitchFamily="34" charset="0"/>
              </a:defRPr>
            </a:lvl1pPr>
          </a:lstStyle>
          <a:p>
            <a:pPr>
              <a:defRPr/>
            </a:pPr>
            <a:endParaRPr/>
          </a:p>
        </p:txBody>
      </p:sp>
    </p:spTree>
  </p:cSld>
  <p:clrMapOvr>
    <a:masterClrMapping/>
  </p:clrMapOvr>
  <p:transition spd="med">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Karşılaştırma">
    <p:spTree>
      <p:nvGrpSpPr>
        <p:cNvPr id="1" name=""/>
        <p:cNvGrpSpPr/>
        <p:nvPr/>
      </p:nvGrpSpPr>
      <p:grpSpPr>
        <a:xfrm>
          <a:off x="0" y="0"/>
          <a:ext cx="0" cy="0"/>
          <a:chOff x="0" y="0"/>
          <a:chExt cx="0" cy="0"/>
        </a:xfrm>
      </p:grpSpPr>
      <p:pic>
        <p:nvPicPr>
          <p:cNvPr id="7" name="Picture 2"/>
          <p:cNvPicPr preferRelativeResize="0">
            <a:picLocks noChangeArrowheads="1"/>
          </p:cNvPicPr>
          <p:nvPr userDrawn="1"/>
        </p:nvPicPr>
        <p:blipFill>
          <a:blip r:embed="rId2">
            <a:duotone>
              <a:schemeClr val="bg2">
                <a:shade val="45000"/>
                <a:satMod val="135000"/>
              </a:schemeClr>
              <a:prstClr val="white"/>
            </a:duotone>
          </a:blip>
          <a:srcRect/>
          <a:stretch>
            <a:fillRect/>
          </a:stretch>
        </p:blipFill>
        <p:spPr bwMode="auto">
          <a:xfrm>
            <a:off x="0" y="6553200"/>
            <a:ext cx="9144000" cy="252000"/>
          </a:xfrm>
          <a:prstGeom prst="rect">
            <a:avLst/>
          </a:prstGeom>
          <a:noFill/>
          <a:ln w="9525">
            <a:noFill/>
            <a:miter lim="800000"/>
            <a:headEnd/>
            <a:tailEnd/>
          </a:ln>
        </p:spPr>
      </p:pic>
      <p:pic>
        <p:nvPicPr>
          <p:cNvPr id="8" name="Picture 7"/>
          <p:cNvPicPr preferRelativeResize="0">
            <a:picLocks noChangeArrowheads="1"/>
          </p:cNvPicPr>
          <p:nvPr userDrawn="1"/>
        </p:nvPicPr>
        <p:blipFill>
          <a:blip r:embed="rId3" cstate="print">
            <a:duotone>
              <a:schemeClr val="bg2">
                <a:shade val="45000"/>
                <a:satMod val="135000"/>
              </a:schemeClr>
              <a:prstClr val="white"/>
            </a:duotone>
          </a:blip>
          <a:srcRect/>
          <a:stretch>
            <a:fillRect/>
          </a:stretch>
        </p:blipFill>
        <p:spPr bwMode="auto">
          <a:xfrm>
            <a:off x="0" y="132756"/>
            <a:ext cx="9144000" cy="539353"/>
          </a:xfrm>
          <a:prstGeom prst="rect">
            <a:avLst/>
          </a:prstGeom>
          <a:noFill/>
          <a:ln w="9525">
            <a:noFill/>
            <a:miter lim="800000"/>
            <a:headEnd/>
            <a:tailEnd/>
          </a:ln>
        </p:spPr>
      </p:pic>
      <p:pic>
        <p:nvPicPr>
          <p:cNvPr id="9" name="Picture 3"/>
          <p:cNvPicPr>
            <a:picLocks noChangeAspect="1" noChangeArrowheads="1"/>
          </p:cNvPicPr>
          <p:nvPr userDrawn="1"/>
        </p:nvPicPr>
        <p:blipFill>
          <a:blip r:embed="rId4" cstate="print">
            <a:extLst/>
          </a:blip>
          <a:stretch>
            <a:fillRect/>
          </a:stretch>
        </p:blipFill>
        <p:spPr bwMode="auto">
          <a:xfrm>
            <a:off x="372791" y="42863"/>
            <a:ext cx="802608" cy="71913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3" name="2 Metin Yer Tutucusu"/>
          <p:cNvSpPr>
            <a:spLocks noGrp="1"/>
          </p:cNvSpPr>
          <p:nvPr>
            <p:ph type="body" idx="1"/>
          </p:nvPr>
        </p:nvSpPr>
        <p:spPr>
          <a:xfrm>
            <a:off x="457200" y="960438"/>
            <a:ext cx="4040188" cy="639762"/>
          </a:xfrm>
        </p:spPr>
        <p:txBody>
          <a:bodyPr anchor="b">
            <a:noAutofit/>
          </a:bodyPr>
          <a:lstStyle>
            <a:lvl1pPr marL="0" indent="0" algn="ctr">
              <a:buNone/>
              <a:defRPr sz="2000" b="0">
                <a:solidFill>
                  <a:srgbClr val="4D968B"/>
                </a:solidFill>
                <a:effectLst>
                  <a:outerShdw blurRad="38100" dist="38100" dir="2700000" algn="tl">
                    <a:srgbClr val="000000">
                      <a:alpha val="43137"/>
                    </a:srgbClr>
                  </a:outerShdw>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dirty="0" smtClean="0"/>
              <a:t>Asıl metin stillerini düzenlemek için tıklatın</a:t>
            </a:r>
          </a:p>
        </p:txBody>
      </p:sp>
      <p:sp>
        <p:nvSpPr>
          <p:cNvPr id="4" name="3 İçerik Yer Tutucusu"/>
          <p:cNvSpPr>
            <a:spLocks noGrp="1"/>
          </p:cNvSpPr>
          <p:nvPr>
            <p:ph sz="half" idx="2"/>
          </p:nvPr>
        </p:nvSpPr>
        <p:spPr>
          <a:xfrm>
            <a:off x="457200" y="1752601"/>
            <a:ext cx="4040188" cy="4373562"/>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dirty="0"/>
          </a:p>
        </p:txBody>
      </p:sp>
      <p:sp>
        <p:nvSpPr>
          <p:cNvPr id="5" name="4 Metin Yer Tutucusu"/>
          <p:cNvSpPr>
            <a:spLocks noGrp="1"/>
          </p:cNvSpPr>
          <p:nvPr>
            <p:ph type="body" sz="quarter" idx="3"/>
          </p:nvPr>
        </p:nvSpPr>
        <p:spPr>
          <a:xfrm>
            <a:off x="4645025" y="957258"/>
            <a:ext cx="4041775" cy="639762"/>
          </a:xfrm>
        </p:spPr>
        <p:txBody>
          <a:bodyPr anchor="b">
            <a:noAutofit/>
          </a:bodyPr>
          <a:lstStyle>
            <a:lvl1pPr marL="0" indent="0" algn="ctr">
              <a:buNone/>
              <a:defRPr sz="2000" b="0">
                <a:solidFill>
                  <a:srgbClr val="4D968B"/>
                </a:solidFill>
                <a:effectLst>
                  <a:outerShdw blurRad="38100" dist="38100" dir="2700000" algn="tl">
                    <a:srgbClr val="000000">
                      <a:alpha val="43137"/>
                    </a:srgbClr>
                  </a:outerShdw>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dirty="0" smtClean="0"/>
              <a:t>Asıl metin stillerini düzenlemek için tıklatın</a:t>
            </a:r>
          </a:p>
        </p:txBody>
      </p:sp>
      <p:sp>
        <p:nvSpPr>
          <p:cNvPr id="6" name="5 İçerik Yer Tutucusu"/>
          <p:cNvSpPr>
            <a:spLocks noGrp="1"/>
          </p:cNvSpPr>
          <p:nvPr>
            <p:ph sz="quarter" idx="4"/>
          </p:nvPr>
        </p:nvSpPr>
        <p:spPr>
          <a:xfrm>
            <a:off x="4645025" y="1752601"/>
            <a:ext cx="4041775" cy="4373562"/>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dirty="0"/>
          </a:p>
        </p:txBody>
      </p:sp>
      <p:sp>
        <p:nvSpPr>
          <p:cNvPr id="22" name="1 Başlık"/>
          <p:cNvSpPr>
            <a:spLocks noGrp="1"/>
          </p:cNvSpPr>
          <p:nvPr>
            <p:ph type="title"/>
          </p:nvPr>
        </p:nvSpPr>
        <p:spPr>
          <a:xfrm>
            <a:off x="1306120" y="132756"/>
            <a:ext cx="7837879" cy="476844"/>
          </a:xfrm>
        </p:spPr>
        <p:txBody>
          <a:bodyPr>
            <a:normAutofit/>
          </a:bodyPr>
          <a:lstStyle>
            <a:lvl1pPr marL="0" algn="r" defTabSz="914400" rtl="0" eaLnBrk="0" fontAlgn="base" latinLnBrk="0" hangingPunct="0">
              <a:spcBef>
                <a:spcPct val="0"/>
              </a:spcBef>
              <a:spcAft>
                <a:spcPct val="0"/>
              </a:spcAft>
              <a:defRPr lang="tr-TR" sz="4000" b="1" kern="1200" dirty="0">
                <a:solidFill>
                  <a:schemeClr val="bg1"/>
                </a:solidFill>
                <a:effectLst>
                  <a:outerShdw blurRad="38100" dist="38100" dir="2700000" algn="tl">
                    <a:srgbClr val="000000">
                      <a:alpha val="43137"/>
                    </a:srgbClr>
                  </a:outerShdw>
                </a:effectLst>
                <a:latin typeface="+mj-lt"/>
                <a:ea typeface="+mj-ea"/>
                <a:cs typeface="+mj-cs"/>
              </a:defRPr>
            </a:lvl1pPr>
          </a:lstStyle>
          <a:p>
            <a:r>
              <a:rPr lang="tr-TR" dirty="0" smtClean="0"/>
              <a:t>Asıl başlık stili için tıklatın</a:t>
            </a:r>
            <a:endParaRPr lang="tr-TR" dirty="0"/>
          </a:p>
        </p:txBody>
      </p:sp>
      <p:sp>
        <p:nvSpPr>
          <p:cNvPr id="10" name="4 Altbilgi Yer Tutucusu"/>
          <p:cNvSpPr>
            <a:spLocks noGrp="1"/>
          </p:cNvSpPr>
          <p:nvPr>
            <p:ph type="ftr" sz="quarter" idx="10"/>
          </p:nvPr>
        </p:nvSpPr>
        <p:spPr>
          <a:xfrm>
            <a:off x="1828800" y="6553200"/>
            <a:ext cx="5672138" cy="252413"/>
          </a:xfrm>
        </p:spPr>
        <p:txBody>
          <a:bodyPr/>
          <a:lstStyle>
            <a:lvl1pPr algn="l">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r>
              <a:rPr lang="sv-SE"/>
              <a:t>Ekonomi Bakanlığı</a:t>
            </a:r>
            <a:endParaRPr lang="tr-TR"/>
          </a:p>
        </p:txBody>
      </p:sp>
      <p:sp>
        <p:nvSpPr>
          <p:cNvPr id="11" name="5 Slayt Numarası Yer Tutucusu"/>
          <p:cNvSpPr>
            <a:spLocks noGrp="1"/>
          </p:cNvSpPr>
          <p:nvPr>
            <p:ph type="sldNum" sz="quarter" idx="11"/>
          </p:nvPr>
        </p:nvSpPr>
        <p:spPr>
          <a:xfrm>
            <a:off x="8429625" y="6553200"/>
            <a:ext cx="571500" cy="252413"/>
          </a:xfrm>
        </p:spPr>
        <p:txBody>
          <a:bodyPr/>
          <a:lstStyle>
            <a:lvl1pPr algn="ctr">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fld id="{41910E17-5248-466B-93B0-864C783E0256}" type="slidenum">
              <a:rPr lang="en-US"/>
              <a:pPr>
                <a:defRPr/>
              </a:pPr>
              <a:t>‹#›</a:t>
            </a:fld>
            <a:endParaRPr lang="en-US" dirty="0"/>
          </a:p>
        </p:txBody>
      </p:sp>
      <p:sp>
        <p:nvSpPr>
          <p:cNvPr id="12" name="3 Veri Yer Tutucusu"/>
          <p:cNvSpPr>
            <a:spLocks noGrp="1"/>
          </p:cNvSpPr>
          <p:nvPr>
            <p:ph type="dt" sz="half" idx="12"/>
          </p:nvPr>
        </p:nvSpPr>
        <p:spPr>
          <a:xfrm>
            <a:off x="179388" y="6553200"/>
            <a:ext cx="1543050" cy="252413"/>
          </a:xfrm>
          <a:prstGeom prst="rect">
            <a:avLst/>
          </a:prstGeom>
        </p:spPr>
        <p:txBody>
          <a:bodyPr anchor="ctr"/>
          <a:lstStyle>
            <a:lvl1pPr algn="ctr" fontAlgn="auto">
              <a:spcBef>
                <a:spcPts val="0"/>
              </a:spcBef>
              <a:spcAft>
                <a:spcPts val="0"/>
              </a:spcAft>
              <a:defRPr lang="tr-TR" sz="1600" kern="1200">
                <a:solidFill>
                  <a:prstClr val="white"/>
                </a:solidFill>
                <a:effectLst>
                  <a:outerShdw blurRad="38100" dist="38100" dir="2700000" algn="tl">
                    <a:srgbClr val="000000">
                      <a:alpha val="43137"/>
                    </a:srgbClr>
                  </a:outerShdw>
                </a:effectLst>
                <a:latin typeface="Calibri" pitchFamily="34" charset="0"/>
                <a:ea typeface="+mn-ea"/>
                <a:cs typeface="Arial" pitchFamily="34" charset="0"/>
              </a:defRPr>
            </a:lvl1pPr>
          </a:lstStyle>
          <a:p>
            <a:pPr>
              <a:defRPr/>
            </a:pPr>
            <a:endParaRPr/>
          </a:p>
        </p:txBody>
      </p:sp>
    </p:spTree>
  </p:cSld>
  <p:clrMapOvr>
    <a:masterClrMapping/>
  </p:clrMapOvr>
  <p:transition spd="med">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Yalnızca Başlık">
    <p:spTree>
      <p:nvGrpSpPr>
        <p:cNvPr id="1" name=""/>
        <p:cNvGrpSpPr/>
        <p:nvPr/>
      </p:nvGrpSpPr>
      <p:grpSpPr>
        <a:xfrm>
          <a:off x="0" y="0"/>
          <a:ext cx="0" cy="0"/>
          <a:chOff x="0" y="0"/>
          <a:chExt cx="0" cy="0"/>
        </a:xfrm>
      </p:grpSpPr>
      <p:pic>
        <p:nvPicPr>
          <p:cNvPr id="3" name="Picture 6"/>
          <p:cNvPicPr preferRelativeResize="0">
            <a:picLocks noChangeArrowheads="1"/>
          </p:cNvPicPr>
          <p:nvPr userDrawn="1"/>
        </p:nvPicPr>
        <p:blipFill>
          <a:blip r:embed="rId2">
            <a:duotone>
              <a:schemeClr val="bg2">
                <a:shade val="45000"/>
                <a:satMod val="135000"/>
              </a:schemeClr>
              <a:prstClr val="white"/>
            </a:duotone>
          </a:blip>
          <a:srcRect/>
          <a:stretch>
            <a:fillRect/>
          </a:stretch>
        </p:blipFill>
        <p:spPr bwMode="auto">
          <a:xfrm>
            <a:off x="0" y="6553200"/>
            <a:ext cx="9144000" cy="252000"/>
          </a:xfrm>
          <a:prstGeom prst="rect">
            <a:avLst/>
          </a:prstGeom>
          <a:noFill/>
          <a:ln w="9525">
            <a:noFill/>
            <a:miter lim="800000"/>
            <a:headEnd/>
            <a:tailEnd/>
          </a:ln>
        </p:spPr>
      </p:pic>
      <p:pic>
        <p:nvPicPr>
          <p:cNvPr id="4" name="Picture 7"/>
          <p:cNvPicPr preferRelativeResize="0">
            <a:picLocks noChangeArrowheads="1"/>
          </p:cNvPicPr>
          <p:nvPr userDrawn="1"/>
        </p:nvPicPr>
        <p:blipFill>
          <a:blip r:embed="rId3" cstate="print">
            <a:duotone>
              <a:schemeClr val="bg2">
                <a:shade val="45000"/>
                <a:satMod val="135000"/>
              </a:schemeClr>
              <a:prstClr val="white"/>
            </a:duotone>
          </a:blip>
          <a:srcRect/>
          <a:stretch>
            <a:fillRect/>
          </a:stretch>
        </p:blipFill>
        <p:spPr bwMode="auto">
          <a:xfrm>
            <a:off x="0" y="132756"/>
            <a:ext cx="9144000" cy="539353"/>
          </a:xfrm>
          <a:prstGeom prst="rect">
            <a:avLst/>
          </a:prstGeom>
          <a:noFill/>
          <a:ln w="9525">
            <a:noFill/>
            <a:miter lim="800000"/>
            <a:headEnd/>
            <a:tailEnd/>
          </a:ln>
        </p:spPr>
      </p:pic>
      <p:pic>
        <p:nvPicPr>
          <p:cNvPr id="5" name="Picture 3"/>
          <p:cNvPicPr>
            <a:picLocks noChangeAspect="1" noChangeArrowheads="1"/>
          </p:cNvPicPr>
          <p:nvPr userDrawn="1"/>
        </p:nvPicPr>
        <p:blipFill>
          <a:blip r:embed="rId4" cstate="print">
            <a:extLst/>
          </a:blip>
          <a:stretch>
            <a:fillRect/>
          </a:stretch>
        </p:blipFill>
        <p:spPr bwMode="auto">
          <a:xfrm>
            <a:off x="372791" y="42863"/>
            <a:ext cx="802608" cy="71913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16" name="1 Başlık"/>
          <p:cNvSpPr>
            <a:spLocks noGrp="1"/>
          </p:cNvSpPr>
          <p:nvPr>
            <p:ph type="title"/>
          </p:nvPr>
        </p:nvSpPr>
        <p:spPr>
          <a:xfrm>
            <a:off x="1306120" y="132756"/>
            <a:ext cx="7837879" cy="476844"/>
          </a:xfrm>
        </p:spPr>
        <p:txBody>
          <a:bodyPr>
            <a:normAutofit/>
          </a:bodyPr>
          <a:lstStyle>
            <a:lvl1pPr marL="0" algn="r" defTabSz="914400" rtl="0" eaLnBrk="0" fontAlgn="base" latinLnBrk="0" hangingPunct="0">
              <a:spcBef>
                <a:spcPct val="0"/>
              </a:spcBef>
              <a:spcAft>
                <a:spcPct val="0"/>
              </a:spcAft>
              <a:defRPr lang="tr-TR" sz="4000" b="1" kern="1200" dirty="0">
                <a:solidFill>
                  <a:schemeClr val="bg1"/>
                </a:solidFill>
                <a:effectLst>
                  <a:outerShdw blurRad="38100" dist="38100" dir="2700000" algn="tl">
                    <a:srgbClr val="000000">
                      <a:alpha val="43137"/>
                    </a:srgbClr>
                  </a:outerShdw>
                </a:effectLst>
                <a:latin typeface="+mj-lt"/>
                <a:ea typeface="+mj-ea"/>
                <a:cs typeface="+mj-cs"/>
              </a:defRPr>
            </a:lvl1pPr>
          </a:lstStyle>
          <a:p>
            <a:r>
              <a:rPr lang="tr-TR" dirty="0" smtClean="0"/>
              <a:t>Asıl başlık stili için tıklatın</a:t>
            </a:r>
            <a:endParaRPr lang="tr-TR" dirty="0"/>
          </a:p>
        </p:txBody>
      </p:sp>
      <p:sp>
        <p:nvSpPr>
          <p:cNvPr id="6" name="4 Altbilgi Yer Tutucusu"/>
          <p:cNvSpPr>
            <a:spLocks noGrp="1"/>
          </p:cNvSpPr>
          <p:nvPr>
            <p:ph type="ftr" sz="quarter" idx="10"/>
          </p:nvPr>
        </p:nvSpPr>
        <p:spPr>
          <a:xfrm>
            <a:off x="1828800" y="6553200"/>
            <a:ext cx="5672138" cy="252413"/>
          </a:xfrm>
        </p:spPr>
        <p:txBody>
          <a:bodyPr/>
          <a:lstStyle>
            <a:lvl1pPr algn="l">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r>
              <a:rPr lang="sv-SE"/>
              <a:t>Ekonomi Bakanlığı</a:t>
            </a:r>
            <a:endParaRPr lang="tr-TR"/>
          </a:p>
        </p:txBody>
      </p:sp>
      <p:sp>
        <p:nvSpPr>
          <p:cNvPr id="7" name="5 Slayt Numarası Yer Tutucusu"/>
          <p:cNvSpPr>
            <a:spLocks noGrp="1"/>
          </p:cNvSpPr>
          <p:nvPr>
            <p:ph type="sldNum" sz="quarter" idx="11"/>
          </p:nvPr>
        </p:nvSpPr>
        <p:spPr>
          <a:xfrm>
            <a:off x="8429625" y="6553200"/>
            <a:ext cx="571500" cy="252413"/>
          </a:xfrm>
        </p:spPr>
        <p:txBody>
          <a:bodyPr/>
          <a:lstStyle>
            <a:lvl1pPr algn="ctr">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fld id="{FB5691B4-F32E-474C-A522-1B12F089EFD2}" type="slidenum">
              <a:rPr lang="en-US"/>
              <a:pPr>
                <a:defRPr/>
              </a:pPr>
              <a:t>‹#›</a:t>
            </a:fld>
            <a:endParaRPr lang="en-US" dirty="0"/>
          </a:p>
        </p:txBody>
      </p:sp>
      <p:sp>
        <p:nvSpPr>
          <p:cNvPr id="8" name="3 Veri Yer Tutucusu"/>
          <p:cNvSpPr>
            <a:spLocks noGrp="1"/>
          </p:cNvSpPr>
          <p:nvPr>
            <p:ph type="dt" sz="half" idx="12"/>
          </p:nvPr>
        </p:nvSpPr>
        <p:spPr>
          <a:xfrm>
            <a:off x="179388" y="6553200"/>
            <a:ext cx="1543050" cy="252413"/>
          </a:xfrm>
          <a:prstGeom prst="rect">
            <a:avLst/>
          </a:prstGeom>
        </p:spPr>
        <p:txBody>
          <a:bodyPr anchor="ctr"/>
          <a:lstStyle>
            <a:lvl1pPr algn="ctr" fontAlgn="auto">
              <a:spcBef>
                <a:spcPts val="0"/>
              </a:spcBef>
              <a:spcAft>
                <a:spcPts val="0"/>
              </a:spcAft>
              <a:defRPr lang="tr-TR" sz="1600" kern="1200">
                <a:solidFill>
                  <a:prstClr val="white"/>
                </a:solidFill>
                <a:effectLst>
                  <a:outerShdw blurRad="38100" dist="38100" dir="2700000" algn="tl">
                    <a:srgbClr val="000000">
                      <a:alpha val="43137"/>
                    </a:srgbClr>
                  </a:outerShdw>
                </a:effectLst>
                <a:latin typeface="Calibri" pitchFamily="34" charset="0"/>
                <a:ea typeface="+mn-ea"/>
                <a:cs typeface="Arial" pitchFamily="34" charset="0"/>
              </a:defRPr>
            </a:lvl1pPr>
          </a:lstStyle>
          <a:p>
            <a:pPr>
              <a:defRPr/>
            </a:pPr>
            <a:endParaRPr/>
          </a:p>
        </p:txBody>
      </p:sp>
    </p:spTree>
  </p:cSld>
  <p:clrMapOvr>
    <a:masterClrMapping/>
  </p:clrMapOvr>
  <p:transition spd="med">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Boş">
    <p:spTree>
      <p:nvGrpSpPr>
        <p:cNvPr id="1" name=""/>
        <p:cNvGrpSpPr/>
        <p:nvPr/>
      </p:nvGrpSpPr>
      <p:grpSpPr>
        <a:xfrm>
          <a:off x="0" y="0"/>
          <a:ext cx="0" cy="0"/>
          <a:chOff x="0" y="0"/>
          <a:chExt cx="0" cy="0"/>
        </a:xfrm>
      </p:grpSpPr>
      <p:pic>
        <p:nvPicPr>
          <p:cNvPr id="2" name="Picture 2"/>
          <p:cNvPicPr preferRelativeResize="0">
            <a:picLocks noChangeArrowheads="1"/>
          </p:cNvPicPr>
          <p:nvPr userDrawn="1"/>
        </p:nvPicPr>
        <p:blipFill>
          <a:blip r:embed="rId2">
            <a:duotone>
              <a:schemeClr val="bg2">
                <a:shade val="45000"/>
                <a:satMod val="135000"/>
              </a:schemeClr>
              <a:prstClr val="white"/>
            </a:duotone>
          </a:blip>
          <a:srcRect/>
          <a:stretch>
            <a:fillRect/>
          </a:stretch>
        </p:blipFill>
        <p:spPr bwMode="auto">
          <a:xfrm>
            <a:off x="0" y="6553200"/>
            <a:ext cx="9144000" cy="252000"/>
          </a:xfrm>
          <a:prstGeom prst="rect">
            <a:avLst/>
          </a:prstGeom>
          <a:noFill/>
          <a:ln w="9525">
            <a:noFill/>
            <a:miter lim="800000"/>
            <a:headEnd/>
            <a:tailEnd/>
          </a:ln>
        </p:spPr>
      </p:pic>
      <p:sp>
        <p:nvSpPr>
          <p:cNvPr id="3" name="4 Altbilgi Yer Tutucusu"/>
          <p:cNvSpPr>
            <a:spLocks noGrp="1"/>
          </p:cNvSpPr>
          <p:nvPr>
            <p:ph type="ftr" sz="quarter" idx="10"/>
          </p:nvPr>
        </p:nvSpPr>
        <p:spPr>
          <a:xfrm>
            <a:off x="1828800" y="6553200"/>
            <a:ext cx="5672138" cy="252413"/>
          </a:xfrm>
        </p:spPr>
        <p:txBody>
          <a:bodyPr/>
          <a:lstStyle>
            <a:lvl1pPr algn="l">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r>
              <a:rPr lang="sv-SE"/>
              <a:t>Ekonomi Bakanlığı</a:t>
            </a:r>
            <a:endParaRPr lang="tr-TR"/>
          </a:p>
        </p:txBody>
      </p:sp>
      <p:sp>
        <p:nvSpPr>
          <p:cNvPr id="4" name="5 Slayt Numarası Yer Tutucusu"/>
          <p:cNvSpPr>
            <a:spLocks noGrp="1"/>
          </p:cNvSpPr>
          <p:nvPr>
            <p:ph type="sldNum" sz="quarter" idx="11"/>
          </p:nvPr>
        </p:nvSpPr>
        <p:spPr>
          <a:xfrm>
            <a:off x="8429625" y="6553200"/>
            <a:ext cx="571500" cy="252413"/>
          </a:xfrm>
        </p:spPr>
        <p:txBody>
          <a:bodyPr/>
          <a:lstStyle>
            <a:lvl1pPr algn="ctr">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fld id="{F0B60301-C84C-4D78-A05F-181F57458EB1}" type="slidenum">
              <a:rPr lang="en-US"/>
              <a:pPr>
                <a:defRPr/>
              </a:pPr>
              <a:t>‹#›</a:t>
            </a:fld>
            <a:endParaRPr lang="en-US" dirty="0"/>
          </a:p>
        </p:txBody>
      </p:sp>
      <p:sp>
        <p:nvSpPr>
          <p:cNvPr id="5" name="3 Veri Yer Tutucusu"/>
          <p:cNvSpPr>
            <a:spLocks noGrp="1"/>
          </p:cNvSpPr>
          <p:nvPr>
            <p:ph type="dt" sz="half" idx="12"/>
          </p:nvPr>
        </p:nvSpPr>
        <p:spPr>
          <a:xfrm>
            <a:off x="179388" y="6553200"/>
            <a:ext cx="1543050" cy="252413"/>
          </a:xfrm>
          <a:prstGeom prst="rect">
            <a:avLst/>
          </a:prstGeom>
        </p:spPr>
        <p:txBody>
          <a:bodyPr anchor="ctr"/>
          <a:lstStyle>
            <a:lvl1pPr algn="ctr" fontAlgn="auto">
              <a:spcBef>
                <a:spcPts val="0"/>
              </a:spcBef>
              <a:spcAft>
                <a:spcPts val="0"/>
              </a:spcAft>
              <a:defRPr lang="tr-TR" sz="1600" kern="1200">
                <a:solidFill>
                  <a:prstClr val="white"/>
                </a:solidFill>
                <a:effectLst>
                  <a:outerShdw blurRad="38100" dist="38100" dir="2700000" algn="tl">
                    <a:srgbClr val="000000">
                      <a:alpha val="43137"/>
                    </a:srgbClr>
                  </a:outerShdw>
                </a:effectLst>
                <a:latin typeface="Calibri" pitchFamily="34" charset="0"/>
                <a:ea typeface="+mn-ea"/>
                <a:cs typeface="Arial" pitchFamily="34" charset="0"/>
              </a:defRPr>
            </a:lvl1pPr>
          </a:lstStyle>
          <a:p>
            <a:pPr>
              <a:defRPr/>
            </a:pPr>
            <a:endParaRPr/>
          </a:p>
        </p:txBody>
      </p:sp>
    </p:spTree>
  </p:cSld>
  <p:clrMapOvr>
    <a:masterClrMapping/>
  </p:clrMapOvr>
  <p:transition spd="med">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1_Başlık, Dikey Metin">
    <p:spTree>
      <p:nvGrpSpPr>
        <p:cNvPr id="1" name=""/>
        <p:cNvGrpSpPr/>
        <p:nvPr/>
      </p:nvGrpSpPr>
      <p:grpSpPr>
        <a:xfrm>
          <a:off x="0" y="0"/>
          <a:ext cx="0" cy="0"/>
          <a:chOff x="0" y="0"/>
          <a:chExt cx="0" cy="0"/>
        </a:xfrm>
      </p:grpSpPr>
      <p:pic>
        <p:nvPicPr>
          <p:cNvPr id="4" name="Picture 2"/>
          <p:cNvPicPr preferRelativeResize="0">
            <a:picLocks noChangeArrowheads="1"/>
          </p:cNvPicPr>
          <p:nvPr userDrawn="1"/>
        </p:nvPicPr>
        <p:blipFill>
          <a:blip r:embed="rId2">
            <a:duotone>
              <a:schemeClr val="bg2">
                <a:shade val="45000"/>
                <a:satMod val="135000"/>
              </a:schemeClr>
              <a:prstClr val="white"/>
            </a:duotone>
          </a:blip>
          <a:srcRect/>
          <a:stretch>
            <a:fillRect/>
          </a:stretch>
        </p:blipFill>
        <p:spPr bwMode="auto">
          <a:xfrm>
            <a:off x="0" y="6553200"/>
            <a:ext cx="9144000" cy="252000"/>
          </a:xfrm>
          <a:prstGeom prst="rect">
            <a:avLst/>
          </a:prstGeom>
          <a:noFill/>
          <a:ln w="9525">
            <a:noFill/>
            <a:miter lim="800000"/>
            <a:headEnd/>
            <a:tailEnd/>
          </a:ln>
        </p:spPr>
      </p:pic>
      <p:pic>
        <p:nvPicPr>
          <p:cNvPr id="5" name="Picture 7"/>
          <p:cNvPicPr preferRelativeResize="0">
            <a:picLocks noChangeArrowheads="1"/>
          </p:cNvPicPr>
          <p:nvPr userDrawn="1"/>
        </p:nvPicPr>
        <p:blipFill>
          <a:blip r:embed="rId3" cstate="print">
            <a:duotone>
              <a:schemeClr val="bg2">
                <a:shade val="45000"/>
                <a:satMod val="135000"/>
              </a:schemeClr>
              <a:prstClr val="white"/>
            </a:duotone>
          </a:blip>
          <a:srcRect/>
          <a:stretch>
            <a:fillRect/>
          </a:stretch>
        </p:blipFill>
        <p:spPr bwMode="auto">
          <a:xfrm>
            <a:off x="0" y="132756"/>
            <a:ext cx="9144000" cy="539353"/>
          </a:xfrm>
          <a:prstGeom prst="rect">
            <a:avLst/>
          </a:prstGeom>
          <a:noFill/>
          <a:ln w="9525">
            <a:noFill/>
            <a:miter lim="800000"/>
            <a:headEnd/>
            <a:tailEnd/>
          </a:ln>
        </p:spPr>
      </p:pic>
      <p:pic>
        <p:nvPicPr>
          <p:cNvPr id="6" name="Picture 3"/>
          <p:cNvPicPr>
            <a:picLocks noChangeAspect="1" noChangeArrowheads="1"/>
          </p:cNvPicPr>
          <p:nvPr userDrawn="1"/>
        </p:nvPicPr>
        <p:blipFill>
          <a:blip r:embed="rId4" cstate="print">
            <a:extLst/>
          </a:blip>
          <a:stretch>
            <a:fillRect/>
          </a:stretch>
        </p:blipFill>
        <p:spPr bwMode="auto">
          <a:xfrm>
            <a:off x="372791" y="42863"/>
            <a:ext cx="802608" cy="71913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3" name="2 Dikey Metin Yer Tutucusu"/>
          <p:cNvSpPr>
            <a:spLocks noGrp="1"/>
          </p:cNvSpPr>
          <p:nvPr>
            <p:ph type="body" orient="vert" idx="1"/>
          </p:nvPr>
        </p:nvSpPr>
        <p:spPr>
          <a:xfrm>
            <a:off x="357158" y="838200"/>
            <a:ext cx="8429684" cy="5376882"/>
          </a:xfrm>
        </p:spPr>
        <p:txBody>
          <a:bodyPr vert="eaVert"/>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a:p>
        </p:txBody>
      </p:sp>
      <p:sp>
        <p:nvSpPr>
          <p:cNvPr id="16" name="1 Başlık"/>
          <p:cNvSpPr>
            <a:spLocks noGrp="1"/>
          </p:cNvSpPr>
          <p:nvPr>
            <p:ph type="title"/>
          </p:nvPr>
        </p:nvSpPr>
        <p:spPr>
          <a:xfrm>
            <a:off x="1306120" y="132756"/>
            <a:ext cx="7837879" cy="476844"/>
          </a:xfrm>
        </p:spPr>
        <p:txBody>
          <a:bodyPr>
            <a:normAutofit/>
          </a:bodyPr>
          <a:lstStyle>
            <a:lvl1pPr marL="0" algn="r" defTabSz="914400" rtl="0" eaLnBrk="0" fontAlgn="base" latinLnBrk="0" hangingPunct="0">
              <a:spcBef>
                <a:spcPct val="0"/>
              </a:spcBef>
              <a:spcAft>
                <a:spcPct val="0"/>
              </a:spcAft>
              <a:defRPr lang="tr-TR" sz="4000" b="1" kern="1200" dirty="0">
                <a:solidFill>
                  <a:schemeClr val="bg1"/>
                </a:solidFill>
                <a:effectLst>
                  <a:outerShdw blurRad="38100" dist="38100" dir="2700000" algn="tl">
                    <a:srgbClr val="000000">
                      <a:alpha val="43137"/>
                    </a:srgbClr>
                  </a:outerShdw>
                </a:effectLst>
                <a:latin typeface="+mj-lt"/>
                <a:ea typeface="+mj-ea"/>
                <a:cs typeface="+mj-cs"/>
              </a:defRPr>
            </a:lvl1pPr>
          </a:lstStyle>
          <a:p>
            <a:r>
              <a:rPr lang="tr-TR" dirty="0" smtClean="0"/>
              <a:t>Asıl başlık stili için tıklatın</a:t>
            </a:r>
            <a:endParaRPr lang="tr-TR" dirty="0"/>
          </a:p>
        </p:txBody>
      </p:sp>
      <p:sp>
        <p:nvSpPr>
          <p:cNvPr id="7" name="4 Altbilgi Yer Tutucusu"/>
          <p:cNvSpPr>
            <a:spLocks noGrp="1"/>
          </p:cNvSpPr>
          <p:nvPr>
            <p:ph type="ftr" sz="quarter" idx="10"/>
          </p:nvPr>
        </p:nvSpPr>
        <p:spPr>
          <a:xfrm>
            <a:off x="1828800" y="6553200"/>
            <a:ext cx="5672138" cy="252413"/>
          </a:xfrm>
        </p:spPr>
        <p:txBody>
          <a:bodyPr/>
          <a:lstStyle>
            <a:lvl1pPr algn="l">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r>
              <a:rPr lang="sv-SE"/>
              <a:t>Ekonomi Bakanlığı</a:t>
            </a:r>
            <a:endParaRPr lang="tr-TR"/>
          </a:p>
        </p:txBody>
      </p:sp>
      <p:sp>
        <p:nvSpPr>
          <p:cNvPr id="8" name="5 Slayt Numarası Yer Tutucusu"/>
          <p:cNvSpPr>
            <a:spLocks noGrp="1"/>
          </p:cNvSpPr>
          <p:nvPr>
            <p:ph type="sldNum" sz="quarter" idx="11"/>
          </p:nvPr>
        </p:nvSpPr>
        <p:spPr>
          <a:xfrm>
            <a:off x="8429625" y="6553200"/>
            <a:ext cx="571500" cy="252413"/>
          </a:xfrm>
        </p:spPr>
        <p:txBody>
          <a:bodyPr/>
          <a:lstStyle>
            <a:lvl1pPr algn="ctr">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fld id="{6538021D-F6D8-47A1-AC0D-17CB6EE39043}" type="slidenum">
              <a:rPr lang="en-US"/>
              <a:pPr>
                <a:defRPr/>
              </a:pPr>
              <a:t>‹#›</a:t>
            </a:fld>
            <a:endParaRPr lang="en-US" dirty="0"/>
          </a:p>
        </p:txBody>
      </p:sp>
      <p:sp>
        <p:nvSpPr>
          <p:cNvPr id="9" name="3 Veri Yer Tutucusu"/>
          <p:cNvSpPr>
            <a:spLocks noGrp="1"/>
          </p:cNvSpPr>
          <p:nvPr>
            <p:ph type="dt" sz="half" idx="12"/>
          </p:nvPr>
        </p:nvSpPr>
        <p:spPr>
          <a:xfrm>
            <a:off x="179388" y="6553200"/>
            <a:ext cx="1543050" cy="252413"/>
          </a:xfrm>
          <a:prstGeom prst="rect">
            <a:avLst/>
          </a:prstGeom>
        </p:spPr>
        <p:txBody>
          <a:bodyPr anchor="ctr"/>
          <a:lstStyle>
            <a:lvl1pPr algn="ctr" fontAlgn="auto">
              <a:spcBef>
                <a:spcPts val="0"/>
              </a:spcBef>
              <a:spcAft>
                <a:spcPts val="0"/>
              </a:spcAft>
              <a:defRPr lang="tr-TR" sz="1600" kern="1200">
                <a:solidFill>
                  <a:prstClr val="white"/>
                </a:solidFill>
                <a:effectLst>
                  <a:outerShdw blurRad="38100" dist="38100" dir="2700000" algn="tl">
                    <a:srgbClr val="000000">
                      <a:alpha val="43137"/>
                    </a:srgbClr>
                  </a:outerShdw>
                </a:effectLst>
                <a:latin typeface="Calibri" pitchFamily="34" charset="0"/>
                <a:ea typeface="+mn-ea"/>
                <a:cs typeface="Arial" pitchFamily="34" charset="0"/>
              </a:defRPr>
            </a:lvl1pPr>
          </a:lstStyle>
          <a:p>
            <a:pPr>
              <a:defRPr/>
            </a:pPr>
            <a:endParaRPr/>
          </a:p>
        </p:txBody>
      </p:sp>
    </p:spTree>
  </p:cSld>
  <p:clrMapOvr>
    <a:masterClrMapping/>
  </p:clrMapOvr>
  <p:transition spd="med">
    <p:fad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_Dikey Başlık ve Metin">
    <p:spTree>
      <p:nvGrpSpPr>
        <p:cNvPr id="1" name=""/>
        <p:cNvGrpSpPr/>
        <p:nvPr/>
      </p:nvGrpSpPr>
      <p:grpSpPr>
        <a:xfrm>
          <a:off x="0" y="0"/>
          <a:ext cx="0" cy="0"/>
          <a:chOff x="0" y="0"/>
          <a:chExt cx="0" cy="0"/>
        </a:xfrm>
      </p:grpSpPr>
      <p:pic>
        <p:nvPicPr>
          <p:cNvPr id="3" name="Picture 4"/>
          <p:cNvPicPr>
            <a:picLocks noChangeAspect="1" noChangeArrowheads="1"/>
          </p:cNvPicPr>
          <p:nvPr userDrawn="1"/>
        </p:nvPicPr>
        <p:blipFill>
          <a:blip r:embed="rId2" cstate="print">
            <a:duotone>
              <a:schemeClr val="bg2">
                <a:shade val="45000"/>
                <a:satMod val="135000"/>
              </a:schemeClr>
              <a:prstClr val="white"/>
            </a:duotone>
          </a:blip>
          <a:srcRect/>
          <a:stretch>
            <a:fillRect/>
          </a:stretch>
        </p:blipFill>
        <p:spPr bwMode="auto">
          <a:xfrm rot="16200000">
            <a:off x="-2845180" y="3235678"/>
            <a:ext cx="6866644" cy="395287"/>
          </a:xfrm>
          <a:prstGeom prst="rect">
            <a:avLst/>
          </a:prstGeom>
          <a:noFill/>
          <a:ln w="9525">
            <a:noFill/>
            <a:miter lim="800000"/>
            <a:headEnd/>
            <a:tailEnd/>
          </a:ln>
        </p:spPr>
      </p:pic>
      <p:pic>
        <p:nvPicPr>
          <p:cNvPr id="4" name="Picture 7"/>
          <p:cNvPicPr>
            <a:picLocks noChangeAspect="1" noChangeArrowheads="1"/>
          </p:cNvPicPr>
          <p:nvPr userDrawn="1"/>
        </p:nvPicPr>
        <p:blipFill>
          <a:blip r:embed="rId3" cstate="print">
            <a:extLst/>
          </a:blip>
          <a:stretch>
            <a:fillRect/>
          </a:stretch>
        </p:blipFill>
        <p:spPr bwMode="auto">
          <a:xfrm rot="16200000">
            <a:off x="119306" y="5231493"/>
            <a:ext cx="1004464" cy="900000"/>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10" name="8 Başlık"/>
          <p:cNvSpPr>
            <a:spLocks noGrp="1"/>
          </p:cNvSpPr>
          <p:nvPr>
            <p:ph type="title" idx="4294967295"/>
          </p:nvPr>
        </p:nvSpPr>
        <p:spPr>
          <a:xfrm rot="16200000">
            <a:off x="-1821687" y="3036082"/>
            <a:ext cx="6858025" cy="785811"/>
          </a:xfrm>
        </p:spPr>
        <p:txBody>
          <a:bodyPr>
            <a:noAutofit/>
          </a:bodyPr>
          <a:lstStyle>
            <a:lvl1pPr>
              <a:defRPr sz="4400" b="1">
                <a:solidFill>
                  <a:srgbClr val="C00000"/>
                </a:solidFill>
                <a:effectLst>
                  <a:outerShdw blurRad="38100" dist="38100" dir="2700000" algn="tl">
                    <a:srgbClr val="000000">
                      <a:alpha val="43137"/>
                    </a:srgbClr>
                  </a:outerShdw>
                </a:effectLst>
              </a:defRPr>
            </a:lvl1pPr>
          </a:lstStyle>
          <a:p>
            <a:endParaRPr lang="tr-TR" dirty="0"/>
          </a:p>
        </p:txBody>
      </p:sp>
      <p:sp>
        <p:nvSpPr>
          <p:cNvPr id="5" name="3 Veri Yer Tutucusu"/>
          <p:cNvSpPr>
            <a:spLocks noGrp="1"/>
          </p:cNvSpPr>
          <p:nvPr>
            <p:ph type="dt" sz="half" idx="10"/>
          </p:nvPr>
        </p:nvSpPr>
        <p:spPr>
          <a:xfrm rot="16200000">
            <a:off x="7912101" y="5618162"/>
            <a:ext cx="1543050" cy="365125"/>
          </a:xfrm>
          <a:prstGeom prst="rect">
            <a:avLst/>
          </a:prstGeom>
        </p:spPr>
        <p:txBody>
          <a:bodyPr/>
          <a:lstStyle>
            <a:lvl1pPr algn="ctr" fontAlgn="auto">
              <a:spcBef>
                <a:spcPts val="0"/>
              </a:spcBef>
              <a:spcAft>
                <a:spcPts val="0"/>
              </a:spcAft>
              <a:defRPr sz="1600">
                <a:solidFill>
                  <a:srgbClr val="494949">
                    <a:tint val="75000"/>
                  </a:srgbClr>
                </a:solidFill>
                <a:latin typeface="+mn-lt"/>
                <a:cs typeface="Arial" charset="0"/>
              </a:defRPr>
            </a:lvl1pPr>
          </a:lstStyle>
          <a:p>
            <a:pPr>
              <a:defRPr/>
            </a:pPr>
            <a:endParaRPr lang="tr-TR"/>
          </a:p>
        </p:txBody>
      </p:sp>
      <p:sp>
        <p:nvSpPr>
          <p:cNvPr id="6" name="4 Altbilgi Yer Tutucusu"/>
          <p:cNvSpPr>
            <a:spLocks noGrp="1"/>
          </p:cNvSpPr>
          <p:nvPr>
            <p:ph type="ftr" sz="quarter" idx="11"/>
          </p:nvPr>
        </p:nvSpPr>
        <p:spPr>
          <a:xfrm rot="16200000">
            <a:off x="5004594" y="3210719"/>
            <a:ext cx="6357937" cy="365125"/>
          </a:xfrm>
        </p:spPr>
        <p:txBody>
          <a:bodyPr/>
          <a:lstStyle>
            <a:lvl1pPr algn="ctr" fontAlgn="auto">
              <a:spcBef>
                <a:spcPts val="0"/>
              </a:spcBef>
              <a:spcAft>
                <a:spcPts val="0"/>
              </a:spcAft>
              <a:defRPr sz="1800">
                <a:solidFill>
                  <a:srgbClr val="494949">
                    <a:tint val="75000"/>
                  </a:srgbClr>
                </a:solidFill>
                <a:latin typeface="+mn-lt"/>
              </a:defRPr>
            </a:lvl1pPr>
          </a:lstStyle>
          <a:p>
            <a:pPr>
              <a:defRPr/>
            </a:pPr>
            <a:r>
              <a:rPr lang="sv-SE"/>
              <a:t>Ekonomi Bakanlığı</a:t>
            </a:r>
            <a:endParaRPr lang="tr-TR"/>
          </a:p>
        </p:txBody>
      </p:sp>
      <p:sp>
        <p:nvSpPr>
          <p:cNvPr id="7" name="5 Slayt Numarası Yer Tutucusu"/>
          <p:cNvSpPr>
            <a:spLocks noGrp="1"/>
          </p:cNvSpPr>
          <p:nvPr>
            <p:ph type="sldNum" sz="quarter" idx="12"/>
          </p:nvPr>
        </p:nvSpPr>
        <p:spPr>
          <a:xfrm rot="16200000">
            <a:off x="8447882" y="267494"/>
            <a:ext cx="471487" cy="365125"/>
          </a:xfrm>
        </p:spPr>
        <p:txBody>
          <a:bodyPr/>
          <a:lstStyle>
            <a:lvl1pPr algn="r" fontAlgn="auto">
              <a:spcBef>
                <a:spcPts val="0"/>
              </a:spcBef>
              <a:spcAft>
                <a:spcPts val="0"/>
              </a:spcAft>
              <a:defRPr sz="1600">
                <a:solidFill>
                  <a:srgbClr val="494949">
                    <a:tint val="75000"/>
                  </a:srgbClr>
                </a:solidFill>
                <a:latin typeface="+mn-lt"/>
              </a:defRPr>
            </a:lvl1pPr>
          </a:lstStyle>
          <a:p>
            <a:pPr>
              <a:defRPr/>
            </a:pPr>
            <a:fld id="{53AB7A5D-6976-4A77-8916-86FB01454BF8}" type="slidenum">
              <a:rPr lang="tr-TR"/>
              <a:pPr>
                <a:defRPr/>
              </a:pPr>
              <a:t>‹#›</a:t>
            </a:fld>
            <a:endParaRPr lang="tr-T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aşlık ve İçerik">
    <p:spTree>
      <p:nvGrpSpPr>
        <p:cNvPr id="1" name=""/>
        <p:cNvGrpSpPr/>
        <p:nvPr/>
      </p:nvGrpSpPr>
      <p:grpSpPr>
        <a:xfrm>
          <a:off x="0" y="0"/>
          <a:ext cx="0" cy="0"/>
          <a:chOff x="0" y="0"/>
          <a:chExt cx="0" cy="0"/>
        </a:xfrm>
      </p:grpSpPr>
      <p:pic>
        <p:nvPicPr>
          <p:cNvPr id="4" name="Picture 2"/>
          <p:cNvPicPr preferRelativeResize="0">
            <a:picLocks noChangeArrowheads="1"/>
          </p:cNvPicPr>
          <p:nvPr userDrawn="1"/>
        </p:nvPicPr>
        <p:blipFill>
          <a:blip r:embed="rId2"/>
          <a:srcRect/>
          <a:stretch>
            <a:fillRect/>
          </a:stretch>
        </p:blipFill>
        <p:spPr bwMode="auto">
          <a:xfrm>
            <a:off x="0" y="6553200"/>
            <a:ext cx="9144000" cy="252413"/>
          </a:xfrm>
          <a:prstGeom prst="rect">
            <a:avLst/>
          </a:prstGeom>
          <a:noFill/>
          <a:ln w="9525">
            <a:noFill/>
            <a:miter lim="800000"/>
            <a:headEnd/>
            <a:tailEnd/>
          </a:ln>
        </p:spPr>
      </p:pic>
      <p:pic>
        <p:nvPicPr>
          <p:cNvPr id="5" name="Picture 7"/>
          <p:cNvPicPr preferRelativeResize="0">
            <a:picLocks noChangeArrowheads="1"/>
          </p:cNvPicPr>
          <p:nvPr userDrawn="1"/>
        </p:nvPicPr>
        <p:blipFill>
          <a:blip r:embed="rId3"/>
          <a:srcRect/>
          <a:stretch>
            <a:fillRect/>
          </a:stretch>
        </p:blipFill>
        <p:spPr bwMode="auto">
          <a:xfrm>
            <a:off x="0" y="133350"/>
            <a:ext cx="9144000" cy="538163"/>
          </a:xfrm>
          <a:prstGeom prst="rect">
            <a:avLst/>
          </a:prstGeom>
          <a:noFill/>
          <a:ln w="9525">
            <a:noFill/>
            <a:miter lim="800000"/>
            <a:headEnd/>
            <a:tailEnd/>
          </a:ln>
        </p:spPr>
      </p:pic>
      <p:pic>
        <p:nvPicPr>
          <p:cNvPr id="6" name="Picture 3" descr="F:\MUSTAFA\LOGO\tek_tr.jpg"/>
          <p:cNvPicPr>
            <a:picLocks noChangeAspect="1" noChangeArrowheads="1"/>
          </p:cNvPicPr>
          <p:nvPr userDrawn="1"/>
        </p:nvPicPr>
        <p:blipFill>
          <a:blip r:embed="rId4"/>
          <a:srcRect/>
          <a:stretch>
            <a:fillRect/>
          </a:stretch>
        </p:blipFill>
        <p:spPr bwMode="auto">
          <a:xfrm>
            <a:off x="225425" y="46038"/>
            <a:ext cx="746125" cy="712787"/>
          </a:xfrm>
          <a:prstGeom prst="rect">
            <a:avLst/>
          </a:prstGeom>
          <a:noFill/>
          <a:ln w="9525">
            <a:noFill/>
            <a:miter lim="800000"/>
            <a:headEnd/>
            <a:tailEnd/>
          </a:ln>
        </p:spPr>
      </p:pic>
      <p:sp>
        <p:nvSpPr>
          <p:cNvPr id="11" name="2 İçerik Yer Tutucusu"/>
          <p:cNvSpPr>
            <a:spLocks noGrp="1"/>
          </p:cNvSpPr>
          <p:nvPr>
            <p:ph idx="1"/>
          </p:nvPr>
        </p:nvSpPr>
        <p:spPr>
          <a:xfrm>
            <a:off x="357158" y="990600"/>
            <a:ext cx="8429684" cy="5224482"/>
          </a:xfrm>
        </p:spPr>
        <p:txBody>
          <a:bodyPr>
            <a:normAutofit/>
          </a:bodyPr>
          <a:lstStyle>
            <a:lvl1pPr>
              <a:defRPr sz="3600"/>
            </a:lvl1pPr>
            <a:lvl2pPr>
              <a:defRPr sz="3200"/>
            </a:lvl2pPr>
            <a:lvl3pPr>
              <a:defRPr sz="2800"/>
            </a:lvl3pPr>
            <a:lvl4pPr>
              <a:defRPr sz="2400"/>
            </a:lvl4pPr>
            <a:lvl5pPr>
              <a:defRPr sz="2400"/>
            </a:lvl5pPr>
          </a:lstStyle>
          <a:p>
            <a:pPr lvl="0"/>
            <a:r>
              <a:rPr lang="tr-TR" dirty="0" smtClean="0"/>
              <a:t>Asıl metin stillerini düzenlemek için tıklatın</a:t>
            </a:r>
          </a:p>
          <a:p>
            <a:pPr lvl="1"/>
            <a:r>
              <a:rPr lang="tr-TR" dirty="0" smtClean="0"/>
              <a:t>İkinci düzey</a:t>
            </a:r>
          </a:p>
          <a:p>
            <a:pPr lvl="2"/>
            <a:r>
              <a:rPr lang="tr-TR" dirty="0" smtClean="0"/>
              <a:t>Üçüncü düzey</a:t>
            </a:r>
          </a:p>
          <a:p>
            <a:pPr lvl="3"/>
            <a:r>
              <a:rPr lang="tr-TR" dirty="0" smtClean="0"/>
              <a:t>Dördüncü düzey</a:t>
            </a:r>
          </a:p>
          <a:p>
            <a:pPr lvl="4"/>
            <a:r>
              <a:rPr lang="tr-TR" dirty="0" smtClean="0"/>
              <a:t>Beşinci düzey</a:t>
            </a:r>
            <a:endParaRPr lang="tr-TR" dirty="0"/>
          </a:p>
        </p:txBody>
      </p:sp>
      <p:sp>
        <p:nvSpPr>
          <p:cNvPr id="18" name="1 Başlık"/>
          <p:cNvSpPr>
            <a:spLocks noGrp="1"/>
          </p:cNvSpPr>
          <p:nvPr>
            <p:ph type="title"/>
          </p:nvPr>
        </p:nvSpPr>
        <p:spPr>
          <a:xfrm>
            <a:off x="1306120" y="132756"/>
            <a:ext cx="7837879" cy="476844"/>
          </a:xfrm>
        </p:spPr>
        <p:txBody>
          <a:bodyPr>
            <a:normAutofit/>
          </a:bodyPr>
          <a:lstStyle>
            <a:lvl1pPr marL="0" algn="r" defTabSz="914400" rtl="0" eaLnBrk="0" fontAlgn="base" latinLnBrk="0" hangingPunct="0">
              <a:spcBef>
                <a:spcPct val="0"/>
              </a:spcBef>
              <a:spcAft>
                <a:spcPct val="0"/>
              </a:spcAft>
              <a:defRPr lang="tr-TR" sz="4000" b="1" kern="1200" dirty="0">
                <a:solidFill>
                  <a:schemeClr val="bg1"/>
                </a:solidFill>
                <a:effectLst>
                  <a:outerShdw blurRad="38100" dist="38100" dir="2700000" algn="tl">
                    <a:srgbClr val="000000">
                      <a:alpha val="43137"/>
                    </a:srgbClr>
                  </a:outerShdw>
                </a:effectLst>
                <a:latin typeface="+mj-lt"/>
                <a:ea typeface="+mj-ea"/>
                <a:cs typeface="+mj-cs"/>
              </a:defRPr>
            </a:lvl1pPr>
          </a:lstStyle>
          <a:p>
            <a:r>
              <a:rPr lang="tr-TR" dirty="0" smtClean="0"/>
              <a:t>Asıl başlık stili için tıklatın</a:t>
            </a:r>
            <a:endParaRPr lang="tr-TR" dirty="0"/>
          </a:p>
        </p:txBody>
      </p:sp>
      <p:sp>
        <p:nvSpPr>
          <p:cNvPr id="7" name="4 Altbilgi Yer Tutucusu"/>
          <p:cNvSpPr>
            <a:spLocks noGrp="1"/>
          </p:cNvSpPr>
          <p:nvPr>
            <p:ph type="ftr" sz="quarter" idx="10"/>
          </p:nvPr>
        </p:nvSpPr>
        <p:spPr>
          <a:xfrm>
            <a:off x="225425" y="6553200"/>
            <a:ext cx="7947025" cy="252413"/>
          </a:xfrm>
        </p:spPr>
        <p:txBody>
          <a:bodyPr/>
          <a:lstStyle>
            <a:lvl1pPr algn="l">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r>
              <a:rPr lang="sv-SE"/>
              <a:t>Ekonomi Bakanlığı</a:t>
            </a:r>
            <a:endParaRPr lang="tr-TR"/>
          </a:p>
        </p:txBody>
      </p:sp>
      <p:sp>
        <p:nvSpPr>
          <p:cNvPr id="8" name="5 Slayt Numarası Yer Tutucusu"/>
          <p:cNvSpPr>
            <a:spLocks noGrp="1"/>
          </p:cNvSpPr>
          <p:nvPr>
            <p:ph type="sldNum" sz="quarter" idx="11"/>
          </p:nvPr>
        </p:nvSpPr>
        <p:spPr>
          <a:xfrm>
            <a:off x="8429625" y="6553200"/>
            <a:ext cx="571500" cy="252413"/>
          </a:xfrm>
        </p:spPr>
        <p:txBody>
          <a:bodyPr/>
          <a:lstStyle>
            <a:lvl1pPr algn="ctr">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fld id="{7DB50B8D-4C61-4DEA-8566-F5FB6B2CDB8A}" type="slidenum">
              <a:rPr lang="en-US"/>
              <a:pPr>
                <a:defRPr/>
              </a:pPr>
              <a:t>‹#›</a:t>
            </a:fld>
            <a:endParaRPr lang="en-US" dirty="0"/>
          </a:p>
        </p:txBody>
      </p:sp>
    </p:spTree>
  </p:cSld>
  <p:clrMapOvr>
    <a:masterClrMapping/>
  </p:clrMapOvr>
  <p:transition spd="med">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bilgisi">
    <p:spTree>
      <p:nvGrpSpPr>
        <p:cNvPr id="1" name=""/>
        <p:cNvGrpSpPr/>
        <p:nvPr/>
      </p:nvGrpSpPr>
      <p:grpSpPr>
        <a:xfrm>
          <a:off x="0" y="0"/>
          <a:ext cx="0" cy="0"/>
          <a:chOff x="0" y="0"/>
          <a:chExt cx="0" cy="0"/>
        </a:xfrm>
      </p:grpSpPr>
      <p:pic>
        <p:nvPicPr>
          <p:cNvPr id="4" name="Picture 4"/>
          <p:cNvPicPr>
            <a:picLocks noChangeAspect="1" noChangeArrowheads="1"/>
          </p:cNvPicPr>
          <p:nvPr userDrawn="1"/>
        </p:nvPicPr>
        <p:blipFill>
          <a:blip r:embed="rId2"/>
          <a:srcRect/>
          <a:stretch>
            <a:fillRect/>
          </a:stretch>
        </p:blipFill>
        <p:spPr bwMode="auto">
          <a:xfrm>
            <a:off x="0" y="2160588"/>
            <a:ext cx="9144000" cy="395287"/>
          </a:xfrm>
          <a:prstGeom prst="rect">
            <a:avLst/>
          </a:prstGeom>
          <a:noFill/>
          <a:ln w="9525">
            <a:noFill/>
            <a:miter lim="800000"/>
            <a:headEnd/>
            <a:tailEnd/>
          </a:ln>
        </p:spPr>
      </p:pic>
      <p:pic>
        <p:nvPicPr>
          <p:cNvPr id="5" name="Picture 3" descr="F:\MUSTAFA\LOGO\tek_tr.jpg"/>
          <p:cNvPicPr>
            <a:picLocks noChangeAspect="1" noChangeArrowheads="1"/>
          </p:cNvPicPr>
          <p:nvPr userDrawn="1"/>
        </p:nvPicPr>
        <p:blipFill>
          <a:blip r:embed="rId3"/>
          <a:srcRect/>
          <a:stretch>
            <a:fillRect/>
          </a:stretch>
        </p:blipFill>
        <p:spPr bwMode="auto">
          <a:xfrm>
            <a:off x="468313" y="2001838"/>
            <a:ext cx="746125" cy="712787"/>
          </a:xfrm>
          <a:prstGeom prst="rect">
            <a:avLst/>
          </a:prstGeom>
          <a:noFill/>
          <a:ln w="9525">
            <a:noFill/>
            <a:miter lim="800000"/>
            <a:headEnd/>
            <a:tailEnd/>
          </a:ln>
        </p:spPr>
      </p:pic>
      <p:sp>
        <p:nvSpPr>
          <p:cNvPr id="2" name="1 Başlık"/>
          <p:cNvSpPr>
            <a:spLocks noGrp="1"/>
          </p:cNvSpPr>
          <p:nvPr>
            <p:ph type="title"/>
          </p:nvPr>
        </p:nvSpPr>
        <p:spPr>
          <a:xfrm>
            <a:off x="722313" y="4406900"/>
            <a:ext cx="7772400" cy="1362075"/>
          </a:xfrm>
        </p:spPr>
        <p:txBody>
          <a:bodyPr anchor="t"/>
          <a:lstStyle>
            <a:lvl1pPr algn="l">
              <a:defRPr sz="4400" b="1" cap="none">
                <a:solidFill>
                  <a:srgbClr val="C00000"/>
                </a:solidFill>
                <a:effectLst>
                  <a:outerShdw blurRad="38100" dist="38100" dir="2700000" algn="tl">
                    <a:srgbClr val="000000">
                      <a:alpha val="43137"/>
                    </a:srgbClr>
                  </a:outerShdw>
                </a:effectLst>
              </a:defRPr>
            </a:lvl1pPr>
          </a:lstStyle>
          <a:p>
            <a:r>
              <a:rPr lang="tr-TR" dirty="0" smtClean="0"/>
              <a:t>Asıl başlık stili için tıklatın</a:t>
            </a:r>
            <a:endParaRPr lang="tr-TR" dirty="0"/>
          </a:p>
        </p:txBody>
      </p:sp>
      <p:sp>
        <p:nvSpPr>
          <p:cNvPr id="3" name="2 Metin Yer Tutucusu"/>
          <p:cNvSpPr>
            <a:spLocks noGrp="1"/>
          </p:cNvSpPr>
          <p:nvPr>
            <p:ph type="body" idx="1"/>
          </p:nvPr>
        </p:nvSpPr>
        <p:spPr>
          <a:xfrm>
            <a:off x="722313" y="2906713"/>
            <a:ext cx="7772400" cy="1500187"/>
          </a:xfrm>
        </p:spPr>
        <p:txBody>
          <a:bodyPr anchor="b"/>
          <a:lstStyle>
            <a:lvl1pPr marL="0" indent="0">
              <a:buNone/>
              <a:defRPr sz="2400" i="1">
                <a:solidFill>
                  <a:srgbClr val="4D968B"/>
                </a:solidFill>
                <a:effectLst>
                  <a:outerShdw blurRad="38100" dist="38100" dir="2700000" algn="tl">
                    <a:srgbClr val="000000">
                      <a:alpha val="43137"/>
                    </a:srgbClr>
                  </a:outerShdw>
                </a:effectLs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tr-TR" dirty="0" smtClean="0"/>
              <a:t>Asıl metin stillerini düzenlemek için tıklatın</a:t>
            </a:r>
          </a:p>
        </p:txBody>
      </p:sp>
      <p:sp>
        <p:nvSpPr>
          <p:cNvPr id="6" name="4 Altbilgi Yer Tutucusu"/>
          <p:cNvSpPr>
            <a:spLocks noGrp="1"/>
          </p:cNvSpPr>
          <p:nvPr>
            <p:ph type="ftr" sz="quarter" idx="10"/>
          </p:nvPr>
        </p:nvSpPr>
        <p:spPr>
          <a:xfrm>
            <a:off x="0" y="6453188"/>
            <a:ext cx="8172450" cy="304800"/>
          </a:xfrm>
        </p:spPr>
        <p:txBody>
          <a:bodyPr/>
          <a:lstStyle>
            <a:lvl1pPr algn="l">
              <a:defRPr sz="1600">
                <a:solidFill>
                  <a:srgbClr val="E7DEC9">
                    <a:lumMod val="75000"/>
                  </a:srgbClr>
                </a:solidFill>
                <a:effectLst>
                  <a:outerShdw blurRad="38100" dist="38100" dir="2700000" algn="tl">
                    <a:srgbClr val="000000">
                      <a:alpha val="43137"/>
                    </a:srgbClr>
                  </a:outerShdw>
                </a:effectLst>
                <a:latin typeface="Calibri" pitchFamily="34" charset="0"/>
              </a:defRPr>
            </a:lvl1pPr>
          </a:lstStyle>
          <a:p>
            <a:pPr>
              <a:defRPr/>
            </a:pPr>
            <a:r>
              <a:rPr lang="sv-SE"/>
              <a:t>Ekonomi Bakanlığı</a:t>
            </a:r>
            <a:endParaRPr lang="tr-TR"/>
          </a:p>
        </p:txBody>
      </p:sp>
      <p:sp>
        <p:nvSpPr>
          <p:cNvPr id="7" name="5 Slayt Numarası Yer Tutucusu"/>
          <p:cNvSpPr>
            <a:spLocks noGrp="1"/>
          </p:cNvSpPr>
          <p:nvPr>
            <p:ph type="sldNum" sz="quarter" idx="11"/>
          </p:nvPr>
        </p:nvSpPr>
        <p:spPr>
          <a:xfrm>
            <a:off x="8429625" y="6553200"/>
            <a:ext cx="571500" cy="252413"/>
          </a:xfrm>
        </p:spPr>
        <p:txBody>
          <a:bodyPr/>
          <a:lstStyle>
            <a:lvl1pPr algn="ctr">
              <a:defRPr sz="1600">
                <a:solidFill>
                  <a:srgbClr val="E7DEC9">
                    <a:lumMod val="75000"/>
                  </a:srgbClr>
                </a:solidFill>
                <a:effectLst>
                  <a:outerShdw blurRad="38100" dist="38100" dir="2700000" algn="tl">
                    <a:srgbClr val="000000">
                      <a:alpha val="43137"/>
                    </a:srgbClr>
                  </a:outerShdw>
                </a:effectLst>
                <a:latin typeface="Calibri" pitchFamily="34" charset="0"/>
              </a:defRPr>
            </a:lvl1pPr>
          </a:lstStyle>
          <a:p>
            <a:pPr>
              <a:defRPr/>
            </a:pPr>
            <a:fld id="{999EADA1-937A-40E7-B57D-F262B2E0EAAE}" type="slidenum">
              <a:rPr lang="en-US"/>
              <a:pPr>
                <a:defRPr/>
              </a:pPr>
              <a:t>‹#›</a:t>
            </a:fld>
            <a:endParaRPr lang="en-US" dirty="0"/>
          </a:p>
        </p:txBody>
      </p:sp>
    </p:spTree>
  </p:cSld>
  <p:clrMapOvr>
    <a:masterClrMapping/>
  </p:clrMapOvr>
  <p:transition spd="med">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İki İçerik">
    <p:spTree>
      <p:nvGrpSpPr>
        <p:cNvPr id="1" name=""/>
        <p:cNvGrpSpPr/>
        <p:nvPr/>
      </p:nvGrpSpPr>
      <p:grpSpPr>
        <a:xfrm>
          <a:off x="0" y="0"/>
          <a:ext cx="0" cy="0"/>
          <a:chOff x="0" y="0"/>
          <a:chExt cx="0" cy="0"/>
        </a:xfrm>
      </p:grpSpPr>
      <p:pic>
        <p:nvPicPr>
          <p:cNvPr id="5" name="Picture 2"/>
          <p:cNvPicPr preferRelativeResize="0">
            <a:picLocks noChangeArrowheads="1"/>
          </p:cNvPicPr>
          <p:nvPr userDrawn="1"/>
        </p:nvPicPr>
        <p:blipFill>
          <a:blip r:embed="rId2">
            <a:duotone>
              <a:schemeClr val="bg2">
                <a:shade val="45000"/>
                <a:satMod val="135000"/>
              </a:schemeClr>
              <a:prstClr val="white"/>
            </a:duotone>
          </a:blip>
          <a:srcRect/>
          <a:stretch>
            <a:fillRect/>
          </a:stretch>
        </p:blipFill>
        <p:spPr bwMode="auto">
          <a:xfrm>
            <a:off x="0" y="6553200"/>
            <a:ext cx="9144000" cy="252000"/>
          </a:xfrm>
          <a:prstGeom prst="rect">
            <a:avLst/>
          </a:prstGeom>
          <a:noFill/>
          <a:ln w="9525">
            <a:noFill/>
            <a:miter lim="800000"/>
            <a:headEnd/>
            <a:tailEnd/>
          </a:ln>
        </p:spPr>
      </p:pic>
      <p:pic>
        <p:nvPicPr>
          <p:cNvPr id="6" name="Picture 7"/>
          <p:cNvPicPr preferRelativeResize="0">
            <a:picLocks noChangeArrowheads="1"/>
          </p:cNvPicPr>
          <p:nvPr userDrawn="1"/>
        </p:nvPicPr>
        <p:blipFill>
          <a:blip r:embed="rId3" cstate="print">
            <a:duotone>
              <a:schemeClr val="bg2">
                <a:shade val="45000"/>
                <a:satMod val="135000"/>
              </a:schemeClr>
              <a:prstClr val="white"/>
            </a:duotone>
          </a:blip>
          <a:srcRect/>
          <a:stretch>
            <a:fillRect/>
          </a:stretch>
        </p:blipFill>
        <p:spPr bwMode="auto">
          <a:xfrm>
            <a:off x="0" y="132756"/>
            <a:ext cx="9144000" cy="539353"/>
          </a:xfrm>
          <a:prstGeom prst="rect">
            <a:avLst/>
          </a:prstGeom>
          <a:noFill/>
          <a:ln w="9525">
            <a:noFill/>
            <a:miter lim="800000"/>
            <a:headEnd/>
            <a:tailEnd/>
          </a:ln>
        </p:spPr>
      </p:pic>
      <p:pic>
        <p:nvPicPr>
          <p:cNvPr id="7" name="Picture 3"/>
          <p:cNvPicPr>
            <a:picLocks noChangeAspect="1" noChangeArrowheads="1"/>
          </p:cNvPicPr>
          <p:nvPr userDrawn="1"/>
        </p:nvPicPr>
        <p:blipFill>
          <a:blip r:embed="rId4" cstate="print">
            <a:extLst/>
          </a:blip>
          <a:stretch>
            <a:fillRect/>
          </a:stretch>
        </p:blipFill>
        <p:spPr bwMode="auto">
          <a:xfrm>
            <a:off x="372791" y="42863"/>
            <a:ext cx="802608" cy="71913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3" name="2 İçerik Yer Tutucusu"/>
          <p:cNvSpPr>
            <a:spLocks noGrp="1"/>
          </p:cNvSpPr>
          <p:nvPr>
            <p:ph sz="half" idx="1"/>
          </p:nvPr>
        </p:nvSpPr>
        <p:spPr>
          <a:xfrm>
            <a:off x="357158" y="914400"/>
            <a:ext cx="4038600" cy="5211763"/>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dirty="0" smtClean="0"/>
              <a:t>Asıl metin stillerini düzenlemek için tıklatın</a:t>
            </a:r>
          </a:p>
          <a:p>
            <a:pPr lvl="1"/>
            <a:r>
              <a:rPr lang="tr-TR" dirty="0" smtClean="0"/>
              <a:t>İkinci düzey</a:t>
            </a:r>
          </a:p>
          <a:p>
            <a:pPr lvl="2"/>
            <a:r>
              <a:rPr lang="tr-TR" dirty="0" smtClean="0"/>
              <a:t>Üçüncü düzey</a:t>
            </a:r>
          </a:p>
          <a:p>
            <a:pPr lvl="3"/>
            <a:r>
              <a:rPr lang="tr-TR" dirty="0" smtClean="0"/>
              <a:t>Dördüncü düzey</a:t>
            </a:r>
          </a:p>
          <a:p>
            <a:pPr lvl="4"/>
            <a:r>
              <a:rPr lang="tr-TR" dirty="0" smtClean="0"/>
              <a:t>Beşinci düzey</a:t>
            </a:r>
            <a:endParaRPr lang="tr-TR" dirty="0"/>
          </a:p>
        </p:txBody>
      </p:sp>
      <p:sp>
        <p:nvSpPr>
          <p:cNvPr id="4" name="3 İçerik Yer Tutucusu"/>
          <p:cNvSpPr>
            <a:spLocks noGrp="1"/>
          </p:cNvSpPr>
          <p:nvPr>
            <p:ph sz="half" idx="2"/>
          </p:nvPr>
        </p:nvSpPr>
        <p:spPr>
          <a:xfrm>
            <a:off x="4748242" y="914400"/>
            <a:ext cx="4038600" cy="5211763"/>
          </a:xfrm>
        </p:spPr>
        <p:txBody>
          <a:bodyPr>
            <a:normAutofit/>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tr-TR" dirty="0" smtClean="0"/>
              <a:t>Asıl metin stillerini düzenlemek için tıklatın</a:t>
            </a:r>
          </a:p>
          <a:p>
            <a:pPr lvl="1"/>
            <a:r>
              <a:rPr lang="tr-TR" dirty="0" smtClean="0"/>
              <a:t>İkinci düzey</a:t>
            </a:r>
          </a:p>
          <a:p>
            <a:pPr lvl="2"/>
            <a:r>
              <a:rPr lang="tr-TR" dirty="0" smtClean="0"/>
              <a:t>Üçüncü düzey</a:t>
            </a:r>
          </a:p>
          <a:p>
            <a:pPr lvl="3"/>
            <a:r>
              <a:rPr lang="tr-TR" dirty="0" smtClean="0"/>
              <a:t>Dördüncü düzey</a:t>
            </a:r>
          </a:p>
          <a:p>
            <a:pPr lvl="4"/>
            <a:r>
              <a:rPr lang="tr-TR" dirty="0" smtClean="0"/>
              <a:t>Beşinci düzey</a:t>
            </a:r>
            <a:endParaRPr lang="tr-TR" dirty="0"/>
          </a:p>
        </p:txBody>
      </p:sp>
      <p:sp>
        <p:nvSpPr>
          <p:cNvPr id="25" name="1 Başlık"/>
          <p:cNvSpPr>
            <a:spLocks noGrp="1"/>
          </p:cNvSpPr>
          <p:nvPr>
            <p:ph type="title"/>
          </p:nvPr>
        </p:nvSpPr>
        <p:spPr>
          <a:xfrm>
            <a:off x="1306120" y="132756"/>
            <a:ext cx="7837879" cy="476844"/>
          </a:xfrm>
        </p:spPr>
        <p:txBody>
          <a:bodyPr>
            <a:normAutofit/>
          </a:bodyPr>
          <a:lstStyle>
            <a:lvl1pPr marL="0" algn="r" defTabSz="914400" rtl="0" eaLnBrk="0" fontAlgn="base" latinLnBrk="0" hangingPunct="0">
              <a:spcBef>
                <a:spcPct val="0"/>
              </a:spcBef>
              <a:spcAft>
                <a:spcPct val="0"/>
              </a:spcAft>
              <a:defRPr lang="tr-TR" sz="4000" b="1" kern="1200" dirty="0">
                <a:solidFill>
                  <a:schemeClr val="bg1"/>
                </a:solidFill>
                <a:effectLst>
                  <a:outerShdw blurRad="38100" dist="38100" dir="2700000" algn="tl">
                    <a:srgbClr val="000000">
                      <a:alpha val="43137"/>
                    </a:srgbClr>
                  </a:outerShdw>
                </a:effectLst>
                <a:latin typeface="+mj-lt"/>
                <a:ea typeface="+mj-ea"/>
                <a:cs typeface="+mj-cs"/>
              </a:defRPr>
            </a:lvl1pPr>
          </a:lstStyle>
          <a:p>
            <a:r>
              <a:rPr lang="tr-TR" dirty="0" smtClean="0"/>
              <a:t>Asıl başlık stili için tıklatın</a:t>
            </a:r>
            <a:endParaRPr lang="tr-TR" dirty="0"/>
          </a:p>
        </p:txBody>
      </p:sp>
      <p:sp>
        <p:nvSpPr>
          <p:cNvPr id="8" name="4 Altbilgi Yer Tutucusu"/>
          <p:cNvSpPr>
            <a:spLocks noGrp="1"/>
          </p:cNvSpPr>
          <p:nvPr>
            <p:ph type="ftr" sz="quarter" idx="10"/>
          </p:nvPr>
        </p:nvSpPr>
        <p:spPr>
          <a:xfrm>
            <a:off x="1828800" y="6553200"/>
            <a:ext cx="5672138" cy="252413"/>
          </a:xfrm>
        </p:spPr>
        <p:txBody>
          <a:bodyPr/>
          <a:lstStyle>
            <a:lvl1pPr algn="l">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r>
              <a:rPr lang="sv-SE"/>
              <a:t>Ekonomi Bakanlığı</a:t>
            </a:r>
            <a:endParaRPr lang="tr-TR"/>
          </a:p>
        </p:txBody>
      </p:sp>
      <p:sp>
        <p:nvSpPr>
          <p:cNvPr id="9" name="5 Slayt Numarası Yer Tutucusu"/>
          <p:cNvSpPr>
            <a:spLocks noGrp="1"/>
          </p:cNvSpPr>
          <p:nvPr>
            <p:ph type="sldNum" sz="quarter" idx="11"/>
          </p:nvPr>
        </p:nvSpPr>
        <p:spPr>
          <a:xfrm>
            <a:off x="8429625" y="6553200"/>
            <a:ext cx="571500" cy="252413"/>
          </a:xfrm>
        </p:spPr>
        <p:txBody>
          <a:bodyPr/>
          <a:lstStyle>
            <a:lvl1pPr algn="ctr">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fld id="{7A66576A-50A5-4F1A-959F-D40B25219763}" type="slidenum">
              <a:rPr lang="en-US"/>
              <a:pPr>
                <a:defRPr/>
              </a:pPr>
              <a:t>‹#›</a:t>
            </a:fld>
            <a:endParaRPr lang="en-US" dirty="0"/>
          </a:p>
        </p:txBody>
      </p:sp>
      <p:sp>
        <p:nvSpPr>
          <p:cNvPr id="10" name="3 Veri Yer Tutucusu"/>
          <p:cNvSpPr>
            <a:spLocks noGrp="1"/>
          </p:cNvSpPr>
          <p:nvPr>
            <p:ph type="dt" sz="half" idx="12"/>
          </p:nvPr>
        </p:nvSpPr>
        <p:spPr>
          <a:xfrm>
            <a:off x="179388" y="6553200"/>
            <a:ext cx="1543050" cy="252413"/>
          </a:xfrm>
          <a:prstGeom prst="rect">
            <a:avLst/>
          </a:prstGeom>
        </p:spPr>
        <p:txBody>
          <a:bodyPr anchor="ctr"/>
          <a:lstStyle>
            <a:lvl1pPr algn="ctr" fontAlgn="auto">
              <a:spcBef>
                <a:spcPts val="0"/>
              </a:spcBef>
              <a:spcAft>
                <a:spcPts val="0"/>
              </a:spcAft>
              <a:defRPr lang="tr-TR" sz="1600" kern="1200">
                <a:solidFill>
                  <a:prstClr val="white"/>
                </a:solidFill>
                <a:effectLst>
                  <a:outerShdw blurRad="38100" dist="38100" dir="2700000" algn="tl">
                    <a:srgbClr val="000000">
                      <a:alpha val="43137"/>
                    </a:srgbClr>
                  </a:outerShdw>
                </a:effectLst>
                <a:latin typeface="Calibri" pitchFamily="34" charset="0"/>
                <a:ea typeface="+mn-ea"/>
                <a:cs typeface="Arial" pitchFamily="34" charset="0"/>
              </a:defRPr>
            </a:lvl1pPr>
          </a:lstStyle>
          <a:p>
            <a:pPr>
              <a:defRPr/>
            </a:pPr>
            <a:endParaRPr/>
          </a:p>
        </p:txBody>
      </p:sp>
    </p:spTree>
  </p:cSld>
  <p:clrMapOvr>
    <a:masterClrMapping/>
  </p:clrMapOvr>
  <p:transition spd="med">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Karşılaştırma">
    <p:spTree>
      <p:nvGrpSpPr>
        <p:cNvPr id="1" name=""/>
        <p:cNvGrpSpPr/>
        <p:nvPr/>
      </p:nvGrpSpPr>
      <p:grpSpPr>
        <a:xfrm>
          <a:off x="0" y="0"/>
          <a:ext cx="0" cy="0"/>
          <a:chOff x="0" y="0"/>
          <a:chExt cx="0" cy="0"/>
        </a:xfrm>
      </p:grpSpPr>
      <p:pic>
        <p:nvPicPr>
          <p:cNvPr id="7" name="Picture 2"/>
          <p:cNvPicPr preferRelativeResize="0">
            <a:picLocks noChangeArrowheads="1"/>
          </p:cNvPicPr>
          <p:nvPr userDrawn="1"/>
        </p:nvPicPr>
        <p:blipFill>
          <a:blip r:embed="rId2">
            <a:duotone>
              <a:schemeClr val="bg2">
                <a:shade val="45000"/>
                <a:satMod val="135000"/>
              </a:schemeClr>
              <a:prstClr val="white"/>
            </a:duotone>
          </a:blip>
          <a:srcRect/>
          <a:stretch>
            <a:fillRect/>
          </a:stretch>
        </p:blipFill>
        <p:spPr bwMode="auto">
          <a:xfrm>
            <a:off x="0" y="6553200"/>
            <a:ext cx="9144000" cy="252000"/>
          </a:xfrm>
          <a:prstGeom prst="rect">
            <a:avLst/>
          </a:prstGeom>
          <a:noFill/>
          <a:ln w="9525">
            <a:noFill/>
            <a:miter lim="800000"/>
            <a:headEnd/>
            <a:tailEnd/>
          </a:ln>
        </p:spPr>
      </p:pic>
      <p:pic>
        <p:nvPicPr>
          <p:cNvPr id="8" name="Picture 7"/>
          <p:cNvPicPr preferRelativeResize="0">
            <a:picLocks noChangeArrowheads="1"/>
          </p:cNvPicPr>
          <p:nvPr userDrawn="1"/>
        </p:nvPicPr>
        <p:blipFill>
          <a:blip r:embed="rId3" cstate="print">
            <a:duotone>
              <a:schemeClr val="bg2">
                <a:shade val="45000"/>
                <a:satMod val="135000"/>
              </a:schemeClr>
              <a:prstClr val="white"/>
            </a:duotone>
          </a:blip>
          <a:srcRect/>
          <a:stretch>
            <a:fillRect/>
          </a:stretch>
        </p:blipFill>
        <p:spPr bwMode="auto">
          <a:xfrm>
            <a:off x="0" y="132756"/>
            <a:ext cx="9144000" cy="539353"/>
          </a:xfrm>
          <a:prstGeom prst="rect">
            <a:avLst/>
          </a:prstGeom>
          <a:noFill/>
          <a:ln w="9525">
            <a:noFill/>
            <a:miter lim="800000"/>
            <a:headEnd/>
            <a:tailEnd/>
          </a:ln>
        </p:spPr>
      </p:pic>
      <p:pic>
        <p:nvPicPr>
          <p:cNvPr id="9" name="Picture 3"/>
          <p:cNvPicPr>
            <a:picLocks noChangeAspect="1" noChangeArrowheads="1"/>
          </p:cNvPicPr>
          <p:nvPr userDrawn="1"/>
        </p:nvPicPr>
        <p:blipFill>
          <a:blip r:embed="rId4" cstate="print">
            <a:extLst/>
          </a:blip>
          <a:stretch>
            <a:fillRect/>
          </a:stretch>
        </p:blipFill>
        <p:spPr bwMode="auto">
          <a:xfrm>
            <a:off x="370762" y="112067"/>
            <a:ext cx="802800" cy="560042"/>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3" name="2 Metin Yer Tutucusu"/>
          <p:cNvSpPr>
            <a:spLocks noGrp="1"/>
          </p:cNvSpPr>
          <p:nvPr>
            <p:ph type="body" idx="1"/>
          </p:nvPr>
        </p:nvSpPr>
        <p:spPr>
          <a:xfrm>
            <a:off x="457200" y="990600"/>
            <a:ext cx="4040188" cy="639762"/>
          </a:xfrm>
        </p:spPr>
        <p:txBody>
          <a:bodyPr anchor="b">
            <a:noAutofit/>
          </a:bodyPr>
          <a:lstStyle>
            <a:lvl1pPr marL="0" indent="0" algn="ctr">
              <a:buNone/>
              <a:defRPr sz="2000" b="0">
                <a:solidFill>
                  <a:srgbClr val="4D968B"/>
                </a:solidFill>
                <a:effectLst>
                  <a:outerShdw blurRad="38100" dist="38100" dir="2700000" algn="tl">
                    <a:srgbClr val="000000">
                      <a:alpha val="43137"/>
                    </a:srgbClr>
                  </a:outerShdw>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dirty="0" smtClean="0"/>
              <a:t>Asıl metin stillerini düzenlemek için tıklatın</a:t>
            </a:r>
          </a:p>
        </p:txBody>
      </p:sp>
      <p:sp>
        <p:nvSpPr>
          <p:cNvPr id="4" name="3 İçerik Yer Tutucusu"/>
          <p:cNvSpPr>
            <a:spLocks noGrp="1"/>
          </p:cNvSpPr>
          <p:nvPr>
            <p:ph sz="half" idx="2"/>
          </p:nvPr>
        </p:nvSpPr>
        <p:spPr>
          <a:xfrm>
            <a:off x="457200" y="1752601"/>
            <a:ext cx="4040188" cy="4373562"/>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dirty="0"/>
          </a:p>
        </p:txBody>
      </p:sp>
      <p:sp>
        <p:nvSpPr>
          <p:cNvPr id="5" name="4 Metin Yer Tutucusu"/>
          <p:cNvSpPr>
            <a:spLocks noGrp="1"/>
          </p:cNvSpPr>
          <p:nvPr>
            <p:ph type="body" sz="quarter" idx="3"/>
          </p:nvPr>
        </p:nvSpPr>
        <p:spPr>
          <a:xfrm>
            <a:off x="4602760" y="990600"/>
            <a:ext cx="4041775" cy="639762"/>
          </a:xfrm>
        </p:spPr>
        <p:txBody>
          <a:bodyPr anchor="b">
            <a:noAutofit/>
          </a:bodyPr>
          <a:lstStyle>
            <a:lvl1pPr marL="0" indent="0" algn="ctr">
              <a:buNone/>
              <a:defRPr sz="2000" b="0">
                <a:solidFill>
                  <a:srgbClr val="4D968B"/>
                </a:solidFill>
                <a:effectLst>
                  <a:outerShdw blurRad="38100" dist="38100" dir="2700000" algn="tl">
                    <a:srgbClr val="000000">
                      <a:alpha val="43137"/>
                    </a:srgbClr>
                  </a:outerShdw>
                </a:effectLs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dirty="0" smtClean="0"/>
              <a:t>Asıl metin stillerini düzenlemek için tıklatın</a:t>
            </a:r>
          </a:p>
        </p:txBody>
      </p:sp>
      <p:sp>
        <p:nvSpPr>
          <p:cNvPr id="6" name="5 İçerik Yer Tutucusu"/>
          <p:cNvSpPr>
            <a:spLocks noGrp="1"/>
          </p:cNvSpPr>
          <p:nvPr>
            <p:ph sz="quarter" idx="4"/>
          </p:nvPr>
        </p:nvSpPr>
        <p:spPr>
          <a:xfrm>
            <a:off x="4645025" y="1752601"/>
            <a:ext cx="4041775" cy="4373562"/>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dirty="0"/>
          </a:p>
        </p:txBody>
      </p:sp>
      <p:sp>
        <p:nvSpPr>
          <p:cNvPr id="25" name="1 Başlık"/>
          <p:cNvSpPr>
            <a:spLocks noGrp="1"/>
          </p:cNvSpPr>
          <p:nvPr>
            <p:ph type="title"/>
          </p:nvPr>
        </p:nvSpPr>
        <p:spPr>
          <a:xfrm>
            <a:off x="1306120" y="132756"/>
            <a:ext cx="7837879" cy="476844"/>
          </a:xfrm>
        </p:spPr>
        <p:txBody>
          <a:bodyPr>
            <a:normAutofit/>
          </a:bodyPr>
          <a:lstStyle>
            <a:lvl1pPr marL="0" algn="r" defTabSz="914400" rtl="0" eaLnBrk="0" fontAlgn="base" latinLnBrk="0" hangingPunct="0">
              <a:spcBef>
                <a:spcPct val="0"/>
              </a:spcBef>
              <a:spcAft>
                <a:spcPct val="0"/>
              </a:spcAft>
              <a:defRPr lang="tr-TR" sz="4000" b="1" kern="1200" dirty="0">
                <a:solidFill>
                  <a:schemeClr val="bg1"/>
                </a:solidFill>
                <a:effectLst>
                  <a:outerShdw blurRad="38100" dist="38100" dir="2700000" algn="tl">
                    <a:srgbClr val="000000">
                      <a:alpha val="43137"/>
                    </a:srgbClr>
                  </a:outerShdw>
                </a:effectLst>
                <a:latin typeface="+mj-lt"/>
                <a:ea typeface="+mj-ea"/>
                <a:cs typeface="+mj-cs"/>
              </a:defRPr>
            </a:lvl1pPr>
          </a:lstStyle>
          <a:p>
            <a:r>
              <a:rPr lang="tr-TR" dirty="0" smtClean="0"/>
              <a:t>Asıl başlık stili için tıklatın</a:t>
            </a:r>
            <a:endParaRPr lang="tr-TR" dirty="0"/>
          </a:p>
        </p:txBody>
      </p:sp>
      <p:sp>
        <p:nvSpPr>
          <p:cNvPr id="10" name="4 Altbilgi Yer Tutucusu"/>
          <p:cNvSpPr>
            <a:spLocks noGrp="1"/>
          </p:cNvSpPr>
          <p:nvPr>
            <p:ph type="ftr" sz="quarter" idx="10"/>
          </p:nvPr>
        </p:nvSpPr>
        <p:spPr>
          <a:xfrm>
            <a:off x="1828800" y="6553200"/>
            <a:ext cx="5672138" cy="252413"/>
          </a:xfrm>
        </p:spPr>
        <p:txBody>
          <a:bodyPr/>
          <a:lstStyle>
            <a:lvl1pPr algn="l">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r>
              <a:rPr lang="sv-SE"/>
              <a:t>Ekonomi Bakanlığı</a:t>
            </a:r>
            <a:endParaRPr lang="tr-TR"/>
          </a:p>
        </p:txBody>
      </p:sp>
      <p:sp>
        <p:nvSpPr>
          <p:cNvPr id="11" name="5 Slayt Numarası Yer Tutucusu"/>
          <p:cNvSpPr>
            <a:spLocks noGrp="1"/>
          </p:cNvSpPr>
          <p:nvPr>
            <p:ph type="sldNum" sz="quarter" idx="11"/>
          </p:nvPr>
        </p:nvSpPr>
        <p:spPr>
          <a:xfrm>
            <a:off x="8429625" y="6553200"/>
            <a:ext cx="571500" cy="252413"/>
          </a:xfrm>
        </p:spPr>
        <p:txBody>
          <a:bodyPr/>
          <a:lstStyle>
            <a:lvl1pPr algn="ctr">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fld id="{2B1E7FFD-30D9-4B00-861A-5C5E7A2128BC}" type="slidenum">
              <a:rPr lang="en-US"/>
              <a:pPr>
                <a:defRPr/>
              </a:pPr>
              <a:t>‹#›</a:t>
            </a:fld>
            <a:endParaRPr lang="en-US" dirty="0"/>
          </a:p>
        </p:txBody>
      </p:sp>
      <p:sp>
        <p:nvSpPr>
          <p:cNvPr id="12" name="3 Veri Yer Tutucusu"/>
          <p:cNvSpPr>
            <a:spLocks noGrp="1"/>
          </p:cNvSpPr>
          <p:nvPr>
            <p:ph type="dt" sz="half" idx="12"/>
          </p:nvPr>
        </p:nvSpPr>
        <p:spPr>
          <a:xfrm>
            <a:off x="179388" y="6553200"/>
            <a:ext cx="1543050" cy="252413"/>
          </a:xfrm>
          <a:prstGeom prst="rect">
            <a:avLst/>
          </a:prstGeom>
        </p:spPr>
        <p:txBody>
          <a:bodyPr anchor="ctr"/>
          <a:lstStyle>
            <a:lvl1pPr algn="ctr" fontAlgn="auto">
              <a:spcBef>
                <a:spcPts val="0"/>
              </a:spcBef>
              <a:spcAft>
                <a:spcPts val="0"/>
              </a:spcAft>
              <a:defRPr lang="tr-TR" sz="1600" kern="1200">
                <a:solidFill>
                  <a:prstClr val="white"/>
                </a:solidFill>
                <a:effectLst>
                  <a:outerShdw blurRad="38100" dist="38100" dir="2700000" algn="tl">
                    <a:srgbClr val="000000">
                      <a:alpha val="43137"/>
                    </a:srgbClr>
                  </a:outerShdw>
                </a:effectLst>
                <a:latin typeface="Calibri" pitchFamily="34" charset="0"/>
                <a:ea typeface="+mn-ea"/>
                <a:cs typeface="Arial" pitchFamily="34" charset="0"/>
              </a:defRPr>
            </a:lvl1pPr>
          </a:lstStyle>
          <a:p>
            <a:pPr>
              <a:defRPr/>
            </a:pPr>
            <a:endParaRPr/>
          </a:p>
        </p:txBody>
      </p:sp>
    </p:spTree>
  </p:cSld>
  <p:clrMapOvr>
    <a:masterClrMapping/>
  </p:clrMapOvr>
  <p:transition spd="med">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Yalnızca Başlık">
    <p:spTree>
      <p:nvGrpSpPr>
        <p:cNvPr id="1" name=""/>
        <p:cNvGrpSpPr/>
        <p:nvPr/>
      </p:nvGrpSpPr>
      <p:grpSpPr>
        <a:xfrm>
          <a:off x="0" y="0"/>
          <a:ext cx="0" cy="0"/>
          <a:chOff x="0" y="0"/>
          <a:chExt cx="0" cy="0"/>
        </a:xfrm>
      </p:grpSpPr>
      <p:pic>
        <p:nvPicPr>
          <p:cNvPr id="3" name="Picture 6"/>
          <p:cNvPicPr preferRelativeResize="0">
            <a:picLocks noChangeArrowheads="1"/>
          </p:cNvPicPr>
          <p:nvPr userDrawn="1"/>
        </p:nvPicPr>
        <p:blipFill>
          <a:blip r:embed="rId2"/>
          <a:srcRect/>
          <a:stretch>
            <a:fillRect/>
          </a:stretch>
        </p:blipFill>
        <p:spPr bwMode="auto">
          <a:xfrm>
            <a:off x="0" y="6494463"/>
            <a:ext cx="9144000" cy="304800"/>
          </a:xfrm>
          <a:prstGeom prst="rect">
            <a:avLst/>
          </a:prstGeom>
          <a:noFill/>
          <a:ln w="9525">
            <a:noFill/>
            <a:miter lim="800000"/>
            <a:headEnd/>
            <a:tailEnd/>
          </a:ln>
        </p:spPr>
      </p:pic>
      <p:pic>
        <p:nvPicPr>
          <p:cNvPr id="4" name="Picture 7"/>
          <p:cNvPicPr preferRelativeResize="0">
            <a:picLocks noChangeArrowheads="1"/>
          </p:cNvPicPr>
          <p:nvPr userDrawn="1"/>
        </p:nvPicPr>
        <p:blipFill>
          <a:blip r:embed="rId3"/>
          <a:srcRect/>
          <a:stretch>
            <a:fillRect/>
          </a:stretch>
        </p:blipFill>
        <p:spPr bwMode="auto">
          <a:xfrm>
            <a:off x="0" y="133350"/>
            <a:ext cx="9144000" cy="538163"/>
          </a:xfrm>
          <a:prstGeom prst="rect">
            <a:avLst/>
          </a:prstGeom>
          <a:noFill/>
          <a:ln w="9525">
            <a:noFill/>
            <a:miter lim="800000"/>
            <a:headEnd/>
            <a:tailEnd/>
          </a:ln>
        </p:spPr>
      </p:pic>
      <p:pic>
        <p:nvPicPr>
          <p:cNvPr id="5" name="Picture 3" descr="F:\MUSTAFA\LOGO\tek_tr.jpg"/>
          <p:cNvPicPr>
            <a:picLocks noChangeAspect="1" noChangeArrowheads="1"/>
          </p:cNvPicPr>
          <p:nvPr userDrawn="1"/>
        </p:nvPicPr>
        <p:blipFill>
          <a:blip r:embed="rId4"/>
          <a:srcRect/>
          <a:stretch>
            <a:fillRect/>
          </a:stretch>
        </p:blipFill>
        <p:spPr bwMode="auto">
          <a:xfrm>
            <a:off x="293688" y="46038"/>
            <a:ext cx="746125" cy="712787"/>
          </a:xfrm>
          <a:prstGeom prst="rect">
            <a:avLst/>
          </a:prstGeom>
          <a:noFill/>
          <a:ln w="9525">
            <a:noFill/>
            <a:miter lim="800000"/>
            <a:headEnd/>
            <a:tailEnd/>
          </a:ln>
        </p:spPr>
      </p:pic>
      <p:sp>
        <p:nvSpPr>
          <p:cNvPr id="21" name="1 Başlık"/>
          <p:cNvSpPr>
            <a:spLocks noGrp="1"/>
          </p:cNvSpPr>
          <p:nvPr>
            <p:ph type="title"/>
          </p:nvPr>
        </p:nvSpPr>
        <p:spPr>
          <a:xfrm>
            <a:off x="1306120" y="132756"/>
            <a:ext cx="7837879" cy="476844"/>
          </a:xfrm>
        </p:spPr>
        <p:txBody>
          <a:bodyPr>
            <a:normAutofit/>
          </a:bodyPr>
          <a:lstStyle>
            <a:lvl1pPr marL="0" algn="r" defTabSz="914400" rtl="0" eaLnBrk="0" fontAlgn="base" latinLnBrk="0" hangingPunct="0">
              <a:spcBef>
                <a:spcPct val="0"/>
              </a:spcBef>
              <a:spcAft>
                <a:spcPct val="0"/>
              </a:spcAft>
              <a:defRPr lang="tr-TR" sz="4000" b="1" kern="1200" dirty="0">
                <a:solidFill>
                  <a:schemeClr val="bg1"/>
                </a:solidFill>
                <a:effectLst>
                  <a:outerShdw blurRad="38100" dist="38100" dir="2700000" algn="tl">
                    <a:srgbClr val="000000">
                      <a:alpha val="43137"/>
                    </a:srgbClr>
                  </a:outerShdw>
                </a:effectLst>
                <a:latin typeface="+mj-lt"/>
                <a:ea typeface="+mj-ea"/>
                <a:cs typeface="+mj-cs"/>
              </a:defRPr>
            </a:lvl1pPr>
          </a:lstStyle>
          <a:p>
            <a:r>
              <a:rPr lang="tr-TR" dirty="0" smtClean="0"/>
              <a:t>Asıl başlık stili için tıklatın</a:t>
            </a:r>
            <a:endParaRPr lang="tr-TR" dirty="0"/>
          </a:p>
        </p:txBody>
      </p:sp>
      <p:sp>
        <p:nvSpPr>
          <p:cNvPr id="6" name="4 Altbilgi Yer Tutucusu"/>
          <p:cNvSpPr>
            <a:spLocks noGrp="1"/>
          </p:cNvSpPr>
          <p:nvPr>
            <p:ph type="ftr" sz="quarter" idx="10"/>
          </p:nvPr>
        </p:nvSpPr>
        <p:spPr>
          <a:xfrm>
            <a:off x="107950" y="6524625"/>
            <a:ext cx="8064500" cy="304800"/>
          </a:xfrm>
        </p:spPr>
        <p:txBody>
          <a:bodyPr/>
          <a:lstStyle>
            <a:lvl1pPr algn="l">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r>
              <a:rPr lang="sv-SE"/>
              <a:t>Ekonomi Bakanlığı</a:t>
            </a:r>
            <a:endParaRPr lang="tr-TR"/>
          </a:p>
        </p:txBody>
      </p:sp>
      <p:sp>
        <p:nvSpPr>
          <p:cNvPr id="7" name="5 Slayt Numarası Yer Tutucusu"/>
          <p:cNvSpPr>
            <a:spLocks noGrp="1"/>
          </p:cNvSpPr>
          <p:nvPr>
            <p:ph type="sldNum" sz="quarter" idx="11"/>
          </p:nvPr>
        </p:nvSpPr>
        <p:spPr>
          <a:xfrm>
            <a:off x="8429625" y="6553200"/>
            <a:ext cx="571500" cy="252413"/>
          </a:xfrm>
        </p:spPr>
        <p:txBody>
          <a:bodyPr/>
          <a:lstStyle>
            <a:lvl1pPr algn="ctr">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fld id="{D7814ABA-72EA-4BF3-A827-C9562A7EA04B}" type="slidenum">
              <a:rPr lang="en-US"/>
              <a:pPr>
                <a:defRPr/>
              </a:pPr>
              <a:t>‹#›</a:t>
            </a:fld>
            <a:endParaRPr lang="en-US" dirty="0"/>
          </a:p>
        </p:txBody>
      </p:sp>
    </p:spTree>
  </p:cSld>
  <p:clrMapOvr>
    <a:masterClrMapping/>
  </p:clrMapOvr>
  <p:transition spd="med">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Boş">
    <p:spTree>
      <p:nvGrpSpPr>
        <p:cNvPr id="1" name=""/>
        <p:cNvGrpSpPr/>
        <p:nvPr/>
      </p:nvGrpSpPr>
      <p:grpSpPr>
        <a:xfrm>
          <a:off x="0" y="0"/>
          <a:ext cx="0" cy="0"/>
          <a:chOff x="0" y="0"/>
          <a:chExt cx="0" cy="0"/>
        </a:xfrm>
      </p:grpSpPr>
      <p:pic>
        <p:nvPicPr>
          <p:cNvPr id="2" name="Picture 2"/>
          <p:cNvPicPr preferRelativeResize="0">
            <a:picLocks noChangeArrowheads="1"/>
          </p:cNvPicPr>
          <p:nvPr userDrawn="1"/>
        </p:nvPicPr>
        <p:blipFill>
          <a:blip r:embed="rId2">
            <a:duotone>
              <a:schemeClr val="bg2">
                <a:shade val="45000"/>
                <a:satMod val="135000"/>
              </a:schemeClr>
              <a:prstClr val="white"/>
            </a:duotone>
          </a:blip>
          <a:srcRect/>
          <a:stretch>
            <a:fillRect/>
          </a:stretch>
        </p:blipFill>
        <p:spPr bwMode="auto">
          <a:xfrm>
            <a:off x="0" y="6553200"/>
            <a:ext cx="9144000" cy="252000"/>
          </a:xfrm>
          <a:prstGeom prst="rect">
            <a:avLst/>
          </a:prstGeom>
          <a:noFill/>
          <a:ln w="9525">
            <a:noFill/>
            <a:miter lim="800000"/>
            <a:headEnd/>
            <a:tailEnd/>
          </a:ln>
        </p:spPr>
      </p:pic>
      <p:sp>
        <p:nvSpPr>
          <p:cNvPr id="3" name="4 Altbilgi Yer Tutucusu"/>
          <p:cNvSpPr>
            <a:spLocks noGrp="1"/>
          </p:cNvSpPr>
          <p:nvPr>
            <p:ph type="ftr" sz="quarter" idx="10"/>
          </p:nvPr>
        </p:nvSpPr>
        <p:spPr>
          <a:xfrm>
            <a:off x="1828800" y="6553200"/>
            <a:ext cx="5672138" cy="252413"/>
          </a:xfrm>
        </p:spPr>
        <p:txBody>
          <a:bodyPr/>
          <a:lstStyle>
            <a:lvl1pPr algn="l">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r>
              <a:rPr lang="sv-SE"/>
              <a:t>Ekonomi Bakanlığı</a:t>
            </a:r>
            <a:endParaRPr lang="tr-TR"/>
          </a:p>
        </p:txBody>
      </p:sp>
      <p:sp>
        <p:nvSpPr>
          <p:cNvPr id="4" name="5 Slayt Numarası Yer Tutucusu"/>
          <p:cNvSpPr>
            <a:spLocks noGrp="1"/>
          </p:cNvSpPr>
          <p:nvPr>
            <p:ph type="sldNum" sz="quarter" idx="11"/>
          </p:nvPr>
        </p:nvSpPr>
        <p:spPr>
          <a:xfrm>
            <a:off x="8429625" y="6553200"/>
            <a:ext cx="571500" cy="252413"/>
          </a:xfrm>
        </p:spPr>
        <p:txBody>
          <a:bodyPr/>
          <a:lstStyle>
            <a:lvl1pPr algn="ctr">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fld id="{03C57FB0-3B8F-4AEA-8001-89151E4EF67D}" type="slidenum">
              <a:rPr lang="en-US"/>
              <a:pPr>
                <a:defRPr/>
              </a:pPr>
              <a:t>‹#›</a:t>
            </a:fld>
            <a:endParaRPr lang="en-US" dirty="0"/>
          </a:p>
        </p:txBody>
      </p:sp>
      <p:sp>
        <p:nvSpPr>
          <p:cNvPr id="5" name="3 Veri Yer Tutucusu"/>
          <p:cNvSpPr>
            <a:spLocks noGrp="1"/>
          </p:cNvSpPr>
          <p:nvPr>
            <p:ph type="dt" sz="half" idx="12"/>
          </p:nvPr>
        </p:nvSpPr>
        <p:spPr>
          <a:xfrm>
            <a:off x="179388" y="6553200"/>
            <a:ext cx="1543050" cy="252413"/>
          </a:xfrm>
          <a:prstGeom prst="rect">
            <a:avLst/>
          </a:prstGeom>
        </p:spPr>
        <p:txBody>
          <a:bodyPr anchor="ctr"/>
          <a:lstStyle>
            <a:lvl1pPr algn="ctr" fontAlgn="auto">
              <a:spcBef>
                <a:spcPts val="0"/>
              </a:spcBef>
              <a:spcAft>
                <a:spcPts val="0"/>
              </a:spcAft>
              <a:defRPr lang="tr-TR" sz="1600" kern="1200">
                <a:solidFill>
                  <a:prstClr val="white"/>
                </a:solidFill>
                <a:effectLst>
                  <a:outerShdw blurRad="38100" dist="38100" dir="2700000" algn="tl">
                    <a:srgbClr val="000000">
                      <a:alpha val="43137"/>
                    </a:srgbClr>
                  </a:outerShdw>
                </a:effectLst>
                <a:latin typeface="Calibri" pitchFamily="34" charset="0"/>
                <a:ea typeface="+mn-ea"/>
                <a:cs typeface="Arial" pitchFamily="34" charset="0"/>
              </a:defRPr>
            </a:lvl1pPr>
          </a:lstStyle>
          <a:p>
            <a:pPr>
              <a:defRPr/>
            </a:pPr>
            <a:endParaRPr/>
          </a:p>
        </p:txBody>
      </p:sp>
    </p:spTree>
  </p:cSld>
  <p:clrMapOvr>
    <a:masterClrMapping/>
  </p:clrMapOvr>
  <p:transition spd="med">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aşlıklı İçerik">
    <p:spTree>
      <p:nvGrpSpPr>
        <p:cNvPr id="1" name=""/>
        <p:cNvGrpSpPr/>
        <p:nvPr/>
      </p:nvGrpSpPr>
      <p:grpSpPr>
        <a:xfrm>
          <a:off x="0" y="0"/>
          <a:ext cx="0" cy="0"/>
          <a:chOff x="0" y="0"/>
          <a:chExt cx="0" cy="0"/>
        </a:xfrm>
      </p:grpSpPr>
      <p:pic>
        <p:nvPicPr>
          <p:cNvPr id="5" name="Picture 2"/>
          <p:cNvPicPr preferRelativeResize="0">
            <a:picLocks noChangeArrowheads="1"/>
          </p:cNvPicPr>
          <p:nvPr userDrawn="1"/>
        </p:nvPicPr>
        <p:blipFill>
          <a:blip r:embed="rId2">
            <a:duotone>
              <a:schemeClr val="bg2">
                <a:shade val="45000"/>
                <a:satMod val="135000"/>
              </a:schemeClr>
              <a:prstClr val="white"/>
            </a:duotone>
          </a:blip>
          <a:srcRect/>
          <a:stretch>
            <a:fillRect/>
          </a:stretch>
        </p:blipFill>
        <p:spPr bwMode="auto">
          <a:xfrm>
            <a:off x="0" y="6553200"/>
            <a:ext cx="9144000" cy="252000"/>
          </a:xfrm>
          <a:prstGeom prst="rect">
            <a:avLst/>
          </a:prstGeom>
          <a:noFill/>
          <a:ln w="9525">
            <a:noFill/>
            <a:miter lim="800000"/>
            <a:headEnd/>
            <a:tailEnd/>
          </a:ln>
        </p:spPr>
      </p:pic>
      <p:pic>
        <p:nvPicPr>
          <p:cNvPr id="6" name="Picture 7"/>
          <p:cNvPicPr preferRelativeResize="0">
            <a:picLocks noChangeArrowheads="1"/>
          </p:cNvPicPr>
          <p:nvPr userDrawn="1"/>
        </p:nvPicPr>
        <p:blipFill>
          <a:blip r:embed="rId3" cstate="print">
            <a:duotone>
              <a:schemeClr val="bg2">
                <a:shade val="45000"/>
                <a:satMod val="135000"/>
              </a:schemeClr>
              <a:prstClr val="white"/>
            </a:duotone>
          </a:blip>
          <a:srcRect/>
          <a:stretch>
            <a:fillRect/>
          </a:stretch>
        </p:blipFill>
        <p:spPr bwMode="auto">
          <a:xfrm>
            <a:off x="0" y="132756"/>
            <a:ext cx="9144000" cy="539353"/>
          </a:xfrm>
          <a:prstGeom prst="rect">
            <a:avLst/>
          </a:prstGeom>
          <a:noFill/>
          <a:ln w="9525">
            <a:noFill/>
            <a:miter lim="800000"/>
            <a:headEnd/>
            <a:tailEnd/>
          </a:ln>
        </p:spPr>
      </p:pic>
      <p:pic>
        <p:nvPicPr>
          <p:cNvPr id="7" name="Picture 3"/>
          <p:cNvPicPr>
            <a:picLocks noChangeAspect="1" noChangeArrowheads="1"/>
          </p:cNvPicPr>
          <p:nvPr userDrawn="1"/>
        </p:nvPicPr>
        <p:blipFill>
          <a:blip r:embed="rId4" cstate="print">
            <a:extLst/>
          </a:blip>
          <a:stretch>
            <a:fillRect/>
          </a:stretch>
        </p:blipFill>
        <p:spPr bwMode="auto">
          <a:xfrm>
            <a:off x="372791" y="42863"/>
            <a:ext cx="802800" cy="719309"/>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3" name="2 İçerik Yer Tutucusu"/>
          <p:cNvSpPr>
            <a:spLocks noGrp="1"/>
          </p:cNvSpPr>
          <p:nvPr>
            <p:ph idx="1"/>
          </p:nvPr>
        </p:nvSpPr>
        <p:spPr>
          <a:xfrm>
            <a:off x="2857488" y="762000"/>
            <a:ext cx="5929354" cy="5364163"/>
          </a:xfrm>
        </p:spPr>
        <p:txBody>
          <a:bodyPr>
            <a:normAutofit/>
          </a:bodyPr>
          <a:lstStyle>
            <a:lvl1pPr>
              <a:defRPr sz="28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endParaRPr lang="tr-TR" dirty="0"/>
          </a:p>
        </p:txBody>
      </p:sp>
      <p:sp>
        <p:nvSpPr>
          <p:cNvPr id="4" name="3 Metin Yer Tutucusu"/>
          <p:cNvSpPr>
            <a:spLocks noGrp="1"/>
          </p:cNvSpPr>
          <p:nvPr>
            <p:ph type="body" sz="half" idx="2"/>
          </p:nvPr>
        </p:nvSpPr>
        <p:spPr>
          <a:xfrm>
            <a:off x="360000" y="762000"/>
            <a:ext cx="2340000" cy="53641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smtClean="0"/>
              <a:t>Asıl metin stillerini düzenlemek için tıklatın</a:t>
            </a:r>
          </a:p>
        </p:txBody>
      </p:sp>
      <p:sp>
        <p:nvSpPr>
          <p:cNvPr id="18" name="1 Başlık"/>
          <p:cNvSpPr>
            <a:spLocks noGrp="1"/>
          </p:cNvSpPr>
          <p:nvPr>
            <p:ph type="title"/>
          </p:nvPr>
        </p:nvSpPr>
        <p:spPr>
          <a:xfrm>
            <a:off x="1306120" y="132756"/>
            <a:ext cx="7837879" cy="476844"/>
          </a:xfrm>
        </p:spPr>
        <p:txBody>
          <a:bodyPr>
            <a:normAutofit/>
          </a:bodyPr>
          <a:lstStyle>
            <a:lvl1pPr marL="0" algn="r" defTabSz="914400" rtl="0" eaLnBrk="0" fontAlgn="base" latinLnBrk="0" hangingPunct="0">
              <a:spcBef>
                <a:spcPct val="0"/>
              </a:spcBef>
              <a:spcAft>
                <a:spcPct val="0"/>
              </a:spcAft>
              <a:defRPr lang="tr-TR" sz="4000" b="1" kern="1200" dirty="0">
                <a:solidFill>
                  <a:schemeClr val="bg1"/>
                </a:solidFill>
                <a:effectLst>
                  <a:outerShdw blurRad="38100" dist="38100" dir="2700000" algn="tl">
                    <a:srgbClr val="000000">
                      <a:alpha val="43137"/>
                    </a:srgbClr>
                  </a:outerShdw>
                </a:effectLst>
                <a:latin typeface="+mj-lt"/>
                <a:ea typeface="+mj-ea"/>
                <a:cs typeface="+mj-cs"/>
              </a:defRPr>
            </a:lvl1pPr>
          </a:lstStyle>
          <a:p>
            <a:r>
              <a:rPr lang="tr-TR" dirty="0" smtClean="0"/>
              <a:t>Asıl başlık stili için tıklatın</a:t>
            </a:r>
            <a:endParaRPr lang="tr-TR" dirty="0"/>
          </a:p>
        </p:txBody>
      </p:sp>
      <p:sp>
        <p:nvSpPr>
          <p:cNvPr id="8" name="4 Altbilgi Yer Tutucusu"/>
          <p:cNvSpPr>
            <a:spLocks noGrp="1"/>
          </p:cNvSpPr>
          <p:nvPr>
            <p:ph type="ftr" sz="quarter" idx="10"/>
          </p:nvPr>
        </p:nvSpPr>
        <p:spPr>
          <a:xfrm>
            <a:off x="1828800" y="6553200"/>
            <a:ext cx="5672138" cy="252413"/>
          </a:xfrm>
        </p:spPr>
        <p:txBody>
          <a:bodyPr/>
          <a:lstStyle>
            <a:lvl1pPr algn="l">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r>
              <a:rPr lang="sv-SE"/>
              <a:t>Ekonomi Bakanlığı</a:t>
            </a:r>
            <a:endParaRPr lang="tr-TR"/>
          </a:p>
        </p:txBody>
      </p:sp>
      <p:sp>
        <p:nvSpPr>
          <p:cNvPr id="9" name="5 Slayt Numarası Yer Tutucusu"/>
          <p:cNvSpPr>
            <a:spLocks noGrp="1"/>
          </p:cNvSpPr>
          <p:nvPr>
            <p:ph type="sldNum" sz="quarter" idx="11"/>
          </p:nvPr>
        </p:nvSpPr>
        <p:spPr>
          <a:xfrm>
            <a:off x="8429625" y="6553200"/>
            <a:ext cx="571500" cy="252413"/>
          </a:xfrm>
        </p:spPr>
        <p:txBody>
          <a:bodyPr/>
          <a:lstStyle>
            <a:lvl1pPr algn="ctr">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fld id="{B135CFC7-165B-4148-805B-E3949C19E22D}" type="slidenum">
              <a:rPr lang="en-US"/>
              <a:pPr>
                <a:defRPr/>
              </a:pPr>
              <a:t>‹#›</a:t>
            </a:fld>
            <a:endParaRPr lang="en-US" dirty="0"/>
          </a:p>
        </p:txBody>
      </p:sp>
      <p:sp>
        <p:nvSpPr>
          <p:cNvPr id="10" name="3 Veri Yer Tutucusu"/>
          <p:cNvSpPr>
            <a:spLocks noGrp="1"/>
          </p:cNvSpPr>
          <p:nvPr>
            <p:ph type="dt" sz="half" idx="12"/>
          </p:nvPr>
        </p:nvSpPr>
        <p:spPr>
          <a:xfrm>
            <a:off x="179388" y="6553200"/>
            <a:ext cx="1543050" cy="252413"/>
          </a:xfrm>
          <a:prstGeom prst="rect">
            <a:avLst/>
          </a:prstGeom>
        </p:spPr>
        <p:txBody>
          <a:bodyPr anchor="ctr"/>
          <a:lstStyle>
            <a:lvl1pPr algn="ctr" fontAlgn="auto">
              <a:spcBef>
                <a:spcPts val="0"/>
              </a:spcBef>
              <a:spcAft>
                <a:spcPts val="0"/>
              </a:spcAft>
              <a:defRPr lang="tr-TR" sz="1600" kern="1200">
                <a:solidFill>
                  <a:prstClr val="white"/>
                </a:solidFill>
                <a:effectLst>
                  <a:outerShdw blurRad="38100" dist="38100" dir="2700000" algn="tl">
                    <a:srgbClr val="000000">
                      <a:alpha val="43137"/>
                    </a:srgbClr>
                  </a:outerShdw>
                </a:effectLst>
                <a:latin typeface="Calibri" pitchFamily="34" charset="0"/>
                <a:ea typeface="+mn-ea"/>
                <a:cs typeface="Arial" pitchFamily="34" charset="0"/>
              </a:defRPr>
            </a:lvl1pPr>
          </a:lstStyle>
          <a:p>
            <a:pPr>
              <a:defRPr/>
            </a:pPr>
            <a:endParaRPr/>
          </a:p>
        </p:txBody>
      </p:sp>
    </p:spTree>
  </p:cSld>
  <p:clrMapOvr>
    <a:masterClrMapping/>
  </p:clrMapOvr>
  <p:transition spd="med">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aşlıklı Resim">
    <p:spTree>
      <p:nvGrpSpPr>
        <p:cNvPr id="1" name=""/>
        <p:cNvGrpSpPr/>
        <p:nvPr/>
      </p:nvGrpSpPr>
      <p:grpSpPr>
        <a:xfrm>
          <a:off x="0" y="0"/>
          <a:ext cx="0" cy="0"/>
          <a:chOff x="0" y="0"/>
          <a:chExt cx="0" cy="0"/>
        </a:xfrm>
      </p:grpSpPr>
      <p:pic>
        <p:nvPicPr>
          <p:cNvPr id="5" name="Picture 2"/>
          <p:cNvPicPr preferRelativeResize="0">
            <a:picLocks noChangeArrowheads="1"/>
          </p:cNvPicPr>
          <p:nvPr userDrawn="1"/>
        </p:nvPicPr>
        <p:blipFill>
          <a:blip r:embed="rId2">
            <a:duotone>
              <a:schemeClr val="bg2">
                <a:shade val="45000"/>
                <a:satMod val="135000"/>
              </a:schemeClr>
              <a:prstClr val="white"/>
            </a:duotone>
          </a:blip>
          <a:srcRect/>
          <a:stretch>
            <a:fillRect/>
          </a:stretch>
        </p:blipFill>
        <p:spPr bwMode="auto">
          <a:xfrm>
            <a:off x="0" y="6553200"/>
            <a:ext cx="9144000" cy="252000"/>
          </a:xfrm>
          <a:prstGeom prst="rect">
            <a:avLst/>
          </a:prstGeom>
          <a:noFill/>
          <a:ln w="9525">
            <a:noFill/>
            <a:miter lim="800000"/>
            <a:headEnd/>
            <a:tailEnd/>
          </a:ln>
        </p:spPr>
      </p:pic>
      <p:pic>
        <p:nvPicPr>
          <p:cNvPr id="6" name="Picture 7"/>
          <p:cNvPicPr preferRelativeResize="0">
            <a:picLocks noChangeArrowheads="1"/>
          </p:cNvPicPr>
          <p:nvPr userDrawn="1"/>
        </p:nvPicPr>
        <p:blipFill>
          <a:blip r:embed="rId3" cstate="print">
            <a:duotone>
              <a:schemeClr val="bg2">
                <a:shade val="45000"/>
                <a:satMod val="135000"/>
              </a:schemeClr>
              <a:prstClr val="white"/>
            </a:duotone>
          </a:blip>
          <a:srcRect/>
          <a:stretch>
            <a:fillRect/>
          </a:stretch>
        </p:blipFill>
        <p:spPr bwMode="auto">
          <a:xfrm>
            <a:off x="0" y="132756"/>
            <a:ext cx="9144000" cy="539353"/>
          </a:xfrm>
          <a:prstGeom prst="rect">
            <a:avLst/>
          </a:prstGeom>
          <a:noFill/>
          <a:ln w="9525">
            <a:noFill/>
            <a:miter lim="800000"/>
            <a:headEnd/>
            <a:tailEnd/>
          </a:ln>
        </p:spPr>
      </p:pic>
      <p:pic>
        <p:nvPicPr>
          <p:cNvPr id="7" name="Picture 3"/>
          <p:cNvPicPr>
            <a:picLocks noChangeAspect="1" noChangeArrowheads="1"/>
          </p:cNvPicPr>
          <p:nvPr userDrawn="1"/>
        </p:nvPicPr>
        <p:blipFill>
          <a:blip r:embed="rId4" cstate="print">
            <a:extLst/>
          </a:blip>
          <a:stretch>
            <a:fillRect/>
          </a:stretch>
        </p:blipFill>
        <p:spPr bwMode="auto">
          <a:xfrm>
            <a:off x="372791" y="42863"/>
            <a:ext cx="802608" cy="719137"/>
          </a:xfrm>
          <a:prstGeom prst="rect">
            <a:avLst/>
          </a:prstGeom>
          <a:noFill/>
          <a:ln w="9525">
            <a:noFill/>
            <a:miter lim="800000"/>
            <a:headEnd/>
            <a:tailEnd/>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pic>
      <p:sp>
        <p:nvSpPr>
          <p:cNvPr id="3" name="2 Resim Yer Tutucusu"/>
          <p:cNvSpPr>
            <a:spLocks noGrp="1"/>
          </p:cNvSpPr>
          <p:nvPr>
            <p:ph type="pic" idx="1"/>
          </p:nvPr>
        </p:nvSpPr>
        <p:spPr>
          <a:xfrm>
            <a:off x="2000232" y="762000"/>
            <a:ext cx="6215106" cy="4648199"/>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tr-TR" noProof="0" smtClean="0"/>
              <a:t>Resim eklemek için simgeyi tıklatın</a:t>
            </a:r>
            <a:endParaRPr lang="tr-TR" noProof="0"/>
          </a:p>
        </p:txBody>
      </p:sp>
      <p:sp>
        <p:nvSpPr>
          <p:cNvPr id="4" name="3 Metin Yer Tutucusu"/>
          <p:cNvSpPr>
            <a:spLocks noGrp="1"/>
          </p:cNvSpPr>
          <p:nvPr>
            <p:ph type="body" sz="half" idx="2"/>
          </p:nvPr>
        </p:nvSpPr>
        <p:spPr>
          <a:xfrm>
            <a:off x="2000232" y="5481658"/>
            <a:ext cx="6215106" cy="804862"/>
          </a:xfrm>
        </p:spPr>
        <p:txBody>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tr-TR" dirty="0" smtClean="0"/>
              <a:t>Asıl metin stillerini düzenlemek için tıklatın</a:t>
            </a:r>
          </a:p>
        </p:txBody>
      </p:sp>
      <p:sp>
        <p:nvSpPr>
          <p:cNvPr id="26" name="1 Başlık"/>
          <p:cNvSpPr>
            <a:spLocks noGrp="1"/>
          </p:cNvSpPr>
          <p:nvPr>
            <p:ph type="title"/>
          </p:nvPr>
        </p:nvSpPr>
        <p:spPr>
          <a:xfrm>
            <a:off x="1306120" y="132756"/>
            <a:ext cx="7837879" cy="476844"/>
          </a:xfrm>
        </p:spPr>
        <p:txBody>
          <a:bodyPr>
            <a:normAutofit/>
          </a:bodyPr>
          <a:lstStyle>
            <a:lvl1pPr marL="0" algn="r" defTabSz="914400" rtl="0" eaLnBrk="0" fontAlgn="base" latinLnBrk="0" hangingPunct="0">
              <a:spcBef>
                <a:spcPct val="0"/>
              </a:spcBef>
              <a:spcAft>
                <a:spcPct val="0"/>
              </a:spcAft>
              <a:defRPr lang="tr-TR" sz="4000" b="1" kern="1200" dirty="0">
                <a:solidFill>
                  <a:schemeClr val="bg1"/>
                </a:solidFill>
                <a:effectLst>
                  <a:outerShdw blurRad="38100" dist="38100" dir="2700000" algn="tl">
                    <a:srgbClr val="000000">
                      <a:alpha val="43137"/>
                    </a:srgbClr>
                  </a:outerShdw>
                </a:effectLst>
                <a:latin typeface="+mj-lt"/>
                <a:ea typeface="+mj-ea"/>
                <a:cs typeface="+mj-cs"/>
              </a:defRPr>
            </a:lvl1pPr>
          </a:lstStyle>
          <a:p>
            <a:r>
              <a:rPr lang="tr-TR" dirty="0" smtClean="0"/>
              <a:t>Asıl başlık stili için tıklatın</a:t>
            </a:r>
            <a:endParaRPr lang="tr-TR" dirty="0"/>
          </a:p>
        </p:txBody>
      </p:sp>
      <p:sp>
        <p:nvSpPr>
          <p:cNvPr id="8" name="4 Altbilgi Yer Tutucusu"/>
          <p:cNvSpPr>
            <a:spLocks noGrp="1"/>
          </p:cNvSpPr>
          <p:nvPr>
            <p:ph type="ftr" sz="quarter" idx="10"/>
          </p:nvPr>
        </p:nvSpPr>
        <p:spPr>
          <a:xfrm>
            <a:off x="1828800" y="6553200"/>
            <a:ext cx="5672138" cy="252413"/>
          </a:xfrm>
        </p:spPr>
        <p:txBody>
          <a:bodyPr/>
          <a:lstStyle>
            <a:lvl1pPr algn="l">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r>
              <a:rPr lang="sv-SE"/>
              <a:t>Ekonomi Bakanlığı</a:t>
            </a:r>
            <a:endParaRPr lang="tr-TR"/>
          </a:p>
        </p:txBody>
      </p:sp>
      <p:sp>
        <p:nvSpPr>
          <p:cNvPr id="9" name="5 Slayt Numarası Yer Tutucusu"/>
          <p:cNvSpPr>
            <a:spLocks noGrp="1"/>
          </p:cNvSpPr>
          <p:nvPr>
            <p:ph type="sldNum" sz="quarter" idx="11"/>
          </p:nvPr>
        </p:nvSpPr>
        <p:spPr>
          <a:xfrm>
            <a:off x="8429625" y="6553200"/>
            <a:ext cx="571500" cy="252413"/>
          </a:xfrm>
        </p:spPr>
        <p:txBody>
          <a:bodyPr/>
          <a:lstStyle>
            <a:lvl1pPr algn="ctr">
              <a:defRPr sz="1600">
                <a:solidFill>
                  <a:prstClr val="white"/>
                </a:solidFill>
                <a:effectLst>
                  <a:outerShdw blurRad="38100" dist="38100" dir="2700000" algn="tl">
                    <a:srgbClr val="000000">
                      <a:alpha val="43137"/>
                    </a:srgbClr>
                  </a:outerShdw>
                </a:effectLst>
                <a:latin typeface="Calibri" pitchFamily="34" charset="0"/>
              </a:defRPr>
            </a:lvl1pPr>
          </a:lstStyle>
          <a:p>
            <a:pPr>
              <a:defRPr/>
            </a:pPr>
            <a:fld id="{889D859E-E174-4362-A3F6-ABD0FFEC6D75}" type="slidenum">
              <a:rPr lang="en-US"/>
              <a:pPr>
                <a:defRPr/>
              </a:pPr>
              <a:t>‹#›</a:t>
            </a:fld>
            <a:endParaRPr lang="en-US" dirty="0"/>
          </a:p>
        </p:txBody>
      </p:sp>
      <p:sp>
        <p:nvSpPr>
          <p:cNvPr id="10" name="3 Veri Yer Tutucusu"/>
          <p:cNvSpPr>
            <a:spLocks noGrp="1"/>
          </p:cNvSpPr>
          <p:nvPr>
            <p:ph type="dt" sz="half" idx="12"/>
          </p:nvPr>
        </p:nvSpPr>
        <p:spPr>
          <a:xfrm>
            <a:off x="179388" y="6553200"/>
            <a:ext cx="1543050" cy="252413"/>
          </a:xfrm>
          <a:prstGeom prst="rect">
            <a:avLst/>
          </a:prstGeom>
        </p:spPr>
        <p:txBody>
          <a:bodyPr anchor="ctr"/>
          <a:lstStyle>
            <a:lvl1pPr algn="ctr" fontAlgn="auto">
              <a:spcBef>
                <a:spcPts val="0"/>
              </a:spcBef>
              <a:spcAft>
                <a:spcPts val="0"/>
              </a:spcAft>
              <a:defRPr lang="tr-TR" sz="1600" kern="1200">
                <a:solidFill>
                  <a:prstClr val="white"/>
                </a:solidFill>
                <a:effectLst>
                  <a:outerShdw blurRad="38100" dist="38100" dir="2700000" algn="tl">
                    <a:srgbClr val="000000">
                      <a:alpha val="43137"/>
                    </a:srgbClr>
                  </a:outerShdw>
                </a:effectLst>
                <a:latin typeface="Calibri" pitchFamily="34" charset="0"/>
                <a:ea typeface="+mn-ea"/>
                <a:cs typeface="Arial" pitchFamily="34" charset="0"/>
              </a:defRPr>
            </a:lvl1pPr>
          </a:lstStyle>
          <a:p>
            <a:pPr>
              <a:defRPr/>
            </a:pPr>
            <a:endParaRPr/>
          </a:p>
        </p:txBody>
      </p:sp>
    </p:spTree>
  </p:cSld>
  <p:clrMapOvr>
    <a:masterClrMapping/>
  </p:clrMapOvr>
  <p:transition spd="med">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26" name="1 Başlık Yer Tutucusu"/>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tr-TR" smtClean="0"/>
              <a:t>Asıl başlık stili için tıklatın</a:t>
            </a:r>
          </a:p>
        </p:txBody>
      </p:sp>
      <p:sp>
        <p:nvSpPr>
          <p:cNvPr id="1027" name="2 Metin Yer Tutucusu"/>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tr-TR" smtClean="0"/>
              <a:t>Asıl metin stillerini düzenlemek için tıklatın</a:t>
            </a:r>
          </a:p>
          <a:p>
            <a:pPr lvl="1"/>
            <a:r>
              <a:rPr lang="tr-TR" smtClean="0"/>
              <a:t>İkinci düzey</a:t>
            </a:r>
          </a:p>
          <a:p>
            <a:pPr lvl="2"/>
            <a:r>
              <a:rPr lang="tr-TR" smtClean="0"/>
              <a:t>Üçüncü düzey</a:t>
            </a:r>
          </a:p>
          <a:p>
            <a:pPr lvl="3"/>
            <a:r>
              <a:rPr lang="tr-TR" smtClean="0"/>
              <a:t>Dördüncü düzey</a:t>
            </a:r>
          </a:p>
          <a:p>
            <a:pPr lvl="4"/>
            <a:r>
              <a:rPr lang="tr-TR" smtClean="0"/>
              <a:t>Beşinci düzey</a:t>
            </a:r>
          </a:p>
        </p:txBody>
      </p:sp>
      <p:sp>
        <p:nvSpPr>
          <p:cNvPr id="5" name="4 Altbilgi Yer Tutucusu"/>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a:solidFill>
                  <a:srgbClr val="494949">
                    <a:tint val="75000"/>
                  </a:srgbClr>
                </a:solidFill>
                <a:latin typeface="+mn-lt"/>
                <a:cs typeface="+mn-cs"/>
              </a:defRPr>
            </a:lvl1pPr>
          </a:lstStyle>
          <a:p>
            <a:pPr>
              <a:defRPr/>
            </a:pPr>
            <a:r>
              <a:rPr lang="sv-SE"/>
              <a:t>Ekonomi Bakanlığı</a:t>
            </a:r>
            <a:endParaRPr lang="tr-TR"/>
          </a:p>
        </p:txBody>
      </p:sp>
      <p:sp>
        <p:nvSpPr>
          <p:cNvPr id="6" name="5 Slayt Numarası Yer Tutucusu"/>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a:solidFill>
                  <a:srgbClr val="494949">
                    <a:tint val="75000"/>
                  </a:srgbClr>
                </a:solidFill>
                <a:latin typeface="+mn-lt"/>
                <a:cs typeface="+mn-cs"/>
              </a:defRPr>
            </a:lvl1pPr>
          </a:lstStyle>
          <a:p>
            <a:pPr>
              <a:defRPr/>
            </a:pPr>
            <a:fld id="{CDD0FDC0-4FEE-4A05-BAC8-4A6B91ABC45D}" type="slidenum">
              <a:rPr lang="tr-TR"/>
              <a:pPr>
                <a:defRPr/>
              </a:pPr>
              <a:t>‹#›</a:t>
            </a:fld>
            <a:endParaRPr lang="tr-TR"/>
          </a:p>
        </p:txBody>
      </p:sp>
    </p:spTree>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 id="2147483692" r:id="rId12"/>
    <p:sldLayoutId id="2147483693" r:id="rId13"/>
    <p:sldLayoutId id="2147483694" r:id="rId14"/>
    <p:sldLayoutId id="2147483695" r:id="rId15"/>
    <p:sldLayoutId id="2147483696" r:id="rId16"/>
    <p:sldLayoutId id="2147483697" r:id="rId17"/>
    <p:sldLayoutId id="2147483698" r:id="rId18"/>
  </p:sldLayoutIdLst>
  <p:transition spd="med">
    <p:fade/>
  </p:transition>
  <p:timing>
    <p:tnLst>
      <p:par>
        <p:cTn id="1" dur="indefinite" restart="never" nodeType="tmRoot"/>
      </p:par>
    </p:tnLst>
  </p:timing>
  <p:hf hd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hyperlink" Target="mailto:bruksel@ekonomi.gov.tr"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hyperlink" Target="http://www.minfin.fgov.be/portail2/fr/index.htm" TargetMode="External"/><Relationship Id="rId13" Type="http://schemas.openxmlformats.org/officeDocument/2006/relationships/hyperlink" Target="http://www.fedustria.be/" TargetMode="External"/><Relationship Id="rId18" Type="http://schemas.openxmlformats.org/officeDocument/2006/relationships/hyperlink" Target="http://vbo-feb.be/en" TargetMode="External"/><Relationship Id="rId3" Type="http://schemas.openxmlformats.org/officeDocument/2006/relationships/hyperlink" Target="http://kortrijk.busworld.org/" TargetMode="External"/><Relationship Id="rId21" Type="http://schemas.openxmlformats.org/officeDocument/2006/relationships/hyperlink" Target="http://www.voka.be/" TargetMode="External"/><Relationship Id="rId7" Type="http://schemas.openxmlformats.org/officeDocument/2006/relationships/hyperlink" Target="http://economie.fgov.be/en" TargetMode="External"/><Relationship Id="rId12" Type="http://schemas.openxmlformats.org/officeDocument/2006/relationships/hyperlink" Target="http://www.awex.be/" TargetMode="External"/><Relationship Id="rId17" Type="http://schemas.openxmlformats.org/officeDocument/2006/relationships/hyperlink" Target="http://www.confederationconstruction.be/" TargetMode="External"/><Relationship Id="rId2" Type="http://schemas.openxmlformats.org/officeDocument/2006/relationships/hyperlink" Target="http://www.euroseafood.com/" TargetMode="External"/><Relationship Id="rId16" Type="http://schemas.openxmlformats.org/officeDocument/2006/relationships/hyperlink" Target="http://www.febetra.be/modules/mmpages" TargetMode="External"/><Relationship Id="rId20" Type="http://schemas.openxmlformats.org/officeDocument/2006/relationships/hyperlink" Target="http://www.beci.be/" TargetMode="External"/><Relationship Id="rId1" Type="http://schemas.openxmlformats.org/officeDocument/2006/relationships/slideLayout" Target="../slideLayouts/slideLayout2.xml"/><Relationship Id="rId6" Type="http://schemas.openxmlformats.org/officeDocument/2006/relationships/hyperlink" Target="http://diplomatie.belgium.be/en" TargetMode="External"/><Relationship Id="rId11" Type="http://schemas.openxmlformats.org/officeDocument/2006/relationships/hyperlink" Target="http://www.invest-export.irisnet.be/" TargetMode="External"/><Relationship Id="rId5" Type="http://schemas.openxmlformats.org/officeDocument/2006/relationships/hyperlink" Target="http://ted.europa.eu/TED/main/HomePage.do" TargetMode="External"/><Relationship Id="rId15" Type="http://schemas.openxmlformats.org/officeDocument/2006/relationships/hyperlink" Target="http://www.efpia.org/" TargetMode="External"/><Relationship Id="rId10" Type="http://schemas.openxmlformats.org/officeDocument/2006/relationships/hyperlink" Target="http://www.flandersinvestmentandtrade.com/" TargetMode="External"/><Relationship Id="rId19" Type="http://schemas.openxmlformats.org/officeDocument/2006/relationships/hyperlink" Target="http://www.belgianchambers.be/en/homepage_84.aspx" TargetMode="External"/><Relationship Id="rId4" Type="http://schemas.openxmlformats.org/officeDocument/2006/relationships/hyperlink" Target="http://ww.moodbrussels.com/" TargetMode="External"/><Relationship Id="rId9" Type="http://schemas.openxmlformats.org/officeDocument/2006/relationships/hyperlink" Target="http://www.abh-ace.be/" TargetMode="External"/><Relationship Id="rId14" Type="http://schemas.openxmlformats.org/officeDocument/2006/relationships/hyperlink" Target="http://www.agoria.be/" TargetMode="External"/><Relationship Id="rId22" Type="http://schemas.openxmlformats.org/officeDocument/2006/relationships/hyperlink" Target="http://be.kompass.com/" TargetMode="External"/></Relationships>
</file>

<file path=ppt/slides/_rels/slide29.xml.rels><?xml version="1.0" encoding="UTF-8" standalone="yes"?>
<Relationships xmlns="http://schemas.openxmlformats.org/package/2006/relationships"><Relationship Id="rId8" Type="http://schemas.openxmlformats.org/officeDocument/2006/relationships/hyperlink" Target="http://www.turboppp.org/" TargetMode="External"/><Relationship Id="rId3" Type="http://schemas.openxmlformats.org/officeDocument/2006/relationships/hyperlink" Target="http://www.tumsiad.be/" TargetMode="External"/><Relationship Id="rId7" Type="http://schemas.openxmlformats.org/officeDocument/2006/relationships/hyperlink" Target="http://www.tusiad.org/tr/tusiad/temsilcilikler" TargetMode="External"/><Relationship Id="rId2" Type="http://schemas.openxmlformats.org/officeDocument/2006/relationships/hyperlink" Target="http://www.tosed.org/" TargetMode="External"/><Relationship Id="rId1" Type="http://schemas.openxmlformats.org/officeDocument/2006/relationships/slideLayout" Target="../slideLayouts/slideLayout2.xml"/><Relationship Id="rId6" Type="http://schemas.openxmlformats.org/officeDocument/2006/relationships/hyperlink" Target="http://www.itkib.org.tr/" TargetMode="External"/><Relationship Id="rId5" Type="http://schemas.openxmlformats.org/officeDocument/2006/relationships/hyperlink" Target="http://www.tobb.org.tr/Avrupa%20Birli&#287;iDairesi/Sayfalar/BrukselDT.php" TargetMode="External"/><Relationship Id="rId4" Type="http://schemas.openxmlformats.org/officeDocument/2006/relationships/hyperlink" Target="http://www.kagider.org/"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6.xml"/><Relationship Id="rId1" Type="http://schemas.openxmlformats.org/officeDocument/2006/relationships/vmlDrawing" Target="../drawings/vmlDrawing1.vml"/><Relationship Id="rId5" Type="http://schemas.openxmlformats.org/officeDocument/2006/relationships/image" Target="../media/image8.emf"/><Relationship Id="rId4" Type="http://schemas.openxmlformats.org/officeDocument/2006/relationships/oleObject" Target="../embeddings/Microsoft_Excel_97-2003__al__ma_Sayfas_1.xls"/></Relationships>
</file>

<file path=ppt/slides/_rels/slide3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4.xml.rels><?xml version="1.0" encoding="UTF-8" standalone="yes"?>
<Relationships xmlns="http://schemas.openxmlformats.org/package/2006/relationships"><Relationship Id="rId3" Type="http://schemas.openxmlformats.org/officeDocument/2006/relationships/oleObject" Target="../embeddings/Microsoft_Excel_97-2003__al__ma_Sayfas_2.xls"/><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image" Target="../media/image9.em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Başlık 8"/>
          <p:cNvSpPr>
            <a:spLocks noGrp="1"/>
          </p:cNvSpPr>
          <p:nvPr>
            <p:ph type="ctrTitle" idx="4294967295"/>
          </p:nvPr>
        </p:nvSpPr>
        <p:spPr>
          <a:xfrm>
            <a:off x="504825" y="2781300"/>
            <a:ext cx="8207375" cy="1368425"/>
          </a:xfrm>
        </p:spPr>
        <p:txBody>
          <a:bodyPr/>
          <a:lstStyle/>
          <a:p>
            <a:r>
              <a:rPr lang="tr-TR" sz="3200" b="1" dirty="0" smtClean="0">
                <a:solidFill>
                  <a:schemeClr val="bg1"/>
                </a:solidFill>
              </a:rPr>
              <a:t>BELÇİKA PAZARINDA YATIRIM VE İŞBİRLİĞİ OLANAKLARI</a:t>
            </a:r>
          </a:p>
        </p:txBody>
      </p:sp>
      <p:sp>
        <p:nvSpPr>
          <p:cNvPr id="22531" name="Alt Başlık 9"/>
          <p:cNvSpPr>
            <a:spLocks noGrp="1"/>
          </p:cNvSpPr>
          <p:nvPr>
            <p:ph type="subTitle" idx="1"/>
          </p:nvPr>
        </p:nvSpPr>
        <p:spPr>
          <a:xfrm>
            <a:off x="1368425" y="4503738"/>
            <a:ext cx="6400800" cy="2093912"/>
          </a:xfrm>
        </p:spPr>
        <p:txBody>
          <a:bodyPr/>
          <a:lstStyle/>
          <a:p>
            <a:pPr>
              <a:spcBef>
                <a:spcPct val="0"/>
              </a:spcBef>
            </a:pPr>
            <a:r>
              <a:rPr lang="tr-TR" sz="2000" b="1" dirty="0" smtClean="0">
                <a:solidFill>
                  <a:srgbClr val="C00000"/>
                </a:solidFill>
                <a:effectLst>
                  <a:outerShdw blurRad="38100" dist="38100" dir="2700000" algn="tl">
                    <a:srgbClr val="C0C0C0"/>
                  </a:outerShdw>
                </a:effectLst>
              </a:rPr>
              <a:t/>
            </a:r>
            <a:br>
              <a:rPr lang="tr-TR" sz="2000" b="1" dirty="0" smtClean="0">
                <a:solidFill>
                  <a:srgbClr val="C00000"/>
                </a:solidFill>
                <a:effectLst>
                  <a:outerShdw blurRad="38100" dist="38100" dir="2700000" algn="tl">
                    <a:srgbClr val="C0C0C0"/>
                  </a:outerShdw>
                </a:effectLst>
              </a:rPr>
            </a:br>
            <a:endParaRPr lang="tr-TR" sz="2000" b="1" dirty="0" smtClean="0">
              <a:solidFill>
                <a:srgbClr val="C00000"/>
              </a:solidFill>
              <a:effectLst>
                <a:outerShdw blurRad="38100" dist="38100" dir="2700000" algn="tl">
                  <a:srgbClr val="C0C0C0"/>
                </a:outerShdw>
              </a:effectLst>
            </a:endParaRPr>
          </a:p>
          <a:p>
            <a:pPr>
              <a:spcBef>
                <a:spcPct val="0"/>
              </a:spcBef>
            </a:pPr>
            <a:r>
              <a:rPr lang="tr-TR" sz="2000" b="1" dirty="0" smtClean="0">
                <a:solidFill>
                  <a:srgbClr val="C00000"/>
                </a:solidFill>
                <a:effectLst>
                  <a:outerShdw blurRad="38100" dist="38100" dir="2700000" algn="tl">
                    <a:srgbClr val="C0C0C0"/>
                  </a:outerShdw>
                </a:effectLst>
              </a:rPr>
              <a:t/>
            </a:r>
            <a:br>
              <a:rPr lang="tr-TR" sz="2000" b="1" dirty="0" smtClean="0">
                <a:solidFill>
                  <a:srgbClr val="C00000"/>
                </a:solidFill>
                <a:effectLst>
                  <a:outerShdw blurRad="38100" dist="38100" dir="2700000" algn="tl">
                    <a:srgbClr val="C0C0C0"/>
                  </a:outerShdw>
                </a:effectLst>
              </a:rPr>
            </a:br>
            <a:endParaRPr lang="tr-TR" sz="2000" b="1" dirty="0" smtClean="0">
              <a:solidFill>
                <a:srgbClr val="C00000"/>
              </a:solidFill>
              <a:effectLst>
                <a:outerShdw blurRad="38100" dist="38100" dir="2700000" algn="tl">
                  <a:srgbClr val="C0C0C0"/>
                </a:outerShdw>
              </a:effectLst>
            </a:endParaRPr>
          </a:p>
          <a:p>
            <a:pPr>
              <a:spcBef>
                <a:spcPct val="0"/>
              </a:spcBef>
            </a:pPr>
            <a:r>
              <a:rPr lang="tr-TR" sz="2000" b="1" dirty="0" smtClean="0">
                <a:solidFill>
                  <a:srgbClr val="C00000"/>
                </a:solidFill>
                <a:effectLst>
                  <a:outerShdw blurRad="38100" dist="38100" dir="2700000" algn="tl">
                    <a:srgbClr val="C0C0C0"/>
                  </a:outerShdw>
                </a:effectLst>
              </a:rPr>
              <a:t> </a:t>
            </a:r>
            <a:r>
              <a:rPr lang="fr-BE" sz="2000" b="1" dirty="0" smtClean="0">
                <a:solidFill>
                  <a:srgbClr val="C00000"/>
                </a:solidFill>
                <a:effectLst>
                  <a:outerShdw blurRad="38100" dist="38100" dir="2700000" algn="tl">
                    <a:srgbClr val="C0C0C0"/>
                  </a:outerShdw>
                </a:effectLst>
              </a:rPr>
              <a:t>Dr.</a:t>
            </a:r>
            <a:r>
              <a:rPr lang="tr-TR" sz="2000" b="1" dirty="0" smtClean="0">
                <a:solidFill>
                  <a:srgbClr val="C00000"/>
                </a:solidFill>
                <a:effectLst>
                  <a:outerShdw blurRad="38100" dist="38100" dir="2700000" algn="tl">
                    <a:srgbClr val="C0C0C0"/>
                  </a:outerShdw>
                </a:effectLst>
              </a:rPr>
              <a:t> Tulû Gürakan</a:t>
            </a:r>
            <a:endParaRPr lang="fr-BE" sz="2000" b="1" dirty="0" smtClean="0">
              <a:solidFill>
                <a:srgbClr val="C00000"/>
              </a:solidFill>
              <a:effectLst>
                <a:outerShdw blurRad="38100" dist="38100" dir="2700000" algn="tl">
                  <a:srgbClr val="C0C0C0"/>
                </a:outerShdw>
              </a:effectLst>
            </a:endParaRPr>
          </a:p>
          <a:p>
            <a:pPr>
              <a:spcBef>
                <a:spcPct val="0"/>
              </a:spcBef>
            </a:pPr>
            <a:endParaRPr lang="tr-TR" sz="1600" b="1" dirty="0" smtClean="0">
              <a:solidFill>
                <a:srgbClr val="C00000"/>
              </a:solidFill>
              <a:effectLst>
                <a:outerShdw blurRad="38100" dist="38100" dir="2700000" algn="tl">
                  <a:srgbClr val="C0C0C0"/>
                </a:outerShdw>
              </a:effectLst>
              <a:latin typeface="Calibri" pitchFamily="34" charset="0"/>
            </a:endParaRPr>
          </a:p>
        </p:txBody>
      </p:sp>
    </p:spTree>
  </p:cSld>
  <p:clrMapOvr>
    <a:masterClrMapping/>
  </p:clrMapOvr>
  <p:transition spd="med">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İçerik Yer Tutucusu 6"/>
          <p:cNvGraphicFramePr>
            <a:graphicFrameLocks noGrp="1"/>
          </p:cNvGraphicFramePr>
          <p:nvPr>
            <p:ph idx="1"/>
            <p:extLst/>
          </p:nvPr>
        </p:nvGraphicFramePr>
        <p:xfrm>
          <a:off x="683568" y="836713"/>
          <a:ext cx="8103245" cy="5112567"/>
        </p:xfrm>
        <a:graphic>
          <a:graphicData uri="http://schemas.openxmlformats.org/drawingml/2006/table">
            <a:tbl>
              <a:tblPr firstRow="1" bandRow="1">
                <a:tableStyleId>{5C22544A-7EE6-4342-B048-85BDC9FD1C3A}</a:tableStyleId>
              </a:tblPr>
              <a:tblGrid>
                <a:gridCol w="2664296"/>
                <a:gridCol w="1440160"/>
                <a:gridCol w="1368152"/>
                <a:gridCol w="1368152"/>
                <a:gridCol w="1262485"/>
              </a:tblGrid>
              <a:tr h="855339">
                <a:tc>
                  <a:txBody>
                    <a:bodyPr/>
                    <a:lstStyle/>
                    <a:p>
                      <a:r>
                        <a:rPr lang="tr-TR" dirty="0" smtClean="0"/>
                        <a:t>Doğrudan</a:t>
                      </a:r>
                      <a:r>
                        <a:rPr lang="tr-TR" baseline="0" dirty="0" smtClean="0"/>
                        <a:t> Yabancı Yatırım </a:t>
                      </a:r>
                      <a:endParaRPr lang="tr-TR" dirty="0"/>
                    </a:p>
                  </a:txBody>
                  <a:tcPr>
                    <a:solidFill>
                      <a:schemeClr val="accent3"/>
                    </a:solidFill>
                  </a:tcPr>
                </a:tc>
                <a:tc>
                  <a:txBody>
                    <a:bodyPr/>
                    <a:lstStyle/>
                    <a:p>
                      <a:r>
                        <a:rPr lang="tr-TR" dirty="0" smtClean="0"/>
                        <a:t>2013</a:t>
                      </a:r>
                      <a:endParaRPr lang="tr-TR" dirty="0"/>
                    </a:p>
                  </a:txBody>
                  <a:tcPr>
                    <a:solidFill>
                      <a:schemeClr val="accent3"/>
                    </a:solidFill>
                  </a:tcPr>
                </a:tc>
                <a:tc>
                  <a:txBody>
                    <a:bodyPr/>
                    <a:lstStyle/>
                    <a:p>
                      <a:r>
                        <a:rPr lang="tr-TR" dirty="0" smtClean="0"/>
                        <a:t>2014</a:t>
                      </a:r>
                      <a:endParaRPr lang="tr-TR" dirty="0"/>
                    </a:p>
                  </a:txBody>
                  <a:tcPr>
                    <a:solidFill>
                      <a:schemeClr val="accent3"/>
                    </a:solidFill>
                  </a:tcPr>
                </a:tc>
                <a:tc>
                  <a:txBody>
                    <a:bodyPr/>
                    <a:lstStyle/>
                    <a:p>
                      <a:r>
                        <a:rPr lang="tr-TR" dirty="0" smtClean="0"/>
                        <a:t>2015</a:t>
                      </a:r>
                      <a:endParaRPr lang="tr-TR" dirty="0"/>
                    </a:p>
                  </a:txBody>
                  <a:tcPr>
                    <a:solidFill>
                      <a:schemeClr val="accent3"/>
                    </a:solidFill>
                  </a:tcPr>
                </a:tc>
                <a:tc>
                  <a:txBody>
                    <a:bodyPr/>
                    <a:lstStyle/>
                    <a:p>
                      <a:r>
                        <a:rPr lang="tr-TR" dirty="0" smtClean="0"/>
                        <a:t>2016</a:t>
                      </a:r>
                      <a:endParaRPr lang="tr-TR" dirty="0"/>
                    </a:p>
                  </a:txBody>
                  <a:tcPr>
                    <a:solidFill>
                      <a:schemeClr val="accent3"/>
                    </a:solidFill>
                  </a:tcPr>
                </a:tc>
              </a:tr>
              <a:tr h="990053">
                <a:tc>
                  <a:txBody>
                    <a:bodyPr/>
                    <a:lstStyle/>
                    <a:p>
                      <a:r>
                        <a:rPr lang="tr-TR" dirty="0" smtClean="0"/>
                        <a:t>Giren Yabancı Yatırım (milyon$)</a:t>
                      </a:r>
                      <a:endParaRPr lang="tr-TR" dirty="0"/>
                    </a:p>
                  </a:txBody>
                  <a:tcPr/>
                </a:tc>
                <a:tc>
                  <a:txBody>
                    <a:bodyPr/>
                    <a:lstStyle/>
                    <a:p>
                      <a:r>
                        <a:rPr lang="tr-TR" dirty="0" smtClean="0"/>
                        <a:t>13.682</a:t>
                      </a:r>
                      <a:endParaRPr lang="tr-TR" dirty="0"/>
                    </a:p>
                  </a:txBody>
                  <a:tcPr/>
                </a:tc>
                <a:tc>
                  <a:txBody>
                    <a:bodyPr/>
                    <a:lstStyle/>
                    <a:p>
                      <a:r>
                        <a:rPr lang="tr-TR" dirty="0" smtClean="0"/>
                        <a:t>- 8.703</a:t>
                      </a:r>
                      <a:endParaRPr lang="tr-TR" dirty="0"/>
                    </a:p>
                  </a:txBody>
                  <a:tcPr/>
                </a:tc>
                <a:tc>
                  <a:txBody>
                    <a:bodyPr/>
                    <a:lstStyle/>
                    <a:p>
                      <a:r>
                        <a:rPr lang="tr-TR" dirty="0" smtClean="0"/>
                        <a:t>31.029</a:t>
                      </a:r>
                      <a:endParaRPr lang="tr-TR" dirty="0"/>
                    </a:p>
                  </a:txBody>
                  <a:tcPr/>
                </a:tc>
                <a:tc>
                  <a:txBody>
                    <a:bodyPr/>
                    <a:lstStyle/>
                    <a:p>
                      <a:endParaRPr lang="tr-TR"/>
                    </a:p>
                  </a:txBody>
                  <a:tcPr/>
                </a:tc>
              </a:tr>
              <a:tr h="990053">
                <a:tc>
                  <a:txBody>
                    <a:bodyPr/>
                    <a:lstStyle/>
                    <a:p>
                      <a:r>
                        <a:rPr lang="tr-TR" dirty="0" smtClean="0"/>
                        <a:t>Doğrudan yabancı Yatırım </a:t>
                      </a:r>
                      <a:r>
                        <a:rPr lang="tr-TR" dirty="0" err="1" smtClean="0"/>
                        <a:t>stoğu</a:t>
                      </a:r>
                      <a:r>
                        <a:rPr lang="tr-TR" dirty="0" smtClean="0"/>
                        <a:t>(milyon$)</a:t>
                      </a:r>
                      <a:endParaRPr lang="tr-TR" dirty="0"/>
                    </a:p>
                  </a:txBody>
                  <a:tcPr/>
                </a:tc>
                <a:tc>
                  <a:txBody>
                    <a:bodyPr/>
                    <a:lstStyle/>
                    <a:p>
                      <a:r>
                        <a:rPr lang="tr-TR" dirty="0" smtClean="0"/>
                        <a:t>571.776</a:t>
                      </a:r>
                      <a:endParaRPr lang="tr-TR" dirty="0"/>
                    </a:p>
                  </a:txBody>
                  <a:tcPr/>
                </a:tc>
                <a:tc>
                  <a:txBody>
                    <a:bodyPr/>
                    <a:lstStyle/>
                    <a:p>
                      <a:r>
                        <a:rPr lang="tr-TR" dirty="0" smtClean="0"/>
                        <a:t>476.405</a:t>
                      </a:r>
                      <a:endParaRPr lang="tr-TR" dirty="0"/>
                    </a:p>
                  </a:txBody>
                  <a:tcPr/>
                </a:tc>
                <a:tc>
                  <a:txBody>
                    <a:bodyPr/>
                    <a:lstStyle/>
                    <a:p>
                      <a:r>
                        <a:rPr lang="tr-TR" dirty="0" smtClean="0"/>
                        <a:t>465.710</a:t>
                      </a:r>
                      <a:endParaRPr lang="tr-TR" dirty="0"/>
                    </a:p>
                  </a:txBody>
                  <a:tcPr/>
                </a:tc>
                <a:tc>
                  <a:txBody>
                    <a:bodyPr/>
                    <a:lstStyle/>
                    <a:p>
                      <a:endParaRPr lang="tr-TR"/>
                    </a:p>
                  </a:txBody>
                  <a:tcPr/>
                </a:tc>
              </a:tr>
              <a:tr h="693037">
                <a:tc>
                  <a:txBody>
                    <a:bodyPr/>
                    <a:lstStyle/>
                    <a:p>
                      <a:r>
                        <a:rPr lang="tr-TR" dirty="0" err="1" smtClean="0"/>
                        <a:t>Greenfield</a:t>
                      </a:r>
                      <a:r>
                        <a:rPr lang="tr-TR" dirty="0" smtClean="0"/>
                        <a:t> yatırım sayısı</a:t>
                      </a:r>
                      <a:endParaRPr lang="tr-TR" dirty="0"/>
                    </a:p>
                  </a:txBody>
                  <a:tcPr/>
                </a:tc>
                <a:tc>
                  <a:txBody>
                    <a:bodyPr/>
                    <a:lstStyle/>
                    <a:p>
                      <a:r>
                        <a:rPr lang="tr-TR" dirty="0" smtClean="0"/>
                        <a:t>147</a:t>
                      </a:r>
                      <a:endParaRPr lang="tr-TR" dirty="0"/>
                    </a:p>
                  </a:txBody>
                  <a:tcPr/>
                </a:tc>
                <a:tc>
                  <a:txBody>
                    <a:bodyPr/>
                    <a:lstStyle/>
                    <a:p>
                      <a:r>
                        <a:rPr lang="tr-TR" dirty="0" smtClean="0"/>
                        <a:t>155</a:t>
                      </a:r>
                      <a:endParaRPr lang="tr-TR" dirty="0"/>
                    </a:p>
                  </a:txBody>
                  <a:tcPr/>
                </a:tc>
                <a:tc>
                  <a:txBody>
                    <a:bodyPr/>
                    <a:lstStyle/>
                    <a:p>
                      <a:r>
                        <a:rPr lang="tr-TR" dirty="0" smtClean="0"/>
                        <a:t>217</a:t>
                      </a:r>
                      <a:endParaRPr lang="tr-TR" dirty="0"/>
                    </a:p>
                  </a:txBody>
                  <a:tcPr/>
                </a:tc>
                <a:tc>
                  <a:txBody>
                    <a:bodyPr/>
                    <a:lstStyle/>
                    <a:p>
                      <a:endParaRPr lang="tr-TR"/>
                    </a:p>
                  </a:txBody>
                  <a:tcPr/>
                </a:tc>
              </a:tr>
              <a:tr h="1584085">
                <a:tc>
                  <a:txBody>
                    <a:bodyPr/>
                    <a:lstStyle/>
                    <a:p>
                      <a:r>
                        <a:rPr lang="tr-TR" dirty="0" smtClean="0"/>
                        <a:t>Doğrudan yabancı yatırım</a:t>
                      </a:r>
                      <a:r>
                        <a:rPr lang="tr-TR" baseline="0" dirty="0" smtClean="0"/>
                        <a:t> </a:t>
                      </a:r>
                      <a:r>
                        <a:rPr lang="tr-TR" baseline="0" dirty="0" err="1" smtClean="0"/>
                        <a:t>stoğunun</a:t>
                      </a:r>
                      <a:r>
                        <a:rPr lang="tr-TR" dirty="0" smtClean="0"/>
                        <a:t> GSYİH içindeki</a:t>
                      </a:r>
                      <a:r>
                        <a:rPr lang="tr-TR" baseline="0" dirty="0" smtClean="0"/>
                        <a:t> payı(%)</a:t>
                      </a:r>
                    </a:p>
                    <a:p>
                      <a:endParaRPr lang="tr-TR" baseline="0" dirty="0" smtClean="0"/>
                    </a:p>
                    <a:p>
                      <a:r>
                        <a:rPr lang="tr-TR" baseline="0" dirty="0" err="1" smtClean="0"/>
                        <a:t>Kaynak:CNUCED</a:t>
                      </a:r>
                      <a:r>
                        <a:rPr lang="tr-TR" baseline="0" dirty="0" smtClean="0"/>
                        <a:t>, 2015</a:t>
                      </a:r>
                      <a:endParaRPr lang="tr-TR" dirty="0"/>
                    </a:p>
                  </a:txBody>
                  <a:tcPr/>
                </a:tc>
                <a:tc>
                  <a:txBody>
                    <a:bodyPr/>
                    <a:lstStyle/>
                    <a:p>
                      <a:r>
                        <a:rPr lang="tr-TR" dirty="0" smtClean="0"/>
                        <a:t>109,6</a:t>
                      </a:r>
                      <a:endParaRPr lang="tr-TR" dirty="0"/>
                    </a:p>
                  </a:txBody>
                  <a:tcPr/>
                </a:tc>
                <a:tc>
                  <a:txBody>
                    <a:bodyPr/>
                    <a:lstStyle/>
                    <a:p>
                      <a:r>
                        <a:rPr lang="tr-TR" dirty="0" smtClean="0"/>
                        <a:t>89,5</a:t>
                      </a:r>
                      <a:endParaRPr lang="tr-TR" dirty="0"/>
                    </a:p>
                  </a:txBody>
                  <a:tcPr/>
                </a:tc>
                <a:tc>
                  <a:txBody>
                    <a:bodyPr/>
                    <a:lstStyle/>
                    <a:p>
                      <a:r>
                        <a:rPr lang="tr-TR" dirty="0" smtClean="0"/>
                        <a:t>103,1</a:t>
                      </a:r>
                      <a:endParaRPr lang="tr-TR" dirty="0"/>
                    </a:p>
                  </a:txBody>
                  <a:tcPr/>
                </a:tc>
                <a:tc>
                  <a:txBody>
                    <a:bodyPr/>
                    <a:lstStyle/>
                    <a:p>
                      <a:endParaRPr lang="tr-TR" dirty="0"/>
                    </a:p>
                  </a:txBody>
                  <a:tcPr/>
                </a:tc>
              </a:tr>
            </a:tbl>
          </a:graphicData>
        </a:graphic>
      </p:graphicFrame>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10</a:t>
            </a:fld>
            <a:endParaRPr lang="en-US" dirty="0"/>
          </a:p>
        </p:txBody>
      </p:sp>
      <p:sp>
        <p:nvSpPr>
          <p:cNvPr id="6" name="Unvan 5"/>
          <p:cNvSpPr>
            <a:spLocks noGrp="1"/>
          </p:cNvSpPr>
          <p:nvPr>
            <p:ph type="title"/>
          </p:nvPr>
        </p:nvSpPr>
        <p:spPr>
          <a:xfrm>
            <a:off x="664473" y="0"/>
            <a:ext cx="8424936" cy="836712"/>
          </a:xfrm>
        </p:spPr>
        <p:txBody>
          <a:bodyPr>
            <a:noAutofit/>
          </a:bodyPr>
          <a:lstStyle/>
          <a:p>
            <a:r>
              <a:rPr lang="tr-TR" sz="2400" dirty="0" smtClean="0"/>
              <a:t>Belçika’ya </a:t>
            </a:r>
            <a:r>
              <a:rPr lang="tr-TR" sz="2200" dirty="0" smtClean="0"/>
              <a:t>Gerçekleştirilen</a:t>
            </a:r>
            <a:r>
              <a:rPr lang="tr-TR" sz="2400" dirty="0" smtClean="0"/>
              <a:t> Doğrudan Yabancı Sermaye Yatırımları</a:t>
            </a:r>
            <a:endParaRPr lang="tr-TR" sz="2400" dirty="0"/>
          </a:p>
        </p:txBody>
      </p:sp>
    </p:spTree>
    <p:extLst>
      <p:ext uri="{BB962C8B-B14F-4D97-AF65-F5344CB8AC3E}">
        <p14:creationId xmlns:p14="http://schemas.microsoft.com/office/powerpoint/2010/main" val="3485085100"/>
      </p:ext>
    </p:extLst>
  </p:cSld>
  <p:clrMapOvr>
    <a:masterClrMapping/>
  </p:clrMapOvr>
  <p:transition spd="med">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çerik Yer Tutucusu 5"/>
          <p:cNvGraphicFramePr>
            <a:graphicFrameLocks noGrp="1"/>
          </p:cNvGraphicFramePr>
          <p:nvPr>
            <p:ph idx="1"/>
            <p:extLst>
              <p:ext uri="{D42A27DB-BD31-4B8C-83A1-F6EECF244321}">
                <p14:modId xmlns:p14="http://schemas.microsoft.com/office/powerpoint/2010/main" val="2719354130"/>
              </p:ext>
            </p:extLst>
          </p:nvPr>
        </p:nvGraphicFramePr>
        <p:xfrm>
          <a:off x="971600" y="1052736"/>
          <a:ext cx="3096344" cy="3694008"/>
        </p:xfrm>
        <a:graphic>
          <a:graphicData uri="http://schemas.openxmlformats.org/drawingml/2006/table">
            <a:tbl>
              <a:tblPr firstRow="1" bandRow="1">
                <a:tableStyleId>{5C22544A-7EE6-4342-B048-85BDC9FD1C3A}</a:tableStyleId>
              </a:tblPr>
              <a:tblGrid>
                <a:gridCol w="1495338"/>
                <a:gridCol w="1601006"/>
              </a:tblGrid>
              <a:tr h="236696">
                <a:tc>
                  <a:txBody>
                    <a:bodyPr/>
                    <a:lstStyle/>
                    <a:p>
                      <a:r>
                        <a:rPr lang="tr-TR" dirty="0" smtClean="0"/>
                        <a:t>Ülkeler</a:t>
                      </a:r>
                      <a:endParaRPr lang="tr-TR" dirty="0"/>
                    </a:p>
                  </a:txBody>
                  <a:tcPr/>
                </a:tc>
                <a:tc>
                  <a:txBody>
                    <a:bodyPr/>
                    <a:lstStyle/>
                    <a:p>
                      <a:r>
                        <a:rPr lang="tr-TR" dirty="0" smtClean="0"/>
                        <a:t>Sermaye Girişi (milyon</a:t>
                      </a:r>
                      <a:r>
                        <a:rPr lang="tr-TR" baseline="0" dirty="0" smtClean="0"/>
                        <a:t> $)</a:t>
                      </a:r>
                      <a:endParaRPr lang="tr-TR" dirty="0"/>
                    </a:p>
                  </a:txBody>
                  <a:tcPr/>
                </a:tc>
              </a:tr>
              <a:tr h="370840">
                <a:tc>
                  <a:txBody>
                    <a:bodyPr/>
                    <a:lstStyle/>
                    <a:p>
                      <a:r>
                        <a:rPr lang="tr-TR" dirty="0" smtClean="0"/>
                        <a:t>A.B.D</a:t>
                      </a:r>
                      <a:endParaRPr lang="tr-TR" dirty="0"/>
                    </a:p>
                  </a:txBody>
                  <a:tcPr/>
                </a:tc>
                <a:tc>
                  <a:txBody>
                    <a:bodyPr/>
                    <a:lstStyle/>
                    <a:p>
                      <a:r>
                        <a:rPr lang="tr-TR" dirty="0" smtClean="0"/>
                        <a:t>379.894</a:t>
                      </a:r>
                      <a:endParaRPr lang="tr-TR" dirty="0"/>
                    </a:p>
                  </a:txBody>
                  <a:tcPr/>
                </a:tc>
              </a:tr>
              <a:tr h="370840">
                <a:tc>
                  <a:txBody>
                    <a:bodyPr/>
                    <a:lstStyle/>
                    <a:p>
                      <a:r>
                        <a:rPr lang="tr-TR" dirty="0" smtClean="0"/>
                        <a:t>İrlanda</a:t>
                      </a:r>
                      <a:endParaRPr lang="tr-TR" dirty="0"/>
                    </a:p>
                  </a:txBody>
                  <a:tcPr/>
                </a:tc>
                <a:tc>
                  <a:txBody>
                    <a:bodyPr/>
                    <a:lstStyle/>
                    <a:p>
                      <a:r>
                        <a:rPr lang="tr-TR" dirty="0" smtClean="0"/>
                        <a:t>100.542</a:t>
                      </a:r>
                      <a:endParaRPr lang="tr-TR" dirty="0"/>
                    </a:p>
                  </a:txBody>
                  <a:tcPr/>
                </a:tc>
              </a:tr>
              <a:tr h="370840">
                <a:tc>
                  <a:txBody>
                    <a:bodyPr/>
                    <a:lstStyle/>
                    <a:p>
                      <a:r>
                        <a:rPr lang="tr-TR" dirty="0" smtClean="0"/>
                        <a:t>Hollanda</a:t>
                      </a:r>
                      <a:endParaRPr lang="tr-TR" dirty="0"/>
                    </a:p>
                  </a:txBody>
                  <a:tcPr/>
                </a:tc>
                <a:tc>
                  <a:txBody>
                    <a:bodyPr/>
                    <a:lstStyle/>
                    <a:p>
                      <a:r>
                        <a:rPr lang="tr-TR" dirty="0" smtClean="0"/>
                        <a:t>72.649</a:t>
                      </a:r>
                      <a:endParaRPr lang="tr-TR" dirty="0"/>
                    </a:p>
                  </a:txBody>
                  <a:tcPr/>
                </a:tc>
              </a:tr>
              <a:tr h="370840">
                <a:tc>
                  <a:txBody>
                    <a:bodyPr/>
                    <a:lstStyle/>
                    <a:p>
                      <a:r>
                        <a:rPr lang="tr-TR" dirty="0" smtClean="0"/>
                        <a:t>İsviçre</a:t>
                      </a:r>
                      <a:endParaRPr lang="tr-TR" dirty="0"/>
                    </a:p>
                  </a:txBody>
                  <a:tcPr/>
                </a:tc>
                <a:tc>
                  <a:txBody>
                    <a:bodyPr/>
                    <a:lstStyle/>
                    <a:p>
                      <a:r>
                        <a:rPr lang="tr-TR" dirty="0" smtClean="0"/>
                        <a:t>68.838</a:t>
                      </a:r>
                      <a:endParaRPr lang="tr-TR" dirty="0"/>
                    </a:p>
                  </a:txBody>
                  <a:tcPr/>
                </a:tc>
              </a:tr>
              <a:tr h="370840">
                <a:tc>
                  <a:txBody>
                    <a:bodyPr/>
                    <a:lstStyle/>
                    <a:p>
                      <a:r>
                        <a:rPr lang="tr-TR" dirty="0" smtClean="0"/>
                        <a:t>Fransa</a:t>
                      </a:r>
                      <a:endParaRPr lang="tr-TR" dirty="0"/>
                    </a:p>
                  </a:txBody>
                  <a:tcPr/>
                </a:tc>
                <a:tc>
                  <a:txBody>
                    <a:bodyPr/>
                    <a:lstStyle/>
                    <a:p>
                      <a:r>
                        <a:rPr lang="tr-TR" dirty="0" smtClean="0"/>
                        <a:t>42.883</a:t>
                      </a:r>
                      <a:endParaRPr lang="tr-TR" dirty="0"/>
                    </a:p>
                  </a:txBody>
                  <a:tcPr/>
                </a:tc>
              </a:tr>
              <a:tr h="458048">
                <a:tc>
                  <a:txBody>
                    <a:bodyPr/>
                    <a:lstStyle/>
                    <a:p>
                      <a:r>
                        <a:rPr lang="tr-TR" dirty="0" smtClean="0"/>
                        <a:t>İngiltere</a:t>
                      </a:r>
                      <a:endParaRPr lang="tr-TR" dirty="0"/>
                    </a:p>
                  </a:txBody>
                  <a:tcPr/>
                </a:tc>
                <a:tc>
                  <a:txBody>
                    <a:bodyPr/>
                    <a:lstStyle/>
                    <a:p>
                      <a:r>
                        <a:rPr lang="tr-TR" dirty="0" smtClean="0"/>
                        <a:t>39.533</a:t>
                      </a:r>
                      <a:endParaRPr lang="tr-TR" dirty="0"/>
                    </a:p>
                  </a:txBody>
                  <a:tcPr/>
                </a:tc>
              </a:tr>
              <a:tr h="370840">
                <a:tc>
                  <a:txBody>
                    <a:bodyPr/>
                    <a:lstStyle/>
                    <a:p>
                      <a:r>
                        <a:rPr lang="tr-TR" dirty="0" smtClean="0"/>
                        <a:t>Almanya</a:t>
                      </a:r>
                      <a:endParaRPr lang="tr-TR" dirty="0"/>
                    </a:p>
                  </a:txBody>
                  <a:tcPr/>
                </a:tc>
                <a:tc>
                  <a:txBody>
                    <a:bodyPr/>
                    <a:lstStyle/>
                    <a:p>
                      <a:r>
                        <a:rPr lang="tr-TR" dirty="0" smtClean="0"/>
                        <a:t>31.719</a:t>
                      </a:r>
                      <a:endParaRPr lang="tr-TR" dirty="0"/>
                    </a:p>
                  </a:txBody>
                  <a:tcPr/>
                </a:tc>
              </a:tr>
              <a:tr h="370840">
                <a:tc>
                  <a:txBody>
                    <a:bodyPr/>
                    <a:lstStyle/>
                    <a:p>
                      <a:r>
                        <a:rPr lang="tr-TR" dirty="0" smtClean="0"/>
                        <a:t>Belçika</a:t>
                      </a:r>
                      <a:endParaRPr lang="tr-TR" dirty="0"/>
                    </a:p>
                  </a:txBody>
                  <a:tcPr/>
                </a:tc>
                <a:tc>
                  <a:txBody>
                    <a:bodyPr/>
                    <a:lstStyle/>
                    <a:p>
                      <a:r>
                        <a:rPr lang="tr-TR" dirty="0" smtClean="0"/>
                        <a:t>31.029</a:t>
                      </a:r>
                      <a:endParaRPr lang="tr-TR" dirty="0"/>
                    </a:p>
                  </a:txBody>
                  <a:tcPr/>
                </a:tc>
              </a:tr>
            </a:tbl>
          </a:graphicData>
        </a:graphic>
      </p:graphicFrame>
      <p:sp>
        <p:nvSpPr>
          <p:cNvPr id="3" name="Unvan 2"/>
          <p:cNvSpPr>
            <a:spLocks noGrp="1"/>
          </p:cNvSpPr>
          <p:nvPr>
            <p:ph type="title"/>
          </p:nvPr>
        </p:nvSpPr>
        <p:spPr>
          <a:xfrm>
            <a:off x="1200482" y="115154"/>
            <a:ext cx="7586360" cy="476844"/>
          </a:xfrm>
        </p:spPr>
        <p:txBody>
          <a:bodyPr>
            <a:normAutofit fontScale="90000"/>
          </a:bodyPr>
          <a:lstStyle/>
          <a:p>
            <a:r>
              <a:rPr lang="tr-TR" sz="2000" dirty="0" smtClean="0"/>
              <a:t>Belçika’daki yabancı yatırımlar ve Belçika’nın Yurt Dışındaki Yatırımları (2015)</a:t>
            </a:r>
            <a:endParaRPr lang="tr-TR" sz="2000"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11</a:t>
            </a:fld>
            <a:endParaRPr lang="en-US" dirty="0"/>
          </a:p>
        </p:txBody>
      </p:sp>
      <p:graphicFrame>
        <p:nvGraphicFramePr>
          <p:cNvPr id="7" name="Tablo 6"/>
          <p:cNvGraphicFramePr>
            <a:graphicFrameLocks noGrp="1"/>
          </p:cNvGraphicFramePr>
          <p:nvPr>
            <p:extLst>
              <p:ext uri="{D42A27DB-BD31-4B8C-83A1-F6EECF244321}">
                <p14:modId xmlns:p14="http://schemas.microsoft.com/office/powerpoint/2010/main" val="556358646"/>
              </p:ext>
            </p:extLst>
          </p:nvPr>
        </p:nvGraphicFramePr>
        <p:xfrm>
          <a:off x="5105866" y="1124744"/>
          <a:ext cx="3096344" cy="3566160"/>
        </p:xfrm>
        <a:graphic>
          <a:graphicData uri="http://schemas.openxmlformats.org/drawingml/2006/table">
            <a:tbl>
              <a:tblPr firstRow="1" bandRow="1">
                <a:tableStyleId>{5C22544A-7EE6-4342-B048-85BDC9FD1C3A}</a:tableStyleId>
              </a:tblPr>
              <a:tblGrid>
                <a:gridCol w="1554366"/>
                <a:gridCol w="1541978"/>
              </a:tblGrid>
              <a:tr h="341757">
                <a:tc>
                  <a:txBody>
                    <a:bodyPr/>
                    <a:lstStyle/>
                    <a:p>
                      <a:r>
                        <a:rPr lang="tr-TR" dirty="0" smtClean="0"/>
                        <a:t>Ülkeler</a:t>
                      </a:r>
                      <a:endParaRPr lang="tr-TR" dirty="0"/>
                    </a:p>
                  </a:txBody>
                  <a:tcPr/>
                </a:tc>
                <a:tc>
                  <a:txBody>
                    <a:bodyPr/>
                    <a:lstStyle/>
                    <a:p>
                      <a:r>
                        <a:rPr lang="tr-TR" dirty="0" smtClean="0"/>
                        <a:t>Sermaye Çıkışı (milyon</a:t>
                      </a:r>
                      <a:r>
                        <a:rPr lang="tr-TR" baseline="0" dirty="0" smtClean="0"/>
                        <a:t> $)</a:t>
                      </a:r>
                      <a:endParaRPr lang="tr-TR" dirty="0"/>
                    </a:p>
                  </a:txBody>
                  <a:tcPr/>
                </a:tc>
              </a:tr>
              <a:tr h="341757">
                <a:tc>
                  <a:txBody>
                    <a:bodyPr/>
                    <a:lstStyle/>
                    <a:p>
                      <a:r>
                        <a:rPr lang="tr-TR" dirty="0" smtClean="0"/>
                        <a:t>A.B.D</a:t>
                      </a:r>
                      <a:endParaRPr lang="tr-TR" dirty="0"/>
                    </a:p>
                  </a:txBody>
                  <a:tcPr/>
                </a:tc>
                <a:tc>
                  <a:txBody>
                    <a:bodyPr/>
                    <a:lstStyle/>
                    <a:p>
                      <a:r>
                        <a:rPr lang="tr-TR" dirty="0" smtClean="0"/>
                        <a:t>299.969</a:t>
                      </a:r>
                      <a:endParaRPr lang="tr-TR" dirty="0"/>
                    </a:p>
                  </a:txBody>
                  <a:tcPr/>
                </a:tc>
              </a:tr>
              <a:tr h="341757">
                <a:tc>
                  <a:txBody>
                    <a:bodyPr/>
                    <a:lstStyle/>
                    <a:p>
                      <a:r>
                        <a:rPr lang="tr-TR" dirty="0" smtClean="0"/>
                        <a:t>Hollanda</a:t>
                      </a:r>
                      <a:endParaRPr lang="tr-TR" dirty="0"/>
                    </a:p>
                  </a:txBody>
                  <a:tcPr/>
                </a:tc>
                <a:tc>
                  <a:txBody>
                    <a:bodyPr/>
                    <a:lstStyle/>
                    <a:p>
                      <a:r>
                        <a:rPr lang="tr-TR" dirty="0" smtClean="0"/>
                        <a:t>113.429</a:t>
                      </a:r>
                      <a:endParaRPr lang="tr-TR" dirty="0"/>
                    </a:p>
                  </a:txBody>
                  <a:tcPr/>
                </a:tc>
              </a:tr>
              <a:tr h="341757">
                <a:tc>
                  <a:txBody>
                    <a:bodyPr/>
                    <a:lstStyle/>
                    <a:p>
                      <a:r>
                        <a:rPr lang="tr-TR" dirty="0" smtClean="0"/>
                        <a:t>İrlanda</a:t>
                      </a:r>
                      <a:endParaRPr lang="tr-TR" dirty="0"/>
                    </a:p>
                  </a:txBody>
                  <a:tcPr/>
                </a:tc>
                <a:tc>
                  <a:txBody>
                    <a:bodyPr/>
                    <a:lstStyle/>
                    <a:p>
                      <a:r>
                        <a:rPr lang="tr-TR" dirty="0" smtClean="0"/>
                        <a:t>101.616</a:t>
                      </a:r>
                      <a:endParaRPr lang="tr-TR" dirty="0"/>
                    </a:p>
                  </a:txBody>
                  <a:tcPr/>
                </a:tc>
              </a:tr>
              <a:tr h="341757">
                <a:tc>
                  <a:txBody>
                    <a:bodyPr/>
                    <a:lstStyle/>
                    <a:p>
                      <a:r>
                        <a:rPr lang="tr-TR" dirty="0" smtClean="0"/>
                        <a:t>Almanya</a:t>
                      </a:r>
                      <a:endParaRPr lang="tr-TR" dirty="0"/>
                    </a:p>
                  </a:txBody>
                  <a:tcPr/>
                </a:tc>
                <a:tc>
                  <a:txBody>
                    <a:bodyPr/>
                    <a:lstStyle/>
                    <a:p>
                      <a:r>
                        <a:rPr lang="tr-TR" dirty="0" smtClean="0"/>
                        <a:t>94.313</a:t>
                      </a:r>
                      <a:endParaRPr lang="tr-TR" dirty="0"/>
                    </a:p>
                  </a:txBody>
                  <a:tcPr/>
                </a:tc>
              </a:tr>
              <a:tr h="341757">
                <a:tc>
                  <a:txBody>
                    <a:bodyPr/>
                    <a:lstStyle/>
                    <a:p>
                      <a:r>
                        <a:rPr lang="tr-TR" dirty="0" smtClean="0"/>
                        <a:t>İsviçre</a:t>
                      </a:r>
                      <a:endParaRPr lang="tr-TR" dirty="0"/>
                    </a:p>
                  </a:txBody>
                  <a:tcPr/>
                </a:tc>
                <a:tc>
                  <a:txBody>
                    <a:bodyPr/>
                    <a:lstStyle/>
                    <a:p>
                      <a:r>
                        <a:rPr lang="tr-TR" dirty="0" smtClean="0"/>
                        <a:t>70.277</a:t>
                      </a:r>
                      <a:endParaRPr lang="tr-TR" dirty="0"/>
                    </a:p>
                  </a:txBody>
                  <a:tcPr/>
                </a:tc>
              </a:tr>
              <a:tr h="341757">
                <a:tc>
                  <a:txBody>
                    <a:bodyPr/>
                    <a:lstStyle/>
                    <a:p>
                      <a:r>
                        <a:rPr lang="tr-TR" dirty="0" smtClean="0"/>
                        <a:t>Kanada</a:t>
                      </a:r>
                      <a:endParaRPr lang="tr-TR" dirty="0"/>
                    </a:p>
                  </a:txBody>
                  <a:tcPr/>
                </a:tc>
                <a:tc>
                  <a:txBody>
                    <a:bodyPr/>
                    <a:lstStyle/>
                    <a:p>
                      <a:r>
                        <a:rPr lang="tr-TR" dirty="0" smtClean="0"/>
                        <a:t>67.182</a:t>
                      </a:r>
                      <a:endParaRPr lang="tr-TR" dirty="0"/>
                    </a:p>
                  </a:txBody>
                  <a:tcPr/>
                </a:tc>
              </a:tr>
              <a:tr h="341757">
                <a:tc>
                  <a:txBody>
                    <a:bodyPr/>
                    <a:lstStyle/>
                    <a:p>
                      <a:r>
                        <a:rPr lang="tr-TR" dirty="0" smtClean="0"/>
                        <a:t>Lüksemburg</a:t>
                      </a:r>
                      <a:endParaRPr lang="tr-TR" dirty="0"/>
                    </a:p>
                  </a:txBody>
                  <a:tcPr/>
                </a:tc>
                <a:tc>
                  <a:txBody>
                    <a:bodyPr/>
                    <a:lstStyle/>
                    <a:p>
                      <a:r>
                        <a:rPr lang="tr-TR" dirty="0" smtClean="0"/>
                        <a:t>39.371</a:t>
                      </a:r>
                      <a:endParaRPr lang="tr-TR" dirty="0"/>
                    </a:p>
                  </a:txBody>
                  <a:tcPr/>
                </a:tc>
              </a:tr>
              <a:tr h="341757">
                <a:tc>
                  <a:txBody>
                    <a:bodyPr/>
                    <a:lstStyle/>
                    <a:p>
                      <a:r>
                        <a:rPr lang="tr-TR" dirty="0" smtClean="0"/>
                        <a:t>Belçika</a:t>
                      </a:r>
                      <a:endParaRPr lang="tr-TR" dirty="0"/>
                    </a:p>
                  </a:txBody>
                  <a:tcPr/>
                </a:tc>
                <a:tc>
                  <a:txBody>
                    <a:bodyPr/>
                    <a:lstStyle/>
                    <a:p>
                      <a:r>
                        <a:rPr lang="tr-TR" dirty="0" smtClean="0"/>
                        <a:t>38.547</a:t>
                      </a:r>
                      <a:endParaRPr lang="tr-TR" dirty="0"/>
                    </a:p>
                  </a:txBody>
                  <a:tcPr/>
                </a:tc>
              </a:tr>
            </a:tbl>
          </a:graphicData>
        </a:graphic>
      </p:graphicFrame>
      <p:sp>
        <p:nvSpPr>
          <p:cNvPr id="8" name="Metin kutusu 7"/>
          <p:cNvSpPr txBox="1"/>
          <p:nvPr/>
        </p:nvSpPr>
        <p:spPr>
          <a:xfrm>
            <a:off x="1200482" y="5517232"/>
            <a:ext cx="184731" cy="369332"/>
          </a:xfrm>
          <a:prstGeom prst="rect">
            <a:avLst/>
          </a:prstGeom>
          <a:noFill/>
        </p:spPr>
        <p:txBody>
          <a:bodyPr wrap="none" rtlCol="0">
            <a:spAutoFit/>
          </a:bodyPr>
          <a:lstStyle/>
          <a:p>
            <a:endParaRPr lang="tr-TR" dirty="0"/>
          </a:p>
        </p:txBody>
      </p:sp>
      <p:sp>
        <p:nvSpPr>
          <p:cNvPr id="9" name="Metin kutusu 8"/>
          <p:cNvSpPr txBox="1"/>
          <p:nvPr/>
        </p:nvSpPr>
        <p:spPr>
          <a:xfrm>
            <a:off x="899592" y="4837627"/>
            <a:ext cx="2736304" cy="523220"/>
          </a:xfrm>
          <a:prstGeom prst="rect">
            <a:avLst/>
          </a:prstGeom>
          <a:noFill/>
        </p:spPr>
        <p:txBody>
          <a:bodyPr wrap="square" rtlCol="0">
            <a:spAutoFit/>
          </a:bodyPr>
          <a:lstStyle/>
          <a:p>
            <a:r>
              <a:rPr lang="tr-TR" sz="1400" dirty="0" smtClean="0"/>
              <a:t>Kaynak: UNCTAD Dünya Yatırım Raporu, 2016</a:t>
            </a:r>
            <a:endParaRPr lang="tr-TR" sz="1400" dirty="0"/>
          </a:p>
        </p:txBody>
      </p:sp>
    </p:spTree>
    <p:extLst>
      <p:ext uri="{BB962C8B-B14F-4D97-AF65-F5344CB8AC3E}">
        <p14:creationId xmlns:p14="http://schemas.microsoft.com/office/powerpoint/2010/main" val="3098188413"/>
      </p:ext>
    </p:extLst>
  </p:cSld>
  <p:clrMapOvr>
    <a:masterClrMapping/>
  </p:clrMapOvr>
  <p:transition spd="med">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p:txBody>
          <a:bodyPr>
            <a:normAutofit/>
          </a:bodyPr>
          <a:lstStyle/>
          <a:p>
            <a:pPr marL="0" indent="0">
              <a:buNone/>
            </a:pPr>
            <a:r>
              <a:rPr lang="tr-TR" sz="2800" dirty="0" smtClean="0"/>
              <a:t>Flaman Bölgesine Yapılan Yatırımlar itibariyle önemli sektörler</a:t>
            </a:r>
            <a:endParaRPr lang="tr-TR" sz="2800" dirty="0"/>
          </a:p>
          <a:p>
            <a:r>
              <a:rPr lang="tr-TR" sz="2800" dirty="0" smtClean="0"/>
              <a:t>Kimyasallar ve Eczacılık ürünleri </a:t>
            </a:r>
          </a:p>
          <a:p>
            <a:r>
              <a:rPr lang="tr-TR" sz="2800" dirty="0" smtClean="0"/>
              <a:t>Otomotiv</a:t>
            </a:r>
          </a:p>
          <a:p>
            <a:r>
              <a:rPr lang="tr-TR" sz="2800" dirty="0" smtClean="0"/>
              <a:t>Tarıma dayalı endüstri</a:t>
            </a:r>
          </a:p>
          <a:p>
            <a:r>
              <a:rPr lang="tr-TR" sz="2800" dirty="0" smtClean="0"/>
              <a:t>Gıda ve beslenme</a:t>
            </a:r>
          </a:p>
          <a:p>
            <a:r>
              <a:rPr lang="tr-TR" sz="2800" dirty="0" smtClean="0"/>
              <a:t>Enerji</a:t>
            </a:r>
          </a:p>
          <a:p>
            <a:r>
              <a:rPr lang="tr-TR" sz="2800" dirty="0" smtClean="0"/>
              <a:t>Lojistik</a:t>
            </a:r>
          </a:p>
          <a:p>
            <a:r>
              <a:rPr lang="tr-TR" sz="2800" dirty="0" smtClean="0"/>
              <a:t>Yaşam bilimleri ve sağlık</a:t>
            </a:r>
          </a:p>
          <a:p>
            <a:r>
              <a:rPr lang="tr-TR" sz="2800" dirty="0" smtClean="0"/>
              <a:t>Tekstil</a:t>
            </a:r>
          </a:p>
          <a:p>
            <a:endParaRPr lang="tr-TR" sz="2800" dirty="0" smtClean="0"/>
          </a:p>
          <a:p>
            <a:endParaRPr lang="tr-TR" sz="2800" dirty="0"/>
          </a:p>
        </p:txBody>
      </p:sp>
      <p:sp>
        <p:nvSpPr>
          <p:cNvPr id="3" name="Unvan 2"/>
          <p:cNvSpPr>
            <a:spLocks noGrp="1"/>
          </p:cNvSpPr>
          <p:nvPr>
            <p:ph type="title"/>
          </p:nvPr>
        </p:nvSpPr>
        <p:spPr>
          <a:xfrm>
            <a:off x="1306121" y="132756"/>
            <a:ext cx="6074192" cy="476844"/>
          </a:xfrm>
        </p:spPr>
        <p:txBody>
          <a:bodyPr>
            <a:normAutofit fontScale="90000"/>
          </a:bodyPr>
          <a:lstStyle/>
          <a:p>
            <a:r>
              <a:rPr lang="tr-TR" dirty="0" smtClean="0"/>
              <a:t>Flaman Bölgesi Yatırımları (I)</a:t>
            </a:r>
            <a:endParaRPr lang="tr-TR"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12</a:t>
            </a:fld>
            <a:endParaRPr lang="en-US" dirty="0"/>
          </a:p>
        </p:txBody>
      </p:sp>
    </p:spTree>
    <p:extLst>
      <p:ext uri="{BB962C8B-B14F-4D97-AF65-F5344CB8AC3E}">
        <p14:creationId xmlns:p14="http://schemas.microsoft.com/office/powerpoint/2010/main" val="3663111381"/>
      </p:ext>
    </p:extLst>
  </p:cSld>
  <p:clrMapOvr>
    <a:masterClrMapping/>
  </p:clrMapOvr>
  <p:transition spd="med">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p:txBody>
          <a:bodyPr>
            <a:normAutofit lnSpcReduction="10000"/>
          </a:bodyPr>
          <a:lstStyle/>
          <a:p>
            <a:pPr marL="0" indent="0">
              <a:buNone/>
            </a:pPr>
            <a:endParaRPr lang="tr-TR" dirty="0" smtClean="0"/>
          </a:p>
          <a:p>
            <a:pPr marL="0" indent="0">
              <a:buNone/>
            </a:pPr>
            <a:r>
              <a:rPr lang="tr-TR" sz="2800" dirty="0" smtClean="0"/>
              <a:t>Flaman Bölgesinde yapılan yatırımlar için Flaman hükümeti ve/veya teşvik veren ajanslar(PMV ve VLAIO) çeşitli  destek ve teşvikler verilmektedir.</a:t>
            </a:r>
          </a:p>
          <a:p>
            <a:pPr marL="0" indent="0">
              <a:buNone/>
            </a:pPr>
            <a:r>
              <a:rPr lang="tr-TR" sz="2800" dirty="0" smtClean="0"/>
              <a:t>Teşvikler sektörlere göre değişiklik arz etmekle birlikte, genel olarak;</a:t>
            </a:r>
          </a:p>
          <a:p>
            <a:pPr marL="0" indent="0">
              <a:buNone/>
            </a:pPr>
            <a:r>
              <a:rPr lang="tr-TR" sz="2800" dirty="0" smtClean="0"/>
              <a:t>Ekolojik yatırımlara verilen teşvikler</a:t>
            </a:r>
          </a:p>
          <a:p>
            <a:pPr marL="0" indent="0">
              <a:buNone/>
            </a:pPr>
            <a:r>
              <a:rPr lang="tr-TR" sz="2800" dirty="0" smtClean="0"/>
              <a:t>AR-GE teşvikleri</a:t>
            </a:r>
          </a:p>
          <a:p>
            <a:pPr marL="0" indent="0">
              <a:buNone/>
            </a:pPr>
            <a:r>
              <a:rPr lang="tr-TR" sz="2800" dirty="0" smtClean="0"/>
              <a:t>KOBİ teşvikleri</a:t>
            </a:r>
          </a:p>
          <a:p>
            <a:pPr marL="0" indent="0">
              <a:buNone/>
            </a:pPr>
            <a:r>
              <a:rPr lang="tr-TR" sz="2800" dirty="0" smtClean="0"/>
              <a:t>Destek Ajansları(PMV ve VLAIO) teşvikleri</a:t>
            </a:r>
            <a:endParaRPr lang="tr-TR" sz="2800" dirty="0"/>
          </a:p>
          <a:p>
            <a:pPr marL="0" indent="0">
              <a:buNone/>
            </a:pPr>
            <a:r>
              <a:rPr lang="tr-TR" sz="2800" dirty="0" smtClean="0"/>
              <a:t>olarak sınıflandırılmaktadır</a:t>
            </a:r>
            <a:endParaRPr lang="tr-TR" sz="2800" dirty="0"/>
          </a:p>
        </p:txBody>
      </p:sp>
      <p:sp>
        <p:nvSpPr>
          <p:cNvPr id="3" name="Unvan 2"/>
          <p:cNvSpPr>
            <a:spLocks noGrp="1"/>
          </p:cNvSpPr>
          <p:nvPr>
            <p:ph type="title"/>
          </p:nvPr>
        </p:nvSpPr>
        <p:spPr>
          <a:xfrm>
            <a:off x="1306121" y="132756"/>
            <a:ext cx="6650256" cy="476844"/>
          </a:xfrm>
        </p:spPr>
        <p:txBody>
          <a:bodyPr>
            <a:normAutofit fontScale="90000"/>
          </a:bodyPr>
          <a:lstStyle/>
          <a:p>
            <a:r>
              <a:rPr lang="tr-TR" dirty="0" smtClean="0"/>
              <a:t>Flaman Bölgesi Yatırımları (II)</a:t>
            </a:r>
            <a:endParaRPr lang="tr-TR"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13</a:t>
            </a:fld>
            <a:endParaRPr lang="en-US" dirty="0"/>
          </a:p>
        </p:txBody>
      </p:sp>
    </p:spTree>
    <p:extLst>
      <p:ext uri="{BB962C8B-B14F-4D97-AF65-F5344CB8AC3E}">
        <p14:creationId xmlns:p14="http://schemas.microsoft.com/office/powerpoint/2010/main" val="316386016"/>
      </p:ext>
    </p:extLst>
  </p:cSld>
  <p:clrMapOvr>
    <a:masterClrMapping/>
  </p:clrMapOvr>
  <p:transition spd="med">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p:txBody>
          <a:bodyPr>
            <a:normAutofit/>
          </a:bodyPr>
          <a:lstStyle/>
          <a:p>
            <a:pPr marL="0" indent="0">
              <a:buNone/>
            </a:pPr>
            <a:r>
              <a:rPr lang="tr-TR" sz="2000" dirty="0" smtClean="0"/>
              <a:t>2015 yılında Flaman Bölgesinde toplam 227 proje gerçekleşmiştir.</a:t>
            </a:r>
          </a:p>
          <a:p>
            <a:pPr marL="0" indent="0">
              <a:buNone/>
            </a:pPr>
            <a:r>
              <a:rPr lang="tr-TR" sz="2000" dirty="0" smtClean="0"/>
              <a:t>Projelere Göre Yatırım Yapan Ülkeler Sıralaması (</a:t>
            </a:r>
            <a:r>
              <a:rPr lang="tr-TR" sz="2000" dirty="0" err="1" smtClean="0"/>
              <a:t>Invest</a:t>
            </a:r>
            <a:r>
              <a:rPr lang="tr-TR" sz="2000" dirty="0" smtClean="0"/>
              <a:t> in </a:t>
            </a:r>
            <a:r>
              <a:rPr lang="tr-TR" sz="2000" dirty="0" err="1" smtClean="0"/>
              <a:t>Flanders</a:t>
            </a:r>
            <a:r>
              <a:rPr lang="tr-TR" sz="2000" dirty="0" smtClean="0"/>
              <a:t>)</a:t>
            </a:r>
          </a:p>
          <a:p>
            <a:pPr marL="0" indent="0">
              <a:buNone/>
            </a:pPr>
            <a:endParaRPr lang="tr-TR" sz="2000" dirty="0"/>
          </a:p>
        </p:txBody>
      </p:sp>
      <p:sp>
        <p:nvSpPr>
          <p:cNvPr id="3" name="Unvan 2"/>
          <p:cNvSpPr>
            <a:spLocks noGrp="1"/>
          </p:cNvSpPr>
          <p:nvPr>
            <p:ph type="title"/>
          </p:nvPr>
        </p:nvSpPr>
        <p:spPr>
          <a:xfrm>
            <a:off x="1306121" y="132756"/>
            <a:ext cx="6506240" cy="476844"/>
          </a:xfrm>
        </p:spPr>
        <p:txBody>
          <a:bodyPr>
            <a:normAutofit fontScale="90000"/>
          </a:bodyPr>
          <a:lstStyle/>
          <a:p>
            <a:r>
              <a:rPr lang="tr-TR" dirty="0" smtClean="0"/>
              <a:t>Flaman Bölgesi Yatırımları (III)</a:t>
            </a:r>
            <a:endParaRPr lang="tr-TR"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14</a:t>
            </a:fld>
            <a:endParaRPr lang="en-US" dirty="0"/>
          </a:p>
        </p:txBody>
      </p:sp>
      <p:graphicFrame>
        <p:nvGraphicFramePr>
          <p:cNvPr id="6" name="Tablo 5"/>
          <p:cNvGraphicFramePr>
            <a:graphicFrameLocks noGrp="1"/>
          </p:cNvGraphicFramePr>
          <p:nvPr>
            <p:extLst>
              <p:ext uri="{D42A27DB-BD31-4B8C-83A1-F6EECF244321}">
                <p14:modId xmlns:p14="http://schemas.microsoft.com/office/powerpoint/2010/main" val="260145953"/>
              </p:ext>
            </p:extLst>
          </p:nvPr>
        </p:nvGraphicFramePr>
        <p:xfrm>
          <a:off x="1327950" y="2060848"/>
          <a:ext cx="4252162" cy="3708400"/>
        </p:xfrm>
        <a:graphic>
          <a:graphicData uri="http://schemas.openxmlformats.org/drawingml/2006/table">
            <a:tbl>
              <a:tblPr firstRow="1" bandRow="1">
                <a:tableStyleId>{5C22544A-7EE6-4342-B048-85BDC9FD1C3A}</a:tableStyleId>
              </a:tblPr>
              <a:tblGrid>
                <a:gridCol w="3048000"/>
                <a:gridCol w="1204162"/>
              </a:tblGrid>
              <a:tr h="370840">
                <a:tc>
                  <a:txBody>
                    <a:bodyPr/>
                    <a:lstStyle/>
                    <a:p>
                      <a:r>
                        <a:rPr lang="tr-TR" dirty="0" smtClean="0"/>
                        <a:t>A.B.D</a:t>
                      </a:r>
                      <a:endParaRPr lang="tr-TR" dirty="0"/>
                    </a:p>
                  </a:txBody>
                  <a:tcPr/>
                </a:tc>
                <a:tc>
                  <a:txBody>
                    <a:bodyPr/>
                    <a:lstStyle/>
                    <a:p>
                      <a:r>
                        <a:rPr lang="tr-TR" dirty="0" smtClean="0"/>
                        <a:t>53</a:t>
                      </a:r>
                      <a:endParaRPr lang="tr-TR" dirty="0"/>
                    </a:p>
                  </a:txBody>
                  <a:tcPr/>
                </a:tc>
              </a:tr>
              <a:tr h="370840">
                <a:tc>
                  <a:txBody>
                    <a:bodyPr/>
                    <a:lstStyle/>
                    <a:p>
                      <a:r>
                        <a:rPr lang="tr-TR" dirty="0" smtClean="0"/>
                        <a:t>Hollanda</a:t>
                      </a:r>
                    </a:p>
                  </a:txBody>
                  <a:tcPr/>
                </a:tc>
                <a:tc>
                  <a:txBody>
                    <a:bodyPr/>
                    <a:lstStyle/>
                    <a:p>
                      <a:r>
                        <a:rPr lang="tr-TR" dirty="0" smtClean="0"/>
                        <a:t>28</a:t>
                      </a:r>
                      <a:endParaRPr lang="tr-TR" dirty="0"/>
                    </a:p>
                  </a:txBody>
                  <a:tcPr/>
                </a:tc>
              </a:tr>
              <a:tr h="370840">
                <a:tc>
                  <a:txBody>
                    <a:bodyPr/>
                    <a:lstStyle/>
                    <a:p>
                      <a:r>
                        <a:rPr lang="tr-TR" dirty="0" smtClean="0"/>
                        <a:t>Birleşik Krallık</a:t>
                      </a:r>
                      <a:endParaRPr lang="tr-TR" dirty="0"/>
                    </a:p>
                  </a:txBody>
                  <a:tcPr/>
                </a:tc>
                <a:tc>
                  <a:txBody>
                    <a:bodyPr/>
                    <a:lstStyle/>
                    <a:p>
                      <a:r>
                        <a:rPr lang="tr-TR" dirty="0" smtClean="0"/>
                        <a:t>20</a:t>
                      </a:r>
                      <a:endParaRPr lang="tr-TR" dirty="0"/>
                    </a:p>
                  </a:txBody>
                  <a:tcPr/>
                </a:tc>
              </a:tr>
              <a:tr h="370840">
                <a:tc>
                  <a:txBody>
                    <a:bodyPr/>
                    <a:lstStyle/>
                    <a:p>
                      <a:r>
                        <a:rPr lang="tr-TR" dirty="0" smtClean="0"/>
                        <a:t>Almanya</a:t>
                      </a:r>
                      <a:endParaRPr lang="tr-TR" dirty="0"/>
                    </a:p>
                  </a:txBody>
                  <a:tcPr/>
                </a:tc>
                <a:tc>
                  <a:txBody>
                    <a:bodyPr/>
                    <a:lstStyle/>
                    <a:p>
                      <a:r>
                        <a:rPr lang="tr-TR" dirty="0" smtClean="0"/>
                        <a:t>16</a:t>
                      </a:r>
                      <a:endParaRPr lang="tr-TR" dirty="0"/>
                    </a:p>
                  </a:txBody>
                  <a:tcPr/>
                </a:tc>
              </a:tr>
              <a:tr h="370840">
                <a:tc>
                  <a:txBody>
                    <a:bodyPr/>
                    <a:lstStyle/>
                    <a:p>
                      <a:r>
                        <a:rPr lang="tr-TR" dirty="0" smtClean="0"/>
                        <a:t>Çin</a:t>
                      </a:r>
                      <a:endParaRPr lang="tr-TR" dirty="0"/>
                    </a:p>
                  </a:txBody>
                  <a:tcPr/>
                </a:tc>
                <a:tc>
                  <a:txBody>
                    <a:bodyPr/>
                    <a:lstStyle/>
                    <a:p>
                      <a:r>
                        <a:rPr lang="tr-TR" dirty="0" smtClean="0"/>
                        <a:t>16</a:t>
                      </a:r>
                      <a:endParaRPr lang="tr-TR" dirty="0"/>
                    </a:p>
                  </a:txBody>
                  <a:tcPr/>
                </a:tc>
              </a:tr>
              <a:tr h="370840">
                <a:tc>
                  <a:txBody>
                    <a:bodyPr/>
                    <a:lstStyle/>
                    <a:p>
                      <a:r>
                        <a:rPr lang="tr-TR" dirty="0" smtClean="0"/>
                        <a:t>Fransa</a:t>
                      </a:r>
                      <a:endParaRPr lang="tr-TR" dirty="0"/>
                    </a:p>
                  </a:txBody>
                  <a:tcPr/>
                </a:tc>
                <a:tc>
                  <a:txBody>
                    <a:bodyPr/>
                    <a:lstStyle/>
                    <a:p>
                      <a:r>
                        <a:rPr lang="tr-TR" dirty="0" smtClean="0"/>
                        <a:t>13</a:t>
                      </a:r>
                      <a:endParaRPr lang="tr-TR" dirty="0"/>
                    </a:p>
                  </a:txBody>
                  <a:tcPr/>
                </a:tc>
              </a:tr>
              <a:tr h="370840">
                <a:tc>
                  <a:txBody>
                    <a:bodyPr/>
                    <a:lstStyle/>
                    <a:p>
                      <a:r>
                        <a:rPr lang="tr-TR" dirty="0" smtClean="0"/>
                        <a:t>Japonya</a:t>
                      </a:r>
                      <a:endParaRPr lang="tr-TR" dirty="0"/>
                    </a:p>
                  </a:txBody>
                  <a:tcPr/>
                </a:tc>
                <a:tc>
                  <a:txBody>
                    <a:bodyPr/>
                    <a:lstStyle/>
                    <a:p>
                      <a:r>
                        <a:rPr lang="tr-TR" dirty="0" smtClean="0"/>
                        <a:t>13</a:t>
                      </a:r>
                      <a:endParaRPr lang="tr-TR" dirty="0"/>
                    </a:p>
                  </a:txBody>
                  <a:tcPr/>
                </a:tc>
              </a:tr>
              <a:tr h="370840">
                <a:tc>
                  <a:txBody>
                    <a:bodyPr/>
                    <a:lstStyle/>
                    <a:p>
                      <a:r>
                        <a:rPr lang="tr-TR" dirty="0" smtClean="0"/>
                        <a:t>İsviçre</a:t>
                      </a:r>
                      <a:endParaRPr lang="tr-TR" dirty="0"/>
                    </a:p>
                  </a:txBody>
                  <a:tcPr/>
                </a:tc>
                <a:tc>
                  <a:txBody>
                    <a:bodyPr/>
                    <a:lstStyle/>
                    <a:p>
                      <a:r>
                        <a:rPr lang="tr-TR" dirty="0" smtClean="0"/>
                        <a:t>9</a:t>
                      </a:r>
                      <a:endParaRPr lang="tr-TR" dirty="0"/>
                    </a:p>
                  </a:txBody>
                  <a:tcPr/>
                </a:tc>
              </a:tr>
              <a:tr h="370840">
                <a:tc>
                  <a:txBody>
                    <a:bodyPr/>
                    <a:lstStyle/>
                    <a:p>
                      <a:r>
                        <a:rPr lang="tr-TR" dirty="0" smtClean="0"/>
                        <a:t>İsveç</a:t>
                      </a:r>
                      <a:endParaRPr lang="tr-TR" dirty="0"/>
                    </a:p>
                  </a:txBody>
                  <a:tcPr/>
                </a:tc>
                <a:tc>
                  <a:txBody>
                    <a:bodyPr/>
                    <a:lstStyle/>
                    <a:p>
                      <a:r>
                        <a:rPr lang="tr-TR" dirty="0" smtClean="0"/>
                        <a:t>7</a:t>
                      </a:r>
                      <a:endParaRPr lang="tr-TR" dirty="0"/>
                    </a:p>
                  </a:txBody>
                  <a:tcPr/>
                </a:tc>
              </a:tr>
              <a:tr h="370840">
                <a:tc>
                  <a:txBody>
                    <a:bodyPr/>
                    <a:lstStyle/>
                    <a:p>
                      <a:r>
                        <a:rPr lang="tr-TR" dirty="0" smtClean="0"/>
                        <a:t>Hindistan</a:t>
                      </a:r>
                      <a:endParaRPr lang="tr-TR" dirty="0"/>
                    </a:p>
                  </a:txBody>
                  <a:tcPr/>
                </a:tc>
                <a:tc>
                  <a:txBody>
                    <a:bodyPr/>
                    <a:lstStyle/>
                    <a:p>
                      <a:r>
                        <a:rPr lang="tr-TR" dirty="0" smtClean="0"/>
                        <a:t>7</a:t>
                      </a:r>
                      <a:endParaRPr lang="tr-TR" dirty="0"/>
                    </a:p>
                  </a:txBody>
                  <a:tcPr/>
                </a:tc>
              </a:tr>
            </a:tbl>
          </a:graphicData>
        </a:graphic>
      </p:graphicFrame>
    </p:spTree>
    <p:extLst>
      <p:ext uri="{BB962C8B-B14F-4D97-AF65-F5344CB8AC3E}">
        <p14:creationId xmlns:p14="http://schemas.microsoft.com/office/powerpoint/2010/main" val="4034314994"/>
      </p:ext>
    </p:extLst>
  </p:cSld>
  <p:clrMapOvr>
    <a:masterClrMapping/>
  </p:clrMapOvr>
  <p:transition spd="med">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p:txBody>
          <a:bodyPr>
            <a:normAutofit lnSpcReduction="10000"/>
          </a:bodyPr>
          <a:lstStyle/>
          <a:p>
            <a:r>
              <a:rPr lang="tr-TR" sz="2400" dirty="0" smtClean="0"/>
              <a:t> Avrupa’nın merkezinde stratejik ve refah seviyesi yüksek bir bölgede  yer alması</a:t>
            </a:r>
          </a:p>
          <a:p>
            <a:r>
              <a:rPr lang="tr-TR" sz="2400" dirty="0" smtClean="0"/>
              <a:t>Firmalara geniş mali avantaj ve destek imkanları sunması</a:t>
            </a:r>
          </a:p>
          <a:p>
            <a:r>
              <a:rPr lang="tr-TR" sz="2400" dirty="0" smtClean="0"/>
              <a:t>Sürdürülebilir büyüme oranına sahip olması</a:t>
            </a:r>
          </a:p>
          <a:p>
            <a:r>
              <a:rPr lang="tr-TR" sz="2400" dirty="0" smtClean="0"/>
              <a:t>Farklı alanlardaki kümelenme oluşumlarının geliştirilmesinde geniş imkanlara sahip olması</a:t>
            </a:r>
          </a:p>
          <a:p>
            <a:r>
              <a:rPr lang="tr-TR" sz="2400" dirty="0" smtClean="0"/>
              <a:t>Ulaşım alt yapısının son derece gelişmiş olması, özellikle Anvers limanının Flaman bölgesinde bulunması</a:t>
            </a:r>
          </a:p>
          <a:p>
            <a:r>
              <a:rPr lang="tr-TR" sz="2400" dirty="0" smtClean="0"/>
              <a:t>Belçika’nın özellikle Flaman bölgesinin son derece gelişmiş, üretken, birden fazla yabancı dil bilen, öğrenmeye arzulu işgücüne sahip olması</a:t>
            </a:r>
          </a:p>
          <a:p>
            <a:r>
              <a:rPr lang="tr-TR" sz="2400" dirty="0" err="1" smtClean="0"/>
              <a:t>İnovasyon</a:t>
            </a:r>
            <a:r>
              <a:rPr lang="tr-TR" sz="2400" dirty="0" smtClean="0"/>
              <a:t> açısından çok gelişmiş araştırma merkezlerine sahip olması</a:t>
            </a:r>
          </a:p>
          <a:p>
            <a:r>
              <a:rPr lang="tr-TR" sz="2400" dirty="0" smtClean="0"/>
              <a:t>Yüksek yaşam standardına sahip olması</a:t>
            </a:r>
            <a:endParaRPr lang="tr-TR" sz="2400" dirty="0"/>
          </a:p>
        </p:txBody>
      </p:sp>
      <p:sp>
        <p:nvSpPr>
          <p:cNvPr id="3" name="Unvan 2"/>
          <p:cNvSpPr>
            <a:spLocks noGrp="1"/>
          </p:cNvSpPr>
          <p:nvPr>
            <p:ph type="title"/>
          </p:nvPr>
        </p:nvSpPr>
        <p:spPr>
          <a:xfrm>
            <a:off x="1115616" y="173209"/>
            <a:ext cx="7169910" cy="476844"/>
          </a:xfrm>
        </p:spPr>
        <p:txBody>
          <a:bodyPr>
            <a:noAutofit/>
          </a:bodyPr>
          <a:lstStyle/>
          <a:p>
            <a:r>
              <a:rPr lang="tr-TR" sz="2000" dirty="0" smtClean="0"/>
              <a:t>Neden Belçika’ya ve Flaman Bölgesine  yatırım yapılmalı?</a:t>
            </a:r>
            <a:endParaRPr lang="tr-TR" sz="2000"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15</a:t>
            </a:fld>
            <a:endParaRPr lang="en-US" dirty="0"/>
          </a:p>
        </p:txBody>
      </p:sp>
    </p:spTree>
    <p:extLst>
      <p:ext uri="{BB962C8B-B14F-4D97-AF65-F5344CB8AC3E}">
        <p14:creationId xmlns:p14="http://schemas.microsoft.com/office/powerpoint/2010/main" val="718546382"/>
      </p:ext>
    </p:extLst>
  </p:cSld>
  <p:clrMapOvr>
    <a:masterClrMapping/>
  </p:clrMapOvr>
  <p:transition spd="med">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p:txBody>
          <a:bodyPr>
            <a:normAutofit fontScale="85000" lnSpcReduction="20000"/>
          </a:bodyPr>
          <a:lstStyle/>
          <a:p>
            <a:pPr marL="0" indent="0">
              <a:buNone/>
            </a:pPr>
            <a:r>
              <a:rPr lang="tr-TR" dirty="0" smtClean="0"/>
              <a:t> </a:t>
            </a:r>
          </a:p>
          <a:p>
            <a:pPr marL="0" indent="0">
              <a:buNone/>
            </a:pPr>
            <a:r>
              <a:rPr lang="tr-TR" sz="2800" i="1" u="sng" dirty="0" smtClean="0"/>
              <a:t>Önemli başlıca sektörler</a:t>
            </a:r>
          </a:p>
          <a:p>
            <a:pPr marL="0" indent="0">
              <a:buNone/>
            </a:pPr>
            <a:r>
              <a:rPr lang="tr-TR" sz="2800" dirty="0" smtClean="0"/>
              <a:t>Tarıma </a:t>
            </a:r>
            <a:r>
              <a:rPr lang="tr-TR" sz="2800" dirty="0" smtClean="0"/>
              <a:t>dayalı ürünler ve </a:t>
            </a:r>
            <a:r>
              <a:rPr lang="tr-TR" sz="2800" dirty="0"/>
              <a:t>g</a:t>
            </a:r>
            <a:r>
              <a:rPr lang="tr-TR" sz="2800" dirty="0" smtClean="0"/>
              <a:t>ıda </a:t>
            </a:r>
            <a:r>
              <a:rPr lang="tr-TR" sz="2800" dirty="0" smtClean="0"/>
              <a:t>ürünleri, </a:t>
            </a:r>
            <a:r>
              <a:rPr lang="tr-TR" sz="2800" dirty="0" err="1" smtClean="0"/>
              <a:t>biyoteknoloji</a:t>
            </a:r>
            <a:r>
              <a:rPr lang="tr-TR" sz="2800" dirty="0" smtClean="0"/>
              <a:t>, </a:t>
            </a:r>
            <a:r>
              <a:rPr lang="tr-TR" sz="2800" dirty="0" smtClean="0"/>
              <a:t> emlak (AB </a:t>
            </a:r>
            <a:r>
              <a:rPr lang="tr-TR" sz="2800" dirty="0" smtClean="0"/>
              <a:t>kurumlarının </a:t>
            </a:r>
            <a:r>
              <a:rPr lang="tr-TR" sz="2800" dirty="0" smtClean="0"/>
              <a:t>merkezleri), ulaştırma </a:t>
            </a:r>
            <a:r>
              <a:rPr lang="tr-TR" sz="2800" dirty="0" smtClean="0"/>
              <a:t>ve lojistik, otomobil, </a:t>
            </a:r>
            <a:r>
              <a:rPr lang="tr-TR" sz="2800" dirty="0" smtClean="0"/>
              <a:t>havacılık </a:t>
            </a:r>
            <a:r>
              <a:rPr lang="tr-TR" sz="2800" dirty="0" smtClean="0"/>
              <a:t>ve uzay araçları, eczacılık ürünleri</a:t>
            </a:r>
            <a:r>
              <a:rPr lang="tr-TR" sz="2800" dirty="0" smtClean="0"/>
              <a:t>, enerji, çevre </a:t>
            </a:r>
            <a:r>
              <a:rPr lang="tr-TR" sz="2800" dirty="0" smtClean="0"/>
              <a:t>ve bilişim </a:t>
            </a:r>
            <a:r>
              <a:rPr lang="tr-TR" sz="2800" dirty="0" smtClean="0"/>
              <a:t>teknolojileri, lojistik</a:t>
            </a:r>
            <a:endParaRPr lang="tr-TR" sz="2800" dirty="0" smtClean="0"/>
          </a:p>
          <a:p>
            <a:pPr marL="0" indent="0">
              <a:buNone/>
            </a:pPr>
            <a:r>
              <a:rPr lang="tr-TR" sz="2800" i="1" u="sng" dirty="0" smtClean="0"/>
              <a:t>Potansiyel </a:t>
            </a:r>
            <a:r>
              <a:rPr lang="tr-TR" sz="2800" i="1" u="sng" dirty="0" err="1" smtClean="0"/>
              <a:t>arzeden</a:t>
            </a:r>
            <a:r>
              <a:rPr lang="tr-TR" sz="2800" i="1" u="sng" dirty="0" smtClean="0"/>
              <a:t> sektörler</a:t>
            </a:r>
          </a:p>
          <a:p>
            <a:pPr marL="0" indent="0">
              <a:buNone/>
            </a:pPr>
            <a:r>
              <a:rPr lang="tr-TR" sz="2800" dirty="0" smtClean="0"/>
              <a:t>Hizmetler</a:t>
            </a:r>
          </a:p>
          <a:p>
            <a:pPr marL="0" indent="0">
              <a:buNone/>
            </a:pPr>
            <a:r>
              <a:rPr lang="tr-TR" sz="2800" i="1" u="sng" dirty="0" smtClean="0"/>
              <a:t>Özelleştirme Programı</a:t>
            </a:r>
          </a:p>
          <a:p>
            <a:pPr marL="0" indent="0">
              <a:buNone/>
            </a:pPr>
            <a:r>
              <a:rPr lang="tr-TR" sz="2800" dirty="0" smtClean="0"/>
              <a:t>Belçika hükümeti 1993 yılından bu yana devlete ait kurumları özelleştirmektedir. Halen devlete ait olan  ana iletişim ve haberleşme kuruluşu olan </a:t>
            </a:r>
            <a:r>
              <a:rPr lang="tr-TR" sz="2800" dirty="0" err="1" smtClean="0"/>
              <a:t>Belgacom’un</a:t>
            </a:r>
            <a:r>
              <a:rPr lang="tr-TR" sz="2800" dirty="0" smtClean="0"/>
              <a:t> özelleştirilmesi çalışmaları sürmektedir.</a:t>
            </a:r>
          </a:p>
          <a:p>
            <a:pPr marL="0" indent="0">
              <a:buNone/>
            </a:pPr>
            <a:r>
              <a:rPr lang="tr-TR" sz="2800" i="1" u="sng" dirty="0" smtClean="0"/>
              <a:t>Yatırım açısından cazibesini yitiren sektörler</a:t>
            </a:r>
          </a:p>
          <a:p>
            <a:pPr marL="0" indent="0">
              <a:buNone/>
            </a:pPr>
            <a:r>
              <a:rPr lang="tr-TR" sz="2800" dirty="0" smtClean="0"/>
              <a:t>İnşaat ve demir-çelik</a:t>
            </a:r>
            <a:endParaRPr lang="tr-TR" sz="2800" dirty="0"/>
          </a:p>
        </p:txBody>
      </p:sp>
      <p:sp>
        <p:nvSpPr>
          <p:cNvPr id="3" name="Unvan 2"/>
          <p:cNvSpPr>
            <a:spLocks noGrp="1"/>
          </p:cNvSpPr>
          <p:nvPr>
            <p:ph type="title"/>
          </p:nvPr>
        </p:nvSpPr>
        <p:spPr>
          <a:xfrm>
            <a:off x="724719" y="-80635"/>
            <a:ext cx="7704906" cy="751874"/>
          </a:xfrm>
        </p:spPr>
        <p:txBody>
          <a:bodyPr>
            <a:noAutofit/>
          </a:bodyPr>
          <a:lstStyle/>
          <a:p>
            <a:r>
              <a:rPr lang="tr-TR" sz="2800" dirty="0" smtClean="0"/>
              <a:t>Belçika’daki yabancı yatırımların </a:t>
            </a:r>
            <a:r>
              <a:rPr lang="tr-TR" sz="2800" dirty="0" err="1" smtClean="0"/>
              <a:t>sektörel</a:t>
            </a:r>
            <a:r>
              <a:rPr lang="tr-TR" sz="2800" dirty="0"/>
              <a:t> </a:t>
            </a:r>
            <a:r>
              <a:rPr lang="tr-TR" sz="2800" dirty="0" smtClean="0"/>
              <a:t> dağılımı</a:t>
            </a:r>
            <a:endParaRPr lang="tr-TR" sz="2800"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16</a:t>
            </a:fld>
            <a:endParaRPr lang="en-US" dirty="0"/>
          </a:p>
        </p:txBody>
      </p:sp>
    </p:spTree>
    <p:extLst>
      <p:ext uri="{BB962C8B-B14F-4D97-AF65-F5344CB8AC3E}">
        <p14:creationId xmlns:p14="http://schemas.microsoft.com/office/powerpoint/2010/main" val="3213244718"/>
      </p:ext>
    </p:extLst>
  </p:cSld>
  <p:clrMapOvr>
    <a:masterClrMapping/>
  </p:clrMapOvr>
  <p:transition spd="med">
    <p:fade/>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p:txBody>
          <a:bodyPr/>
          <a:lstStyle/>
          <a:p>
            <a:endParaRPr lang="tr-TR" sz="2400" dirty="0" smtClean="0"/>
          </a:p>
          <a:p>
            <a:endParaRPr lang="tr-TR" sz="2400" dirty="0"/>
          </a:p>
          <a:p>
            <a:r>
              <a:rPr lang="tr-TR" sz="2400" dirty="0" smtClean="0"/>
              <a:t>Maliye Bakanlığı: Tüm kamu ihaleleri duyuruları</a:t>
            </a:r>
          </a:p>
          <a:p>
            <a:r>
              <a:rPr lang="tr-TR" sz="2400" dirty="0" smtClean="0"/>
              <a:t>EPB: Belçika’daki kamu alımları ve projeler</a:t>
            </a:r>
          </a:p>
          <a:p>
            <a:r>
              <a:rPr lang="tr-TR" sz="2400" dirty="0" err="1" smtClean="0"/>
              <a:t>Ted</a:t>
            </a:r>
            <a:r>
              <a:rPr lang="tr-TR" sz="2400" dirty="0" smtClean="0"/>
              <a:t>(</a:t>
            </a:r>
            <a:r>
              <a:rPr lang="tr-TR" sz="2400" dirty="0" err="1" smtClean="0"/>
              <a:t>Tenders</a:t>
            </a:r>
            <a:r>
              <a:rPr lang="tr-TR" sz="2400" dirty="0" smtClean="0"/>
              <a:t> Electronic Daily):Avrupa kamu alımları(27 üye ülkeye ait talep verileri)</a:t>
            </a:r>
          </a:p>
          <a:p>
            <a:r>
              <a:rPr lang="tr-TR" sz="2400" dirty="0" err="1" smtClean="0"/>
              <a:t>Globaltenders</a:t>
            </a:r>
            <a:r>
              <a:rPr lang="tr-TR" sz="2400" dirty="0" smtClean="0"/>
              <a:t>: Belçika’daki ihale ve yatırım projeleri</a:t>
            </a:r>
          </a:p>
          <a:p>
            <a:r>
              <a:rPr lang="tr-TR" sz="2400" dirty="0" err="1" smtClean="0"/>
              <a:t>Tenders</a:t>
            </a:r>
            <a:r>
              <a:rPr lang="tr-TR" sz="2400" dirty="0" smtClean="0"/>
              <a:t> </a:t>
            </a:r>
            <a:r>
              <a:rPr lang="tr-TR" sz="2400" dirty="0" err="1" smtClean="0"/>
              <a:t>Info</a:t>
            </a:r>
            <a:r>
              <a:rPr lang="tr-TR" sz="2400" dirty="0" smtClean="0"/>
              <a:t>: Belçika’daki ihaleler</a:t>
            </a:r>
            <a:endParaRPr lang="tr-TR" sz="2400" dirty="0"/>
          </a:p>
        </p:txBody>
      </p:sp>
      <p:sp>
        <p:nvSpPr>
          <p:cNvPr id="3" name="Unvan 2"/>
          <p:cNvSpPr>
            <a:spLocks noGrp="1"/>
          </p:cNvSpPr>
          <p:nvPr>
            <p:ph type="title"/>
          </p:nvPr>
        </p:nvSpPr>
        <p:spPr>
          <a:xfrm>
            <a:off x="1306121" y="132756"/>
            <a:ext cx="6866330" cy="476844"/>
          </a:xfrm>
        </p:spPr>
        <p:txBody>
          <a:bodyPr>
            <a:noAutofit/>
          </a:bodyPr>
          <a:lstStyle/>
          <a:p>
            <a:r>
              <a:rPr lang="tr-TR" sz="2800" dirty="0" smtClean="0"/>
              <a:t>Belçika’da ihaleler, projeler ve kamu alımları</a:t>
            </a:r>
            <a:endParaRPr lang="tr-TR" sz="2800"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17</a:t>
            </a:fld>
            <a:endParaRPr lang="en-US" dirty="0"/>
          </a:p>
        </p:txBody>
      </p:sp>
    </p:spTree>
    <p:extLst>
      <p:ext uri="{BB962C8B-B14F-4D97-AF65-F5344CB8AC3E}">
        <p14:creationId xmlns:p14="http://schemas.microsoft.com/office/powerpoint/2010/main" val="3133435927"/>
      </p:ext>
    </p:extLst>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p:txBody>
          <a:bodyPr>
            <a:normAutofit fontScale="85000" lnSpcReduction="20000"/>
          </a:bodyPr>
          <a:lstStyle/>
          <a:p>
            <a:pPr marL="0" indent="0">
              <a:buNone/>
            </a:pPr>
            <a:r>
              <a:rPr lang="tr-TR" b="1" dirty="0"/>
              <a:t> </a:t>
            </a:r>
            <a:r>
              <a:rPr lang="tr-TR" b="1" i="1" dirty="0" smtClean="0"/>
              <a:t>Uluslararası </a:t>
            </a:r>
            <a:r>
              <a:rPr lang="tr-TR" b="1" i="1" dirty="0"/>
              <a:t>Doğrudan </a:t>
            </a:r>
            <a:r>
              <a:rPr lang="tr-TR" b="1" i="1" dirty="0" smtClean="0"/>
              <a:t>Yatırımlar</a:t>
            </a:r>
            <a:r>
              <a:rPr lang="tr-TR" dirty="0"/>
              <a:t>	</a:t>
            </a:r>
            <a:endParaRPr lang="tr-TR" dirty="0" smtClean="0"/>
          </a:p>
          <a:p>
            <a:pPr marL="0" indent="0">
              <a:buNone/>
            </a:pPr>
            <a:endParaRPr lang="tr-TR" dirty="0"/>
          </a:p>
          <a:p>
            <a:pPr marL="0" indent="0">
              <a:buNone/>
            </a:pPr>
            <a:r>
              <a:rPr lang="tr-TR" dirty="0"/>
              <a:t>Yıllar itibarıyla Belçika’dan Türkiye’ye gelen uluslararası doğrudan yatırım tutarları aşağıdaki tabloda verilmiştir. Belçika, 2011 yılında 1,5 milyar ABD doları ile Türkiye’de doğrudan yatırım yapan ülkeler arasında </a:t>
            </a:r>
            <a:r>
              <a:rPr lang="tr-TR" b="1" dirty="0"/>
              <a:t>3.</a:t>
            </a:r>
            <a:r>
              <a:rPr lang="tr-TR" dirty="0"/>
              <a:t> sırada yer alırken, 2015 yılında 753 milyon dolar ile 6 sırada yer almıştır. 2002-2016/Eylül tarihleri arasında ise toplam 8,2 milyar dolar ile </a:t>
            </a:r>
            <a:r>
              <a:rPr lang="tr-TR" b="1" dirty="0"/>
              <a:t>7.</a:t>
            </a:r>
            <a:r>
              <a:rPr lang="tr-TR" dirty="0"/>
              <a:t> sıradadır (ilk altı sıra Hollanda, ABD, Avusturya, İngiltere, Lüksemburg ve Almanya’dır).</a:t>
            </a:r>
          </a:p>
          <a:p>
            <a:pPr marL="0" indent="0">
              <a:buNone/>
            </a:pPr>
            <a:r>
              <a:rPr lang="tr-TR" dirty="0"/>
              <a:t> </a:t>
            </a:r>
          </a:p>
        </p:txBody>
      </p:sp>
      <p:sp>
        <p:nvSpPr>
          <p:cNvPr id="3" name="Unvan 2"/>
          <p:cNvSpPr>
            <a:spLocks noGrp="1"/>
          </p:cNvSpPr>
          <p:nvPr>
            <p:ph type="title"/>
          </p:nvPr>
        </p:nvSpPr>
        <p:spPr>
          <a:xfrm>
            <a:off x="1306120" y="132756"/>
            <a:ext cx="7123505" cy="476844"/>
          </a:xfrm>
        </p:spPr>
        <p:txBody>
          <a:bodyPr>
            <a:noAutofit/>
          </a:bodyPr>
          <a:lstStyle/>
          <a:p>
            <a:r>
              <a:rPr lang="tr-TR" sz="2800" dirty="0" smtClean="0"/>
              <a:t>Belçika’nın Türkiye’deki Doğrudan Yatırımları(I)</a:t>
            </a:r>
            <a:endParaRPr lang="tr-TR" sz="2800"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18</a:t>
            </a:fld>
            <a:endParaRPr lang="en-US" dirty="0"/>
          </a:p>
        </p:txBody>
      </p:sp>
    </p:spTree>
    <p:extLst>
      <p:ext uri="{BB962C8B-B14F-4D97-AF65-F5344CB8AC3E}">
        <p14:creationId xmlns:p14="http://schemas.microsoft.com/office/powerpoint/2010/main" val="3305198240"/>
      </p:ext>
    </p:extLst>
  </p:cSld>
  <p:clrMapOvr>
    <a:masterClrMapping/>
  </p:clrMapOvr>
  <p:transition spd="med">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çerik Yer Tutucusu 5"/>
          <p:cNvGraphicFramePr>
            <a:graphicFrameLocks noGrp="1"/>
          </p:cNvGraphicFramePr>
          <p:nvPr>
            <p:ph idx="1"/>
            <p:extLst>
              <p:ext uri="{D42A27DB-BD31-4B8C-83A1-F6EECF244321}">
                <p14:modId xmlns:p14="http://schemas.microsoft.com/office/powerpoint/2010/main" val="1902957263"/>
              </p:ext>
            </p:extLst>
          </p:nvPr>
        </p:nvGraphicFramePr>
        <p:xfrm>
          <a:off x="1619672" y="908720"/>
          <a:ext cx="6336705" cy="5256578"/>
        </p:xfrm>
        <a:graphic>
          <a:graphicData uri="http://schemas.openxmlformats.org/drawingml/2006/table">
            <a:tbl>
              <a:tblPr>
                <a:tableStyleId>{5C22544A-7EE6-4342-B048-85BDC9FD1C3A}</a:tableStyleId>
              </a:tblPr>
              <a:tblGrid>
                <a:gridCol w="1236966"/>
                <a:gridCol w="1773243"/>
                <a:gridCol w="1773243"/>
                <a:gridCol w="1553253"/>
              </a:tblGrid>
              <a:tr h="1051314">
                <a:tc>
                  <a:txBody>
                    <a:bodyPr/>
                    <a:lstStyle/>
                    <a:p>
                      <a:pPr algn="l">
                        <a:spcAft>
                          <a:spcPts val="0"/>
                        </a:spcAft>
                      </a:pPr>
                      <a:r>
                        <a:rPr lang="tr-TR" sz="1200" dirty="0">
                          <a:effectLst/>
                        </a:rPr>
                        <a:t>Ödeme Yılı</a:t>
                      </a:r>
                      <a:endParaRPr lang="tr-TR"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Türkiye’deki UDY (milyon $)</a:t>
                      </a:r>
                      <a:endParaRPr lang="tr-TR" sz="1600">
                        <a:effectLst/>
                      </a:endParaRPr>
                    </a:p>
                    <a:p>
                      <a:pPr algn="ctr">
                        <a:spcAft>
                          <a:spcPts val="0"/>
                        </a:spcAft>
                      </a:pPr>
                      <a:r>
                        <a:rPr lang="tr-TR" sz="1200">
                          <a:effectLst/>
                        </a:rPr>
                        <a:t>2002-2016/Eylül</a:t>
                      </a:r>
                      <a:endParaRPr lang="tr-TR"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Türkiye’ye Gelen Toplam UDY (Sermaye Bileşeni)</a:t>
                      </a:r>
                      <a:endParaRPr lang="tr-TR" sz="1600">
                        <a:effectLst/>
                      </a:endParaRPr>
                    </a:p>
                    <a:p>
                      <a:pPr algn="ctr">
                        <a:spcAft>
                          <a:spcPts val="0"/>
                        </a:spcAft>
                      </a:pPr>
                      <a:r>
                        <a:rPr lang="tr-TR" sz="1200">
                          <a:effectLst/>
                        </a:rPr>
                        <a:t>2002-2016/Eylül</a:t>
                      </a:r>
                      <a:endParaRPr lang="tr-TR" sz="1600">
                        <a:effectLst/>
                        <a:latin typeface="Times New Roman" panose="02020603050405020304" pitchFamily="18" charset="0"/>
                        <a:ea typeface="Times New Roman" panose="02020603050405020304" pitchFamily="18" charset="0"/>
                      </a:endParaRPr>
                    </a:p>
                  </a:txBody>
                  <a:tcPr marL="44450" marR="44450" marT="0" marB="0" anchor="ctr"/>
                </a:tc>
                <a:tc>
                  <a:txBody>
                    <a:bodyPr/>
                    <a:lstStyle/>
                    <a:p>
                      <a:pPr algn="ctr">
                        <a:spcAft>
                          <a:spcPts val="0"/>
                        </a:spcAft>
                      </a:pPr>
                      <a:r>
                        <a:rPr lang="tr-TR" sz="1200">
                          <a:effectLst/>
                        </a:rPr>
                        <a:t>Belçika Türkiye Yatırımlarındaki Payı (%)</a:t>
                      </a:r>
                      <a:endParaRPr lang="tr-TR" sz="1600">
                        <a:effectLst/>
                        <a:latin typeface="Times New Roman" panose="02020603050405020304" pitchFamily="18" charset="0"/>
                        <a:ea typeface="Times New Roman" panose="02020603050405020304" pitchFamily="18" charset="0"/>
                      </a:endParaRPr>
                    </a:p>
                  </a:txBody>
                  <a:tcPr marL="44450" marR="44450" marT="0" marB="0" anchor="ctr"/>
                </a:tc>
              </a:tr>
              <a:tr h="262829">
                <a:tc>
                  <a:txBody>
                    <a:bodyPr/>
                    <a:lstStyle/>
                    <a:p>
                      <a:pPr algn="l">
                        <a:spcAft>
                          <a:spcPts val="0"/>
                        </a:spcAft>
                      </a:pPr>
                      <a:r>
                        <a:rPr lang="tr-TR" sz="1200">
                          <a:effectLst/>
                        </a:rPr>
                        <a:t>2002</a:t>
                      </a:r>
                      <a:endParaRPr lang="tr-TR"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5</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571</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0,9</a:t>
                      </a:r>
                      <a:endParaRPr lang="tr-TR" sz="1200">
                        <a:effectLst/>
                        <a:latin typeface="Times New Roman" panose="02020603050405020304" pitchFamily="18" charset="0"/>
                        <a:ea typeface="Times New Roman" panose="02020603050405020304" pitchFamily="18" charset="0"/>
                      </a:endParaRPr>
                    </a:p>
                  </a:txBody>
                  <a:tcPr marL="44450" marR="44450" marT="0" marB="0" anchor="b"/>
                </a:tc>
              </a:tr>
              <a:tr h="262829">
                <a:tc>
                  <a:txBody>
                    <a:bodyPr/>
                    <a:lstStyle/>
                    <a:p>
                      <a:pPr algn="l">
                        <a:spcAft>
                          <a:spcPts val="0"/>
                        </a:spcAft>
                      </a:pPr>
                      <a:r>
                        <a:rPr lang="tr-TR" sz="1200">
                          <a:effectLst/>
                        </a:rPr>
                        <a:t>2003</a:t>
                      </a:r>
                      <a:endParaRPr lang="tr-TR"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54</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696</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7,8</a:t>
                      </a:r>
                      <a:endParaRPr lang="tr-TR" sz="1200">
                        <a:effectLst/>
                        <a:latin typeface="Times New Roman" panose="02020603050405020304" pitchFamily="18" charset="0"/>
                        <a:ea typeface="Times New Roman" panose="02020603050405020304" pitchFamily="18" charset="0"/>
                      </a:endParaRPr>
                    </a:p>
                  </a:txBody>
                  <a:tcPr marL="44450" marR="44450" marT="0" marB="0" anchor="b"/>
                </a:tc>
              </a:tr>
              <a:tr h="262829">
                <a:tc>
                  <a:txBody>
                    <a:bodyPr/>
                    <a:lstStyle/>
                    <a:p>
                      <a:pPr algn="just">
                        <a:spcAft>
                          <a:spcPts val="0"/>
                        </a:spcAft>
                      </a:pPr>
                      <a:r>
                        <a:rPr lang="tr-TR" sz="1200">
                          <a:effectLst/>
                        </a:rPr>
                        <a:t>2004  </a:t>
                      </a:r>
                      <a:endParaRPr lang="tr-TR"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25</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1.190</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2,1</a:t>
                      </a:r>
                      <a:endParaRPr lang="tr-TR" sz="1200">
                        <a:effectLst/>
                        <a:latin typeface="Times New Roman" panose="02020603050405020304" pitchFamily="18" charset="0"/>
                        <a:ea typeface="Times New Roman" panose="02020603050405020304" pitchFamily="18" charset="0"/>
                      </a:endParaRPr>
                    </a:p>
                  </a:txBody>
                  <a:tcPr marL="44450" marR="44450" marT="0" marB="0" anchor="b"/>
                </a:tc>
              </a:tr>
              <a:tr h="262829">
                <a:tc>
                  <a:txBody>
                    <a:bodyPr/>
                    <a:lstStyle/>
                    <a:p>
                      <a:pPr algn="just">
                        <a:spcAft>
                          <a:spcPts val="0"/>
                        </a:spcAft>
                      </a:pPr>
                      <a:r>
                        <a:rPr lang="tr-TR" sz="1200">
                          <a:effectLst/>
                        </a:rPr>
                        <a:t>2005</a:t>
                      </a:r>
                      <a:endParaRPr lang="tr-TR"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1.090</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8.535</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12,8</a:t>
                      </a:r>
                      <a:endParaRPr lang="tr-TR" sz="1200">
                        <a:effectLst/>
                        <a:latin typeface="Times New Roman" panose="02020603050405020304" pitchFamily="18" charset="0"/>
                        <a:ea typeface="Times New Roman" panose="02020603050405020304" pitchFamily="18" charset="0"/>
                      </a:endParaRPr>
                    </a:p>
                  </a:txBody>
                  <a:tcPr marL="44450" marR="44450" marT="0" marB="0" anchor="b"/>
                </a:tc>
              </a:tr>
              <a:tr h="262829">
                <a:tc>
                  <a:txBody>
                    <a:bodyPr/>
                    <a:lstStyle/>
                    <a:p>
                      <a:pPr algn="l">
                        <a:spcAft>
                          <a:spcPts val="0"/>
                        </a:spcAft>
                      </a:pPr>
                      <a:r>
                        <a:rPr lang="tr-TR" sz="1200">
                          <a:effectLst/>
                        </a:rPr>
                        <a:t>2006</a:t>
                      </a:r>
                      <a:endParaRPr lang="tr-TR"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3.435</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17.639</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19,5</a:t>
                      </a:r>
                      <a:endParaRPr lang="tr-TR" sz="1200">
                        <a:effectLst/>
                        <a:latin typeface="Times New Roman" panose="02020603050405020304" pitchFamily="18" charset="0"/>
                        <a:ea typeface="Times New Roman" panose="02020603050405020304" pitchFamily="18" charset="0"/>
                      </a:endParaRPr>
                    </a:p>
                  </a:txBody>
                  <a:tcPr marL="44450" marR="44450" marT="0" marB="0" anchor="b"/>
                </a:tc>
              </a:tr>
              <a:tr h="262829">
                <a:tc>
                  <a:txBody>
                    <a:bodyPr/>
                    <a:lstStyle/>
                    <a:p>
                      <a:pPr algn="l">
                        <a:spcAft>
                          <a:spcPts val="0"/>
                        </a:spcAft>
                      </a:pPr>
                      <a:r>
                        <a:rPr lang="tr-TR" sz="1200">
                          <a:effectLst/>
                        </a:rPr>
                        <a:t>2007</a:t>
                      </a:r>
                      <a:endParaRPr lang="tr-TR"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358</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19.137</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1,9</a:t>
                      </a:r>
                      <a:endParaRPr lang="tr-TR" sz="1200">
                        <a:effectLst/>
                        <a:latin typeface="Times New Roman" panose="02020603050405020304" pitchFamily="18" charset="0"/>
                        <a:ea typeface="Times New Roman" panose="02020603050405020304" pitchFamily="18" charset="0"/>
                      </a:endParaRPr>
                    </a:p>
                  </a:txBody>
                  <a:tcPr marL="44450" marR="44450" marT="0" marB="0" anchor="b"/>
                </a:tc>
              </a:tr>
              <a:tr h="262829">
                <a:tc>
                  <a:txBody>
                    <a:bodyPr/>
                    <a:lstStyle/>
                    <a:p>
                      <a:pPr algn="just">
                        <a:spcAft>
                          <a:spcPts val="0"/>
                        </a:spcAft>
                      </a:pPr>
                      <a:r>
                        <a:rPr lang="tr-TR" sz="1200">
                          <a:effectLst/>
                        </a:rPr>
                        <a:t>2008  </a:t>
                      </a:r>
                      <a:endParaRPr lang="tr-TR"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571</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14.748</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3,9</a:t>
                      </a:r>
                      <a:endParaRPr lang="tr-TR" sz="1200">
                        <a:effectLst/>
                        <a:latin typeface="Times New Roman" panose="02020603050405020304" pitchFamily="18" charset="0"/>
                        <a:ea typeface="Times New Roman" panose="02020603050405020304" pitchFamily="18" charset="0"/>
                      </a:endParaRPr>
                    </a:p>
                  </a:txBody>
                  <a:tcPr marL="44450" marR="44450" marT="0" marB="0" anchor="b"/>
                </a:tc>
              </a:tr>
              <a:tr h="262829">
                <a:tc>
                  <a:txBody>
                    <a:bodyPr/>
                    <a:lstStyle/>
                    <a:p>
                      <a:pPr algn="just">
                        <a:spcAft>
                          <a:spcPts val="0"/>
                        </a:spcAft>
                      </a:pPr>
                      <a:r>
                        <a:rPr lang="tr-TR" sz="1200">
                          <a:effectLst/>
                        </a:rPr>
                        <a:t>2009</a:t>
                      </a:r>
                      <a:endParaRPr lang="tr-TR"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201</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6.266</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3,2</a:t>
                      </a:r>
                      <a:endParaRPr lang="tr-TR" sz="1200">
                        <a:effectLst/>
                        <a:latin typeface="Times New Roman" panose="02020603050405020304" pitchFamily="18" charset="0"/>
                        <a:ea typeface="Times New Roman" panose="02020603050405020304" pitchFamily="18" charset="0"/>
                      </a:endParaRPr>
                    </a:p>
                  </a:txBody>
                  <a:tcPr marL="44450" marR="44450" marT="0" marB="0" anchor="b"/>
                </a:tc>
              </a:tr>
              <a:tr h="262829">
                <a:tc>
                  <a:txBody>
                    <a:bodyPr/>
                    <a:lstStyle/>
                    <a:p>
                      <a:pPr algn="just">
                        <a:spcAft>
                          <a:spcPts val="0"/>
                        </a:spcAft>
                      </a:pPr>
                      <a:r>
                        <a:rPr lang="tr-TR" sz="1200">
                          <a:effectLst/>
                        </a:rPr>
                        <a:t>2010</a:t>
                      </a:r>
                      <a:endParaRPr lang="tr-TR"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48</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6.256</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0,8</a:t>
                      </a:r>
                      <a:endParaRPr lang="tr-TR" sz="1200">
                        <a:effectLst/>
                        <a:latin typeface="Times New Roman" panose="02020603050405020304" pitchFamily="18" charset="0"/>
                        <a:ea typeface="Times New Roman" panose="02020603050405020304" pitchFamily="18" charset="0"/>
                      </a:endParaRPr>
                    </a:p>
                  </a:txBody>
                  <a:tcPr marL="44450" marR="44450" marT="0" marB="0" anchor="b"/>
                </a:tc>
              </a:tr>
              <a:tr h="262829">
                <a:tc>
                  <a:txBody>
                    <a:bodyPr/>
                    <a:lstStyle/>
                    <a:p>
                      <a:pPr algn="just">
                        <a:spcAft>
                          <a:spcPts val="0"/>
                        </a:spcAft>
                      </a:pPr>
                      <a:r>
                        <a:rPr lang="tr-TR" sz="1200">
                          <a:effectLst/>
                        </a:rPr>
                        <a:t>2011</a:t>
                      </a:r>
                      <a:endParaRPr lang="tr-TR"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1.495</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16.136</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9,3</a:t>
                      </a:r>
                      <a:endParaRPr lang="tr-TR" sz="1200">
                        <a:effectLst/>
                        <a:latin typeface="Times New Roman" panose="02020603050405020304" pitchFamily="18" charset="0"/>
                        <a:ea typeface="Times New Roman" panose="02020603050405020304" pitchFamily="18" charset="0"/>
                      </a:endParaRPr>
                    </a:p>
                  </a:txBody>
                  <a:tcPr marL="44450" marR="44450" marT="0" marB="0" anchor="b"/>
                </a:tc>
              </a:tr>
              <a:tr h="262829">
                <a:tc>
                  <a:txBody>
                    <a:bodyPr/>
                    <a:lstStyle/>
                    <a:p>
                      <a:pPr algn="just">
                        <a:spcAft>
                          <a:spcPts val="0"/>
                        </a:spcAft>
                      </a:pPr>
                      <a:r>
                        <a:rPr lang="tr-TR" sz="1200">
                          <a:effectLst/>
                        </a:rPr>
                        <a:t>2012</a:t>
                      </a:r>
                      <a:endParaRPr lang="tr-TR"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39</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10.759</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0,4</a:t>
                      </a:r>
                      <a:endParaRPr lang="tr-TR" sz="1200">
                        <a:effectLst/>
                        <a:latin typeface="Times New Roman" panose="02020603050405020304" pitchFamily="18" charset="0"/>
                        <a:ea typeface="Times New Roman" panose="02020603050405020304" pitchFamily="18" charset="0"/>
                      </a:endParaRPr>
                    </a:p>
                  </a:txBody>
                  <a:tcPr marL="44450" marR="44450" marT="0" marB="0" anchor="b"/>
                </a:tc>
              </a:tr>
              <a:tr h="262829">
                <a:tc>
                  <a:txBody>
                    <a:bodyPr/>
                    <a:lstStyle/>
                    <a:p>
                      <a:pPr algn="just">
                        <a:spcAft>
                          <a:spcPts val="0"/>
                        </a:spcAft>
                      </a:pPr>
                      <a:r>
                        <a:rPr lang="tr-TR" sz="1200">
                          <a:effectLst/>
                        </a:rPr>
                        <a:t>2013</a:t>
                      </a:r>
                      <a:endParaRPr lang="tr-TR"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60</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9.878</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0,6</a:t>
                      </a:r>
                      <a:endParaRPr lang="tr-TR" sz="1200">
                        <a:effectLst/>
                        <a:latin typeface="Times New Roman" panose="02020603050405020304" pitchFamily="18" charset="0"/>
                        <a:ea typeface="Times New Roman" panose="02020603050405020304" pitchFamily="18" charset="0"/>
                      </a:endParaRPr>
                    </a:p>
                  </a:txBody>
                  <a:tcPr marL="44450" marR="44450" marT="0" marB="0" anchor="b"/>
                </a:tc>
              </a:tr>
              <a:tr h="262829">
                <a:tc>
                  <a:txBody>
                    <a:bodyPr/>
                    <a:lstStyle/>
                    <a:p>
                      <a:pPr algn="just">
                        <a:spcAft>
                          <a:spcPts val="0"/>
                        </a:spcAft>
                      </a:pPr>
                      <a:r>
                        <a:rPr lang="tr-TR" sz="1200">
                          <a:effectLst/>
                        </a:rPr>
                        <a:t>2014</a:t>
                      </a:r>
                      <a:endParaRPr lang="tr-TR"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38</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8.576</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0,4</a:t>
                      </a:r>
                      <a:endParaRPr lang="tr-TR" sz="1200">
                        <a:effectLst/>
                        <a:latin typeface="Times New Roman" panose="02020603050405020304" pitchFamily="18" charset="0"/>
                        <a:ea typeface="Times New Roman" panose="02020603050405020304" pitchFamily="18" charset="0"/>
                      </a:endParaRPr>
                    </a:p>
                  </a:txBody>
                  <a:tcPr marL="44450" marR="44450" marT="0" marB="0" anchor="b"/>
                </a:tc>
              </a:tr>
              <a:tr h="262829">
                <a:tc>
                  <a:txBody>
                    <a:bodyPr/>
                    <a:lstStyle/>
                    <a:p>
                      <a:pPr algn="just">
                        <a:spcAft>
                          <a:spcPts val="0"/>
                        </a:spcAft>
                      </a:pPr>
                      <a:r>
                        <a:rPr lang="tr-TR" sz="1200">
                          <a:effectLst/>
                        </a:rPr>
                        <a:t>2015</a:t>
                      </a:r>
                      <a:endParaRPr lang="tr-TR"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753</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11.962</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6,3</a:t>
                      </a:r>
                      <a:endParaRPr lang="tr-TR" sz="1200">
                        <a:effectLst/>
                        <a:latin typeface="Times New Roman" panose="02020603050405020304" pitchFamily="18" charset="0"/>
                        <a:ea typeface="Times New Roman" panose="02020603050405020304" pitchFamily="18" charset="0"/>
                      </a:endParaRPr>
                    </a:p>
                  </a:txBody>
                  <a:tcPr marL="44450" marR="44450" marT="0" marB="0" anchor="b"/>
                </a:tc>
              </a:tr>
              <a:tr h="262829">
                <a:tc>
                  <a:txBody>
                    <a:bodyPr/>
                    <a:lstStyle/>
                    <a:p>
                      <a:pPr algn="just">
                        <a:spcAft>
                          <a:spcPts val="0"/>
                        </a:spcAft>
                      </a:pPr>
                      <a:r>
                        <a:rPr lang="tr-TR" sz="1200">
                          <a:effectLst/>
                        </a:rPr>
                        <a:t>2016/Eylül</a:t>
                      </a:r>
                      <a:endParaRPr lang="tr-TR" sz="16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7</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3.792</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0,2</a:t>
                      </a:r>
                      <a:endParaRPr lang="tr-TR" sz="1200">
                        <a:effectLst/>
                        <a:latin typeface="Times New Roman" panose="02020603050405020304" pitchFamily="18" charset="0"/>
                        <a:ea typeface="Times New Roman" panose="02020603050405020304" pitchFamily="18" charset="0"/>
                      </a:endParaRPr>
                    </a:p>
                  </a:txBody>
                  <a:tcPr marL="44450" marR="44450" marT="0" marB="0" anchor="b"/>
                </a:tc>
              </a:tr>
              <a:tr h="262829">
                <a:tc>
                  <a:txBody>
                    <a:bodyPr/>
                    <a:lstStyle/>
                    <a:p>
                      <a:pPr algn="just">
                        <a:spcAft>
                          <a:spcPts val="0"/>
                        </a:spcAft>
                      </a:pPr>
                      <a:r>
                        <a:rPr lang="tr-TR" sz="1200" dirty="0">
                          <a:effectLst/>
                        </a:rPr>
                        <a:t>Toplam</a:t>
                      </a:r>
                      <a:endParaRPr lang="tr-TR" sz="1600" dirty="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a:effectLst/>
                        </a:rPr>
                        <a:t>8.179</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en-US" sz="1200">
                          <a:effectLst/>
                        </a:rPr>
                        <a:t>136.141</a:t>
                      </a:r>
                      <a:endParaRPr lang="tr-TR" sz="1200">
                        <a:effectLst/>
                        <a:latin typeface="Times New Roman" panose="02020603050405020304" pitchFamily="18" charset="0"/>
                        <a:ea typeface="Times New Roman" panose="02020603050405020304" pitchFamily="18" charset="0"/>
                      </a:endParaRPr>
                    </a:p>
                  </a:txBody>
                  <a:tcPr marL="44450" marR="44450" marT="0" marB="0" anchor="b"/>
                </a:tc>
                <a:tc>
                  <a:txBody>
                    <a:bodyPr/>
                    <a:lstStyle/>
                    <a:p>
                      <a:pPr algn="ctr">
                        <a:spcAft>
                          <a:spcPts val="0"/>
                        </a:spcAft>
                      </a:pPr>
                      <a:r>
                        <a:rPr lang="tr-TR" sz="1200" dirty="0">
                          <a:effectLst/>
                        </a:rPr>
                        <a:t>6,0</a:t>
                      </a:r>
                      <a:endParaRPr lang="tr-TR" sz="1200" dirty="0">
                        <a:effectLst/>
                        <a:latin typeface="Times New Roman" panose="02020603050405020304" pitchFamily="18" charset="0"/>
                        <a:ea typeface="Times New Roman" panose="02020603050405020304" pitchFamily="18" charset="0"/>
                      </a:endParaRPr>
                    </a:p>
                  </a:txBody>
                  <a:tcPr marL="44450" marR="44450" marT="0" marB="0" anchor="b"/>
                </a:tc>
              </a:tr>
            </a:tbl>
          </a:graphicData>
        </a:graphic>
      </p:graphicFrame>
      <p:sp>
        <p:nvSpPr>
          <p:cNvPr id="3" name="Unvan 2"/>
          <p:cNvSpPr>
            <a:spLocks noGrp="1"/>
          </p:cNvSpPr>
          <p:nvPr>
            <p:ph type="title"/>
          </p:nvPr>
        </p:nvSpPr>
        <p:spPr>
          <a:xfrm>
            <a:off x="1306121" y="132756"/>
            <a:ext cx="6650256" cy="476844"/>
          </a:xfrm>
        </p:spPr>
        <p:txBody>
          <a:bodyPr>
            <a:normAutofit/>
          </a:bodyPr>
          <a:lstStyle/>
          <a:p>
            <a:r>
              <a:rPr lang="tr-TR" sz="2400" dirty="0" smtClean="0"/>
              <a:t>Belçika’nın Türkiye’deki doğrudan Yatırımları (II)</a:t>
            </a:r>
            <a:endParaRPr lang="tr-TR" sz="2400"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19</a:t>
            </a:fld>
            <a:endParaRPr lang="en-US" dirty="0"/>
          </a:p>
        </p:txBody>
      </p:sp>
      <p:sp>
        <p:nvSpPr>
          <p:cNvPr id="7" name="Rectangle 1"/>
          <p:cNvSpPr>
            <a:spLocks noChangeArrowheads="1"/>
          </p:cNvSpPr>
          <p:nvPr/>
        </p:nvSpPr>
        <p:spPr bwMode="auto">
          <a:xfrm>
            <a:off x="1403648" y="-528401"/>
            <a:ext cx="8496944" cy="6463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tr-TR" altLang="tr-TR" sz="1200" b="1" i="0" u="none" strike="noStrike" cap="none" normalizeH="0" baseline="0" dirty="0" smtClean="0">
                <a:ln>
                  <a:noFill/>
                </a:ln>
                <a:solidFill>
                  <a:schemeClr val="tx1"/>
                </a:solidFill>
                <a:effectLst/>
                <a:latin typeface="Arial" panose="020B0604020202020204" pitchFamily="34" charset="0"/>
                <a:ea typeface="Times New Roman" panose="02020603050405020304" pitchFamily="18" charset="0"/>
              </a:rPr>
              <a:t> </a:t>
            </a:r>
            <a:endParaRPr kumimoji="0" lang="tr-TR" altLang="tr-TR" sz="1100" b="0" i="0" u="none" strike="noStrike" cap="none" normalizeH="0" baseline="0" dirty="0" smtClean="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tr-TR" altLang="tr-TR" sz="2400" b="0" i="0" u="none" strike="noStrike" cap="none" normalizeH="0" baseline="0" dirty="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2980376483"/>
      </p:ext>
    </p:extLst>
  </p:cSld>
  <p:clrMapOvr>
    <a:masterClrMapping/>
  </p:clrMapOvr>
  <p:transition spd="med">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çerik Yer Tutucusu 5"/>
          <p:cNvPicPr>
            <a:picLocks noGrp="1" noChangeAspect="1"/>
          </p:cNvPicPr>
          <p:nvPr>
            <p:ph idx="1"/>
          </p:nvPr>
        </p:nvPicPr>
        <p:blipFill>
          <a:blip r:embed="rId2"/>
          <a:stretch>
            <a:fillRect/>
          </a:stretch>
        </p:blipFill>
        <p:spPr>
          <a:xfrm>
            <a:off x="899593" y="1052737"/>
            <a:ext cx="7530032" cy="5357908"/>
          </a:xfrm>
          <a:prstGeom prst="rect">
            <a:avLst/>
          </a:prstGeom>
        </p:spPr>
      </p:pic>
      <p:sp>
        <p:nvSpPr>
          <p:cNvPr id="3" name="Unvan 2"/>
          <p:cNvSpPr>
            <a:spLocks noGrp="1"/>
          </p:cNvSpPr>
          <p:nvPr>
            <p:ph type="title"/>
          </p:nvPr>
        </p:nvSpPr>
        <p:spPr>
          <a:xfrm>
            <a:off x="899593" y="132756"/>
            <a:ext cx="4752528" cy="476844"/>
          </a:xfrm>
        </p:spPr>
        <p:txBody>
          <a:bodyPr>
            <a:normAutofit fontScale="90000"/>
          </a:bodyPr>
          <a:lstStyle/>
          <a:p>
            <a:r>
              <a:rPr lang="tr-TR" dirty="0" smtClean="0"/>
              <a:t>BELÇİKA</a:t>
            </a:r>
            <a:endParaRPr lang="tr-TR"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2</a:t>
            </a:fld>
            <a:endParaRPr lang="en-US" dirty="0"/>
          </a:p>
        </p:txBody>
      </p:sp>
    </p:spTree>
    <p:extLst>
      <p:ext uri="{BB962C8B-B14F-4D97-AF65-F5344CB8AC3E}">
        <p14:creationId xmlns:p14="http://schemas.microsoft.com/office/powerpoint/2010/main" val="78377492"/>
      </p:ext>
    </p:extLst>
  </p:cSld>
  <p:clrMapOvr>
    <a:masterClrMapping/>
  </p:clrMapOvr>
  <p:transition spd="med">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a:xfrm>
            <a:off x="357158" y="836712"/>
            <a:ext cx="8463314" cy="5378370"/>
          </a:xfrm>
        </p:spPr>
        <p:txBody>
          <a:bodyPr>
            <a:normAutofit fontScale="55000" lnSpcReduction="20000"/>
          </a:bodyPr>
          <a:lstStyle/>
          <a:p>
            <a:endParaRPr lang="tr-TR" b="1" dirty="0" smtClean="0"/>
          </a:p>
          <a:p>
            <a:r>
              <a:rPr lang="tr-TR" b="1" dirty="0" smtClean="0"/>
              <a:t>*</a:t>
            </a:r>
            <a:r>
              <a:rPr lang="tr-TR" dirty="0"/>
              <a:t>2005 yılındaki uluslararası doğrudan yatırım girişinin büyük bir bölümü, Fortis Bank’ın Dış Bank’ın hisselerini alması sonucu gelen yaklaşık 1 milyar ABD doları tutarındaki sermayeden kaynaklanmaktadır.</a:t>
            </a:r>
            <a:endParaRPr lang="tr-TR" b="1" dirty="0"/>
          </a:p>
          <a:p>
            <a:pPr marL="0" indent="0">
              <a:buNone/>
            </a:pPr>
            <a:r>
              <a:rPr lang="tr-TR" dirty="0"/>
              <a:t> </a:t>
            </a:r>
            <a:endParaRPr lang="tr-TR" b="1" dirty="0"/>
          </a:p>
          <a:p>
            <a:r>
              <a:rPr lang="tr-TR" b="1" dirty="0"/>
              <a:t>*</a:t>
            </a:r>
            <a:r>
              <a:rPr lang="tr-TR" dirty="0"/>
              <a:t>2006 yılındaki uluslararası doğrudan yatırım girişinin büyük bir kısmı ise, </a:t>
            </a:r>
            <a:r>
              <a:rPr lang="tr-TR" dirty="0" err="1"/>
              <a:t>Dexia</a:t>
            </a:r>
            <a:r>
              <a:rPr lang="tr-TR" dirty="0"/>
              <a:t> Bank’ın </a:t>
            </a:r>
            <a:r>
              <a:rPr lang="tr-TR" dirty="0" err="1"/>
              <a:t>DenizBank’ın</a:t>
            </a:r>
            <a:r>
              <a:rPr lang="tr-TR" dirty="0"/>
              <a:t> hisselerinin %75’ini alması sonucu gelen yaklaşık 2,5 milyar ABD doları tutarındaki sermayeden kaynaklanmaktadır.</a:t>
            </a:r>
            <a:endParaRPr lang="tr-TR" b="1" dirty="0"/>
          </a:p>
          <a:p>
            <a:pPr marL="0" indent="0">
              <a:buNone/>
            </a:pPr>
            <a:r>
              <a:rPr lang="tr-TR" dirty="0"/>
              <a:t> </a:t>
            </a:r>
            <a:endParaRPr lang="tr-TR" b="1" dirty="0"/>
          </a:p>
          <a:p>
            <a:r>
              <a:rPr lang="tr-TR" dirty="0"/>
              <a:t>*2011 yılındaki uluslararası doğrudan yatırım girişleri bakımından </a:t>
            </a:r>
            <a:r>
              <a:rPr lang="tr-TR" dirty="0" err="1"/>
              <a:t>Bnp</a:t>
            </a:r>
            <a:r>
              <a:rPr lang="tr-TR" dirty="0"/>
              <a:t> </a:t>
            </a:r>
            <a:r>
              <a:rPr lang="tr-TR" dirty="0" err="1"/>
              <a:t>Paribas</a:t>
            </a:r>
            <a:r>
              <a:rPr lang="tr-TR" dirty="0"/>
              <a:t> Fortis Yatırımlar Holding A.Ş.’</a:t>
            </a:r>
            <a:r>
              <a:rPr lang="tr-TR" dirty="0" err="1"/>
              <a:t>nin</a:t>
            </a:r>
            <a:r>
              <a:rPr lang="tr-TR" dirty="0"/>
              <a:t> ortağı </a:t>
            </a:r>
            <a:r>
              <a:rPr lang="tr-TR" dirty="0" err="1"/>
              <a:t>Fortisbank</a:t>
            </a:r>
            <a:r>
              <a:rPr lang="tr-TR" dirty="0"/>
              <a:t> NV-SA önemli Belçika menşeli yatırımcıların başında gelmektedir.</a:t>
            </a:r>
            <a:endParaRPr lang="tr-TR" b="1" dirty="0"/>
          </a:p>
          <a:p>
            <a:pPr marL="0" indent="0">
              <a:buNone/>
            </a:pPr>
            <a:r>
              <a:rPr lang="tr-TR" dirty="0"/>
              <a:t> </a:t>
            </a:r>
            <a:endParaRPr lang="tr-TR" b="1" dirty="0"/>
          </a:p>
          <a:p>
            <a:r>
              <a:rPr lang="tr-TR" b="1" dirty="0"/>
              <a:t>*</a:t>
            </a:r>
            <a:r>
              <a:rPr lang="tr-TR" dirty="0"/>
              <a:t>2015 yılındaki uluslararası doğrudan yatırım girişinin önemli bir kısmı, B.S.A. </a:t>
            </a:r>
            <a:r>
              <a:rPr lang="tr-TR" dirty="0" err="1"/>
              <a:t>International’ın</a:t>
            </a:r>
            <a:r>
              <a:rPr lang="tr-TR" dirty="0"/>
              <a:t> Yıldız Holding (Ak Gıda Sanayi ve Ticaret A.Ş.)’</a:t>
            </a:r>
            <a:r>
              <a:rPr lang="tr-TR" dirty="0" err="1"/>
              <a:t>nin</a:t>
            </a:r>
            <a:r>
              <a:rPr lang="tr-TR" dirty="0"/>
              <a:t> hisselerinin %80’ini alması sonucu gelen yaklaşık 606 milyon ABD doları tutarındaki sermayeden </a:t>
            </a:r>
            <a:r>
              <a:rPr lang="tr-TR" dirty="0" smtClean="0"/>
              <a:t>kaynaklanmaktadır</a:t>
            </a:r>
            <a:r>
              <a:rPr lang="tr-TR" b="1" dirty="0"/>
              <a:t> </a:t>
            </a:r>
          </a:p>
          <a:p>
            <a:pPr marL="0" indent="0">
              <a:buNone/>
            </a:pPr>
            <a:r>
              <a:rPr lang="tr-TR" b="1" i="1" dirty="0"/>
              <a:t> </a:t>
            </a:r>
            <a:endParaRPr lang="tr-TR" dirty="0"/>
          </a:p>
          <a:p>
            <a:pPr marL="0" indent="0">
              <a:buNone/>
            </a:pPr>
            <a:r>
              <a:rPr lang="tr-TR" b="1" i="1" dirty="0"/>
              <a:t> </a:t>
            </a:r>
            <a:endParaRPr lang="tr-TR" dirty="0"/>
          </a:p>
        </p:txBody>
      </p:sp>
      <p:sp>
        <p:nvSpPr>
          <p:cNvPr id="3" name="Unvan 2"/>
          <p:cNvSpPr>
            <a:spLocks noGrp="1"/>
          </p:cNvSpPr>
          <p:nvPr>
            <p:ph type="title"/>
          </p:nvPr>
        </p:nvSpPr>
        <p:spPr>
          <a:xfrm>
            <a:off x="467544" y="175638"/>
            <a:ext cx="7837879" cy="476844"/>
          </a:xfrm>
        </p:spPr>
        <p:txBody>
          <a:bodyPr>
            <a:noAutofit/>
          </a:bodyPr>
          <a:lstStyle/>
          <a:p>
            <a:r>
              <a:rPr lang="tr-TR" sz="2800" dirty="0" smtClean="0"/>
              <a:t>Belçika’nın Türkiye’deki Doğrudan Yatırımları (III)</a:t>
            </a:r>
            <a:endParaRPr lang="tr-TR" sz="2800"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20</a:t>
            </a:fld>
            <a:endParaRPr lang="en-US" dirty="0"/>
          </a:p>
        </p:txBody>
      </p:sp>
    </p:spTree>
    <p:extLst>
      <p:ext uri="{BB962C8B-B14F-4D97-AF65-F5344CB8AC3E}">
        <p14:creationId xmlns:p14="http://schemas.microsoft.com/office/powerpoint/2010/main" val="3278231179"/>
      </p:ext>
    </p:extLst>
  </p:cSld>
  <p:clrMapOvr>
    <a:masterClrMapping/>
  </p:clrMapOvr>
  <p:transition spd="med">
    <p:fade/>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çerik Yer Tutucusu 5"/>
          <p:cNvPicPr>
            <a:picLocks noGrp="1" noChangeAspect="1"/>
          </p:cNvPicPr>
          <p:nvPr>
            <p:ph idx="1"/>
          </p:nvPr>
        </p:nvPicPr>
        <p:blipFill>
          <a:blip r:embed="rId2"/>
          <a:stretch>
            <a:fillRect/>
          </a:stretch>
        </p:blipFill>
        <p:spPr>
          <a:xfrm>
            <a:off x="1619672" y="1228772"/>
            <a:ext cx="5941526" cy="4741983"/>
          </a:xfrm>
          <a:prstGeom prst="rect">
            <a:avLst/>
          </a:prstGeom>
        </p:spPr>
      </p:pic>
      <p:sp>
        <p:nvSpPr>
          <p:cNvPr id="3" name="Unvan 2"/>
          <p:cNvSpPr>
            <a:spLocks noGrp="1"/>
          </p:cNvSpPr>
          <p:nvPr>
            <p:ph type="title"/>
          </p:nvPr>
        </p:nvSpPr>
        <p:spPr>
          <a:xfrm>
            <a:off x="1306121" y="132756"/>
            <a:ext cx="7442344" cy="476844"/>
          </a:xfrm>
        </p:spPr>
        <p:txBody>
          <a:bodyPr>
            <a:noAutofit/>
          </a:bodyPr>
          <a:lstStyle/>
          <a:p>
            <a:r>
              <a:rPr lang="tr-TR" sz="2800" dirty="0" smtClean="0"/>
              <a:t>Belçika’nın Türkiye’deki Doğrudan Yatırımları (IV)</a:t>
            </a:r>
            <a:endParaRPr lang="tr-TR" sz="2800"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21</a:t>
            </a:fld>
            <a:endParaRPr lang="en-US" dirty="0"/>
          </a:p>
        </p:txBody>
      </p:sp>
    </p:spTree>
    <p:extLst>
      <p:ext uri="{BB962C8B-B14F-4D97-AF65-F5344CB8AC3E}">
        <p14:creationId xmlns:p14="http://schemas.microsoft.com/office/powerpoint/2010/main" val="4093181940"/>
      </p:ext>
    </p:extLst>
  </p:cSld>
  <p:clrMapOvr>
    <a:masterClrMapping/>
  </p:clrMapOvr>
  <p:transition spd="med">
    <p:fade/>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p:txBody>
          <a:bodyPr/>
          <a:lstStyle/>
          <a:p>
            <a:pPr marL="0" indent="0">
              <a:buNone/>
            </a:pPr>
            <a:r>
              <a:rPr lang="tr-TR" dirty="0"/>
              <a:t> </a:t>
            </a:r>
          </a:p>
          <a:p>
            <a:pPr marL="0" lvl="0" indent="0">
              <a:buNone/>
            </a:pPr>
            <a:r>
              <a:rPr lang="tr-TR" b="1" i="1" dirty="0"/>
              <a:t>Teşvik Belgesi</a:t>
            </a:r>
            <a:endParaRPr lang="tr-TR" dirty="0"/>
          </a:p>
          <a:p>
            <a:pPr marL="0" indent="0">
              <a:buNone/>
            </a:pPr>
            <a:r>
              <a:rPr lang="tr-TR" b="1" i="1" dirty="0"/>
              <a:t> </a:t>
            </a:r>
            <a:endParaRPr lang="tr-TR" dirty="0"/>
          </a:p>
          <a:p>
            <a:pPr marL="0" indent="0">
              <a:buNone/>
            </a:pPr>
            <a:r>
              <a:rPr lang="tr-TR" dirty="0"/>
              <a:t>2009-2016/Ekim tarihleri arasında Belçika sermayeli şirketler için </a:t>
            </a:r>
            <a:r>
              <a:rPr lang="tr-TR" b="1" dirty="0"/>
              <a:t>32</a:t>
            </a:r>
            <a:r>
              <a:rPr lang="tr-TR" dirty="0"/>
              <a:t> adet teşvik belgesi düzenlenmiştir. Söz konusu belgelerde öngörülen toplam yatırım tutarı yaklaşık </a:t>
            </a:r>
            <a:r>
              <a:rPr lang="tr-TR" b="1" dirty="0"/>
              <a:t>2,1</a:t>
            </a:r>
            <a:r>
              <a:rPr lang="tr-TR" dirty="0"/>
              <a:t> milyar TL seviyesindedir. </a:t>
            </a:r>
          </a:p>
        </p:txBody>
      </p:sp>
      <p:sp>
        <p:nvSpPr>
          <p:cNvPr id="3" name="Unvan 2"/>
          <p:cNvSpPr>
            <a:spLocks noGrp="1"/>
          </p:cNvSpPr>
          <p:nvPr>
            <p:ph type="title"/>
          </p:nvPr>
        </p:nvSpPr>
        <p:spPr>
          <a:xfrm>
            <a:off x="1306121" y="132756"/>
            <a:ext cx="6866330" cy="476844"/>
          </a:xfrm>
        </p:spPr>
        <p:txBody>
          <a:bodyPr>
            <a:normAutofit/>
          </a:bodyPr>
          <a:lstStyle/>
          <a:p>
            <a:r>
              <a:rPr lang="tr-TR" sz="2400" dirty="0" smtClean="0"/>
              <a:t>Belçika’nın Türkiye’deki Doğrudan Yatırımları (V)</a:t>
            </a:r>
            <a:endParaRPr lang="tr-TR" sz="2400"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22</a:t>
            </a:fld>
            <a:endParaRPr lang="en-US" dirty="0"/>
          </a:p>
        </p:txBody>
      </p:sp>
    </p:spTree>
    <p:extLst>
      <p:ext uri="{BB962C8B-B14F-4D97-AF65-F5344CB8AC3E}">
        <p14:creationId xmlns:p14="http://schemas.microsoft.com/office/powerpoint/2010/main" val="1824417017"/>
      </p:ext>
    </p:extLst>
  </p:cSld>
  <p:clrMapOvr>
    <a:masterClrMapping/>
  </p:clrMapOvr>
  <p:transition spd="med">
    <p:fade/>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çerik Yer Tutucusu 5"/>
          <p:cNvGraphicFramePr>
            <a:graphicFrameLocks noGrp="1"/>
          </p:cNvGraphicFramePr>
          <p:nvPr>
            <p:ph idx="1"/>
            <p:extLst>
              <p:ext uri="{D42A27DB-BD31-4B8C-83A1-F6EECF244321}">
                <p14:modId xmlns:p14="http://schemas.microsoft.com/office/powerpoint/2010/main" val="1347935501"/>
              </p:ext>
            </p:extLst>
          </p:nvPr>
        </p:nvGraphicFramePr>
        <p:xfrm>
          <a:off x="357188" y="2232228"/>
          <a:ext cx="8429625" cy="2741206"/>
        </p:xfrm>
        <a:graphic>
          <a:graphicData uri="http://schemas.openxmlformats.org/drawingml/2006/table">
            <a:tbl>
              <a:tblPr/>
              <a:tblGrid>
                <a:gridCol w="2337305"/>
                <a:gridCol w="364007"/>
                <a:gridCol w="364007"/>
                <a:gridCol w="364007"/>
                <a:gridCol w="364007"/>
                <a:gridCol w="364007"/>
                <a:gridCol w="364007"/>
                <a:gridCol w="431060"/>
                <a:gridCol w="431060"/>
                <a:gridCol w="431060"/>
                <a:gridCol w="431060"/>
                <a:gridCol w="431060"/>
                <a:gridCol w="431060"/>
                <a:gridCol w="431060"/>
                <a:gridCol w="431060"/>
                <a:gridCol w="459798"/>
              </a:tblGrid>
              <a:tr h="172424">
                <a:tc gridSpan="15">
                  <a:txBody>
                    <a:bodyPr/>
                    <a:lstStyle/>
                    <a:p>
                      <a:pPr algn="ctr" fontAlgn="b"/>
                      <a:r>
                        <a:rPr lang="tr-TR" sz="800" b="1" i="0" u="none" strike="noStrike" dirty="0">
                          <a:effectLst/>
                          <a:latin typeface="Arial" panose="020B0604020202020204" pitchFamily="34" charset="0"/>
                        </a:rPr>
                        <a:t>YURTİÇİNDE YERLEŞİK KİŞİLERİN YURTDIŞINDAKİ DOĞRUDAN YATIRIMLARI (COĞRAFİ DAĞILIM) (Milyon ABD Doları) </a:t>
                      </a:r>
                      <a:r>
                        <a:rPr lang="tr-TR" sz="800" b="1" i="0" u="none" strike="noStrike" dirty="0" smtClean="0">
                          <a:effectLst/>
                          <a:latin typeface="Arial" panose="020B0604020202020204" pitchFamily="34" charset="0"/>
                        </a:rPr>
                        <a:t>(*)  T.C. Merkez Bankası</a:t>
                      </a:r>
                      <a:endParaRPr lang="tr-TR" sz="800" b="1" i="0" u="none" strike="noStrike" dirty="0">
                        <a:effectLst/>
                        <a:latin typeface="Arial" panose="020B0604020202020204" pitchFamily="34" charset="0"/>
                      </a:endParaRPr>
                    </a:p>
                  </a:txBody>
                  <a:tcPr marL="7184" marR="7184" marT="7184"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a:noFill/>
                    </a:lnB>
                    <a:solidFill>
                      <a:srgbClr val="CCFFFF"/>
                    </a:solidFill>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hMerge="1">
                  <a:txBody>
                    <a:bodyPr/>
                    <a:lstStyle/>
                    <a:p>
                      <a:endParaRPr lang="tr-TR"/>
                    </a:p>
                  </a:txBody>
                  <a:tcPr/>
                </a:tc>
                <a:tc>
                  <a:txBody>
                    <a:bodyPr/>
                    <a:lstStyle/>
                    <a:p>
                      <a:pPr algn="l" fontAlgn="b"/>
                      <a:r>
                        <a:rPr lang="tr-TR" sz="800" b="1" i="0" u="none" strike="noStrike">
                          <a:effectLst/>
                          <a:latin typeface="Arial" panose="020B0604020202020204" pitchFamily="34" charset="0"/>
                        </a:rPr>
                        <a:t> </a:t>
                      </a:r>
                    </a:p>
                  </a:txBody>
                  <a:tcPr marL="7184" marR="7184" marT="7184" marB="0" anchor="b">
                    <a:lnL>
                      <a:noFill/>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CCFFFF"/>
                    </a:solidFill>
                  </a:tcPr>
                </a:tc>
              </a:tr>
              <a:tr h="165240">
                <a:tc>
                  <a:txBody>
                    <a:bodyPr/>
                    <a:lstStyle/>
                    <a:p>
                      <a:pPr algn="l" fontAlgn="b"/>
                      <a:r>
                        <a:rPr lang="tr-TR" sz="800" b="1" i="0" u="none" strike="noStrike">
                          <a:effectLst/>
                          <a:latin typeface="Arial" panose="020B0604020202020204" pitchFamily="34" charset="0"/>
                        </a:rPr>
                        <a:t> </a:t>
                      </a:r>
                    </a:p>
                  </a:txBody>
                  <a:tcPr marL="7184" marR="7184" marT="7184" marB="0" anchor="b">
                    <a:lnL w="12700" cap="flat" cmpd="sng" algn="ctr">
                      <a:solidFill>
                        <a:srgbClr val="000000"/>
                      </a:solidFill>
                      <a:prstDash val="solid"/>
                      <a:round/>
                      <a:headEnd type="none" w="med" len="med"/>
                      <a:tailEnd type="none" w="med" len="med"/>
                    </a:lnL>
                    <a:lnR>
                      <a:noFill/>
                    </a:lnR>
                    <a:lnT>
                      <a:noFill/>
                    </a:lnT>
                    <a:lnB>
                      <a:noFill/>
                    </a:lnB>
                    <a:solidFill>
                      <a:srgbClr val="CCFFFF"/>
                    </a:solidFill>
                  </a:tcPr>
                </a:tc>
                <a:tc>
                  <a:txBody>
                    <a:bodyPr/>
                    <a:lstStyle/>
                    <a:p>
                      <a:pPr algn="l" fontAlgn="b"/>
                      <a:r>
                        <a:rPr lang="tr-TR" sz="800" b="1" i="0" u="none" strike="noStrike">
                          <a:effectLst/>
                          <a:latin typeface="Arial" panose="020B0604020202020204" pitchFamily="34" charset="0"/>
                        </a:rPr>
                        <a:t> </a:t>
                      </a:r>
                    </a:p>
                  </a:txBody>
                  <a:tcPr marL="7184" marR="7184" marT="7184" marB="0" anchor="b">
                    <a:lnL>
                      <a:noFill/>
                    </a:lnL>
                    <a:lnR>
                      <a:noFill/>
                    </a:lnR>
                    <a:lnT>
                      <a:noFill/>
                    </a:lnT>
                    <a:lnB>
                      <a:noFill/>
                    </a:lnB>
                    <a:solidFill>
                      <a:srgbClr val="CCFFFF"/>
                    </a:solidFill>
                  </a:tcPr>
                </a:tc>
                <a:tc>
                  <a:txBody>
                    <a:bodyPr/>
                    <a:lstStyle/>
                    <a:p>
                      <a:pPr algn="l" fontAlgn="b"/>
                      <a:r>
                        <a:rPr lang="tr-TR" sz="800" b="1" i="0" u="none" strike="noStrike">
                          <a:effectLst/>
                          <a:latin typeface="Arial" panose="020B0604020202020204" pitchFamily="34" charset="0"/>
                        </a:rPr>
                        <a:t> </a:t>
                      </a:r>
                    </a:p>
                  </a:txBody>
                  <a:tcPr marL="7184" marR="7184" marT="7184" marB="0" anchor="b">
                    <a:lnL>
                      <a:noFill/>
                    </a:lnL>
                    <a:lnR>
                      <a:noFill/>
                    </a:lnR>
                    <a:lnT>
                      <a:noFill/>
                    </a:lnT>
                    <a:lnB>
                      <a:noFill/>
                    </a:lnB>
                    <a:solidFill>
                      <a:srgbClr val="CCFFFF"/>
                    </a:solidFill>
                  </a:tcPr>
                </a:tc>
                <a:tc>
                  <a:txBody>
                    <a:bodyPr/>
                    <a:lstStyle/>
                    <a:p>
                      <a:pPr algn="l" fontAlgn="b"/>
                      <a:r>
                        <a:rPr lang="tr-TR" sz="800" b="1" i="0" u="none" strike="noStrike">
                          <a:effectLst/>
                          <a:latin typeface="Arial" panose="020B0604020202020204" pitchFamily="34" charset="0"/>
                        </a:rPr>
                        <a:t> </a:t>
                      </a:r>
                    </a:p>
                  </a:txBody>
                  <a:tcPr marL="7184" marR="7184" marT="7184" marB="0" anchor="b">
                    <a:lnL>
                      <a:noFill/>
                    </a:lnL>
                    <a:lnR>
                      <a:noFill/>
                    </a:lnR>
                    <a:lnT>
                      <a:noFill/>
                    </a:lnT>
                    <a:lnB>
                      <a:noFill/>
                    </a:lnB>
                    <a:solidFill>
                      <a:srgbClr val="CCFFFF"/>
                    </a:solidFill>
                  </a:tcPr>
                </a:tc>
                <a:tc>
                  <a:txBody>
                    <a:bodyPr/>
                    <a:lstStyle/>
                    <a:p>
                      <a:pPr algn="l" fontAlgn="b"/>
                      <a:r>
                        <a:rPr lang="tr-TR" sz="800" b="1" i="0" u="none" strike="noStrike">
                          <a:effectLst/>
                          <a:latin typeface="Arial" panose="020B0604020202020204" pitchFamily="34" charset="0"/>
                        </a:rPr>
                        <a:t> </a:t>
                      </a:r>
                    </a:p>
                  </a:txBody>
                  <a:tcPr marL="7184" marR="7184" marT="7184" marB="0" anchor="b">
                    <a:lnL>
                      <a:noFill/>
                    </a:lnL>
                    <a:lnR>
                      <a:noFill/>
                    </a:lnR>
                    <a:lnT>
                      <a:noFill/>
                    </a:lnT>
                    <a:lnB>
                      <a:noFill/>
                    </a:lnB>
                    <a:solidFill>
                      <a:srgbClr val="CCFFFF"/>
                    </a:solidFill>
                  </a:tcPr>
                </a:tc>
                <a:tc>
                  <a:txBody>
                    <a:bodyPr/>
                    <a:lstStyle/>
                    <a:p>
                      <a:pPr algn="l" fontAlgn="b"/>
                      <a:r>
                        <a:rPr lang="tr-TR" sz="800" b="1" i="0" u="none" strike="noStrike">
                          <a:effectLst/>
                          <a:latin typeface="Arial" panose="020B0604020202020204" pitchFamily="34" charset="0"/>
                        </a:rPr>
                        <a:t> </a:t>
                      </a:r>
                    </a:p>
                  </a:txBody>
                  <a:tcPr marL="7184" marR="7184" marT="7184" marB="0" anchor="b">
                    <a:lnL>
                      <a:noFill/>
                    </a:lnL>
                    <a:lnR>
                      <a:noFill/>
                    </a:lnR>
                    <a:lnT>
                      <a:noFill/>
                    </a:lnT>
                    <a:lnB>
                      <a:noFill/>
                    </a:lnB>
                    <a:solidFill>
                      <a:srgbClr val="CCFFFF"/>
                    </a:solidFill>
                  </a:tcPr>
                </a:tc>
                <a:tc>
                  <a:txBody>
                    <a:bodyPr/>
                    <a:lstStyle/>
                    <a:p>
                      <a:pPr algn="l" fontAlgn="b"/>
                      <a:r>
                        <a:rPr lang="tr-TR" sz="800" b="1" i="0" u="none" strike="noStrike">
                          <a:effectLst/>
                          <a:latin typeface="Arial" panose="020B0604020202020204" pitchFamily="34" charset="0"/>
                        </a:rPr>
                        <a:t> </a:t>
                      </a:r>
                    </a:p>
                  </a:txBody>
                  <a:tcPr marL="7184" marR="7184" marT="7184" marB="0" anchor="b">
                    <a:lnL>
                      <a:noFill/>
                    </a:lnL>
                    <a:lnR>
                      <a:noFill/>
                    </a:lnR>
                    <a:lnT>
                      <a:noFill/>
                    </a:lnT>
                    <a:lnB>
                      <a:noFill/>
                    </a:lnB>
                    <a:solidFill>
                      <a:srgbClr val="CCFFFF"/>
                    </a:solidFill>
                  </a:tcPr>
                </a:tc>
                <a:tc>
                  <a:txBody>
                    <a:bodyPr/>
                    <a:lstStyle/>
                    <a:p>
                      <a:pPr algn="l" fontAlgn="b"/>
                      <a:r>
                        <a:rPr lang="tr-TR" sz="800" b="1" i="0" u="none" strike="noStrike">
                          <a:effectLst/>
                          <a:latin typeface="Arial" panose="020B0604020202020204" pitchFamily="34" charset="0"/>
                        </a:rPr>
                        <a:t> </a:t>
                      </a:r>
                    </a:p>
                  </a:txBody>
                  <a:tcPr marL="7184" marR="7184" marT="7184" marB="0" anchor="b">
                    <a:lnL>
                      <a:noFill/>
                    </a:lnL>
                    <a:lnR>
                      <a:noFill/>
                    </a:lnR>
                    <a:lnT>
                      <a:noFill/>
                    </a:lnT>
                    <a:lnB>
                      <a:noFill/>
                    </a:lnB>
                    <a:solidFill>
                      <a:srgbClr val="CCFFFF"/>
                    </a:solidFill>
                  </a:tcPr>
                </a:tc>
                <a:tc>
                  <a:txBody>
                    <a:bodyPr/>
                    <a:lstStyle/>
                    <a:p>
                      <a:pPr algn="l" fontAlgn="b"/>
                      <a:r>
                        <a:rPr lang="tr-TR" sz="800" b="1" i="0" u="none" strike="noStrike">
                          <a:effectLst/>
                          <a:latin typeface="Arial" panose="020B0604020202020204" pitchFamily="34" charset="0"/>
                        </a:rPr>
                        <a:t> </a:t>
                      </a:r>
                    </a:p>
                  </a:txBody>
                  <a:tcPr marL="7184" marR="7184" marT="7184" marB="0" anchor="b">
                    <a:lnL>
                      <a:noFill/>
                    </a:lnL>
                    <a:lnR>
                      <a:noFill/>
                    </a:lnR>
                    <a:lnT>
                      <a:noFill/>
                    </a:lnT>
                    <a:lnB>
                      <a:noFill/>
                    </a:lnB>
                    <a:solidFill>
                      <a:srgbClr val="CCFFFF"/>
                    </a:solidFill>
                  </a:tcPr>
                </a:tc>
                <a:tc>
                  <a:txBody>
                    <a:bodyPr/>
                    <a:lstStyle/>
                    <a:p>
                      <a:pPr algn="l" fontAlgn="b"/>
                      <a:r>
                        <a:rPr lang="tr-TR" sz="800" b="1" i="0" u="none" strike="noStrike">
                          <a:effectLst/>
                          <a:latin typeface="Arial" panose="020B0604020202020204" pitchFamily="34" charset="0"/>
                        </a:rPr>
                        <a:t> </a:t>
                      </a:r>
                    </a:p>
                  </a:txBody>
                  <a:tcPr marL="7184" marR="7184" marT="7184" marB="0" anchor="b">
                    <a:lnL>
                      <a:noFill/>
                    </a:lnL>
                    <a:lnR>
                      <a:noFill/>
                    </a:lnR>
                    <a:lnT>
                      <a:noFill/>
                    </a:lnT>
                    <a:lnB>
                      <a:noFill/>
                    </a:lnB>
                    <a:solidFill>
                      <a:srgbClr val="CCFFFF"/>
                    </a:solidFill>
                  </a:tcPr>
                </a:tc>
                <a:tc>
                  <a:txBody>
                    <a:bodyPr/>
                    <a:lstStyle/>
                    <a:p>
                      <a:pPr algn="l" fontAlgn="b"/>
                      <a:r>
                        <a:rPr lang="tr-TR" sz="800" b="1" i="0" u="none" strike="noStrike">
                          <a:effectLst/>
                          <a:latin typeface="Arial" panose="020B0604020202020204" pitchFamily="34" charset="0"/>
                        </a:rPr>
                        <a:t> </a:t>
                      </a:r>
                    </a:p>
                  </a:txBody>
                  <a:tcPr marL="7184" marR="7184" marT="7184" marB="0" anchor="b">
                    <a:lnL>
                      <a:noFill/>
                    </a:lnL>
                    <a:lnR>
                      <a:noFill/>
                    </a:lnR>
                    <a:lnT>
                      <a:noFill/>
                    </a:lnT>
                    <a:lnB>
                      <a:noFill/>
                    </a:lnB>
                    <a:solidFill>
                      <a:srgbClr val="CCFFFF"/>
                    </a:solidFill>
                  </a:tcPr>
                </a:tc>
                <a:tc>
                  <a:txBody>
                    <a:bodyPr/>
                    <a:lstStyle/>
                    <a:p>
                      <a:pPr algn="l" fontAlgn="b"/>
                      <a:r>
                        <a:rPr lang="tr-TR" sz="800" b="1" i="0" u="none" strike="noStrike">
                          <a:effectLst/>
                          <a:latin typeface="Arial" panose="020B0604020202020204" pitchFamily="34" charset="0"/>
                        </a:rPr>
                        <a:t> </a:t>
                      </a:r>
                    </a:p>
                  </a:txBody>
                  <a:tcPr marL="7184" marR="7184" marT="7184" marB="0" anchor="b">
                    <a:lnL>
                      <a:noFill/>
                    </a:lnL>
                    <a:lnR>
                      <a:noFill/>
                    </a:lnR>
                    <a:lnT>
                      <a:noFill/>
                    </a:lnT>
                    <a:lnB>
                      <a:noFill/>
                    </a:lnB>
                    <a:solidFill>
                      <a:srgbClr val="CCFFFF"/>
                    </a:solidFill>
                  </a:tcPr>
                </a:tc>
                <a:tc>
                  <a:txBody>
                    <a:bodyPr/>
                    <a:lstStyle/>
                    <a:p>
                      <a:pPr algn="l" fontAlgn="b"/>
                      <a:r>
                        <a:rPr lang="tr-TR" sz="800" b="1" i="0" u="none" strike="noStrike">
                          <a:effectLst/>
                          <a:latin typeface="Arial" panose="020B0604020202020204" pitchFamily="34" charset="0"/>
                        </a:rPr>
                        <a:t> </a:t>
                      </a:r>
                    </a:p>
                  </a:txBody>
                  <a:tcPr marL="7184" marR="7184" marT="7184" marB="0" anchor="b">
                    <a:lnL>
                      <a:noFill/>
                    </a:lnL>
                    <a:lnR>
                      <a:noFill/>
                    </a:lnR>
                    <a:lnT>
                      <a:noFill/>
                    </a:lnT>
                    <a:lnB>
                      <a:noFill/>
                    </a:lnB>
                    <a:solidFill>
                      <a:srgbClr val="CCFFFF"/>
                    </a:solidFill>
                  </a:tcPr>
                </a:tc>
                <a:tc>
                  <a:txBody>
                    <a:bodyPr/>
                    <a:lstStyle/>
                    <a:p>
                      <a:pPr algn="l" fontAlgn="b"/>
                      <a:r>
                        <a:rPr lang="tr-TR" sz="800" b="1" i="0" u="none" strike="noStrike">
                          <a:effectLst/>
                          <a:latin typeface="Arial" panose="020B0604020202020204" pitchFamily="34" charset="0"/>
                        </a:rPr>
                        <a:t> </a:t>
                      </a:r>
                    </a:p>
                  </a:txBody>
                  <a:tcPr marL="7184" marR="7184" marT="7184" marB="0" anchor="b">
                    <a:lnL>
                      <a:noFill/>
                    </a:lnL>
                    <a:lnR>
                      <a:noFill/>
                    </a:lnR>
                    <a:lnT>
                      <a:noFill/>
                    </a:lnT>
                    <a:lnB>
                      <a:noFill/>
                    </a:lnB>
                    <a:solidFill>
                      <a:srgbClr val="CCFFFF"/>
                    </a:solidFill>
                  </a:tcPr>
                </a:tc>
                <a:tc>
                  <a:txBody>
                    <a:bodyPr/>
                    <a:lstStyle/>
                    <a:p>
                      <a:pPr algn="l" fontAlgn="b"/>
                      <a:r>
                        <a:rPr lang="tr-TR" sz="800" b="1" i="0" u="none" strike="noStrike">
                          <a:effectLst/>
                          <a:latin typeface="Arial" panose="020B0604020202020204" pitchFamily="34" charset="0"/>
                        </a:rPr>
                        <a:t> </a:t>
                      </a:r>
                    </a:p>
                  </a:txBody>
                  <a:tcPr marL="7184" marR="7184" marT="7184" marB="0" anchor="b">
                    <a:lnL>
                      <a:noFill/>
                    </a:lnL>
                    <a:lnR>
                      <a:noFill/>
                    </a:lnR>
                    <a:lnT>
                      <a:noFill/>
                    </a:lnT>
                    <a:lnB>
                      <a:noFill/>
                    </a:lnB>
                    <a:solidFill>
                      <a:srgbClr val="CCFFFF"/>
                    </a:solidFill>
                  </a:tcPr>
                </a:tc>
                <a:tc>
                  <a:txBody>
                    <a:bodyPr/>
                    <a:lstStyle/>
                    <a:p>
                      <a:pPr algn="l" fontAlgn="b"/>
                      <a:r>
                        <a:rPr lang="tr-TR" sz="800" b="1" i="0" u="none" strike="noStrike">
                          <a:effectLst/>
                          <a:latin typeface="Arial" panose="020B0604020202020204" pitchFamily="34" charset="0"/>
                        </a:rPr>
                        <a:t> </a:t>
                      </a:r>
                    </a:p>
                  </a:txBody>
                  <a:tcPr marL="7184" marR="7184" marT="7184" marB="0" anchor="b">
                    <a:lnL>
                      <a:noFill/>
                    </a:lnL>
                    <a:lnR w="12700" cap="flat" cmpd="sng" algn="ctr">
                      <a:solidFill>
                        <a:srgbClr val="000000"/>
                      </a:solidFill>
                      <a:prstDash val="solid"/>
                      <a:round/>
                      <a:headEnd type="none" w="med" len="med"/>
                      <a:tailEnd type="none" w="med" len="med"/>
                    </a:lnR>
                    <a:lnT>
                      <a:noFill/>
                    </a:lnT>
                    <a:lnB>
                      <a:noFill/>
                    </a:lnB>
                    <a:solidFill>
                      <a:srgbClr val="CCFFFF"/>
                    </a:solidFill>
                  </a:tcPr>
                </a:tc>
              </a:tr>
              <a:tr h="150871">
                <a:tc>
                  <a:txBody>
                    <a:bodyPr/>
                    <a:lstStyle/>
                    <a:p>
                      <a:pPr algn="l" fontAlgn="b"/>
                      <a:r>
                        <a:rPr lang="tr-TR" sz="800" b="1" i="0" u="none" strike="noStrike">
                          <a:effectLst/>
                          <a:latin typeface="Arial" panose="020B0604020202020204" pitchFamily="34" charset="0"/>
                        </a:rPr>
                        <a:t> </a:t>
                      </a:r>
                    </a:p>
                  </a:txBody>
                  <a:tcPr marL="7184" marR="7184" marT="7184" marB="0" anchor="b">
                    <a:lnL w="12700" cap="flat" cmpd="sng" algn="ctr">
                      <a:solidFill>
                        <a:srgbClr val="000000"/>
                      </a:solidFill>
                      <a:prstDash val="solid"/>
                      <a:round/>
                      <a:headEnd type="none" w="med" len="med"/>
                      <a:tailEnd type="none" w="med" len="med"/>
                    </a:lnL>
                    <a:lnR>
                      <a:noFill/>
                    </a:lnR>
                    <a:lnT>
                      <a:noFill/>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tr-TR" sz="800" b="1" i="0" u="none" strike="noStrike">
                          <a:effectLst/>
                          <a:latin typeface="Arial" panose="020B0604020202020204" pitchFamily="34" charset="0"/>
                        </a:rPr>
                        <a:t>2001</a:t>
                      </a:r>
                    </a:p>
                  </a:txBody>
                  <a:tcPr marL="7184" marR="7184" marT="7184" marB="0" anchor="b">
                    <a:lnL>
                      <a:noFill/>
                    </a:lnL>
                    <a:lnR>
                      <a:noFill/>
                    </a:lnR>
                    <a:lnT>
                      <a:noFill/>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tr-TR" sz="800" b="1" i="0" u="none" strike="noStrike">
                          <a:effectLst/>
                          <a:latin typeface="Arial" panose="020B0604020202020204" pitchFamily="34" charset="0"/>
                        </a:rPr>
                        <a:t>2002</a:t>
                      </a:r>
                    </a:p>
                  </a:txBody>
                  <a:tcPr marL="7184" marR="7184" marT="7184" marB="0" anchor="b">
                    <a:lnL>
                      <a:noFill/>
                    </a:lnL>
                    <a:lnR>
                      <a:noFill/>
                    </a:lnR>
                    <a:lnT>
                      <a:noFill/>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tr-TR" sz="800" b="1" i="0" u="none" strike="noStrike">
                          <a:effectLst/>
                          <a:latin typeface="Arial" panose="020B0604020202020204" pitchFamily="34" charset="0"/>
                        </a:rPr>
                        <a:t>2003</a:t>
                      </a:r>
                    </a:p>
                  </a:txBody>
                  <a:tcPr marL="7184" marR="7184" marT="7184" marB="0" anchor="b">
                    <a:lnL>
                      <a:noFill/>
                    </a:lnL>
                    <a:lnR>
                      <a:noFill/>
                    </a:lnR>
                    <a:lnT>
                      <a:noFill/>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tr-TR" sz="800" b="1" i="0" u="none" strike="noStrike">
                          <a:effectLst/>
                          <a:latin typeface="Arial" panose="020B0604020202020204" pitchFamily="34" charset="0"/>
                        </a:rPr>
                        <a:t>2004</a:t>
                      </a:r>
                    </a:p>
                  </a:txBody>
                  <a:tcPr marL="7184" marR="7184" marT="7184" marB="0" anchor="b">
                    <a:lnL>
                      <a:noFill/>
                    </a:lnL>
                    <a:lnR>
                      <a:noFill/>
                    </a:lnR>
                    <a:lnT>
                      <a:noFill/>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tr-TR" sz="800" b="1" i="0" u="none" strike="noStrike">
                          <a:effectLst/>
                          <a:latin typeface="Arial" panose="020B0604020202020204" pitchFamily="34" charset="0"/>
                        </a:rPr>
                        <a:t>2005</a:t>
                      </a:r>
                    </a:p>
                  </a:txBody>
                  <a:tcPr marL="7184" marR="7184" marT="7184" marB="0" anchor="b">
                    <a:lnL>
                      <a:noFill/>
                    </a:lnL>
                    <a:lnR>
                      <a:noFill/>
                    </a:lnR>
                    <a:lnT>
                      <a:noFill/>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tr-TR" sz="800" b="1" i="0" u="none" strike="noStrike">
                          <a:effectLst/>
                          <a:latin typeface="Arial" panose="020B0604020202020204" pitchFamily="34" charset="0"/>
                        </a:rPr>
                        <a:t>2006</a:t>
                      </a:r>
                    </a:p>
                  </a:txBody>
                  <a:tcPr marL="7184" marR="7184" marT="7184" marB="0" anchor="b">
                    <a:lnL>
                      <a:noFill/>
                    </a:lnL>
                    <a:lnR>
                      <a:noFill/>
                    </a:lnR>
                    <a:lnT>
                      <a:noFill/>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tr-TR" sz="800" b="1" i="0" u="none" strike="noStrike">
                          <a:effectLst/>
                          <a:latin typeface="Arial" panose="020B0604020202020204" pitchFamily="34" charset="0"/>
                        </a:rPr>
                        <a:t>2007</a:t>
                      </a:r>
                    </a:p>
                  </a:txBody>
                  <a:tcPr marL="7184" marR="7184" marT="7184" marB="0" anchor="b">
                    <a:lnL>
                      <a:noFill/>
                    </a:lnL>
                    <a:lnR>
                      <a:noFill/>
                    </a:lnR>
                    <a:lnT>
                      <a:noFill/>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tr-TR" sz="800" b="1" i="0" u="none" strike="noStrike">
                          <a:effectLst/>
                          <a:latin typeface="Arial" panose="020B0604020202020204" pitchFamily="34" charset="0"/>
                        </a:rPr>
                        <a:t>2008</a:t>
                      </a:r>
                    </a:p>
                  </a:txBody>
                  <a:tcPr marL="7184" marR="7184" marT="7184" marB="0" anchor="b">
                    <a:lnL>
                      <a:noFill/>
                    </a:lnL>
                    <a:lnR>
                      <a:noFill/>
                    </a:lnR>
                    <a:lnT>
                      <a:noFill/>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tr-TR" sz="800" b="1" i="0" u="none" strike="noStrike">
                          <a:effectLst/>
                          <a:latin typeface="Arial" panose="020B0604020202020204" pitchFamily="34" charset="0"/>
                        </a:rPr>
                        <a:t>2009</a:t>
                      </a:r>
                    </a:p>
                  </a:txBody>
                  <a:tcPr marL="7184" marR="7184" marT="7184" marB="0" anchor="b">
                    <a:lnL>
                      <a:noFill/>
                    </a:lnL>
                    <a:lnR>
                      <a:noFill/>
                    </a:lnR>
                    <a:lnT>
                      <a:noFill/>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tr-TR" sz="800" b="1" i="0" u="none" strike="noStrike">
                          <a:effectLst/>
                          <a:latin typeface="Arial" panose="020B0604020202020204" pitchFamily="34" charset="0"/>
                        </a:rPr>
                        <a:t>2010</a:t>
                      </a:r>
                    </a:p>
                  </a:txBody>
                  <a:tcPr marL="7184" marR="7184" marT="7184" marB="0" anchor="b">
                    <a:lnL>
                      <a:noFill/>
                    </a:lnL>
                    <a:lnR>
                      <a:noFill/>
                    </a:lnR>
                    <a:lnT>
                      <a:noFill/>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tr-TR" sz="800" b="1" i="0" u="none" strike="noStrike">
                          <a:effectLst/>
                          <a:latin typeface="Arial" panose="020B0604020202020204" pitchFamily="34" charset="0"/>
                        </a:rPr>
                        <a:t>2011</a:t>
                      </a:r>
                    </a:p>
                  </a:txBody>
                  <a:tcPr marL="7184" marR="7184" marT="7184" marB="0" anchor="b">
                    <a:lnL>
                      <a:noFill/>
                    </a:lnL>
                    <a:lnR>
                      <a:noFill/>
                    </a:lnR>
                    <a:lnT>
                      <a:noFill/>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tr-TR" sz="800" b="1" i="0" u="none" strike="noStrike">
                          <a:effectLst/>
                          <a:latin typeface="Arial" panose="020B0604020202020204" pitchFamily="34" charset="0"/>
                        </a:rPr>
                        <a:t>2012</a:t>
                      </a:r>
                    </a:p>
                  </a:txBody>
                  <a:tcPr marL="7184" marR="7184" marT="7184" marB="0" anchor="b">
                    <a:lnL>
                      <a:noFill/>
                    </a:lnL>
                    <a:lnR>
                      <a:noFill/>
                    </a:lnR>
                    <a:lnT>
                      <a:noFill/>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tr-TR" sz="800" b="1" i="0" u="none" strike="noStrike">
                          <a:effectLst/>
                          <a:latin typeface="Arial" panose="020B0604020202020204" pitchFamily="34" charset="0"/>
                        </a:rPr>
                        <a:t>2013</a:t>
                      </a:r>
                    </a:p>
                  </a:txBody>
                  <a:tcPr marL="7184" marR="7184" marT="7184" marB="0" anchor="b">
                    <a:lnL>
                      <a:noFill/>
                    </a:lnL>
                    <a:lnR>
                      <a:noFill/>
                    </a:lnR>
                    <a:lnT>
                      <a:noFill/>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tr-TR" sz="800" b="1" i="0" u="none" strike="noStrike">
                          <a:effectLst/>
                          <a:latin typeface="Arial" panose="020B0604020202020204" pitchFamily="34" charset="0"/>
                        </a:rPr>
                        <a:t>2014</a:t>
                      </a:r>
                    </a:p>
                  </a:txBody>
                  <a:tcPr marL="7184" marR="7184" marT="7184" marB="0" anchor="b">
                    <a:lnL>
                      <a:noFill/>
                    </a:lnL>
                    <a:lnR>
                      <a:noFill/>
                    </a:lnR>
                    <a:lnT>
                      <a:noFill/>
                    </a:lnT>
                    <a:lnB w="12700" cap="flat" cmpd="sng" algn="ctr">
                      <a:solidFill>
                        <a:srgbClr val="000000"/>
                      </a:solidFill>
                      <a:prstDash val="solid"/>
                      <a:round/>
                      <a:headEnd type="none" w="med" len="med"/>
                      <a:tailEnd type="none" w="med" len="med"/>
                    </a:lnB>
                    <a:solidFill>
                      <a:srgbClr val="CCFFFF"/>
                    </a:solidFill>
                  </a:tcPr>
                </a:tc>
                <a:tc>
                  <a:txBody>
                    <a:bodyPr/>
                    <a:lstStyle/>
                    <a:p>
                      <a:pPr algn="r" fontAlgn="b"/>
                      <a:r>
                        <a:rPr lang="tr-TR" sz="800" b="1" i="0" u="none" strike="noStrike">
                          <a:effectLst/>
                          <a:latin typeface="Arial" panose="020B0604020202020204" pitchFamily="34" charset="0"/>
                        </a:rPr>
                        <a:t>2015</a:t>
                      </a:r>
                    </a:p>
                  </a:txBody>
                  <a:tcPr marL="7184" marR="7184" marT="7184"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solidFill>
                      <a:srgbClr val="CCFFFF"/>
                    </a:solidFill>
                  </a:tcPr>
                </a:tc>
              </a:tr>
              <a:tr h="150871">
                <a:tc>
                  <a:txBody>
                    <a:bodyPr/>
                    <a:lstStyle/>
                    <a:p>
                      <a:pPr algn="l" fontAlgn="b"/>
                      <a:r>
                        <a:rPr lang="tr-TR" sz="800" b="0" i="0" u="none" strike="noStrike">
                          <a:effectLst/>
                          <a:latin typeface="Arial" panose="020B0604020202020204" pitchFamily="34" charset="0"/>
                        </a:rPr>
                        <a:t> </a:t>
                      </a:r>
                    </a:p>
                  </a:txBody>
                  <a:tcPr marL="7184" marR="7184" marT="7184" marB="0" anchor="b">
                    <a:lnL w="12700" cap="flat" cmpd="sng" algn="ctr">
                      <a:solidFill>
                        <a:srgbClr val="000000"/>
                      </a:solidFill>
                      <a:prstDash val="solid"/>
                      <a:round/>
                      <a:headEnd type="none" w="med" len="med"/>
                      <a:tailEnd type="none" w="med" len="med"/>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tr-TR" sz="800" b="0" i="0" u="none" strike="noStrike">
                        <a:effectLst/>
                        <a:latin typeface="Arial" panose="020B0604020202020204" pitchFamily="34" charset="0"/>
                      </a:endParaRPr>
                    </a:p>
                  </a:txBody>
                  <a:tcPr marL="7184" marR="7184" marT="718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tr-TR" sz="800" b="0" i="0" u="none" strike="noStrike">
                        <a:effectLst/>
                        <a:latin typeface="Arial" panose="020B0604020202020204" pitchFamily="34" charset="0"/>
                      </a:endParaRPr>
                    </a:p>
                  </a:txBody>
                  <a:tcPr marL="7184" marR="7184" marT="718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tr-TR" sz="800" b="0" i="0" u="none" strike="noStrike">
                        <a:effectLst/>
                        <a:latin typeface="Arial" panose="020B0604020202020204" pitchFamily="34" charset="0"/>
                      </a:endParaRPr>
                    </a:p>
                  </a:txBody>
                  <a:tcPr marL="7184" marR="7184" marT="718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tr-TR" sz="800" b="0" i="0" u="none" strike="noStrike">
                        <a:effectLst/>
                        <a:latin typeface="Arial" panose="020B0604020202020204" pitchFamily="34" charset="0"/>
                      </a:endParaRPr>
                    </a:p>
                  </a:txBody>
                  <a:tcPr marL="7184" marR="7184" marT="718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tr-TR" sz="800" b="0" i="0" u="none" strike="noStrike">
                        <a:effectLst/>
                        <a:latin typeface="Arial" panose="020B0604020202020204" pitchFamily="34" charset="0"/>
                      </a:endParaRPr>
                    </a:p>
                  </a:txBody>
                  <a:tcPr marL="7184" marR="7184" marT="718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tr-TR" sz="800" b="0" i="0" u="none" strike="noStrike">
                        <a:effectLst/>
                        <a:latin typeface="Arial" panose="020B0604020202020204" pitchFamily="34" charset="0"/>
                      </a:endParaRPr>
                    </a:p>
                  </a:txBody>
                  <a:tcPr marL="7184" marR="7184" marT="718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tr-TR" sz="800" b="0" i="0" u="none" strike="noStrike">
                        <a:effectLst/>
                        <a:latin typeface="Arial" panose="020B0604020202020204" pitchFamily="34" charset="0"/>
                      </a:endParaRPr>
                    </a:p>
                  </a:txBody>
                  <a:tcPr marL="7184" marR="7184" marT="718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tr-TR" sz="800" b="0" i="0" u="none" strike="noStrike">
                        <a:effectLst/>
                        <a:latin typeface="Arial" panose="020B0604020202020204" pitchFamily="34" charset="0"/>
                      </a:endParaRPr>
                    </a:p>
                  </a:txBody>
                  <a:tcPr marL="7184" marR="7184" marT="718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tr-TR" sz="800" b="0" i="0" u="none" strike="noStrike">
                          <a:effectLst/>
                          <a:latin typeface="Arial" panose="020B0604020202020204" pitchFamily="34" charset="0"/>
                        </a:rPr>
                        <a:t> </a:t>
                      </a:r>
                    </a:p>
                  </a:txBody>
                  <a:tcPr marL="7184" marR="7184" marT="718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tr-TR" sz="800" b="0" i="0" u="none" strike="noStrike">
                          <a:effectLst/>
                          <a:latin typeface="Arial" panose="020B0604020202020204" pitchFamily="34" charset="0"/>
                        </a:rPr>
                        <a:t> </a:t>
                      </a:r>
                    </a:p>
                  </a:txBody>
                  <a:tcPr marL="7184" marR="7184" marT="718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tr-TR" sz="800" b="0" i="0" u="none" strike="noStrike">
                          <a:effectLst/>
                          <a:latin typeface="Arial" panose="020B0604020202020204" pitchFamily="34" charset="0"/>
                        </a:rPr>
                        <a:t> </a:t>
                      </a:r>
                    </a:p>
                  </a:txBody>
                  <a:tcPr marL="7184" marR="7184" marT="718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tr-TR" sz="800" b="0" i="0" u="none" strike="noStrike">
                          <a:effectLst/>
                          <a:latin typeface="Arial" panose="020B0604020202020204" pitchFamily="34" charset="0"/>
                        </a:rPr>
                        <a:t> </a:t>
                      </a:r>
                    </a:p>
                  </a:txBody>
                  <a:tcPr marL="7184" marR="7184" marT="718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tr-TR" sz="800" b="0" i="0" u="none" strike="noStrike">
                          <a:effectLst/>
                          <a:latin typeface="Arial" panose="020B0604020202020204" pitchFamily="34" charset="0"/>
                        </a:rPr>
                        <a:t> </a:t>
                      </a:r>
                    </a:p>
                  </a:txBody>
                  <a:tcPr marL="7184" marR="7184" marT="718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r>
                        <a:rPr lang="tr-TR" sz="800" b="0" i="0" u="none" strike="noStrike">
                          <a:effectLst/>
                          <a:latin typeface="Arial" panose="020B0604020202020204" pitchFamily="34" charset="0"/>
                        </a:rPr>
                        <a:t> </a:t>
                      </a:r>
                    </a:p>
                  </a:txBody>
                  <a:tcPr marL="7184" marR="7184" marT="718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b"/>
                      <a:endParaRPr lang="tr-TR" sz="800" b="0" i="0" u="none" strike="noStrike">
                        <a:effectLst/>
                        <a:latin typeface="Arial" panose="020B0604020202020204" pitchFamily="34" charset="0"/>
                      </a:endParaRPr>
                    </a:p>
                  </a:txBody>
                  <a:tcPr marL="7184" marR="7184" marT="7184" marB="0" anchor="b">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5240">
                <a:tc>
                  <a:txBody>
                    <a:bodyPr/>
                    <a:lstStyle/>
                    <a:p>
                      <a:pPr algn="l" fontAlgn="b"/>
                      <a:r>
                        <a:rPr lang="tr-TR" sz="800" b="1" i="0" u="none" strike="noStrike">
                          <a:effectLst/>
                          <a:latin typeface="Arial" panose="020B0604020202020204" pitchFamily="34" charset="0"/>
                        </a:rPr>
                        <a:t>AVRUPA</a:t>
                      </a:r>
                    </a:p>
                  </a:txBody>
                  <a:tcPr marL="7184" marR="7184" marT="718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tr-TR" sz="800" b="1" i="0" u="none" strike="noStrike">
                          <a:effectLst/>
                          <a:latin typeface="Arial" panose="020B0604020202020204" pitchFamily="34" charset="0"/>
                        </a:rPr>
                        <a:t>3.131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tr-TR" sz="800" b="1" i="0" u="none" strike="noStrike">
                          <a:effectLst/>
                          <a:latin typeface="Arial" panose="020B0604020202020204" pitchFamily="34" charset="0"/>
                        </a:rPr>
                        <a:t>4.164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tr-TR" sz="800" b="1" i="0" u="none" strike="noStrike">
                          <a:effectLst/>
                          <a:latin typeface="Arial" panose="020B0604020202020204" pitchFamily="34" charset="0"/>
                        </a:rPr>
                        <a:t>4.392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tr-TR" sz="800" b="1" i="0" u="none" strike="noStrike">
                          <a:effectLst/>
                          <a:latin typeface="Arial" panose="020B0604020202020204" pitchFamily="34" charset="0"/>
                        </a:rPr>
                        <a:t>4.702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tr-TR" sz="800" b="1" i="0" u="none" strike="noStrike">
                          <a:effectLst/>
                          <a:latin typeface="Arial" panose="020B0604020202020204" pitchFamily="34" charset="0"/>
                        </a:rPr>
                        <a:t>5.093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tr-TR" sz="800" b="1" i="0" u="none" strike="noStrike">
                          <a:effectLst/>
                          <a:latin typeface="Arial" panose="020B0604020202020204" pitchFamily="34" charset="0"/>
                        </a:rPr>
                        <a:t>5.407</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tr-TR" sz="800" b="1" i="0" u="none" strike="noStrike">
                          <a:effectLst/>
                          <a:latin typeface="Arial" panose="020B0604020202020204" pitchFamily="34" charset="0"/>
                        </a:rPr>
                        <a:t>8.042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tr-TR" sz="800" b="1" i="0" u="none" strike="noStrike">
                          <a:effectLst/>
                          <a:latin typeface="Arial" panose="020B0604020202020204" pitchFamily="34" charset="0"/>
                        </a:rPr>
                        <a:t>11.210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tr-TR" sz="800" b="1" i="0" u="none" strike="noStrike">
                          <a:effectLst/>
                          <a:latin typeface="Arial" panose="020B0604020202020204" pitchFamily="34" charset="0"/>
                        </a:rPr>
                        <a:t>12.409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tr-TR" sz="800" b="1" i="0" u="none" strike="noStrike">
                          <a:effectLst/>
                          <a:latin typeface="Arial" panose="020B0604020202020204" pitchFamily="34" charset="0"/>
                        </a:rPr>
                        <a:t>12.894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tr-TR" sz="800" b="1" i="0" u="none" strike="noStrike">
                          <a:effectLst/>
                          <a:latin typeface="Arial" panose="020B0604020202020204" pitchFamily="34" charset="0"/>
                        </a:rPr>
                        <a:t>14.229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tr-TR" sz="800" b="1" i="0" u="none" strike="noStrike">
                          <a:effectLst/>
                          <a:latin typeface="Arial" panose="020B0604020202020204" pitchFamily="34" charset="0"/>
                        </a:rPr>
                        <a:t>17.300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tr-TR" sz="800" b="1" i="0" u="none" strike="noStrike">
                          <a:effectLst/>
                          <a:latin typeface="Arial" panose="020B0604020202020204" pitchFamily="34" charset="0"/>
                        </a:rPr>
                        <a:t>19.602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tr-TR" sz="800" b="1" i="0" u="none" strike="noStrike">
                          <a:effectLst/>
                          <a:latin typeface="Arial" panose="020B0604020202020204" pitchFamily="34" charset="0"/>
                        </a:rPr>
                        <a:t>20.653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c>
                  <a:txBody>
                    <a:bodyPr/>
                    <a:lstStyle/>
                    <a:p>
                      <a:pPr algn="r" fontAlgn="b"/>
                      <a:r>
                        <a:rPr lang="tr-TR" sz="800" b="1" i="0" u="none" strike="noStrike">
                          <a:effectLst/>
                          <a:latin typeface="Arial" panose="020B0604020202020204" pitchFamily="34" charset="0"/>
                        </a:rPr>
                        <a:t>21.011</a:t>
                      </a:r>
                    </a:p>
                  </a:txBody>
                  <a:tcPr marL="7184" marR="7184" marT="718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99"/>
                    </a:solidFill>
                  </a:tcPr>
                </a:tc>
              </a:tr>
              <a:tr h="122134">
                <a:tc>
                  <a:txBody>
                    <a:bodyPr/>
                    <a:lstStyle/>
                    <a:p>
                      <a:pPr algn="l" fontAlgn="b"/>
                      <a:r>
                        <a:rPr lang="tr-TR" sz="800" b="0" i="0" u="none" strike="noStrike">
                          <a:effectLst/>
                          <a:latin typeface="Arial" panose="020B0604020202020204" pitchFamily="34" charset="0"/>
                        </a:rPr>
                        <a:t>Almanya</a:t>
                      </a:r>
                    </a:p>
                  </a:txBody>
                  <a:tcPr marL="172424" marR="7184" marT="718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324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343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391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379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375</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375</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460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932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661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651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935</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1.063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1.443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1.363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1.155</a:t>
                      </a:r>
                    </a:p>
                  </a:txBody>
                  <a:tcPr marL="7184" marR="7184" marT="718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2134">
                <a:tc>
                  <a:txBody>
                    <a:bodyPr/>
                    <a:lstStyle/>
                    <a:p>
                      <a:pPr algn="l" fontAlgn="b"/>
                      <a:r>
                        <a:rPr lang="tr-TR" sz="800" b="0" i="0" u="none" strike="noStrike">
                          <a:effectLst/>
                          <a:latin typeface="Arial" panose="020B0604020202020204" pitchFamily="34" charset="0"/>
                        </a:rPr>
                        <a:t>Avusturya</a:t>
                      </a:r>
                    </a:p>
                  </a:txBody>
                  <a:tcPr marL="172424" marR="7184" marT="718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46</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56</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78</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85</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74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104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268</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301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366</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546</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579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898</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954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1.202</a:t>
                      </a:r>
                    </a:p>
                  </a:txBody>
                  <a:tcPr marL="7184" marR="7184" marT="718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2134">
                <a:tc>
                  <a:txBody>
                    <a:bodyPr/>
                    <a:lstStyle/>
                    <a:p>
                      <a:pPr algn="l" fontAlgn="b"/>
                      <a:r>
                        <a:rPr lang="tr-TR" sz="800" b="0" i="0" u="none" strike="noStrike">
                          <a:effectLst/>
                          <a:latin typeface="Arial" panose="020B0604020202020204" pitchFamily="34" charset="0"/>
                        </a:rPr>
                        <a:t>Belçika</a:t>
                      </a:r>
                    </a:p>
                  </a:txBody>
                  <a:tcPr marL="172424" marR="7184" marT="718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tr-TR" sz="800" b="0" i="0" u="none" strike="noStrike">
                          <a:effectLst/>
                          <a:latin typeface="Arial" panose="020B0604020202020204" pitchFamily="34" charset="0"/>
                        </a:rPr>
                        <a:t>49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tr-TR" sz="800" b="0" i="0" u="none" strike="noStrike">
                          <a:effectLst/>
                          <a:latin typeface="Arial" panose="020B0604020202020204" pitchFamily="34" charset="0"/>
                        </a:rPr>
                        <a:t>52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tr-TR" sz="800" b="0" i="0" u="none" strike="noStrike">
                          <a:effectLst/>
                          <a:latin typeface="Arial" panose="020B0604020202020204" pitchFamily="34" charset="0"/>
                        </a:rPr>
                        <a:t>52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tr-TR" sz="800" b="0" i="0" u="none" strike="noStrike">
                          <a:effectLst/>
                          <a:latin typeface="Arial" panose="020B0604020202020204" pitchFamily="34" charset="0"/>
                        </a:rPr>
                        <a:t>52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tr-TR" sz="800" b="0" i="0" u="none" strike="noStrike">
                          <a:effectLst/>
                          <a:latin typeface="Arial" panose="020B0604020202020204" pitchFamily="34" charset="0"/>
                        </a:rPr>
                        <a:t>53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tr-TR" sz="800" b="0" i="0" u="none" strike="noStrike">
                          <a:effectLst/>
                          <a:latin typeface="Arial" panose="020B0604020202020204" pitchFamily="34" charset="0"/>
                        </a:rPr>
                        <a:t>56</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tr-TR" sz="800" b="0" i="0" u="none" strike="noStrike">
                          <a:effectLst/>
                          <a:latin typeface="Arial" panose="020B0604020202020204" pitchFamily="34" charset="0"/>
                        </a:rPr>
                        <a:t>56</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tr-TR" sz="800" b="0" i="0" u="none" strike="noStrike">
                          <a:effectLst/>
                          <a:latin typeface="Arial" panose="020B0604020202020204" pitchFamily="34" charset="0"/>
                        </a:rPr>
                        <a:t>219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tr-TR" sz="800" b="0" i="0" u="none" strike="noStrike">
                          <a:effectLst/>
                          <a:latin typeface="Arial" panose="020B0604020202020204" pitchFamily="34" charset="0"/>
                        </a:rPr>
                        <a:t>224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tr-TR" sz="800" b="0" i="0" u="none" strike="noStrike">
                          <a:effectLst/>
                          <a:latin typeface="Arial" panose="020B0604020202020204" pitchFamily="34" charset="0"/>
                        </a:rPr>
                        <a:t>208</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tr-TR" sz="800" b="0" i="0" u="none" strike="noStrike">
                          <a:effectLst/>
                          <a:latin typeface="Arial" panose="020B0604020202020204" pitchFamily="34" charset="0"/>
                        </a:rPr>
                        <a:t>202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tr-TR" sz="800" b="0" i="0" u="none" strike="noStrike">
                          <a:effectLst/>
                          <a:latin typeface="Arial" panose="020B0604020202020204" pitchFamily="34" charset="0"/>
                        </a:rPr>
                        <a:t>206</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tr-TR" sz="800" b="0" i="0" u="none" strike="noStrike">
                          <a:effectLst/>
                          <a:latin typeface="Arial" panose="020B0604020202020204" pitchFamily="34" charset="0"/>
                        </a:rPr>
                        <a:t>215</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tr-TR" sz="800" b="0" i="0" u="none" strike="noStrike">
                          <a:effectLst/>
                          <a:latin typeface="Arial" panose="020B0604020202020204" pitchFamily="34" charset="0"/>
                        </a:rPr>
                        <a:t>193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c>
                  <a:txBody>
                    <a:bodyPr/>
                    <a:lstStyle/>
                    <a:p>
                      <a:pPr algn="r" fontAlgn="b"/>
                      <a:r>
                        <a:rPr lang="tr-TR" sz="800" b="0" i="0" u="none" strike="noStrike">
                          <a:effectLst/>
                          <a:latin typeface="Arial" panose="020B0604020202020204" pitchFamily="34" charset="0"/>
                        </a:rPr>
                        <a:t>135</a:t>
                      </a:r>
                    </a:p>
                  </a:txBody>
                  <a:tcPr marL="7184" marR="7184" marT="718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00B0F0"/>
                    </a:solidFill>
                  </a:tcPr>
                </a:tc>
              </a:tr>
              <a:tr h="122134">
                <a:tc>
                  <a:txBody>
                    <a:bodyPr/>
                    <a:lstStyle/>
                    <a:p>
                      <a:pPr algn="l" fontAlgn="b"/>
                      <a:r>
                        <a:rPr lang="tr-TR" sz="800" b="0" i="0" u="none" strike="noStrike">
                          <a:effectLst/>
                          <a:latin typeface="Arial" panose="020B0604020202020204" pitchFamily="34" charset="0"/>
                        </a:rPr>
                        <a:t>Bulgaristan</a:t>
                      </a:r>
                    </a:p>
                  </a:txBody>
                  <a:tcPr marL="172424" marR="7184" marT="718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46</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92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76</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75</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84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89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87</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222</a:t>
                      </a:r>
                    </a:p>
                  </a:txBody>
                  <a:tcPr marL="7184" marR="7184" marT="718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2134">
                <a:tc>
                  <a:txBody>
                    <a:bodyPr/>
                    <a:lstStyle/>
                    <a:p>
                      <a:pPr algn="l" fontAlgn="b"/>
                      <a:r>
                        <a:rPr lang="tr-TR" sz="800" b="0" i="0" u="none" strike="noStrike">
                          <a:effectLst/>
                          <a:latin typeface="Arial" panose="020B0604020202020204" pitchFamily="34" charset="0"/>
                        </a:rPr>
                        <a:t>Çek Cumhuriyeti</a:t>
                      </a:r>
                    </a:p>
                  </a:txBody>
                  <a:tcPr marL="172424" marR="7184" marT="718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84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84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84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84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84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84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tr-TR" sz="800" b="0" i="0" u="none" strike="noStrike">
                          <a:effectLst/>
                          <a:latin typeface="Arial" panose="020B0604020202020204" pitchFamily="34" charset="0"/>
                        </a:rPr>
                        <a:t> </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b"/>
                      <a:r>
                        <a:rPr lang="tr-TR" sz="800" b="0" i="0" u="none" strike="noStrike">
                          <a:effectLst/>
                          <a:latin typeface="Arial" panose="020B0604020202020204" pitchFamily="34" charset="0"/>
                        </a:rPr>
                        <a:t> </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2134">
                <a:tc>
                  <a:txBody>
                    <a:bodyPr/>
                    <a:lstStyle/>
                    <a:p>
                      <a:pPr algn="l" fontAlgn="b"/>
                      <a:r>
                        <a:rPr lang="tr-TR" sz="800" b="0" i="0" u="none" strike="noStrike">
                          <a:effectLst/>
                          <a:latin typeface="Arial" panose="020B0604020202020204" pitchFamily="34" charset="0"/>
                        </a:rPr>
                        <a:t>Danimarka</a:t>
                      </a:r>
                    </a:p>
                  </a:txBody>
                  <a:tcPr marL="172424" marR="7184" marT="718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2134">
                <a:tc>
                  <a:txBody>
                    <a:bodyPr/>
                    <a:lstStyle/>
                    <a:p>
                      <a:pPr algn="l" fontAlgn="b"/>
                      <a:r>
                        <a:rPr lang="tr-TR" sz="800" b="0" i="0" u="none" strike="noStrike">
                          <a:effectLst/>
                          <a:latin typeface="Arial" panose="020B0604020202020204" pitchFamily="34" charset="0"/>
                        </a:rPr>
                        <a:t>Estonya</a:t>
                      </a:r>
                    </a:p>
                  </a:txBody>
                  <a:tcPr marL="172424" marR="7184" marT="718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2134">
                <a:tc>
                  <a:txBody>
                    <a:bodyPr/>
                    <a:lstStyle/>
                    <a:p>
                      <a:pPr algn="l" fontAlgn="b"/>
                      <a:r>
                        <a:rPr lang="tr-TR" sz="800" b="0" i="0" u="none" strike="noStrike">
                          <a:effectLst/>
                          <a:latin typeface="Arial" panose="020B0604020202020204" pitchFamily="34" charset="0"/>
                        </a:rPr>
                        <a:t>Finlandiya</a:t>
                      </a:r>
                    </a:p>
                  </a:txBody>
                  <a:tcPr marL="172424" marR="7184" marT="718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2134">
                <a:tc>
                  <a:txBody>
                    <a:bodyPr/>
                    <a:lstStyle/>
                    <a:p>
                      <a:pPr algn="l" fontAlgn="b"/>
                      <a:r>
                        <a:rPr lang="tr-TR" sz="800" b="0" i="0" u="none" strike="noStrike">
                          <a:effectLst/>
                          <a:latin typeface="Arial" panose="020B0604020202020204" pitchFamily="34" charset="0"/>
                        </a:rPr>
                        <a:t>Fransa</a:t>
                      </a:r>
                    </a:p>
                  </a:txBody>
                  <a:tcPr marL="172424" marR="7184" marT="718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100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99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101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102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102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104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84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121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136</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138</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28</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113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106</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42</a:t>
                      </a:r>
                    </a:p>
                  </a:txBody>
                  <a:tcPr marL="7184" marR="7184" marT="718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2134">
                <a:tc>
                  <a:txBody>
                    <a:bodyPr/>
                    <a:lstStyle/>
                    <a:p>
                      <a:pPr algn="l" fontAlgn="b"/>
                      <a:r>
                        <a:rPr lang="tr-TR" sz="800" b="0" i="0" u="none" strike="noStrike">
                          <a:effectLst/>
                          <a:latin typeface="Arial" panose="020B0604020202020204" pitchFamily="34" charset="0"/>
                        </a:rPr>
                        <a:t>Hollanda</a:t>
                      </a:r>
                    </a:p>
                  </a:txBody>
                  <a:tcPr marL="172424" marR="7184" marT="718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1.471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2.295</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2.419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2.683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2.828</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3.041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4.201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5.268</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5.561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6.653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7.452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9.588</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11.042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11.389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11.325</a:t>
                      </a:r>
                    </a:p>
                  </a:txBody>
                  <a:tcPr marL="7184" marR="7184" marT="718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2134">
                <a:tc>
                  <a:txBody>
                    <a:bodyPr/>
                    <a:lstStyle/>
                    <a:p>
                      <a:pPr algn="l" fontAlgn="b"/>
                      <a:r>
                        <a:rPr lang="tr-TR" sz="800" b="0" i="0" u="none" strike="noStrike">
                          <a:effectLst/>
                          <a:latin typeface="Arial" panose="020B0604020202020204" pitchFamily="34" charset="0"/>
                        </a:rPr>
                        <a:t>İngiltere</a:t>
                      </a:r>
                    </a:p>
                  </a:txBody>
                  <a:tcPr marL="172424" marR="7184" marT="718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482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519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531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535</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584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586</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463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759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226</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253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282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297</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405</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665</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821</a:t>
                      </a:r>
                    </a:p>
                  </a:txBody>
                  <a:tcPr marL="7184" marR="7184" marT="718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2134">
                <a:tc>
                  <a:txBody>
                    <a:bodyPr/>
                    <a:lstStyle/>
                    <a:p>
                      <a:pPr algn="l" fontAlgn="b"/>
                      <a:r>
                        <a:rPr lang="tr-TR" sz="800" b="0" i="0" u="none" strike="noStrike">
                          <a:effectLst/>
                          <a:latin typeface="Arial" panose="020B0604020202020204" pitchFamily="34" charset="0"/>
                        </a:rPr>
                        <a:t>İrlanda</a:t>
                      </a:r>
                    </a:p>
                  </a:txBody>
                  <a:tcPr marL="172424" marR="7184" marT="718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35</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46</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278</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241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732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598</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609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608</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598</a:t>
                      </a:r>
                    </a:p>
                  </a:txBody>
                  <a:tcPr marL="7184" marR="7184" marT="718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2134">
                <a:tc>
                  <a:txBody>
                    <a:bodyPr/>
                    <a:lstStyle/>
                    <a:p>
                      <a:pPr algn="l" fontAlgn="b"/>
                      <a:r>
                        <a:rPr lang="tr-TR" sz="800" b="0" i="0" u="none" strike="noStrike">
                          <a:effectLst/>
                          <a:latin typeface="Arial" panose="020B0604020202020204" pitchFamily="34" charset="0"/>
                        </a:rPr>
                        <a:t>İspanya</a:t>
                      </a:r>
                    </a:p>
                  </a:txBody>
                  <a:tcPr marL="172424" marR="7184" marT="718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111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132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121</a:t>
                      </a:r>
                    </a:p>
                  </a:txBody>
                  <a:tcPr marL="7184" marR="7184" marT="718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2134">
                <a:tc>
                  <a:txBody>
                    <a:bodyPr/>
                    <a:lstStyle/>
                    <a:p>
                      <a:pPr algn="l" fontAlgn="b"/>
                      <a:r>
                        <a:rPr lang="tr-TR" sz="800" b="0" i="0" u="none" strike="noStrike">
                          <a:effectLst/>
                          <a:latin typeface="Arial" panose="020B0604020202020204" pitchFamily="34" charset="0"/>
                        </a:rPr>
                        <a:t>İsveç</a:t>
                      </a:r>
                    </a:p>
                  </a:txBody>
                  <a:tcPr marL="172424" marR="7184" marT="718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0</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5</a:t>
                      </a:r>
                    </a:p>
                  </a:txBody>
                  <a:tcPr marL="7184" marR="7184" marT="718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2134">
                <a:tc>
                  <a:txBody>
                    <a:bodyPr/>
                    <a:lstStyle/>
                    <a:p>
                      <a:pPr algn="l" fontAlgn="b"/>
                      <a:r>
                        <a:rPr lang="tr-TR" sz="800" b="0" i="0" u="none" strike="noStrike" dirty="0">
                          <a:effectLst/>
                          <a:latin typeface="Arial" panose="020B0604020202020204" pitchFamily="34" charset="0"/>
                        </a:rPr>
                        <a:t>İsviçre</a:t>
                      </a:r>
                    </a:p>
                  </a:txBody>
                  <a:tcPr marL="172424" marR="7184" marT="7184"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65</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64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68</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71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72</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68</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83</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264</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329</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368</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386</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391</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466</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a:effectLst/>
                          <a:latin typeface="Arial" panose="020B0604020202020204" pitchFamily="34" charset="0"/>
                        </a:rPr>
                        <a:t>445</a:t>
                      </a:r>
                    </a:p>
                  </a:txBody>
                  <a:tcPr marL="7184" marR="7184" marT="7184"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tr-TR" sz="800" b="0" i="0" u="none" strike="noStrike" dirty="0">
                          <a:effectLst/>
                          <a:latin typeface="Arial" panose="020B0604020202020204" pitchFamily="34" charset="0"/>
                        </a:rPr>
                        <a:t>187</a:t>
                      </a:r>
                    </a:p>
                  </a:txBody>
                  <a:tcPr marL="7184" marR="7184" marT="7184"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3" name="Unvan 2"/>
          <p:cNvSpPr>
            <a:spLocks noGrp="1"/>
          </p:cNvSpPr>
          <p:nvPr>
            <p:ph type="title"/>
          </p:nvPr>
        </p:nvSpPr>
        <p:spPr>
          <a:xfrm>
            <a:off x="1306121" y="132756"/>
            <a:ext cx="6650256" cy="476844"/>
          </a:xfrm>
        </p:spPr>
        <p:txBody>
          <a:bodyPr>
            <a:normAutofit fontScale="90000"/>
          </a:bodyPr>
          <a:lstStyle/>
          <a:p>
            <a:r>
              <a:rPr lang="tr-TR" dirty="0" smtClean="0"/>
              <a:t>Belçika’daki Türk yatırımları</a:t>
            </a:r>
            <a:endParaRPr lang="tr-TR"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23</a:t>
            </a:fld>
            <a:endParaRPr lang="en-US" dirty="0"/>
          </a:p>
        </p:txBody>
      </p:sp>
    </p:spTree>
    <p:extLst>
      <p:ext uri="{BB962C8B-B14F-4D97-AF65-F5344CB8AC3E}">
        <p14:creationId xmlns:p14="http://schemas.microsoft.com/office/powerpoint/2010/main" val="2188461659"/>
      </p:ext>
    </p:extLst>
  </p:cSld>
  <p:clrMapOvr>
    <a:masterClrMapping/>
  </p:clrMapOvr>
  <p:transition spd="med">
    <p:fade/>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çerik Yer Tutucusu 5"/>
          <p:cNvGraphicFramePr>
            <a:graphicFrameLocks noGrp="1"/>
          </p:cNvGraphicFramePr>
          <p:nvPr>
            <p:ph idx="1"/>
            <p:extLst>
              <p:ext uri="{D42A27DB-BD31-4B8C-83A1-F6EECF244321}">
                <p14:modId xmlns:p14="http://schemas.microsoft.com/office/powerpoint/2010/main" val="1563947604"/>
              </p:ext>
            </p:extLst>
          </p:nvPr>
        </p:nvGraphicFramePr>
        <p:xfrm>
          <a:off x="2051720" y="764704"/>
          <a:ext cx="5480467" cy="5450360"/>
        </p:xfrm>
        <a:graphic>
          <a:graphicData uri="http://schemas.openxmlformats.org/drawingml/2006/table">
            <a:tbl>
              <a:tblPr firstRow="1" firstCol="1" bandRow="1" bandCol="1"/>
              <a:tblGrid>
                <a:gridCol w="1893252"/>
                <a:gridCol w="1992897"/>
                <a:gridCol w="1594318"/>
              </a:tblGrid>
              <a:tr h="136259">
                <a:tc>
                  <a:txBody>
                    <a:bodyPr/>
                    <a:lstStyle/>
                    <a:p>
                      <a:pPr algn="ctr">
                        <a:lnSpc>
                          <a:spcPct val="115000"/>
                        </a:lnSpc>
                        <a:spcAft>
                          <a:spcPts val="0"/>
                        </a:spcAft>
                      </a:pPr>
                      <a:r>
                        <a:rPr lang="tr-TR" sz="700" b="1" dirty="0">
                          <a:effectLst/>
                          <a:latin typeface="Times New Roman" panose="02020603050405020304" pitchFamily="18" charset="0"/>
                          <a:ea typeface="Times New Roman" panose="02020603050405020304" pitchFamily="18" charset="0"/>
                          <a:cs typeface="Times New Roman" panose="02020603050405020304" pitchFamily="18" charset="0"/>
                        </a:rPr>
                        <a:t>Ltd. Şti. </a:t>
                      </a:r>
                      <a:r>
                        <a:rPr lang="tr-TR" sz="700" b="1"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(BVBA/SPRL)</a:t>
                      </a:r>
                      <a:r>
                        <a:rPr lang="tr-TR" sz="700" b="1" u="sng" dirty="0">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700" b="1">
                          <a:effectLst/>
                          <a:latin typeface="Times New Roman" panose="02020603050405020304" pitchFamily="18" charset="0"/>
                          <a:ea typeface="Times New Roman" panose="02020603050405020304" pitchFamily="18" charset="0"/>
                          <a:cs typeface="Times New Roman" panose="02020603050405020304" pitchFamily="18" charset="0"/>
                        </a:rPr>
                        <a:t>A.Ş. (</a:t>
                      </a:r>
                      <a:r>
                        <a:rPr lang="tr-TR" sz="700" b="1">
                          <a:solidFill>
                            <a:srgbClr val="000000"/>
                          </a:solidFill>
                          <a:effectLst/>
                          <a:latin typeface="Times New Roman" panose="02020603050405020304" pitchFamily="18" charset="0"/>
                          <a:ea typeface="Times New Roman" panose="02020603050405020304" pitchFamily="18" charset="0"/>
                          <a:cs typeface="Times New Roman" panose="02020603050405020304" pitchFamily="18" charset="0"/>
                        </a:rPr>
                        <a:t>NV/SA)</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tr-TR" sz="700" b="1">
                          <a:effectLst/>
                          <a:latin typeface="Times New Roman" panose="02020603050405020304" pitchFamily="18" charset="0"/>
                          <a:ea typeface="Times New Roman" panose="02020603050405020304" pitchFamily="18" charset="0"/>
                          <a:cs typeface="Times New Roman" panose="02020603050405020304" pitchFamily="18" charset="0"/>
                        </a:rPr>
                        <a:t>Şube</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2590">
                <a:tc>
                  <a:txBody>
                    <a:bodyPr/>
                    <a:lstStyle/>
                    <a:p>
                      <a:pPr>
                        <a:lnSpc>
                          <a:spcPct val="115000"/>
                        </a:lnSpc>
                        <a:spcAft>
                          <a:spcPts val="0"/>
                        </a:spcAft>
                      </a:pPr>
                      <a:r>
                        <a:rPr lang="tr-TR" sz="700" b="1">
                          <a:effectLst/>
                          <a:latin typeface="Times New Roman" panose="02020603050405020304" pitchFamily="18" charset="0"/>
                          <a:ea typeface="Times New Roman" panose="02020603050405020304" pitchFamily="18" charset="0"/>
                          <a:cs typeface="Times New Roman" panose="02020603050405020304" pitchFamily="18" charset="0"/>
                        </a:rPr>
                        <a:t>Sorumluluk: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Belçika’da yeni bir şirket kurulduğunda, şirketin sorumluluğu, ayrı olarak değerlendirilir ve şirketin kendi varlıkları ile sınırlıdır.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Belçika’da yeni bir şirket kurulduğunda, şirketin sorumluluğu, ayrı olarak değerlendirilir ve şirketin kendi varlıkları ile sınırlıdır.</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Yabancı bir şirketin Belçika’da kurulan şubesi için sorumluluk, ana şirketten ayrı olamaz ve şube kanalıyla gerçekleştirilen her türlü yükümlülük için ana şirket, kendi varlıkları ile sorumludur.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53813">
                <a:tc>
                  <a:txBody>
                    <a:bodyPr/>
                    <a:lstStyle/>
                    <a:p>
                      <a:pPr>
                        <a:lnSpc>
                          <a:spcPct val="115000"/>
                        </a:lnSpc>
                        <a:spcAft>
                          <a:spcPts val="0"/>
                        </a:spcAft>
                      </a:pPr>
                      <a:r>
                        <a:rPr lang="tr-TR" sz="700" b="1">
                          <a:effectLst/>
                          <a:latin typeface="Times New Roman" panose="02020603050405020304" pitchFamily="18" charset="0"/>
                          <a:ea typeface="Times New Roman" panose="02020603050405020304" pitchFamily="18" charset="0"/>
                          <a:cs typeface="Times New Roman" panose="02020603050405020304" pitchFamily="18" charset="0"/>
                        </a:rPr>
                        <a:t>Kuruluş masrafları:</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Kayıtlı sermayenin % 0,5’i + noter masrafları + Belçika Resmi Gazetesi’nde yayım ücreti</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Kayıtlı sermayenin % 0,5’i + noter masrafları + Belçika Resmi Gazetesi’nde yayım ücreti</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Yabancı şirket belgelerinin çevirisi için Belçika’da bulunan yeminli tercümanın masrafları + Belçika Resmi Gazetesi’nde yayım ücreti</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362590">
                <a:tc>
                  <a:txBody>
                    <a:bodyPr/>
                    <a:lstStyle/>
                    <a:p>
                      <a:pPr>
                        <a:lnSpc>
                          <a:spcPct val="115000"/>
                        </a:lnSpc>
                        <a:spcAft>
                          <a:spcPts val="0"/>
                        </a:spcAft>
                      </a:pPr>
                      <a:r>
                        <a:rPr lang="tr-TR" sz="700" b="1">
                          <a:effectLst/>
                          <a:latin typeface="Times New Roman" panose="02020603050405020304" pitchFamily="18" charset="0"/>
                          <a:ea typeface="Times New Roman" panose="02020603050405020304" pitchFamily="18" charset="0"/>
                          <a:cs typeface="Times New Roman" panose="02020603050405020304" pitchFamily="18" charset="0"/>
                        </a:rPr>
                        <a:t>En az Kayıtlı Sermaye tutarı:</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Kanunen, 6.200 Avrosu ödenmiş olmak üzere toplam en az 18.550 Avro sermayenin olması gereklidir. Sadece bir ortağın bulunması veya bir ortağın mevcut kalması halinde, ödenmiş sermayenin en az 12.400 Avro olması gerekmektedir.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Kanunlar, en az 61.500 Avro tutarındaki sermayenin kayıtlı olmasını zorunlu kılmıştır. 61.500 Avro’nun üzerindeki sermayenin sadece % 25’lik kısmı kayıtlı olmalıdır. Ortaklar, ödenmemiş sermayenin tamamı için sorumludurlar.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7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90072">
                <a:tc>
                  <a:txBody>
                    <a:bodyPr/>
                    <a:lstStyle/>
                    <a:p>
                      <a:pPr>
                        <a:lnSpc>
                          <a:spcPct val="115000"/>
                        </a:lnSpc>
                        <a:spcAft>
                          <a:spcPts val="0"/>
                        </a:spcAft>
                      </a:pPr>
                      <a:r>
                        <a:rPr lang="tr-TR" sz="700" b="1">
                          <a:effectLst/>
                          <a:latin typeface="Times New Roman" panose="02020603050405020304" pitchFamily="18" charset="0"/>
                          <a:ea typeface="Times New Roman" panose="02020603050405020304" pitchFamily="18" charset="0"/>
                          <a:cs typeface="Times New Roman" panose="02020603050405020304" pitchFamily="18" charset="0"/>
                        </a:rPr>
                        <a:t>Yasal statü:</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Şirket, hissedarlarından ayrı bir kanuni yapı oluşturmaktadır.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Sorumluluklar, şirketin kayıtlı sermayesi oranında kısıtlanmıştır.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Şirket, hissedarlarından ayrı bir kanuni yapı oluşturmaktadır.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Şube, merkez büronun bir parçasıdır ve Belçika’da ayrı bir kanuni yapıya sahip değildir.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Şube için sınırsız sorumluluk mevcuttur.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45036">
                <a:tc>
                  <a:txBody>
                    <a:bodyPr/>
                    <a:lstStyle/>
                    <a:p>
                      <a:pPr>
                        <a:lnSpc>
                          <a:spcPct val="115000"/>
                        </a:lnSpc>
                        <a:spcAft>
                          <a:spcPts val="0"/>
                        </a:spcAft>
                      </a:pPr>
                      <a:r>
                        <a:rPr lang="tr-TR" sz="700" b="1">
                          <a:effectLst/>
                          <a:latin typeface="Times New Roman" panose="02020603050405020304" pitchFamily="18" charset="0"/>
                          <a:ea typeface="Times New Roman" panose="02020603050405020304" pitchFamily="18" charset="0"/>
                          <a:cs typeface="Times New Roman" panose="02020603050405020304" pitchFamily="18" charset="0"/>
                        </a:rPr>
                        <a:t>Muhasebe açısından zorunluluk:</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Her türlü faaliyet için Muhasebe Hukuku’na tabidir.</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a:effectLst/>
                          <a:latin typeface="Times New Roman" panose="02020603050405020304" pitchFamily="18" charset="0"/>
                          <a:ea typeface="Times New Roman" panose="02020603050405020304" pitchFamily="18" charset="0"/>
                          <a:cs typeface="Times New Roman" panose="02020603050405020304" pitchFamily="18" charset="0"/>
                        </a:rPr>
                        <a:t>Her türlü faaliyet için Muhasebe Hukuku’na tabidir.</a:t>
                      </a:r>
                      <a:endParaRPr lang="tr-TR" sz="70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7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7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700" dirty="0">
                          <a:effectLst/>
                          <a:latin typeface="Times New Roman" panose="02020603050405020304" pitchFamily="18" charset="0"/>
                          <a:ea typeface="Times New Roman" panose="02020603050405020304" pitchFamily="18" charset="0"/>
                          <a:cs typeface="Times New Roman" panose="02020603050405020304" pitchFamily="18" charset="0"/>
                        </a:rPr>
                        <a:t>Belçika şubesinin her türlü faaliyeti için Muhasebe Hukuku’na tabidir.</a:t>
                      </a:r>
                      <a:endParaRPr lang="tr-TR" sz="700" dirty="0">
                        <a:effectLst/>
                        <a:latin typeface="Calibri" panose="020F0502020204030204" pitchFamily="34" charset="0"/>
                        <a:ea typeface="Calibri" panose="020F0502020204030204" pitchFamily="34" charset="0"/>
                        <a:cs typeface="Times New Roman" panose="02020603050405020304" pitchFamily="18" charset="0"/>
                      </a:endParaRPr>
                    </a:p>
                  </a:txBody>
                  <a:tcPr marL="42591" marR="42591"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Unvan 2"/>
          <p:cNvSpPr>
            <a:spLocks noGrp="1"/>
          </p:cNvSpPr>
          <p:nvPr>
            <p:ph type="title"/>
          </p:nvPr>
        </p:nvSpPr>
        <p:spPr>
          <a:xfrm>
            <a:off x="1306121" y="132756"/>
            <a:ext cx="6362224" cy="476844"/>
          </a:xfrm>
        </p:spPr>
        <p:txBody>
          <a:bodyPr>
            <a:normAutofit fontScale="90000"/>
          </a:bodyPr>
          <a:lstStyle/>
          <a:p>
            <a:r>
              <a:rPr lang="tr-TR" dirty="0" smtClean="0"/>
              <a:t>Belçika’da Şirket Kurulumu</a:t>
            </a:r>
            <a:endParaRPr lang="tr-TR"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24</a:t>
            </a:fld>
            <a:endParaRPr lang="en-US" dirty="0"/>
          </a:p>
        </p:txBody>
      </p:sp>
      <p:sp>
        <p:nvSpPr>
          <p:cNvPr id="7" name="Rectangle 1"/>
          <p:cNvSpPr>
            <a:spLocks noChangeArrowheads="1"/>
          </p:cNvSpPr>
          <p:nvPr/>
        </p:nvSpPr>
        <p:spPr bwMode="auto">
          <a:xfrm>
            <a:off x="-3691928" y="90100"/>
            <a:ext cx="12835928"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fr-BE" altLang="tr-TR" sz="1200" b="0" i="0" u="none" strike="noStrike" cap="none" normalizeH="0" baseline="0" smtClean="0">
                <a:ln>
                  <a:noFill/>
                </a:ln>
                <a:solidFill>
                  <a:schemeClr val="tx1"/>
                </a:solidFill>
                <a:effectLst/>
                <a:latin typeface="Arial" panose="020B0604020202020204" pitchFamily="34" charset="0"/>
                <a:ea typeface="Times New Roman" panose="02020603050405020304" pitchFamily="18" charset="0"/>
                <a:cs typeface="Times New Roman" panose="02020603050405020304" pitchFamily="18" charset="0"/>
              </a:rPr>
              <a:t> </a:t>
            </a:r>
            <a:endParaRPr kumimoji="0" lang="fr-BE" altLang="tr-TR" sz="1800" b="0" i="0" u="none" strike="noStrike" cap="none" normalizeH="0" baseline="0" smtClean="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449345546"/>
      </p:ext>
    </p:extLst>
  </p:cSld>
  <p:clrMapOvr>
    <a:masterClrMapping/>
  </p:clrMapOvr>
  <p:transition spd="med">
    <p:fade/>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İçerik Yer Tutucusu 5"/>
          <p:cNvGraphicFramePr>
            <a:graphicFrameLocks noGrp="1"/>
          </p:cNvGraphicFramePr>
          <p:nvPr>
            <p:ph idx="1"/>
            <p:extLst>
              <p:ext uri="{D42A27DB-BD31-4B8C-83A1-F6EECF244321}">
                <p14:modId xmlns:p14="http://schemas.microsoft.com/office/powerpoint/2010/main" val="3395036206"/>
              </p:ext>
            </p:extLst>
          </p:nvPr>
        </p:nvGraphicFramePr>
        <p:xfrm>
          <a:off x="2123728" y="973262"/>
          <a:ext cx="5112568" cy="5224463"/>
        </p:xfrm>
        <a:graphic>
          <a:graphicData uri="http://schemas.openxmlformats.org/drawingml/2006/table">
            <a:tbl>
              <a:tblPr firstRow="1" firstCol="1" bandRow="1" bandCol="1"/>
              <a:tblGrid>
                <a:gridCol w="1766160"/>
                <a:gridCol w="1859115"/>
                <a:gridCol w="1487293"/>
              </a:tblGrid>
              <a:tr h="4088710">
                <a:tc>
                  <a:txBody>
                    <a:bodyPr/>
                    <a:lstStyle/>
                    <a:p>
                      <a:pPr>
                        <a:lnSpc>
                          <a:spcPct val="115000"/>
                        </a:lnSpc>
                        <a:spcAft>
                          <a:spcPts val="0"/>
                        </a:spcAft>
                      </a:pPr>
                      <a:r>
                        <a:rPr lang="tr-TR" sz="600" b="1">
                          <a:effectLst/>
                          <a:latin typeface="Times New Roman" panose="02020603050405020304" pitchFamily="18" charset="0"/>
                          <a:ea typeface="Times New Roman" panose="02020603050405020304" pitchFamily="18" charset="0"/>
                          <a:cs typeface="Times New Roman" panose="02020603050405020304" pitchFamily="18" charset="0"/>
                        </a:rPr>
                        <a:t>Yapısal gereklilikler:</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SzPts val="1000"/>
                        <a:buFont typeface="Symbol" panose="05050102010706020507" pitchFamily="18" charset="2"/>
                        <a:buChar char=""/>
                        <a:tabLst>
                          <a:tab pos="457200" algn="l"/>
                        </a:tabLs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Bir adet hissedar (eğer gerçek şahıssa) + eğer tek ortak bir şirket ise: sınırlı sorumluluk yoktur.</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SzPts val="1000"/>
                        <a:buFont typeface="Symbol" panose="05050102010706020507" pitchFamily="18" charset="2"/>
                        <a:buChar char=""/>
                        <a:tabLst>
                          <a:tab pos="457200" algn="l"/>
                        </a:tabLs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Bir adet Yönetici</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Ortakların ve müdürün Belçika’da ikamet etme zorunluluğu yoktur.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Eğer aşağıdaki şartlardan en az iki veya daha fazlası sağlanıyorsa, bu durumda Şirket Müfettişleri Enstitüsü’ne bağlı resmi bir muhasebecinin de, ortaklar tarafından 3 yıllığına atanması sözkonusudur: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SzPts val="1000"/>
                        <a:buFont typeface="Symbol" panose="05050102010706020507" pitchFamily="18" charset="2"/>
                        <a:buChar char=""/>
                        <a:tabLst>
                          <a:tab pos="457200" algn="l"/>
                        </a:tabLs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6.250.000 Avroluk ciro</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SzPts val="1000"/>
                        <a:buFont typeface="Symbol" panose="05050102010706020507" pitchFamily="18" charset="2"/>
                        <a:buChar char=""/>
                        <a:tabLst>
                          <a:tab pos="457200" algn="l"/>
                        </a:tabLs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Toplam bilanço tutarının 3.125.000 Avro olması</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SzPts val="1000"/>
                        <a:buFont typeface="Symbol" panose="05050102010706020507" pitchFamily="18" charset="2"/>
                        <a:buChar char=""/>
                        <a:tabLst>
                          <a:tab pos="457200" algn="l"/>
                        </a:tabLs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50 çalışan</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Resmi muhasebeci, eğer şirket çalışan sayısı 100’ü geçiyor ise, her şartta atanmalıdır. Bu şartlara göre herhangi bir zorunluluk olmaması halinde bile, istenirse resmi muhasebeci atanabilir.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Atanacak resmi muhasebecilerin sayısı ve maaşı, Hissedarlar Toplantısı’nda belirlenir ve muhasebecilerin çalışma süreleri 3 yıldır (süre uzatılabilir).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txBody>
                  <a:tcPr marL="37035" marR="370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En az:</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SzPts val="1000"/>
                        <a:buFont typeface="Symbol" panose="05050102010706020507" pitchFamily="18" charset="2"/>
                        <a:buChar char=""/>
                        <a:tabLst>
                          <a:tab pos="457200" algn="l"/>
                        </a:tabLs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2 hissedar</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SzPts val="1000"/>
                        <a:buFont typeface="Symbol" panose="05050102010706020507" pitchFamily="18" charset="2"/>
                        <a:buChar char=""/>
                        <a:tabLst>
                          <a:tab pos="457200" algn="l"/>
                        </a:tabLs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3 yönetici veya 2 hissedarın olması durumunda 2 yönetici</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Eğer aşağıdaki şartlardan en az iki veya daha fazlası sağlanıyorsa, bu durumda Şirket Müfettişleri Enstitüsü’ne bağlı resmi bir muhasebecinin de, ortaklar tarafından 3 yıllığına atanması sözkonusudur: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SzPts val="1000"/>
                        <a:buFont typeface="Symbol" panose="05050102010706020507" pitchFamily="18" charset="2"/>
                        <a:buChar char=""/>
                        <a:tabLst>
                          <a:tab pos="457200" algn="l"/>
                        </a:tabLs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6.250.000 Avroluk ciro</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SzPts val="1000"/>
                        <a:buFont typeface="Symbol" panose="05050102010706020507" pitchFamily="18" charset="2"/>
                        <a:buChar char=""/>
                        <a:tabLst>
                          <a:tab pos="457200" algn="l"/>
                        </a:tabLs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Toplam bilanço tutarının 3.125.000 Avro olması</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15000"/>
                        </a:lnSpc>
                        <a:spcAft>
                          <a:spcPts val="0"/>
                        </a:spcAft>
                        <a:buSzPts val="1000"/>
                        <a:buFont typeface="Symbol" panose="05050102010706020507" pitchFamily="18" charset="2"/>
                        <a:buChar char=""/>
                        <a:tabLst>
                          <a:tab pos="457200" algn="l"/>
                        </a:tabLs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50 çalışan</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Resmi muhasebeci, eğer şirket çalışan sayısı 100’ü geçiyor ise, her şartta atanmalıdır. Bu şartlara göre herhangi bir zorunluluk olmaması halinde bile, istenirse resmi muhasebeci atanabilir.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Atanacak resmi muhasebecilerin sayısı ve maaşı, Hissedarlar Toplantısı’nda belirlenir ve muhasebecilerin çalışma süreleri 3 yıldır (süre uzatılabilir).</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txBody>
                  <a:tcPr marL="37035" marR="370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Resmi temsilcinin atanması. Temsilci, Belçika firması direktörü ile aynı sorumluluklara sahiptir.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Resmi muhasebeci, Belçika’daki şube çalışanlar sayısının 100’ü geçmesi halinde zorunludur.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txBody>
                  <a:tcPr marL="37035" marR="370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135753">
                <a:tc>
                  <a:txBody>
                    <a:bodyPr/>
                    <a:lstStyle/>
                    <a:p>
                      <a:pPr>
                        <a:lnSpc>
                          <a:spcPct val="115000"/>
                        </a:lnSpc>
                        <a:spcAft>
                          <a:spcPts val="0"/>
                        </a:spcAft>
                      </a:pPr>
                      <a:r>
                        <a:rPr lang="tr-TR" sz="600" b="1">
                          <a:effectLst/>
                          <a:latin typeface="Times New Roman" panose="02020603050405020304" pitchFamily="18" charset="0"/>
                          <a:ea typeface="Times New Roman" panose="02020603050405020304" pitchFamily="18" charset="0"/>
                          <a:cs typeface="Times New Roman" panose="02020603050405020304" pitchFamily="18" charset="0"/>
                        </a:rPr>
                        <a:t>Resmi Bildirim:</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Her yıl, şirket, yıllık hesaplarını açıklamak zorundadır (bilanço, Kar/Zarar Cetveli, hisseler)</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Yıllık hesapların büyüklüğüne göre, yönetici(ler) yıllık raporu ve eğer mevcutsa, resmi muhasebeci raporu da açıklanmak zorundadır.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txBody>
                  <a:tcPr marL="37035" marR="370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Her yıl, şirket, yıllık hesaplarını açıklamak zorundadır (bilanço, Kar/Zarar Cetveli, hisseler)</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a:effectLst/>
                          <a:latin typeface="Times New Roman" panose="02020603050405020304" pitchFamily="18" charset="0"/>
                          <a:ea typeface="Times New Roman" panose="02020603050405020304" pitchFamily="18" charset="0"/>
                          <a:cs typeface="Times New Roman" panose="02020603050405020304" pitchFamily="18" charset="0"/>
                        </a:rPr>
                        <a:t>Yıllık hesapların büyüklüğüne göre, yönetici(ler) yıllık raporu ve eğer mevcutsa, resmi muhasebeci raporu da açıklanmak zorundadır.</a:t>
                      </a:r>
                      <a:endParaRPr lang="tr-TR" sz="600">
                        <a:effectLst/>
                        <a:latin typeface="Calibri" panose="020F0502020204030204" pitchFamily="34" charset="0"/>
                        <a:ea typeface="Calibri" panose="020F0502020204030204" pitchFamily="34" charset="0"/>
                        <a:cs typeface="Times New Roman" panose="02020603050405020304" pitchFamily="18" charset="0"/>
                      </a:endParaRPr>
                    </a:p>
                  </a:txBody>
                  <a:tcPr marL="37035" marR="370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tr-TR" sz="600" dirty="0">
                          <a:effectLst/>
                          <a:latin typeface="Times New Roman" panose="02020603050405020304" pitchFamily="18" charset="0"/>
                          <a:ea typeface="Times New Roman" panose="02020603050405020304" pitchFamily="18" charset="0"/>
                          <a:cs typeface="Times New Roman" panose="02020603050405020304" pitchFamily="18" charset="0"/>
                        </a:rPr>
                        <a:t> </a:t>
                      </a:r>
                      <a:endParaRPr lang="tr-TR" sz="6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0"/>
                        </a:spcAft>
                      </a:pPr>
                      <a:r>
                        <a:rPr lang="tr-TR" sz="600" dirty="0">
                          <a:effectLst/>
                          <a:latin typeface="Times New Roman" panose="02020603050405020304" pitchFamily="18" charset="0"/>
                          <a:ea typeface="Times New Roman" panose="02020603050405020304" pitchFamily="18" charset="0"/>
                          <a:cs typeface="Times New Roman" panose="02020603050405020304" pitchFamily="18" charset="0"/>
                        </a:rPr>
                        <a:t>Her yıl, merkez büronun yıllık hesapları açıklanmalıdır. Bu açıklamada, resmi temsilci hakkında bilgiler (eğer gerekiyor ise, merkez büro yöneticilerinin de detay bilgileri) yer almalıdır. </a:t>
                      </a:r>
                      <a:endParaRPr lang="tr-TR" sz="600" dirty="0">
                        <a:effectLst/>
                        <a:latin typeface="Calibri" panose="020F0502020204030204" pitchFamily="34" charset="0"/>
                        <a:ea typeface="Calibri" panose="020F0502020204030204" pitchFamily="34" charset="0"/>
                        <a:cs typeface="Times New Roman" panose="02020603050405020304" pitchFamily="18" charset="0"/>
                      </a:endParaRPr>
                    </a:p>
                  </a:txBody>
                  <a:tcPr marL="37035" marR="3703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 name="Unvan 2"/>
          <p:cNvSpPr>
            <a:spLocks noGrp="1"/>
          </p:cNvSpPr>
          <p:nvPr>
            <p:ph type="title"/>
          </p:nvPr>
        </p:nvSpPr>
        <p:spPr>
          <a:xfrm>
            <a:off x="1306121" y="132756"/>
            <a:ext cx="6506240" cy="476844"/>
          </a:xfrm>
        </p:spPr>
        <p:txBody>
          <a:bodyPr>
            <a:normAutofit fontScale="90000"/>
          </a:bodyPr>
          <a:lstStyle/>
          <a:p>
            <a:r>
              <a:rPr lang="tr-TR" dirty="0" smtClean="0"/>
              <a:t>Belçika’da Şirket Kurulumu (II)</a:t>
            </a:r>
            <a:endParaRPr lang="tr-TR"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25</a:t>
            </a:fld>
            <a:endParaRPr lang="en-US" dirty="0"/>
          </a:p>
        </p:txBody>
      </p:sp>
      <p:sp>
        <p:nvSpPr>
          <p:cNvPr id="7" name="Rectangle 1"/>
          <p:cNvSpPr>
            <a:spLocks noChangeArrowheads="1"/>
          </p:cNvSpPr>
          <p:nvPr/>
        </p:nvSpPr>
        <p:spPr bwMode="auto">
          <a:xfrm>
            <a:off x="-4224458" y="-17338"/>
            <a:ext cx="14808886"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endParaRPr lang="tr-TR"/>
          </a:p>
        </p:txBody>
      </p:sp>
    </p:spTree>
    <p:extLst>
      <p:ext uri="{BB962C8B-B14F-4D97-AF65-F5344CB8AC3E}">
        <p14:creationId xmlns:p14="http://schemas.microsoft.com/office/powerpoint/2010/main" val="2583546449"/>
      </p:ext>
    </p:extLst>
  </p:cSld>
  <p:clrMapOvr>
    <a:masterClrMapping/>
  </p:clrMapOvr>
  <p:transition spd="med">
    <p:fade/>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Başlık 2"/>
          <p:cNvSpPr>
            <a:spLocks noGrp="1"/>
          </p:cNvSpPr>
          <p:nvPr>
            <p:ph type="title"/>
          </p:nvPr>
        </p:nvSpPr>
        <p:spPr>
          <a:xfrm>
            <a:off x="1306513" y="133350"/>
            <a:ext cx="7837487" cy="476250"/>
          </a:xfrm>
        </p:spPr>
        <p:txBody>
          <a:bodyPr>
            <a:normAutofit fontScale="90000"/>
          </a:bodyPr>
          <a:lstStyle/>
          <a:p>
            <a:pPr>
              <a:defRPr/>
            </a:pPr>
            <a:r>
              <a:rPr smtClean="0"/>
              <a:t>Fırsatlar</a:t>
            </a:r>
            <a:endParaRPr/>
          </a:p>
        </p:txBody>
      </p:sp>
      <p:sp>
        <p:nvSpPr>
          <p:cNvPr id="4" name="Altbilgi Yer Tutucusu 3"/>
          <p:cNvSpPr>
            <a:spLocks noGrp="1"/>
          </p:cNvSpPr>
          <p:nvPr>
            <p:ph type="ftr" sz="quarter" idx="10"/>
          </p:nvPr>
        </p:nvSpPr>
        <p:spPr/>
        <p:txBody>
          <a:bodyPr/>
          <a:lstStyle/>
          <a:p>
            <a:pPr>
              <a:defRPr/>
            </a:pPr>
            <a:r>
              <a:rPr lang="sv-SE"/>
              <a:t>Ekonomi Bakanlığı</a:t>
            </a:r>
            <a:endParaRPr lang="tr-TR"/>
          </a:p>
        </p:txBody>
      </p:sp>
      <p:sp>
        <p:nvSpPr>
          <p:cNvPr id="5" name="Slayt Numarası Yer Tutucusu 4"/>
          <p:cNvSpPr>
            <a:spLocks noGrp="1"/>
          </p:cNvSpPr>
          <p:nvPr>
            <p:ph type="sldNum" sz="quarter" idx="11"/>
          </p:nvPr>
        </p:nvSpPr>
        <p:spPr/>
        <p:txBody>
          <a:bodyPr/>
          <a:lstStyle/>
          <a:p>
            <a:pPr>
              <a:defRPr/>
            </a:pPr>
            <a:fld id="{F1981C21-6892-4EA5-B048-23D162085C20}" type="slidenum">
              <a:rPr lang="en-US" smtClean="0"/>
              <a:pPr>
                <a:defRPr/>
              </a:pPr>
              <a:t>26</a:t>
            </a:fld>
            <a:endParaRPr lang="en-US" dirty="0"/>
          </a:p>
        </p:txBody>
      </p:sp>
      <p:sp>
        <p:nvSpPr>
          <p:cNvPr id="40964" name="Rectangle 3"/>
          <p:cNvSpPr>
            <a:spLocks noGrp="1" noChangeArrowheads="1"/>
          </p:cNvSpPr>
          <p:nvPr>
            <p:ph idx="1"/>
          </p:nvPr>
        </p:nvSpPr>
        <p:spPr>
          <a:xfrm>
            <a:off x="357188" y="990600"/>
            <a:ext cx="8429625" cy="5224463"/>
          </a:xfrm>
        </p:spPr>
        <p:txBody>
          <a:bodyPr>
            <a:normAutofit fontScale="92500" lnSpcReduction="20000"/>
          </a:bodyPr>
          <a:lstStyle/>
          <a:p>
            <a:pPr marL="0" lvl="1" indent="0" algn="ctr" eaLnBrk="1" hangingPunct="1">
              <a:lnSpc>
                <a:spcPct val="150000"/>
              </a:lnSpc>
              <a:spcBef>
                <a:spcPct val="0"/>
              </a:spcBef>
              <a:buFont typeface="Arial" charset="0"/>
              <a:buNone/>
            </a:pPr>
            <a:r>
              <a:rPr lang="tr-TR" sz="2400" b="1" dirty="0" smtClean="0">
                <a:solidFill>
                  <a:srgbClr val="002060"/>
                </a:solidFill>
              </a:rPr>
              <a:t>İkili Ekonomik İlişkilerin Gelişme Alanları (Sektörler)</a:t>
            </a:r>
          </a:p>
          <a:p>
            <a:pPr marL="0" lvl="1" indent="0" algn="just" eaLnBrk="1" hangingPunct="1">
              <a:lnSpc>
                <a:spcPct val="150000"/>
              </a:lnSpc>
              <a:spcBef>
                <a:spcPct val="0"/>
              </a:spcBef>
              <a:buFont typeface="Arial" charset="0"/>
              <a:buChar char="•"/>
            </a:pPr>
            <a:r>
              <a:rPr lang="tr-TR" sz="2000" b="1" dirty="0" smtClean="0">
                <a:solidFill>
                  <a:srgbClr val="C00000"/>
                </a:solidFill>
              </a:rPr>
              <a:t>Mal Ticareti :Otomotiv, kimyasal ve eczacılık ürünleri</a:t>
            </a:r>
            <a:r>
              <a:rPr lang="tr-TR" sz="2000" b="1" dirty="0" smtClean="0">
                <a:solidFill>
                  <a:srgbClr val="C00000"/>
                </a:solidFill>
              </a:rPr>
              <a:t>, tekstil, değerli </a:t>
            </a:r>
            <a:r>
              <a:rPr lang="tr-TR" sz="2000" b="1" dirty="0" smtClean="0">
                <a:solidFill>
                  <a:srgbClr val="C00000"/>
                </a:solidFill>
              </a:rPr>
              <a:t>taşlar</a:t>
            </a:r>
            <a:r>
              <a:rPr lang="tr-TR" sz="2000" b="1" dirty="0" smtClean="0">
                <a:solidFill>
                  <a:srgbClr val="C00000"/>
                </a:solidFill>
              </a:rPr>
              <a:t>,  gıda ürünleri ve tarıma dayalı endüstri(</a:t>
            </a:r>
            <a:r>
              <a:rPr lang="tr-TR" sz="2000" b="1" dirty="0" err="1" smtClean="0">
                <a:solidFill>
                  <a:srgbClr val="C00000"/>
                </a:solidFill>
              </a:rPr>
              <a:t>agribusiness</a:t>
            </a:r>
            <a:r>
              <a:rPr lang="tr-TR" sz="2000" b="1" dirty="0" smtClean="0">
                <a:solidFill>
                  <a:srgbClr val="C00000"/>
                </a:solidFill>
              </a:rPr>
              <a:t>)</a:t>
            </a:r>
            <a:endParaRPr lang="tr-TR" sz="2000" b="1" dirty="0" smtClean="0">
              <a:solidFill>
                <a:srgbClr val="C00000"/>
              </a:solidFill>
            </a:endParaRPr>
          </a:p>
          <a:p>
            <a:pPr marL="0" lvl="1" indent="0" algn="just" eaLnBrk="1" hangingPunct="1">
              <a:lnSpc>
                <a:spcPct val="150000"/>
              </a:lnSpc>
              <a:spcBef>
                <a:spcPct val="0"/>
              </a:spcBef>
              <a:buFont typeface="Arial" charset="0"/>
              <a:buChar char="•"/>
            </a:pPr>
            <a:r>
              <a:rPr lang="tr-TR" sz="2000" b="1" dirty="0" smtClean="0">
                <a:solidFill>
                  <a:srgbClr val="C00000"/>
                </a:solidFill>
              </a:rPr>
              <a:t>Hizmetler Ticareti :Bankacılık ve finans, turizm</a:t>
            </a:r>
          </a:p>
          <a:p>
            <a:pPr marL="0" lvl="1" indent="0" algn="just" eaLnBrk="1" hangingPunct="1">
              <a:lnSpc>
                <a:spcPct val="150000"/>
              </a:lnSpc>
              <a:spcBef>
                <a:spcPct val="0"/>
              </a:spcBef>
              <a:buFont typeface="Arial" charset="0"/>
              <a:buChar char="•"/>
            </a:pPr>
            <a:r>
              <a:rPr lang="tr-TR" sz="2000" b="1" dirty="0" err="1" smtClean="0">
                <a:solidFill>
                  <a:srgbClr val="C00000"/>
                </a:solidFill>
              </a:rPr>
              <a:t>Yatırımlar:Bankacılık</a:t>
            </a:r>
            <a:r>
              <a:rPr lang="tr-TR" sz="2000" b="1" dirty="0" smtClean="0">
                <a:solidFill>
                  <a:srgbClr val="C00000"/>
                </a:solidFill>
              </a:rPr>
              <a:t>, kimyasal ürünler, </a:t>
            </a:r>
            <a:r>
              <a:rPr lang="tr-TR" sz="2000" b="1" dirty="0" smtClean="0">
                <a:solidFill>
                  <a:srgbClr val="C00000"/>
                </a:solidFill>
              </a:rPr>
              <a:t>eczacılık ürünleri, lojistik, gıda ürünleri ve tarıma dayalı endüstri, medikal sanayi, enerji</a:t>
            </a:r>
            <a:endParaRPr lang="tr-TR" sz="2000" b="1" dirty="0" smtClean="0">
              <a:solidFill>
                <a:srgbClr val="C00000"/>
              </a:solidFill>
            </a:endParaRPr>
          </a:p>
          <a:p>
            <a:pPr marL="0" lvl="1" indent="0" algn="just" eaLnBrk="1" hangingPunct="1">
              <a:lnSpc>
                <a:spcPct val="150000"/>
              </a:lnSpc>
              <a:spcBef>
                <a:spcPct val="0"/>
              </a:spcBef>
              <a:buFont typeface="Arial" charset="0"/>
              <a:buChar char="•"/>
            </a:pPr>
            <a:endParaRPr lang="tr-TR" sz="2400" b="1" dirty="0" smtClean="0">
              <a:solidFill>
                <a:srgbClr val="C00000"/>
              </a:solidFill>
            </a:endParaRPr>
          </a:p>
          <a:p>
            <a:pPr marL="0" lvl="1" indent="0" algn="ctr" eaLnBrk="1" hangingPunct="1">
              <a:lnSpc>
                <a:spcPct val="80000"/>
              </a:lnSpc>
              <a:buFont typeface="Arial" charset="0"/>
              <a:buNone/>
            </a:pPr>
            <a:r>
              <a:rPr lang="tr-TR" sz="2400" b="1" dirty="0" smtClean="0">
                <a:solidFill>
                  <a:srgbClr val="002060"/>
                </a:solidFill>
              </a:rPr>
              <a:t>3. Ülkelerde Potansiyel İşbirliği Alanları (Sektörler)</a:t>
            </a:r>
          </a:p>
          <a:p>
            <a:pPr marL="0" lvl="1" indent="0" algn="just" eaLnBrk="1" hangingPunct="1">
              <a:lnSpc>
                <a:spcPct val="150000"/>
              </a:lnSpc>
              <a:spcBef>
                <a:spcPct val="0"/>
              </a:spcBef>
              <a:buFont typeface="Arial" charset="0"/>
              <a:buChar char="•"/>
            </a:pPr>
            <a:r>
              <a:rPr lang="tr-TR" sz="2000" b="1" dirty="0" smtClean="0">
                <a:solidFill>
                  <a:srgbClr val="C00000"/>
                </a:solidFill>
              </a:rPr>
              <a:t>Mal Ticareti :Makine teçhizat</a:t>
            </a:r>
            <a:r>
              <a:rPr lang="tr-TR" sz="2000" b="1" dirty="0" smtClean="0">
                <a:solidFill>
                  <a:srgbClr val="C00000"/>
                </a:solidFill>
              </a:rPr>
              <a:t>, otomotiv ve yan sanayi, değerli </a:t>
            </a:r>
            <a:r>
              <a:rPr lang="tr-TR" sz="2000" b="1" dirty="0" smtClean="0">
                <a:solidFill>
                  <a:srgbClr val="C00000"/>
                </a:solidFill>
              </a:rPr>
              <a:t>taşlar</a:t>
            </a:r>
            <a:r>
              <a:rPr lang="tr-TR" sz="2000" b="1" dirty="0" smtClean="0">
                <a:solidFill>
                  <a:srgbClr val="C00000"/>
                </a:solidFill>
              </a:rPr>
              <a:t>, tekstil </a:t>
            </a:r>
            <a:r>
              <a:rPr lang="tr-TR" sz="2000" b="1" dirty="0" smtClean="0">
                <a:solidFill>
                  <a:srgbClr val="C00000"/>
                </a:solidFill>
              </a:rPr>
              <a:t>ve hazır giyim</a:t>
            </a:r>
            <a:r>
              <a:rPr lang="tr-TR" sz="2000" b="1" dirty="0" smtClean="0">
                <a:solidFill>
                  <a:srgbClr val="C00000"/>
                </a:solidFill>
              </a:rPr>
              <a:t>, mobilya</a:t>
            </a:r>
            <a:endParaRPr lang="tr-TR" sz="2000" b="1" dirty="0" smtClean="0">
              <a:solidFill>
                <a:srgbClr val="C00000"/>
              </a:solidFill>
            </a:endParaRPr>
          </a:p>
          <a:p>
            <a:pPr marL="0" lvl="1" indent="0" algn="just" eaLnBrk="1" hangingPunct="1">
              <a:lnSpc>
                <a:spcPct val="150000"/>
              </a:lnSpc>
              <a:spcBef>
                <a:spcPct val="0"/>
              </a:spcBef>
              <a:buFont typeface="Arial" charset="0"/>
              <a:buChar char="•"/>
            </a:pPr>
            <a:r>
              <a:rPr lang="tr-TR" sz="2000" b="1" dirty="0" smtClean="0">
                <a:solidFill>
                  <a:srgbClr val="C00000"/>
                </a:solidFill>
              </a:rPr>
              <a:t>Hizmetler Ticareti :Müteahhitlik ve teknik müşavirlik hizmetleri</a:t>
            </a:r>
            <a:r>
              <a:rPr lang="tr-TR" sz="2000" b="1" dirty="0" smtClean="0">
                <a:solidFill>
                  <a:srgbClr val="C00000"/>
                </a:solidFill>
              </a:rPr>
              <a:t>, sağlık </a:t>
            </a:r>
            <a:r>
              <a:rPr lang="tr-TR" sz="2000" b="1" dirty="0" smtClean="0">
                <a:solidFill>
                  <a:srgbClr val="C00000"/>
                </a:solidFill>
              </a:rPr>
              <a:t>turizmi</a:t>
            </a:r>
          </a:p>
          <a:p>
            <a:pPr marL="0" lvl="1" indent="0" algn="just" eaLnBrk="1" hangingPunct="1">
              <a:lnSpc>
                <a:spcPct val="150000"/>
              </a:lnSpc>
              <a:spcBef>
                <a:spcPct val="0"/>
              </a:spcBef>
              <a:buFont typeface="Arial" charset="0"/>
              <a:buChar char="•"/>
            </a:pPr>
            <a:r>
              <a:rPr lang="tr-TR" sz="2000" b="1" dirty="0" err="1" smtClean="0">
                <a:solidFill>
                  <a:srgbClr val="C00000"/>
                </a:solidFill>
              </a:rPr>
              <a:t>Yatırımlar:İnşaat</a:t>
            </a:r>
            <a:r>
              <a:rPr lang="tr-TR" sz="2000" b="1" dirty="0" smtClean="0">
                <a:solidFill>
                  <a:srgbClr val="C00000"/>
                </a:solidFill>
              </a:rPr>
              <a:t> sektörü</a:t>
            </a:r>
            <a:r>
              <a:rPr lang="tr-TR" sz="2000" b="1" dirty="0" smtClean="0">
                <a:solidFill>
                  <a:srgbClr val="C00000"/>
                </a:solidFill>
              </a:rPr>
              <a:t>, gıda </a:t>
            </a:r>
            <a:r>
              <a:rPr lang="tr-TR" sz="2000" b="1" dirty="0" smtClean="0">
                <a:solidFill>
                  <a:srgbClr val="C00000"/>
                </a:solidFill>
              </a:rPr>
              <a:t>ve </a:t>
            </a:r>
            <a:r>
              <a:rPr lang="tr-TR" sz="2000" b="1" dirty="0" smtClean="0">
                <a:solidFill>
                  <a:srgbClr val="C00000"/>
                </a:solidFill>
              </a:rPr>
              <a:t>tarıma dayalı endüstri, makine </a:t>
            </a:r>
            <a:r>
              <a:rPr lang="tr-TR" sz="2000" b="1" dirty="0" smtClean="0">
                <a:solidFill>
                  <a:srgbClr val="C00000"/>
                </a:solidFill>
              </a:rPr>
              <a:t>teçhizat</a:t>
            </a:r>
            <a:r>
              <a:rPr lang="tr-TR" sz="2000" b="1" dirty="0" smtClean="0">
                <a:solidFill>
                  <a:srgbClr val="C00000"/>
                </a:solidFill>
              </a:rPr>
              <a:t>, kimyasal </a:t>
            </a:r>
            <a:r>
              <a:rPr lang="tr-TR" sz="2000" b="1" dirty="0" smtClean="0">
                <a:solidFill>
                  <a:srgbClr val="C00000"/>
                </a:solidFill>
              </a:rPr>
              <a:t>ürünler</a:t>
            </a:r>
          </a:p>
          <a:p>
            <a:pPr marL="0" lvl="1" indent="0" algn="just" eaLnBrk="1" hangingPunct="1">
              <a:lnSpc>
                <a:spcPct val="150000"/>
              </a:lnSpc>
              <a:spcBef>
                <a:spcPct val="0"/>
              </a:spcBef>
              <a:buFont typeface="Arial" charset="0"/>
              <a:buNone/>
            </a:pPr>
            <a:endParaRPr lang="tr-TR" sz="2000" b="1" dirty="0" smtClean="0">
              <a:solidFill>
                <a:srgbClr val="C00000"/>
              </a:solidFill>
            </a:endParaRPr>
          </a:p>
          <a:p>
            <a:pPr marL="0" lvl="1" indent="0" algn="ctr" eaLnBrk="1" hangingPunct="1">
              <a:lnSpc>
                <a:spcPct val="80000"/>
              </a:lnSpc>
              <a:buFont typeface="Arial" charset="0"/>
              <a:buNone/>
            </a:pPr>
            <a:endParaRPr lang="tr-TR" sz="2400" b="1" dirty="0" smtClean="0">
              <a:solidFill>
                <a:srgbClr val="C00000"/>
              </a:solidFill>
            </a:endParaRPr>
          </a:p>
          <a:p>
            <a:pPr marL="0" indent="0" eaLnBrk="1" hangingPunct="1">
              <a:lnSpc>
                <a:spcPct val="80000"/>
              </a:lnSpc>
              <a:buFont typeface="Arial" charset="0"/>
              <a:buNone/>
            </a:pPr>
            <a:endParaRPr lang="en-US" sz="1800" b="1" dirty="0" smtClean="0">
              <a:solidFill>
                <a:srgbClr val="FFFF00"/>
              </a:solidFill>
            </a:endParaRPr>
          </a:p>
        </p:txBody>
      </p:sp>
    </p:spTree>
  </p:cSld>
  <p:clrMapOvr>
    <a:masterClrMapping/>
  </p:clrMapOvr>
  <p:transition spd="med">
    <p:fad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p:txBody>
          <a:bodyPr/>
          <a:lstStyle/>
          <a:p>
            <a:pPr marL="0" indent="0">
              <a:buNone/>
            </a:pPr>
            <a:endParaRPr lang="tr-TR" dirty="0"/>
          </a:p>
          <a:p>
            <a:pPr marL="0" indent="0">
              <a:buNone/>
            </a:pPr>
            <a:endParaRPr lang="tr-TR" dirty="0"/>
          </a:p>
          <a:p>
            <a:pPr marL="0" indent="0" algn="ctr">
              <a:buNone/>
            </a:pPr>
            <a:r>
              <a:rPr lang="tr-TR" dirty="0" smtClean="0"/>
              <a:t>Brüksel Ticaret Müşavirliği</a:t>
            </a:r>
          </a:p>
          <a:p>
            <a:pPr marL="0" indent="0" algn="ctr">
              <a:buNone/>
            </a:pPr>
            <a:r>
              <a:rPr lang="tr-TR" dirty="0" err="1" smtClean="0"/>
              <a:t>Rue</a:t>
            </a:r>
            <a:r>
              <a:rPr lang="tr-TR" dirty="0" smtClean="0"/>
              <a:t> </a:t>
            </a:r>
            <a:r>
              <a:rPr lang="tr-TR" dirty="0" err="1" smtClean="0"/>
              <a:t>Montoyer</a:t>
            </a:r>
            <a:r>
              <a:rPr lang="tr-TR" dirty="0" smtClean="0"/>
              <a:t> 4, 1000 Brüksel/ BELÇİKA</a:t>
            </a:r>
          </a:p>
          <a:p>
            <a:pPr marL="0" indent="0" algn="ctr">
              <a:buNone/>
            </a:pPr>
            <a:r>
              <a:rPr lang="tr-TR" dirty="0" smtClean="0"/>
              <a:t>Tel:+32 2 5139428</a:t>
            </a:r>
          </a:p>
          <a:p>
            <a:pPr marL="0" indent="0" algn="ctr">
              <a:buNone/>
            </a:pPr>
            <a:r>
              <a:rPr lang="tr-TR" dirty="0" smtClean="0"/>
              <a:t>E-mail: </a:t>
            </a:r>
            <a:r>
              <a:rPr lang="tr-TR" dirty="0" smtClean="0">
                <a:hlinkClick r:id="rId2"/>
              </a:rPr>
              <a:t>bruksel@ekonomi.gov.tr</a:t>
            </a:r>
            <a:endParaRPr lang="tr-TR" dirty="0" smtClean="0"/>
          </a:p>
          <a:p>
            <a:pPr marL="0" indent="0" algn="ctr">
              <a:buNone/>
            </a:pPr>
            <a:r>
              <a:rPr lang="tr-TR" dirty="0" smtClean="0"/>
              <a:t>www.ekonomi.gov.tr</a:t>
            </a:r>
            <a:endParaRPr lang="tr-TR" dirty="0"/>
          </a:p>
        </p:txBody>
      </p:sp>
      <p:sp>
        <p:nvSpPr>
          <p:cNvPr id="3" name="Unvan 2"/>
          <p:cNvSpPr>
            <a:spLocks noGrp="1"/>
          </p:cNvSpPr>
          <p:nvPr>
            <p:ph type="title"/>
          </p:nvPr>
        </p:nvSpPr>
        <p:spPr>
          <a:xfrm>
            <a:off x="1306121" y="132756"/>
            <a:ext cx="6866330" cy="476844"/>
          </a:xfrm>
        </p:spPr>
        <p:txBody>
          <a:bodyPr>
            <a:normAutofit fontScale="90000"/>
          </a:bodyPr>
          <a:lstStyle/>
          <a:p>
            <a:r>
              <a:rPr lang="tr-TR" dirty="0" smtClean="0"/>
              <a:t>Firmalarımız için Faydalı Bilgiler</a:t>
            </a:r>
            <a:endParaRPr lang="tr-TR"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27</a:t>
            </a:fld>
            <a:endParaRPr lang="en-US" dirty="0"/>
          </a:p>
        </p:txBody>
      </p:sp>
    </p:spTree>
    <p:extLst>
      <p:ext uri="{BB962C8B-B14F-4D97-AF65-F5344CB8AC3E}">
        <p14:creationId xmlns:p14="http://schemas.microsoft.com/office/powerpoint/2010/main" val="4140691709"/>
      </p:ext>
    </p:extLst>
  </p:cSld>
  <p:clrMapOvr>
    <a:masterClrMapping/>
  </p:clrMapOvr>
  <p:transition spd="med">
    <p:fade/>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İçerik Yer Tutucusu 1"/>
          <p:cNvSpPr>
            <a:spLocks noGrp="1"/>
          </p:cNvSpPr>
          <p:nvPr>
            <p:ph idx="1"/>
          </p:nvPr>
        </p:nvSpPr>
        <p:spPr>
          <a:xfrm>
            <a:off x="107950" y="620713"/>
            <a:ext cx="8645525" cy="5224462"/>
          </a:xfrm>
        </p:spPr>
        <p:txBody>
          <a:bodyPr/>
          <a:lstStyle/>
          <a:p>
            <a:pPr marL="0" indent="0" algn="ctr">
              <a:spcBef>
                <a:spcPct val="0"/>
              </a:spcBef>
              <a:buFont typeface="Arial" charset="0"/>
              <a:buNone/>
            </a:pPr>
            <a:r>
              <a:rPr lang="tr-TR" sz="2000" b="1" smtClean="0">
                <a:solidFill>
                  <a:srgbClr val="002060"/>
                </a:solidFill>
              </a:rPr>
              <a:t>Firmalarımız İçin Önemli Adresler </a:t>
            </a:r>
          </a:p>
          <a:p>
            <a:pPr marL="0" indent="0"/>
            <a:endParaRPr lang="tr-TR" sz="1600" b="1" smtClean="0">
              <a:solidFill>
                <a:srgbClr val="002060"/>
              </a:solidFill>
            </a:endParaRPr>
          </a:p>
          <a:p>
            <a:pPr marL="0" indent="0">
              <a:buFont typeface="Arial" charset="0"/>
              <a:buNone/>
            </a:pPr>
            <a:endParaRPr lang="tr-TR" sz="1600" b="1" smtClean="0">
              <a:solidFill>
                <a:srgbClr val="002060"/>
              </a:solidFill>
            </a:endParaRPr>
          </a:p>
        </p:txBody>
      </p:sp>
      <p:sp>
        <p:nvSpPr>
          <p:cNvPr id="3" name="Başlık 2"/>
          <p:cNvSpPr>
            <a:spLocks noGrp="1"/>
          </p:cNvSpPr>
          <p:nvPr>
            <p:ph type="title"/>
          </p:nvPr>
        </p:nvSpPr>
        <p:spPr>
          <a:xfrm>
            <a:off x="1306513" y="133350"/>
            <a:ext cx="7837487" cy="476250"/>
          </a:xfrm>
        </p:spPr>
        <p:txBody>
          <a:bodyPr>
            <a:normAutofit fontScale="90000"/>
          </a:bodyPr>
          <a:lstStyle/>
          <a:p>
            <a:pPr>
              <a:defRPr/>
            </a:pPr>
            <a:r>
              <a:rPr smtClean="0"/>
              <a:t>Faydalı Bilgiler</a:t>
            </a:r>
            <a:endParaRPr/>
          </a:p>
        </p:txBody>
      </p:sp>
      <p:sp>
        <p:nvSpPr>
          <p:cNvPr id="4" name="Altbilgi Yer Tutucusu 3"/>
          <p:cNvSpPr>
            <a:spLocks noGrp="1"/>
          </p:cNvSpPr>
          <p:nvPr>
            <p:ph type="ftr" sz="quarter" idx="10"/>
          </p:nvPr>
        </p:nvSpPr>
        <p:spPr/>
        <p:txBody>
          <a:bodyPr/>
          <a:lstStyle/>
          <a:p>
            <a:pPr>
              <a:defRPr/>
            </a:pPr>
            <a:r>
              <a:rPr lang="sv-SE"/>
              <a:t>Ekonomi Bakanlığı</a:t>
            </a:r>
            <a:endParaRPr lang="tr-TR"/>
          </a:p>
        </p:txBody>
      </p:sp>
      <p:sp>
        <p:nvSpPr>
          <p:cNvPr id="5" name="Slayt Numarası Yer Tutucusu 4"/>
          <p:cNvSpPr>
            <a:spLocks noGrp="1"/>
          </p:cNvSpPr>
          <p:nvPr>
            <p:ph type="sldNum" sz="quarter" idx="11"/>
          </p:nvPr>
        </p:nvSpPr>
        <p:spPr/>
        <p:txBody>
          <a:bodyPr/>
          <a:lstStyle/>
          <a:p>
            <a:pPr>
              <a:defRPr/>
            </a:pPr>
            <a:fld id="{C823BC86-0FAA-4803-8AAE-80CD8E0496A6}" type="slidenum">
              <a:rPr lang="en-US" smtClean="0"/>
              <a:pPr>
                <a:defRPr/>
              </a:pPr>
              <a:t>28</a:t>
            </a:fld>
            <a:endParaRPr lang="en-US" dirty="0"/>
          </a:p>
        </p:txBody>
      </p:sp>
      <p:graphicFrame>
        <p:nvGraphicFramePr>
          <p:cNvPr id="6" name="Tablo 5"/>
          <p:cNvGraphicFramePr>
            <a:graphicFrameLocks noGrp="1"/>
          </p:cNvGraphicFramePr>
          <p:nvPr>
            <p:extLst>
              <p:ext uri="{D42A27DB-BD31-4B8C-83A1-F6EECF244321}">
                <p14:modId xmlns:p14="http://schemas.microsoft.com/office/powerpoint/2010/main" val="2325524443"/>
              </p:ext>
            </p:extLst>
          </p:nvPr>
        </p:nvGraphicFramePr>
        <p:xfrm>
          <a:off x="0" y="714713"/>
          <a:ext cx="9396536" cy="5882640"/>
        </p:xfrm>
        <a:graphic>
          <a:graphicData uri="http://schemas.openxmlformats.org/drawingml/2006/table">
            <a:tbl>
              <a:tblPr/>
              <a:tblGrid>
                <a:gridCol w="1879307"/>
                <a:gridCol w="7517229"/>
              </a:tblGrid>
              <a:tr h="931940">
                <a:tc>
                  <a:txBody>
                    <a:bodyPr/>
                    <a:lstStyle/>
                    <a:p>
                      <a:r>
                        <a:rPr lang="tr-TR" sz="1400" b="1" dirty="0" smtClean="0">
                          <a:solidFill>
                            <a:schemeClr val="accent6">
                              <a:lumMod val="50000"/>
                            </a:schemeClr>
                          </a:solidFill>
                        </a:rPr>
                        <a:t>Fuarlar </a:t>
                      </a:r>
                    </a:p>
                  </a:txBody>
                  <a:tcPr>
                    <a:lnL w="12700" cmpd="sng">
                      <a:solidFill>
                        <a:schemeClr val="tx1"/>
                      </a:solidFill>
                      <a:prstDash val="soli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tr-TR" sz="1400" dirty="0" smtClean="0">
                          <a:hlinkClick r:id="rId2"/>
                        </a:rPr>
                        <a:t>http:</a:t>
                      </a:r>
                      <a:r>
                        <a:rPr lang="en-US" sz="1400" dirty="0" smtClean="0">
                          <a:hlinkClick r:id="rId2"/>
                        </a:rPr>
                        <a:t>//www.euroseafood.com</a:t>
                      </a:r>
                      <a:r>
                        <a:rPr lang="en-US" sz="1400" baseline="0" dirty="0" smtClean="0"/>
                        <a:t> </a:t>
                      </a:r>
                    </a:p>
                    <a:p>
                      <a:r>
                        <a:rPr lang="en-US" sz="1400" baseline="0" dirty="0" smtClean="0">
                          <a:hlinkClick r:id="rId3"/>
                        </a:rPr>
                        <a:t>http://kortrijk.busworld.org</a:t>
                      </a:r>
                      <a:r>
                        <a:rPr lang="en-US" sz="1400" baseline="0" dirty="0" smtClean="0"/>
                        <a:t> </a:t>
                      </a:r>
                    </a:p>
                    <a:p>
                      <a:r>
                        <a:rPr lang="en-US" sz="1400" baseline="0" dirty="0" smtClean="0">
                          <a:hlinkClick r:id="rId4"/>
                        </a:rPr>
                        <a:t>http://ww.moodbrussels.com</a:t>
                      </a:r>
                      <a:r>
                        <a:rPr lang="en-US" sz="1400" baseline="0" dirty="0" smtClean="0"/>
                        <a:t> </a:t>
                      </a:r>
                      <a:endParaRPr lang="tr-TR" sz="1400" baseline="0" dirty="0" smtClean="0"/>
                    </a:p>
                    <a:p>
                      <a:r>
                        <a:rPr lang="tr-TR" sz="1400" baseline="0" dirty="0" smtClean="0"/>
                        <a:t>http://www.exhibitions.be/en/beurskalender.as</a:t>
                      </a:r>
                      <a:endParaRPr lang="tr-TR" sz="1400"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r>
              <a:tr h="51106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1400" b="1" dirty="0" smtClean="0">
                          <a:solidFill>
                            <a:schemeClr val="accent6">
                              <a:lumMod val="50000"/>
                            </a:schemeClr>
                          </a:solidFill>
                        </a:rPr>
                        <a:t>İhalele</a:t>
                      </a:r>
                      <a:r>
                        <a:rPr lang="en-US" sz="1400" b="1" dirty="0" smtClean="0">
                          <a:solidFill>
                            <a:schemeClr val="accent6">
                              <a:lumMod val="50000"/>
                            </a:schemeClr>
                          </a:solidFill>
                        </a:rPr>
                        <a:t>r</a:t>
                      </a:r>
                      <a:endParaRPr lang="tr-TR" sz="1400" b="1" dirty="0">
                        <a:solidFill>
                          <a:schemeClr val="accent6">
                            <a:lumMod val="50000"/>
                          </a:schemeClr>
                        </a:solidFill>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lang="en-US" sz="1400" dirty="0" smtClean="0">
                          <a:hlinkClick r:id="rId5"/>
                        </a:rPr>
                        <a:t>http://ted.europa.eu/TED/main/HomePage.do</a:t>
                      </a:r>
                      <a:endParaRPr lang="tr-TR" sz="1400" dirty="0" smtClean="0"/>
                    </a:p>
                    <a:p>
                      <a:r>
                        <a:rPr lang="tr-TR" sz="1400" dirty="0" smtClean="0"/>
                        <a:t>http://globaltenders.com</a:t>
                      </a:r>
                      <a:endParaRPr lang="en-US" sz="1400" dirty="0" smtClean="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7369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tr-TR" sz="1400" b="1" dirty="0" smtClean="0">
                          <a:solidFill>
                            <a:schemeClr val="accent6">
                              <a:lumMod val="50000"/>
                            </a:schemeClr>
                          </a:solidFill>
                        </a:rPr>
                        <a:t>İlgili Kamu Kurum ve Kuruluşları  </a:t>
                      </a:r>
                      <a:endParaRPr kumimoji="0" lang="tr-TR" sz="1000" b="1" i="0" u="none" strike="noStrike" kern="1200" cap="none" spc="0" normalizeH="0" baseline="0" noProof="0" dirty="0" smtClean="0">
                        <a:ln>
                          <a:noFill/>
                        </a:ln>
                        <a:solidFill>
                          <a:srgbClr val="8898C3">
                            <a:lumMod val="50000"/>
                          </a:srgbClr>
                        </a:solidFill>
                        <a:effectLst/>
                        <a:uLnTx/>
                        <a:uFillTx/>
                        <a:latin typeface="+mn-lt"/>
                        <a:ea typeface="+mn-ea"/>
                        <a:cs typeface="+mn-cs"/>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sz="1400" dirty="0" smtClean="0">
                          <a:hlinkClick r:id="rId6"/>
                        </a:rPr>
                        <a:t>http://diplomatie.belgium.be/en</a:t>
                      </a:r>
                      <a:r>
                        <a:rPr lang="en-US" sz="1400" baseline="0" dirty="0" smtClean="0"/>
                        <a:t> </a:t>
                      </a:r>
                    </a:p>
                    <a:p>
                      <a:r>
                        <a:rPr lang="en-US" sz="1400" baseline="0" dirty="0" smtClean="0">
                          <a:hlinkClick r:id="rId7"/>
                        </a:rPr>
                        <a:t>http://economie.fgov.be/en</a:t>
                      </a:r>
                      <a:r>
                        <a:rPr lang="en-US" sz="1400" baseline="0" dirty="0" smtClean="0"/>
                        <a:t> </a:t>
                      </a:r>
                    </a:p>
                    <a:p>
                      <a:r>
                        <a:rPr lang="en-US" sz="1400" baseline="0" dirty="0" smtClean="0">
                          <a:hlinkClick r:id="rId8"/>
                        </a:rPr>
                        <a:t>http://www.minfin.fgov.be/portail2/fr/index.htm</a:t>
                      </a:r>
                      <a:r>
                        <a:rPr lang="en-US" sz="1400" baseline="0" dirty="0" smtClean="0"/>
                        <a:t> </a:t>
                      </a:r>
                    </a:p>
                    <a:p>
                      <a:r>
                        <a:rPr lang="en-US" sz="1400" baseline="0" dirty="0" smtClean="0">
                          <a:hlinkClick r:id="rId9"/>
                        </a:rPr>
                        <a:t>http://www.abh-ace.be</a:t>
                      </a:r>
                      <a:r>
                        <a:rPr lang="en-US" sz="1400" baseline="0" dirty="0" smtClean="0"/>
                        <a:t> </a:t>
                      </a:r>
                    </a:p>
                    <a:p>
                      <a:r>
                        <a:rPr lang="tr-TR" sz="1400" dirty="0" smtClean="0">
                          <a:hlinkClick r:id="rId10"/>
                        </a:rPr>
                        <a:t>www.flandersinvestmentandtrade.com</a:t>
                      </a:r>
                      <a:endParaRPr lang="en-US" sz="1400" dirty="0" smtClean="0"/>
                    </a:p>
                    <a:p>
                      <a:r>
                        <a:rPr lang="tr-TR" sz="1400" dirty="0" smtClean="0">
                          <a:hlinkClick r:id="rId11"/>
                        </a:rPr>
                        <a:t>http://www.invest-export.irisnet.be</a:t>
                      </a:r>
                      <a:endParaRPr lang="en-US" sz="1400" dirty="0" smtClean="0"/>
                    </a:p>
                    <a:p>
                      <a:r>
                        <a:rPr lang="tr-TR" sz="1400" dirty="0" smtClean="0">
                          <a:hlinkClick r:id="rId12"/>
                        </a:rPr>
                        <a:t>http://www.awex.be</a:t>
                      </a:r>
                      <a:endParaRPr lang="tr-TR" sz="1400" dirty="0" smtClean="0"/>
                    </a:p>
                    <a:p>
                      <a:r>
                        <a:rPr lang="tr-TR" sz="1400" dirty="0" smtClean="0"/>
                        <a:t>http://www.belgium.be</a:t>
                      </a:r>
                      <a:endParaRPr lang="en-US" sz="1400" dirty="0" smtClean="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r>
              <a:tr h="1142378">
                <a:tc>
                  <a:txBody>
                    <a:bodyPr/>
                    <a:lstStyle/>
                    <a:p>
                      <a:r>
                        <a:rPr lang="tr-TR" sz="1400" b="1" dirty="0" smtClean="0">
                          <a:solidFill>
                            <a:schemeClr val="accent6">
                              <a:lumMod val="50000"/>
                            </a:schemeClr>
                          </a:solidFill>
                        </a:rPr>
                        <a:t>Sektörel</a:t>
                      </a:r>
                    </a:p>
                    <a:p>
                      <a:r>
                        <a:rPr lang="tr-TR" sz="1400" b="1" dirty="0" smtClean="0">
                          <a:solidFill>
                            <a:schemeClr val="accent6">
                              <a:lumMod val="50000"/>
                            </a:schemeClr>
                          </a:solidFill>
                        </a:rPr>
                        <a:t>Dernekler     </a:t>
                      </a:r>
                      <a:endParaRPr kumimoji="0" lang="tr-TR" sz="1000" b="1" i="0" u="none" strike="noStrike" kern="1200" cap="none" spc="0" normalizeH="0" baseline="0" noProof="0" dirty="0" smtClean="0">
                        <a:ln>
                          <a:noFill/>
                        </a:ln>
                        <a:solidFill>
                          <a:srgbClr val="8898C3">
                            <a:lumMod val="50000"/>
                          </a:srgbClr>
                        </a:solidFill>
                        <a:effectLst/>
                        <a:uLnTx/>
                        <a:uFillTx/>
                        <a:latin typeface="+mn-lt"/>
                        <a:ea typeface="+mn-ea"/>
                        <a:cs typeface="+mn-cs"/>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sz="1400" dirty="0" smtClean="0">
                          <a:hlinkClick r:id="rId13"/>
                        </a:rPr>
                        <a:t>http://www.</a:t>
                      </a:r>
                      <a:r>
                        <a:rPr lang="en-US" sz="1400" baseline="0" dirty="0" smtClean="0">
                          <a:hlinkClick r:id="rId13"/>
                        </a:rPr>
                        <a:t>fedustria.be</a:t>
                      </a:r>
                      <a:r>
                        <a:rPr lang="en-US" sz="1400" baseline="0" dirty="0" smtClean="0"/>
                        <a:t> </a:t>
                      </a:r>
                    </a:p>
                    <a:p>
                      <a:r>
                        <a:rPr lang="en-US" sz="1400" dirty="0" smtClean="0">
                          <a:hlinkClick r:id="rId14"/>
                        </a:rPr>
                        <a:t>http://www.agoria.be</a:t>
                      </a:r>
                      <a:r>
                        <a:rPr lang="en-US" sz="1400" baseline="0" dirty="0" smtClean="0"/>
                        <a:t> </a:t>
                      </a:r>
                    </a:p>
                    <a:p>
                      <a:r>
                        <a:rPr lang="en-US" sz="1400" dirty="0" smtClean="0">
                          <a:hlinkClick r:id="rId15"/>
                        </a:rPr>
                        <a:t>http://www.efpia.org</a:t>
                      </a:r>
                      <a:r>
                        <a:rPr lang="en-US" sz="1400" dirty="0" smtClean="0"/>
                        <a:t> </a:t>
                      </a:r>
                    </a:p>
                    <a:p>
                      <a:r>
                        <a:rPr lang="en-US" sz="1400" dirty="0" smtClean="0">
                          <a:hlinkClick r:id="rId16"/>
                        </a:rPr>
                        <a:t>http://www.febetra.be/modules/mmpages</a:t>
                      </a:r>
                      <a:r>
                        <a:rPr lang="en-US" sz="1400" dirty="0" smtClean="0"/>
                        <a:t> </a:t>
                      </a:r>
                    </a:p>
                    <a:p>
                      <a:r>
                        <a:rPr lang="en-US" sz="1400" dirty="0" smtClean="0">
                          <a:hlinkClick r:id="rId17"/>
                        </a:rPr>
                        <a:t>www.confederationconstruction.be</a:t>
                      </a:r>
                      <a:r>
                        <a:rPr lang="en-US" sz="1400" dirty="0" smtClean="0"/>
                        <a:t> </a:t>
                      </a:r>
                      <a:endParaRPr lang="tr-TR" sz="1400"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r>
              <a:tr h="1142378">
                <a:tc>
                  <a:txBody>
                    <a:bodyPr/>
                    <a:lstStyle/>
                    <a:p>
                      <a:r>
                        <a:rPr lang="tr-TR" sz="1400" b="1" dirty="0" smtClean="0">
                          <a:solidFill>
                            <a:schemeClr val="accent6">
                              <a:lumMod val="50000"/>
                            </a:schemeClr>
                          </a:solidFill>
                        </a:rPr>
                        <a:t>Ticaret</a:t>
                      </a:r>
                      <a:r>
                        <a:rPr lang="tr-TR" sz="1400" b="1" baseline="0" dirty="0" smtClean="0">
                          <a:solidFill>
                            <a:schemeClr val="accent6">
                              <a:lumMod val="50000"/>
                            </a:schemeClr>
                          </a:solidFill>
                        </a:rPr>
                        <a:t> ve sanayi </a:t>
                      </a:r>
                      <a:r>
                        <a:rPr lang="tr-TR" sz="1400" b="1" dirty="0" smtClean="0">
                          <a:solidFill>
                            <a:schemeClr val="accent6">
                              <a:lumMod val="50000"/>
                            </a:schemeClr>
                          </a:solidFill>
                        </a:rPr>
                        <a:t>Odaları          </a:t>
                      </a:r>
                      <a:endParaRPr kumimoji="0" lang="tr-TR" sz="1000" b="1" i="0" u="none" strike="noStrike" kern="1200" cap="none" spc="0" normalizeH="0" baseline="0" noProof="0" dirty="0" smtClean="0">
                        <a:ln>
                          <a:noFill/>
                        </a:ln>
                        <a:solidFill>
                          <a:srgbClr val="8898C3">
                            <a:lumMod val="50000"/>
                          </a:srgbClr>
                        </a:solidFill>
                        <a:effectLst/>
                        <a:uLnTx/>
                        <a:uFillTx/>
                        <a:latin typeface="+mn-lt"/>
                        <a:ea typeface="+mn-ea"/>
                        <a:cs typeface="+mn-cs"/>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sz="1400" dirty="0" smtClean="0">
                          <a:hlinkClick r:id="rId18"/>
                        </a:rPr>
                        <a:t>http://vbo-feb.be/en</a:t>
                      </a:r>
                      <a:r>
                        <a:rPr lang="en-US" sz="1400" baseline="0" dirty="0" smtClean="0"/>
                        <a:t> </a:t>
                      </a:r>
                    </a:p>
                    <a:p>
                      <a:r>
                        <a:rPr lang="en-US" sz="1400" dirty="0" smtClean="0">
                          <a:hlinkClick r:id="rId19"/>
                        </a:rPr>
                        <a:t>http://www.belgianchambers.be/en/homepage_84.aspx</a:t>
                      </a:r>
                      <a:r>
                        <a:rPr lang="en-US" sz="1400" baseline="0" dirty="0" smtClean="0"/>
                        <a:t> </a:t>
                      </a:r>
                    </a:p>
                    <a:p>
                      <a:r>
                        <a:rPr lang="en-US" sz="1400" dirty="0" smtClean="0">
                          <a:hlinkClick r:id="rId20"/>
                        </a:rPr>
                        <a:t>http://www.beci.be</a:t>
                      </a:r>
                      <a:r>
                        <a:rPr lang="en-US" sz="1400" dirty="0" smtClean="0"/>
                        <a:t> </a:t>
                      </a:r>
                    </a:p>
                    <a:p>
                      <a:r>
                        <a:rPr lang="en-US" sz="1400" dirty="0" smtClean="0">
                          <a:hlinkClick r:id="rId21"/>
                        </a:rPr>
                        <a:t>http://www.voka.be</a:t>
                      </a:r>
                      <a:r>
                        <a:rPr lang="en-US" sz="1400" baseline="0" dirty="0" smtClean="0"/>
                        <a:t> </a:t>
                      </a:r>
                      <a:endParaRPr lang="tr-TR" sz="1400" baseline="0" dirty="0" smtClean="0"/>
                    </a:p>
                    <a:p>
                      <a:r>
                        <a:rPr lang="tr-TR" sz="1400" baseline="0" dirty="0" smtClean="0"/>
                        <a:t>http://cci.wallonie.be</a:t>
                      </a:r>
                      <a:endParaRPr lang="tr-TR" sz="1400"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r>
              <a:tr h="160784">
                <a:tc>
                  <a:txBody>
                    <a:bodyPr/>
                    <a:lstStyle/>
                    <a:p>
                      <a:r>
                        <a:rPr lang="tr-TR" sz="1400" b="1" baseline="0" dirty="0" smtClean="0">
                          <a:solidFill>
                            <a:schemeClr val="accent6">
                              <a:lumMod val="50000"/>
                            </a:schemeClr>
                          </a:solidFill>
                        </a:rPr>
                        <a:t>Firma Bilgi Kaynakları</a:t>
                      </a:r>
                      <a:endParaRPr lang="tr-TR" sz="1400" b="1" dirty="0">
                        <a:solidFill>
                          <a:schemeClr val="accent6">
                            <a:lumMod val="50000"/>
                          </a:schemeClr>
                        </a:solidFill>
                      </a:endParaRPr>
                    </a:p>
                  </a:txBody>
                  <a:tcPr>
                    <a:lnL w="12700" cmpd="sng">
                      <a:solidFill>
                        <a:schemeClr val="tx1"/>
                      </a:solidFill>
                      <a:prstDash val="solid"/>
                    </a:lnL>
                    <a:lnR w="12700" cap="flat" cmpd="sng" algn="ctr">
                      <a:solidFill>
                        <a:schemeClr val="tx1"/>
                      </a:solidFill>
                      <a:prstDash val="solid"/>
                      <a:round/>
                      <a:headEnd type="none" w="med" len="med"/>
                      <a:tailEnd type="none" w="med" len="med"/>
                    </a:lnR>
                    <a:lnT w="12700" cmpd="sng">
                      <a:solidFill>
                        <a:schemeClr val="tx1"/>
                      </a:solidFill>
                      <a:prstDash val="solid"/>
                    </a:lnT>
                    <a:lnB w="12700" cap="flat" cmpd="sng" algn="ctr">
                      <a:solidFill>
                        <a:schemeClr val="tx1"/>
                      </a:solidFill>
                      <a:prstDash val="solid"/>
                      <a:round/>
                      <a:headEnd type="none" w="med" len="med"/>
                      <a:tailEnd type="none" w="med" len="med"/>
                    </a:lnB>
                  </a:tcPr>
                </a:tc>
                <a:tc>
                  <a:txBody>
                    <a:bodyPr/>
                    <a:lstStyle/>
                    <a:p>
                      <a:r>
                        <a:rPr lang="en-US" sz="1400" dirty="0" smtClean="0"/>
                        <a:t> </a:t>
                      </a:r>
                      <a:r>
                        <a:rPr lang="en-US" sz="1400" dirty="0" smtClean="0">
                          <a:hlinkClick r:id="rId22"/>
                        </a:rPr>
                        <a:t>http://be.kompass.com</a:t>
                      </a:r>
                      <a:r>
                        <a:rPr lang="en-US" sz="1400" baseline="0" dirty="0" smtClean="0"/>
                        <a:t> </a:t>
                      </a:r>
                      <a:endParaRPr lang="fr-BE" sz="1400" dirty="0"/>
                    </a:p>
                  </a:txBody>
                  <a:tcPr>
                    <a:lnL w="12700" cap="flat" cmpd="sng" algn="ctr">
                      <a:solidFill>
                        <a:schemeClr val="tx1"/>
                      </a:solidFill>
                      <a:prstDash val="solid"/>
                      <a:round/>
                      <a:headEnd type="none" w="med" len="med"/>
                      <a:tailEnd type="none" w="med" len="med"/>
                    </a:lnL>
                    <a:lnR w="12700" cmpd="sng">
                      <a:solidFill>
                        <a:schemeClr val="tx1"/>
                      </a:solidFill>
                      <a:prstDash val="solid"/>
                    </a:lnR>
                    <a:lnT w="12700" cmpd="sng">
                      <a:solidFill>
                        <a:schemeClr val="tx1"/>
                      </a:solidFill>
                      <a:prstDash val="solid"/>
                    </a:lnT>
                    <a:lnB w="12700" cap="flat" cmpd="sng" algn="ctr">
                      <a:solidFill>
                        <a:schemeClr val="tx1"/>
                      </a:solidFill>
                      <a:prstDash val="solid"/>
                      <a:round/>
                      <a:headEnd type="none" w="med" len="med"/>
                      <a:tailEnd type="none" w="med" len="med"/>
                    </a:lnB>
                  </a:tcPr>
                </a:tc>
              </a:tr>
            </a:tbl>
          </a:graphicData>
        </a:graphic>
      </p:graphicFrame>
    </p:spTree>
  </p:cSld>
  <p:clrMapOvr>
    <a:masterClrMapping/>
  </p:clrMapOvr>
  <p:transition spd="med">
    <p:fad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p:txBody>
          <a:bodyPr>
            <a:normAutofit/>
          </a:bodyPr>
          <a:lstStyle/>
          <a:p>
            <a:pPr marL="0" indent="0">
              <a:buNone/>
            </a:pPr>
            <a:r>
              <a:rPr lang="tr-TR" sz="1600" dirty="0" smtClean="0"/>
              <a:t>TÖSED Business Türk İşadamları Derneği          </a:t>
            </a:r>
            <a:r>
              <a:rPr lang="tr-TR" sz="1600" dirty="0" smtClean="0">
                <a:hlinkClick r:id="rId2"/>
              </a:rPr>
              <a:t>www.tosed.org</a:t>
            </a:r>
            <a:endParaRPr lang="tr-TR" sz="1600" dirty="0" smtClean="0"/>
          </a:p>
          <a:p>
            <a:pPr marL="0" indent="0">
              <a:buNone/>
            </a:pPr>
            <a:r>
              <a:rPr lang="tr-TR" sz="1600" dirty="0" smtClean="0"/>
              <a:t>TÜMSİAD Belçika                                                    </a:t>
            </a:r>
            <a:r>
              <a:rPr lang="tr-TR" sz="1600" dirty="0" smtClean="0">
                <a:hlinkClick r:id="rId3"/>
              </a:rPr>
              <a:t>www.tumsiad.be</a:t>
            </a:r>
            <a:endParaRPr lang="tr-TR" sz="1600" dirty="0" smtClean="0"/>
          </a:p>
          <a:p>
            <a:pPr marL="0" indent="0">
              <a:buNone/>
            </a:pPr>
            <a:r>
              <a:rPr lang="tr-TR" sz="1600" dirty="0" smtClean="0"/>
              <a:t>KAGİDER(Türkiye Kadın Girişimciler Derneği)    </a:t>
            </a:r>
            <a:r>
              <a:rPr lang="tr-TR" sz="1600" dirty="0" smtClean="0">
                <a:hlinkClick r:id="rId4"/>
              </a:rPr>
              <a:t>www.kagider.org</a:t>
            </a:r>
            <a:endParaRPr lang="tr-TR" sz="1600" dirty="0" smtClean="0"/>
          </a:p>
          <a:p>
            <a:pPr marL="0" indent="0">
              <a:buNone/>
            </a:pPr>
            <a:r>
              <a:rPr lang="tr-TR" sz="1600" dirty="0" smtClean="0"/>
              <a:t>Avrupa Demokratlar Birliği(UETD)                       </a:t>
            </a:r>
          </a:p>
          <a:p>
            <a:pPr marL="0" indent="0">
              <a:buNone/>
            </a:pPr>
            <a:endParaRPr lang="tr-TR" sz="1600" dirty="0" smtClean="0"/>
          </a:p>
          <a:p>
            <a:pPr marL="0" indent="0">
              <a:buNone/>
            </a:pPr>
            <a:r>
              <a:rPr lang="tr-TR" sz="1600" dirty="0" smtClean="0"/>
              <a:t>TOBB Brüksel Temsilciliği                                         </a:t>
            </a:r>
            <a:r>
              <a:rPr lang="tr-TR" sz="1600" dirty="0" smtClean="0">
                <a:hlinkClick r:id="rId5"/>
              </a:rPr>
              <a:t>www.tobb.org.tr/Avrupa </a:t>
            </a:r>
            <a:r>
              <a:rPr lang="tr-TR" sz="1600" dirty="0" err="1" smtClean="0">
                <a:hlinkClick r:id="rId5"/>
              </a:rPr>
              <a:t>BirliğiDairesi</a:t>
            </a:r>
            <a:r>
              <a:rPr lang="tr-TR" sz="1600" dirty="0" smtClean="0">
                <a:hlinkClick r:id="rId5"/>
              </a:rPr>
              <a:t>/Sayfalar/</a:t>
            </a:r>
            <a:r>
              <a:rPr lang="tr-TR" sz="1600" dirty="0" err="1" smtClean="0">
                <a:hlinkClick r:id="rId5"/>
              </a:rPr>
              <a:t>BrukselDT.php</a:t>
            </a:r>
            <a:endParaRPr lang="tr-TR" sz="1600" dirty="0"/>
          </a:p>
          <a:p>
            <a:pPr marL="0" indent="0">
              <a:buNone/>
            </a:pPr>
            <a:r>
              <a:rPr lang="tr-TR" sz="1600" dirty="0" smtClean="0"/>
              <a:t>İTKİB Brüksel Temsilciliği                                         </a:t>
            </a:r>
            <a:r>
              <a:rPr lang="tr-TR" sz="1600" dirty="0" smtClean="0">
                <a:hlinkClick r:id="rId6"/>
              </a:rPr>
              <a:t>www.itkib.org.tr</a:t>
            </a:r>
            <a:endParaRPr lang="tr-TR" sz="1600" dirty="0" smtClean="0"/>
          </a:p>
          <a:p>
            <a:pPr marL="0" indent="0">
              <a:buNone/>
            </a:pPr>
            <a:r>
              <a:rPr lang="tr-TR" sz="1600" dirty="0" smtClean="0"/>
              <a:t>TÜSİAD Brüksel Temsilciliği                                     </a:t>
            </a:r>
            <a:r>
              <a:rPr lang="tr-TR" sz="1600" dirty="0" smtClean="0">
                <a:hlinkClick r:id="rId7"/>
              </a:rPr>
              <a:t>www.tusiad.org/tr/tusiad/temsilcilikler</a:t>
            </a:r>
            <a:endParaRPr lang="tr-TR" sz="1600" dirty="0" smtClean="0"/>
          </a:p>
          <a:p>
            <a:pPr marL="0" indent="0">
              <a:buNone/>
            </a:pPr>
            <a:r>
              <a:rPr lang="tr-TR" sz="1600" dirty="0" smtClean="0"/>
              <a:t>İKV Brüksel Temsilciliği</a:t>
            </a:r>
          </a:p>
          <a:p>
            <a:pPr marL="0" indent="0">
              <a:buNone/>
            </a:pPr>
            <a:r>
              <a:rPr lang="tr-TR" sz="1600" dirty="0" smtClean="0"/>
              <a:t>TURBO Brüksel Temsilciliği                                       </a:t>
            </a:r>
            <a:r>
              <a:rPr lang="tr-TR" sz="1600" dirty="0" smtClean="0">
                <a:hlinkClick r:id="rId8"/>
              </a:rPr>
              <a:t>www.turboppp.org</a:t>
            </a:r>
            <a:endParaRPr lang="tr-TR" sz="1600" dirty="0" smtClean="0"/>
          </a:p>
          <a:p>
            <a:pPr marL="0" indent="0">
              <a:buNone/>
            </a:pPr>
            <a:r>
              <a:rPr lang="tr-TR" sz="1600" dirty="0" smtClean="0"/>
              <a:t>THY Brüksel Temsilciliği</a:t>
            </a:r>
          </a:p>
          <a:p>
            <a:pPr marL="0" indent="0">
              <a:buNone/>
            </a:pPr>
            <a:r>
              <a:rPr lang="tr-TR" sz="1600" dirty="0" smtClean="0"/>
              <a:t>Kıbrıs Türk Ticaret Odası Brüksel Temsilciliği</a:t>
            </a:r>
          </a:p>
          <a:p>
            <a:pPr marL="0" indent="0">
              <a:buNone/>
            </a:pPr>
            <a:endParaRPr lang="tr-TR" sz="1600" dirty="0"/>
          </a:p>
          <a:p>
            <a:pPr marL="0" indent="0">
              <a:buNone/>
            </a:pPr>
            <a:r>
              <a:rPr lang="tr-TR" sz="1600" dirty="0" smtClean="0"/>
              <a:t>Yunus Emre Kültür Merkezi Brüksel Ofisi</a:t>
            </a:r>
          </a:p>
          <a:p>
            <a:pPr marL="0" indent="0">
              <a:buNone/>
            </a:pPr>
            <a:endParaRPr lang="tr-TR" sz="1600" dirty="0"/>
          </a:p>
        </p:txBody>
      </p:sp>
      <p:sp>
        <p:nvSpPr>
          <p:cNvPr id="3" name="Unvan 2"/>
          <p:cNvSpPr>
            <a:spLocks noGrp="1"/>
          </p:cNvSpPr>
          <p:nvPr>
            <p:ph type="title"/>
          </p:nvPr>
        </p:nvSpPr>
        <p:spPr>
          <a:xfrm>
            <a:off x="971600" y="0"/>
            <a:ext cx="6768752" cy="764704"/>
          </a:xfrm>
        </p:spPr>
        <p:txBody>
          <a:bodyPr>
            <a:normAutofit fontScale="90000"/>
          </a:bodyPr>
          <a:lstStyle/>
          <a:p>
            <a:r>
              <a:rPr lang="tr-TR" sz="2400" dirty="0" smtClean="0"/>
              <a:t>Belçika’da faaliyetlerini sürdüren bazı Türk işadamları dernekleri ve sivil toplum örgütlerinin temsilcilikleri </a:t>
            </a:r>
            <a:endParaRPr lang="tr-TR" sz="2400"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29</a:t>
            </a:fld>
            <a:endParaRPr lang="en-US" dirty="0"/>
          </a:p>
        </p:txBody>
      </p:sp>
    </p:spTree>
    <p:extLst>
      <p:ext uri="{BB962C8B-B14F-4D97-AF65-F5344CB8AC3E}">
        <p14:creationId xmlns:p14="http://schemas.microsoft.com/office/powerpoint/2010/main" val="4032460814"/>
      </p:ext>
    </p:extLst>
  </p:cSld>
  <p:clrMapOvr>
    <a:masterClrMapping/>
  </p:clrMapOvr>
  <p:transition spd="med">
    <p:fade/>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Başlık 1"/>
          <p:cNvSpPr>
            <a:spLocks noGrp="1"/>
          </p:cNvSpPr>
          <p:nvPr>
            <p:ph type="title"/>
          </p:nvPr>
        </p:nvSpPr>
        <p:spPr>
          <a:xfrm>
            <a:off x="1306513" y="133350"/>
            <a:ext cx="7837487" cy="476250"/>
          </a:xfrm>
        </p:spPr>
        <p:txBody>
          <a:bodyPr>
            <a:normAutofit fontScale="90000"/>
          </a:bodyPr>
          <a:lstStyle/>
          <a:p>
            <a:pPr>
              <a:defRPr/>
            </a:pPr>
            <a:r>
              <a:rPr smtClean="0"/>
              <a:t>Genel Bilgiler </a:t>
            </a:r>
            <a:endParaRPr/>
          </a:p>
        </p:txBody>
      </p:sp>
      <p:sp>
        <p:nvSpPr>
          <p:cNvPr id="8" name="Altbilgi Yer Tutucusu 3"/>
          <p:cNvSpPr>
            <a:spLocks noGrp="1"/>
          </p:cNvSpPr>
          <p:nvPr>
            <p:ph type="ftr" sz="quarter" idx="10"/>
          </p:nvPr>
        </p:nvSpPr>
        <p:spPr>
          <a:xfrm>
            <a:off x="225425" y="6553200"/>
            <a:ext cx="7947025" cy="252413"/>
          </a:xfrm>
        </p:spPr>
        <p:txBody>
          <a:bodyPr wrap="square" numCol="1" anchorCtr="0" compatLnSpc="1">
            <a:prstTxWarp prst="textNoShape">
              <a:avLst/>
            </a:prstTxWarp>
          </a:bodyPr>
          <a:lstStyle/>
          <a:p>
            <a:pPr algn="ctr" fontAlgn="base">
              <a:spcBef>
                <a:spcPct val="0"/>
              </a:spcBef>
              <a:spcAft>
                <a:spcPct val="0"/>
              </a:spcAft>
              <a:defRPr/>
            </a:pPr>
            <a:r>
              <a:rPr lang="tr-TR" sz="2000" dirty="0">
                <a:solidFill>
                  <a:srgbClr val="FFFFFF"/>
                </a:solidFill>
                <a:effectLst>
                  <a:outerShdw blurRad="38100" dist="38100" dir="2700000" algn="tl">
                    <a:srgbClr val="C0C0C0"/>
                  </a:outerShdw>
                </a:effectLst>
                <a:cs typeface="Arial" charset="0"/>
              </a:rPr>
              <a:t>Ekonomi Bakanlığı</a:t>
            </a:r>
          </a:p>
        </p:txBody>
      </p:sp>
      <p:sp>
        <p:nvSpPr>
          <p:cNvPr id="3" name="Slayt Numarası Yer Tutucusu 2"/>
          <p:cNvSpPr>
            <a:spLocks noGrp="1"/>
          </p:cNvSpPr>
          <p:nvPr>
            <p:ph type="sldNum" sz="quarter" idx="11"/>
          </p:nvPr>
        </p:nvSpPr>
        <p:spPr/>
        <p:txBody>
          <a:bodyPr/>
          <a:lstStyle/>
          <a:p>
            <a:pPr>
              <a:defRPr/>
            </a:pPr>
            <a:fld id="{6A20EE62-DA94-40E0-A8BF-B8A727882BBA}" type="slidenum">
              <a:rPr lang="en-US" smtClean="0"/>
              <a:pPr>
                <a:defRPr/>
              </a:pPr>
              <a:t>3</a:t>
            </a:fld>
            <a:endParaRPr lang="en-US" dirty="0"/>
          </a:p>
        </p:txBody>
      </p:sp>
      <p:graphicFrame>
        <p:nvGraphicFramePr>
          <p:cNvPr id="6196" name="Object 52"/>
          <p:cNvGraphicFramePr>
            <a:graphicFrameLocks noChangeAspect="1"/>
          </p:cNvGraphicFramePr>
          <p:nvPr>
            <p:extLst>
              <p:ext uri="{D42A27DB-BD31-4B8C-83A1-F6EECF244321}">
                <p14:modId xmlns:p14="http://schemas.microsoft.com/office/powerpoint/2010/main" val="2112943359"/>
              </p:ext>
            </p:extLst>
          </p:nvPr>
        </p:nvGraphicFramePr>
        <p:xfrm>
          <a:off x="684213" y="1052513"/>
          <a:ext cx="7848600" cy="4105275"/>
        </p:xfrm>
        <a:graphic>
          <a:graphicData uri="http://schemas.openxmlformats.org/presentationml/2006/ole">
            <mc:AlternateContent xmlns:mc="http://schemas.openxmlformats.org/markup-compatibility/2006">
              <mc:Choice xmlns:v="urn:schemas-microsoft-com:vml" Requires="v">
                <p:oleObj spid="_x0000_s6218" name="Çalışma Sayfası" r:id="rId4" imgW="7581894" imgH="2619418" progId="Excel.Sheet.8">
                  <p:embed/>
                </p:oleObj>
              </mc:Choice>
              <mc:Fallback>
                <p:oleObj name="Çalışma Sayfası" r:id="rId4" imgW="7581894" imgH="2619418" progId="Excel.Sheet.8">
                  <p:embed/>
                  <p:pic>
                    <p:nvPicPr>
                      <p:cNvPr id="0" name="Picture 52"/>
                      <p:cNvPicPr>
                        <a:picLocks noChangeAspect="1" noChangeArrowheads="1"/>
                      </p:cNvPicPr>
                      <p:nvPr/>
                    </p:nvPicPr>
                    <p:blipFill>
                      <a:blip r:embed="rId5"/>
                      <a:srcRect/>
                      <a:stretch>
                        <a:fillRect/>
                      </a:stretch>
                    </p:blipFill>
                    <p:spPr bwMode="auto">
                      <a:xfrm>
                        <a:off x="684213" y="1052513"/>
                        <a:ext cx="7848600" cy="4105275"/>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6" name="Metin kutusu 5"/>
          <p:cNvSpPr txBox="1"/>
          <p:nvPr/>
        </p:nvSpPr>
        <p:spPr>
          <a:xfrm>
            <a:off x="681038" y="5157788"/>
            <a:ext cx="5903912" cy="254000"/>
          </a:xfrm>
          <a:prstGeom prst="rect">
            <a:avLst/>
          </a:prstGeom>
          <a:noFill/>
        </p:spPr>
        <p:txBody>
          <a:bodyPr>
            <a:spAutoFit/>
          </a:bodyPr>
          <a:lstStyle/>
          <a:p>
            <a:pPr>
              <a:defRPr/>
            </a:pPr>
            <a:r>
              <a:rPr lang="tr-TR" sz="1050" b="1" i="1" dirty="0" err="1" smtClean="0">
                <a:solidFill>
                  <a:schemeClr val="accent6">
                    <a:lumMod val="50000"/>
                  </a:schemeClr>
                </a:solidFill>
                <a:cs typeface="+mn-cs"/>
              </a:rPr>
              <a:t>Kaynak:Brüksel</a:t>
            </a:r>
            <a:r>
              <a:rPr lang="tr-TR" sz="1050" b="1" i="1" dirty="0" smtClean="0">
                <a:solidFill>
                  <a:schemeClr val="accent6">
                    <a:lumMod val="50000"/>
                  </a:schemeClr>
                </a:solidFill>
                <a:cs typeface="+mn-cs"/>
              </a:rPr>
              <a:t> Ticaret Müşavirliği Raporu </a:t>
            </a:r>
            <a:endParaRPr lang="tr-TR" sz="1050" b="1" i="1" dirty="0">
              <a:solidFill>
                <a:schemeClr val="accent6">
                  <a:lumMod val="50000"/>
                </a:schemeClr>
              </a:solidFill>
              <a:cs typeface="+mn-cs"/>
            </a:endParaRPr>
          </a:p>
        </p:txBody>
      </p:sp>
    </p:spTree>
  </p:cSld>
  <p:clrMapOvr>
    <a:masterClrMapping/>
  </p:clrMapOvr>
  <p:transition spd="med">
    <p:fad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çerik Yer Tutucusu 5"/>
          <p:cNvPicPr>
            <a:picLocks noGrp="1" noChangeAspect="1"/>
          </p:cNvPicPr>
          <p:nvPr>
            <p:ph idx="1"/>
          </p:nvPr>
        </p:nvPicPr>
        <p:blipFill>
          <a:blip r:embed="rId2"/>
          <a:stretch>
            <a:fillRect/>
          </a:stretch>
        </p:blipFill>
        <p:spPr>
          <a:xfrm>
            <a:off x="224514" y="836713"/>
            <a:ext cx="4320480" cy="2664296"/>
          </a:xfrm>
          <a:prstGeom prst="rect">
            <a:avLst/>
          </a:prstGeom>
        </p:spPr>
      </p:pic>
      <p:sp>
        <p:nvSpPr>
          <p:cNvPr id="3" name="Unvan 2"/>
          <p:cNvSpPr>
            <a:spLocks noGrp="1"/>
          </p:cNvSpPr>
          <p:nvPr>
            <p:ph type="title"/>
          </p:nvPr>
        </p:nvSpPr>
        <p:spPr/>
        <p:txBody>
          <a:bodyPr>
            <a:normAutofit fontScale="90000"/>
          </a:bodyPr>
          <a:lstStyle/>
          <a:p>
            <a:r>
              <a:rPr lang="tr-TR" dirty="0" smtClean="0"/>
              <a:t>Belçika</a:t>
            </a:r>
            <a:endParaRPr lang="tr-TR"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30</a:t>
            </a:fld>
            <a:endParaRPr lang="en-US" dirty="0"/>
          </a:p>
        </p:txBody>
      </p:sp>
      <p:pic>
        <p:nvPicPr>
          <p:cNvPr id="7" name="Resim 6"/>
          <p:cNvPicPr>
            <a:picLocks noChangeAspect="1"/>
          </p:cNvPicPr>
          <p:nvPr/>
        </p:nvPicPr>
        <p:blipFill>
          <a:blip r:embed="rId3"/>
          <a:stretch>
            <a:fillRect/>
          </a:stretch>
        </p:blipFill>
        <p:spPr>
          <a:xfrm>
            <a:off x="5642767" y="1124744"/>
            <a:ext cx="2786858" cy="2016224"/>
          </a:xfrm>
          <a:prstGeom prst="rect">
            <a:avLst/>
          </a:prstGeom>
        </p:spPr>
      </p:pic>
      <p:pic>
        <p:nvPicPr>
          <p:cNvPr id="8" name="Resim 7"/>
          <p:cNvPicPr>
            <a:picLocks noChangeAspect="1"/>
          </p:cNvPicPr>
          <p:nvPr/>
        </p:nvPicPr>
        <p:blipFill>
          <a:blip r:embed="rId4"/>
          <a:stretch>
            <a:fillRect/>
          </a:stretch>
        </p:blipFill>
        <p:spPr>
          <a:xfrm>
            <a:off x="467544" y="3861048"/>
            <a:ext cx="2880320" cy="1938917"/>
          </a:xfrm>
          <a:prstGeom prst="rect">
            <a:avLst/>
          </a:prstGeom>
        </p:spPr>
      </p:pic>
      <p:pic>
        <p:nvPicPr>
          <p:cNvPr id="9" name="Resim 8"/>
          <p:cNvPicPr>
            <a:picLocks noChangeAspect="1"/>
          </p:cNvPicPr>
          <p:nvPr/>
        </p:nvPicPr>
        <p:blipFill>
          <a:blip r:embed="rId5"/>
          <a:stretch>
            <a:fillRect/>
          </a:stretch>
        </p:blipFill>
        <p:spPr>
          <a:xfrm>
            <a:off x="5004048" y="3719134"/>
            <a:ext cx="3744415" cy="2514498"/>
          </a:xfrm>
          <a:prstGeom prst="rect">
            <a:avLst/>
          </a:prstGeom>
        </p:spPr>
      </p:pic>
    </p:spTree>
    <p:extLst>
      <p:ext uri="{BB962C8B-B14F-4D97-AF65-F5344CB8AC3E}">
        <p14:creationId xmlns:p14="http://schemas.microsoft.com/office/powerpoint/2010/main" val="2913728176"/>
      </p:ext>
    </p:extLst>
  </p:cSld>
  <p:clrMapOvr>
    <a:masterClrMapping/>
  </p:clrMapOvr>
  <p:transition spd="med">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aşlık 1"/>
          <p:cNvSpPr>
            <a:spLocks noGrp="1"/>
          </p:cNvSpPr>
          <p:nvPr>
            <p:ph type="title"/>
          </p:nvPr>
        </p:nvSpPr>
        <p:spPr>
          <a:xfrm>
            <a:off x="1306513" y="133350"/>
            <a:ext cx="6289823" cy="476250"/>
          </a:xfrm>
        </p:spPr>
        <p:txBody>
          <a:bodyPr>
            <a:normAutofit fontScale="90000"/>
          </a:bodyPr>
          <a:lstStyle/>
          <a:p>
            <a:pPr>
              <a:defRPr/>
            </a:pPr>
            <a:r>
              <a:rPr dirty="0" smtClean="0"/>
              <a:t>Temel Ekonomik Göstergeler </a:t>
            </a:r>
            <a:endParaRPr dirty="0"/>
          </a:p>
        </p:txBody>
      </p:sp>
      <p:sp>
        <p:nvSpPr>
          <p:cNvPr id="7" name="Altbilgi Yer Tutucusu 3"/>
          <p:cNvSpPr>
            <a:spLocks noGrp="1"/>
          </p:cNvSpPr>
          <p:nvPr>
            <p:ph type="ftr" sz="quarter" idx="10"/>
          </p:nvPr>
        </p:nvSpPr>
        <p:spPr/>
        <p:txBody>
          <a:bodyPr wrap="square" numCol="1" anchorCtr="0" compatLnSpc="1">
            <a:prstTxWarp prst="textNoShape">
              <a:avLst/>
            </a:prstTxWarp>
          </a:bodyPr>
          <a:lstStyle/>
          <a:p>
            <a:pPr algn="ctr" fontAlgn="base">
              <a:spcBef>
                <a:spcPct val="0"/>
              </a:spcBef>
              <a:spcAft>
                <a:spcPct val="0"/>
              </a:spcAft>
              <a:defRPr/>
            </a:pPr>
            <a:r>
              <a:rPr lang="tr-TR" sz="2000" dirty="0">
                <a:solidFill>
                  <a:srgbClr val="FFFFFF"/>
                </a:solidFill>
                <a:effectLst>
                  <a:outerShdw blurRad="38100" dist="38100" dir="2700000" algn="tl">
                    <a:srgbClr val="C0C0C0"/>
                  </a:outerShdw>
                </a:effectLst>
                <a:cs typeface="Arial" charset="0"/>
              </a:rPr>
              <a:t>Ekonomi Bakanlığı</a:t>
            </a:r>
          </a:p>
        </p:txBody>
      </p:sp>
      <p:sp>
        <p:nvSpPr>
          <p:cNvPr id="3" name="Slayt Numarası Yer Tutucusu 2"/>
          <p:cNvSpPr>
            <a:spLocks noGrp="1"/>
          </p:cNvSpPr>
          <p:nvPr>
            <p:ph type="sldNum" sz="quarter" idx="11"/>
          </p:nvPr>
        </p:nvSpPr>
        <p:spPr/>
        <p:txBody>
          <a:bodyPr/>
          <a:lstStyle/>
          <a:p>
            <a:pPr>
              <a:defRPr/>
            </a:pPr>
            <a:fld id="{5A00D88D-E6B4-4915-BD25-F90F6175AE20}" type="slidenum">
              <a:rPr lang="en-US" smtClean="0"/>
              <a:pPr>
                <a:defRPr/>
              </a:pPr>
              <a:t>4</a:t>
            </a:fld>
            <a:endParaRPr lang="en-US" dirty="0"/>
          </a:p>
        </p:txBody>
      </p:sp>
      <p:graphicFrame>
        <p:nvGraphicFramePr>
          <p:cNvPr id="7222" name="Object 54"/>
          <p:cNvGraphicFramePr>
            <a:graphicFrameLocks noChangeAspect="1"/>
          </p:cNvGraphicFramePr>
          <p:nvPr>
            <p:extLst>
              <p:ext uri="{D42A27DB-BD31-4B8C-83A1-F6EECF244321}">
                <p14:modId xmlns:p14="http://schemas.microsoft.com/office/powerpoint/2010/main" val="2913736716"/>
              </p:ext>
            </p:extLst>
          </p:nvPr>
        </p:nvGraphicFramePr>
        <p:xfrm>
          <a:off x="596900" y="981075"/>
          <a:ext cx="7848600" cy="4476750"/>
        </p:xfrm>
        <a:graphic>
          <a:graphicData uri="http://schemas.openxmlformats.org/presentationml/2006/ole">
            <mc:AlternateContent xmlns:mc="http://schemas.openxmlformats.org/markup-compatibility/2006">
              <mc:Choice xmlns:v="urn:schemas-microsoft-com:vml" Requires="v">
                <p:oleObj spid="_x0000_s7245" name="Çalışma Sayfası" r:id="rId3" imgW="6772454" imgH="2695453" progId="Excel.Sheet.8">
                  <p:embed/>
                </p:oleObj>
              </mc:Choice>
              <mc:Fallback>
                <p:oleObj name="Çalışma Sayfası" r:id="rId3" imgW="6772454" imgH="2695453" progId="Excel.Sheet.8">
                  <p:embed/>
                  <p:pic>
                    <p:nvPicPr>
                      <p:cNvPr id="0" name="Picture 54"/>
                      <p:cNvPicPr>
                        <a:picLocks noChangeAspect="1" noChangeArrowheads="1"/>
                      </p:cNvPicPr>
                      <p:nvPr/>
                    </p:nvPicPr>
                    <p:blipFill>
                      <a:blip r:embed="rId4"/>
                      <a:srcRect/>
                      <a:stretch>
                        <a:fillRect/>
                      </a:stretch>
                    </p:blipFill>
                    <p:spPr bwMode="auto">
                      <a:xfrm>
                        <a:off x="596900" y="981075"/>
                        <a:ext cx="7848600" cy="447675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Tree>
  </p:cSld>
  <p:clrMapOvr>
    <a:masterClrMapping/>
  </p:clrMapOvr>
  <p:transition spd="med">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p:txBody>
          <a:bodyPr>
            <a:normAutofit lnSpcReduction="10000"/>
          </a:bodyPr>
          <a:lstStyle/>
          <a:p>
            <a:pPr marL="0" indent="0">
              <a:buNone/>
            </a:pPr>
            <a:r>
              <a:rPr lang="tr-TR" sz="2400" dirty="0" smtClean="0"/>
              <a:t> Belçika dış ticaret açısından bazı istisna yılların dışında sürekli fazla veren bir ülkedir.</a:t>
            </a:r>
          </a:p>
          <a:p>
            <a:pPr marL="0" indent="0">
              <a:buNone/>
            </a:pPr>
            <a:r>
              <a:rPr lang="tr-TR" sz="2400" dirty="0" smtClean="0"/>
              <a:t>Belçika Merkez Bankası rakamlarına göre; 21,4 milyar Euro, ithalat ise %3,3 artışla 20,6 milyar Euro olarak gerçekleşmiştir.</a:t>
            </a:r>
          </a:p>
          <a:p>
            <a:pPr marL="0" indent="0">
              <a:buNone/>
            </a:pPr>
            <a:r>
              <a:rPr lang="tr-TR" sz="2400" dirty="0" smtClean="0"/>
              <a:t>Kümülatif olarak;</a:t>
            </a:r>
          </a:p>
          <a:p>
            <a:pPr marL="0" indent="0">
              <a:buNone/>
            </a:pPr>
            <a:r>
              <a:rPr lang="tr-TR" sz="2400" dirty="0" smtClean="0"/>
              <a:t>Ocak-Ağustos 2016 ihracatı  161,2 milyar Euro</a:t>
            </a:r>
          </a:p>
          <a:p>
            <a:pPr marL="0" indent="0">
              <a:buNone/>
            </a:pPr>
            <a:r>
              <a:rPr lang="tr-TR" sz="2400" dirty="0" smtClean="0"/>
              <a:t>Ocak-Ağustos 2016 ithalatı    156,9 milyar Euro    </a:t>
            </a:r>
          </a:p>
          <a:p>
            <a:pPr marL="0" indent="0">
              <a:buNone/>
            </a:pPr>
            <a:endParaRPr lang="tr-TR" sz="2400" dirty="0"/>
          </a:p>
          <a:p>
            <a:pPr marL="0" indent="0">
              <a:buNone/>
            </a:pPr>
            <a:r>
              <a:rPr lang="tr-TR" sz="2400" dirty="0" smtClean="0"/>
              <a:t>4,3 milyar Euro dış ticaret fazlası kaydedilmiştir.</a:t>
            </a:r>
          </a:p>
          <a:p>
            <a:pPr marL="0" indent="0">
              <a:buNone/>
            </a:pPr>
            <a:endParaRPr lang="tr-TR" sz="2400" dirty="0" smtClean="0"/>
          </a:p>
          <a:p>
            <a:pPr marL="0" indent="0">
              <a:buNone/>
            </a:pPr>
            <a:r>
              <a:rPr lang="tr-TR" sz="2400" dirty="0"/>
              <a:t>2015 yılı Dünya Ticaret Örgütü </a:t>
            </a:r>
            <a:r>
              <a:rPr lang="tr-TR" sz="2400" dirty="0" smtClean="0"/>
              <a:t>istatistiklerine göre </a:t>
            </a:r>
            <a:r>
              <a:rPr lang="tr-TR" sz="2400" dirty="0"/>
              <a:t>Belçika </a:t>
            </a:r>
            <a:r>
              <a:rPr lang="tr-TR" sz="2400" dirty="0" smtClean="0"/>
              <a:t>%2,5 payla dünya ihracatında 13. %2,4 payla dünya ithalatında 13. sırada yer almaktadır.</a:t>
            </a:r>
            <a:endParaRPr lang="tr-TR" sz="2400" dirty="0"/>
          </a:p>
        </p:txBody>
      </p:sp>
      <p:sp>
        <p:nvSpPr>
          <p:cNvPr id="3" name="Unvan 2"/>
          <p:cNvSpPr>
            <a:spLocks noGrp="1"/>
          </p:cNvSpPr>
          <p:nvPr>
            <p:ph type="title"/>
          </p:nvPr>
        </p:nvSpPr>
        <p:spPr>
          <a:xfrm>
            <a:off x="-900608" y="-78432"/>
            <a:ext cx="6408662" cy="1069032"/>
          </a:xfrm>
        </p:spPr>
        <p:txBody>
          <a:bodyPr>
            <a:normAutofit/>
          </a:bodyPr>
          <a:lstStyle/>
          <a:p>
            <a:r>
              <a:rPr lang="tr-TR" sz="2800" dirty="0" smtClean="0"/>
              <a:t>Belçika Dış Ticareti </a:t>
            </a:r>
            <a:endParaRPr lang="tr-TR" sz="2800"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5</a:t>
            </a:fld>
            <a:endParaRPr lang="en-US" dirty="0"/>
          </a:p>
        </p:txBody>
      </p:sp>
    </p:spTree>
    <p:extLst>
      <p:ext uri="{BB962C8B-B14F-4D97-AF65-F5344CB8AC3E}">
        <p14:creationId xmlns:p14="http://schemas.microsoft.com/office/powerpoint/2010/main" val="1533727426"/>
      </p:ext>
    </p:extLst>
  </p:cSld>
  <p:clrMapOvr>
    <a:masterClrMapping/>
  </p:clrMapOvr>
  <p:transition spd="med">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p:txBody>
          <a:bodyPr>
            <a:normAutofit lnSpcReduction="10000"/>
          </a:bodyPr>
          <a:lstStyle/>
          <a:p>
            <a:pPr marL="0" indent="0">
              <a:buNone/>
            </a:pPr>
            <a:r>
              <a:rPr lang="tr-TR" sz="2800" dirty="0" smtClean="0"/>
              <a:t>Belçika ihracatının % 83’ü  Flaman Bölgesi kaynaklıdır.</a:t>
            </a:r>
            <a:r>
              <a:rPr lang="tr-TR" sz="2800" dirty="0"/>
              <a:t> </a:t>
            </a:r>
            <a:endParaRPr lang="tr-TR" sz="2800" dirty="0" smtClean="0"/>
          </a:p>
          <a:p>
            <a:pPr marL="0" indent="0">
              <a:buNone/>
            </a:pPr>
            <a:r>
              <a:rPr lang="tr-TR" sz="2800" dirty="0" smtClean="0"/>
              <a:t>Flaman </a:t>
            </a:r>
            <a:r>
              <a:rPr lang="tr-TR" sz="2800" dirty="0"/>
              <a:t>Bölgesi 2015 yılı rakamlarına göre 300,6 milyar Euro düzeyinde ihracat gerçekleştirmiştir</a:t>
            </a:r>
            <a:r>
              <a:rPr lang="tr-TR" sz="2800" dirty="0" smtClean="0"/>
              <a:t>.</a:t>
            </a:r>
            <a:endParaRPr lang="tr-TR" sz="2800" dirty="0"/>
          </a:p>
          <a:p>
            <a:pPr marL="0" indent="0">
              <a:buNone/>
            </a:pPr>
            <a:r>
              <a:rPr lang="tr-TR" sz="2800" dirty="0" smtClean="0"/>
              <a:t>En önemli sektörler;</a:t>
            </a:r>
          </a:p>
          <a:p>
            <a:r>
              <a:rPr lang="tr-TR" sz="2800" dirty="0" smtClean="0"/>
              <a:t>Kimyasallar</a:t>
            </a:r>
          </a:p>
          <a:p>
            <a:r>
              <a:rPr lang="tr-TR" sz="2800" dirty="0" smtClean="0"/>
              <a:t>Eczacılık ürünleri</a:t>
            </a:r>
          </a:p>
          <a:p>
            <a:r>
              <a:rPr lang="tr-TR" sz="2800" dirty="0" smtClean="0"/>
              <a:t>Nakliye ekipmanları</a:t>
            </a:r>
          </a:p>
          <a:p>
            <a:r>
              <a:rPr lang="tr-TR" sz="2800" dirty="0" smtClean="0"/>
              <a:t>Mineraller</a:t>
            </a:r>
          </a:p>
          <a:p>
            <a:r>
              <a:rPr lang="tr-TR" sz="2800" dirty="0" smtClean="0"/>
              <a:t>Plastik</a:t>
            </a:r>
          </a:p>
          <a:p>
            <a:pPr marL="0" indent="0">
              <a:buNone/>
            </a:pPr>
            <a:r>
              <a:rPr lang="tr-TR" sz="2800" dirty="0" smtClean="0"/>
              <a:t>Almanya, Fransa, Hollanda, Birleşik Krallık, A.B.D, Hindistan ve Çin ihracat gerçekleştirdiği başlıca ülkelerdir.</a:t>
            </a:r>
            <a:endParaRPr lang="tr-TR" sz="2800" dirty="0"/>
          </a:p>
        </p:txBody>
      </p:sp>
      <p:sp>
        <p:nvSpPr>
          <p:cNvPr id="3" name="Unvan 2"/>
          <p:cNvSpPr>
            <a:spLocks noGrp="1"/>
          </p:cNvSpPr>
          <p:nvPr>
            <p:ph type="title"/>
          </p:nvPr>
        </p:nvSpPr>
        <p:spPr>
          <a:xfrm>
            <a:off x="1306121" y="132756"/>
            <a:ext cx="6290216" cy="476844"/>
          </a:xfrm>
        </p:spPr>
        <p:txBody>
          <a:bodyPr>
            <a:normAutofit fontScale="90000"/>
          </a:bodyPr>
          <a:lstStyle/>
          <a:p>
            <a:r>
              <a:rPr lang="tr-TR" dirty="0" smtClean="0"/>
              <a:t>Flaman Bölgesi Dış Ticareti(I)</a:t>
            </a:r>
            <a:endParaRPr lang="tr-TR"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6</a:t>
            </a:fld>
            <a:endParaRPr lang="en-US" dirty="0"/>
          </a:p>
        </p:txBody>
      </p:sp>
    </p:spTree>
    <p:extLst>
      <p:ext uri="{BB962C8B-B14F-4D97-AF65-F5344CB8AC3E}">
        <p14:creationId xmlns:p14="http://schemas.microsoft.com/office/powerpoint/2010/main" val="3598781019"/>
      </p:ext>
    </p:extLst>
  </p:cSld>
  <p:clrMapOvr>
    <a:masterClrMapping/>
  </p:clrMapOvr>
  <p:transition spd="med">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p:txBody>
          <a:bodyPr/>
          <a:lstStyle/>
          <a:p>
            <a:pPr marL="0" indent="0">
              <a:buNone/>
            </a:pPr>
            <a:endParaRPr lang="tr-TR" dirty="0" smtClean="0"/>
          </a:p>
          <a:p>
            <a:pPr marL="0" indent="0">
              <a:buNone/>
            </a:pPr>
            <a:endParaRPr lang="tr-TR" dirty="0"/>
          </a:p>
          <a:p>
            <a:pPr marL="0" indent="0">
              <a:buNone/>
            </a:pPr>
            <a:r>
              <a:rPr lang="tr-TR" sz="2800" dirty="0" smtClean="0"/>
              <a:t>Uluslararası ticarette Flaman Bölgesi için önem </a:t>
            </a:r>
            <a:r>
              <a:rPr lang="tr-TR" sz="2800" dirty="0" err="1" smtClean="0"/>
              <a:t>arzeden</a:t>
            </a:r>
            <a:r>
              <a:rPr lang="tr-TR" sz="2800" dirty="0" smtClean="0"/>
              <a:t> üç ana sektör</a:t>
            </a:r>
          </a:p>
          <a:p>
            <a:r>
              <a:rPr lang="tr-TR" sz="2800" dirty="0" smtClean="0"/>
              <a:t>Kimyasallar ve eczacılık ürünleri</a:t>
            </a:r>
          </a:p>
          <a:p>
            <a:r>
              <a:rPr lang="tr-TR" sz="2800" dirty="0" smtClean="0"/>
              <a:t>İşgücü yoğun ürünler(elmas ve ürünleri)</a:t>
            </a:r>
          </a:p>
          <a:p>
            <a:r>
              <a:rPr lang="tr-TR" sz="2800" dirty="0" smtClean="0"/>
              <a:t>Sermaye yoğun ürünler( otomobil )</a:t>
            </a:r>
            <a:endParaRPr lang="tr-TR" sz="2800" dirty="0"/>
          </a:p>
        </p:txBody>
      </p:sp>
      <p:sp>
        <p:nvSpPr>
          <p:cNvPr id="3" name="Unvan 2"/>
          <p:cNvSpPr>
            <a:spLocks noGrp="1"/>
          </p:cNvSpPr>
          <p:nvPr>
            <p:ph type="title"/>
          </p:nvPr>
        </p:nvSpPr>
        <p:spPr>
          <a:xfrm>
            <a:off x="2123728" y="106275"/>
            <a:ext cx="4752528" cy="476844"/>
          </a:xfrm>
        </p:spPr>
        <p:txBody>
          <a:bodyPr>
            <a:noAutofit/>
          </a:bodyPr>
          <a:lstStyle/>
          <a:p>
            <a:r>
              <a:rPr lang="tr-TR" sz="2800" dirty="0" smtClean="0"/>
              <a:t>Flaman Bölgesi Dış Ticareti (II)</a:t>
            </a:r>
            <a:endParaRPr lang="tr-TR" sz="2800"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7</a:t>
            </a:fld>
            <a:endParaRPr lang="en-US" dirty="0"/>
          </a:p>
        </p:txBody>
      </p:sp>
    </p:spTree>
    <p:extLst>
      <p:ext uri="{BB962C8B-B14F-4D97-AF65-F5344CB8AC3E}">
        <p14:creationId xmlns:p14="http://schemas.microsoft.com/office/powerpoint/2010/main" val="4139713842"/>
      </p:ext>
    </p:extLst>
  </p:cSld>
  <p:clrMapOvr>
    <a:masterClrMapping/>
  </p:clrMapOvr>
  <p:transition spd="med">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aşlık 1"/>
          <p:cNvSpPr>
            <a:spLocks noGrp="1"/>
          </p:cNvSpPr>
          <p:nvPr>
            <p:ph type="title"/>
          </p:nvPr>
        </p:nvSpPr>
        <p:spPr>
          <a:xfrm>
            <a:off x="1306513" y="133350"/>
            <a:ext cx="7837487" cy="476250"/>
          </a:xfrm>
        </p:spPr>
        <p:txBody>
          <a:bodyPr>
            <a:normAutofit fontScale="90000"/>
          </a:bodyPr>
          <a:lstStyle/>
          <a:p>
            <a:pPr>
              <a:defRPr/>
            </a:pPr>
            <a:r>
              <a:rPr smtClean="0"/>
              <a:t>Türkiye ile Ekonomik ve Ticari İlişkiler</a:t>
            </a:r>
            <a:endParaRPr/>
          </a:p>
        </p:txBody>
      </p:sp>
      <p:sp>
        <p:nvSpPr>
          <p:cNvPr id="35842" name="Rectangle 3"/>
          <p:cNvSpPr>
            <a:spLocks noGrp="1" noChangeArrowheads="1"/>
          </p:cNvSpPr>
          <p:nvPr>
            <p:ph idx="1"/>
          </p:nvPr>
        </p:nvSpPr>
        <p:spPr>
          <a:xfrm>
            <a:off x="395288" y="981075"/>
            <a:ext cx="8429625" cy="5224463"/>
          </a:xfrm>
        </p:spPr>
        <p:txBody>
          <a:bodyPr>
            <a:normAutofit/>
          </a:bodyPr>
          <a:lstStyle/>
          <a:p>
            <a:pPr marL="0" lvl="1" indent="0" algn="just" eaLnBrk="1" hangingPunct="1">
              <a:lnSpc>
                <a:spcPct val="130000"/>
              </a:lnSpc>
              <a:spcBef>
                <a:spcPct val="0"/>
              </a:spcBef>
              <a:buFont typeface="Arial" charset="0"/>
              <a:buNone/>
            </a:pPr>
            <a:r>
              <a:rPr lang="tr-TR" sz="1700" b="1" dirty="0" smtClean="0">
                <a:solidFill>
                  <a:srgbClr val="C00000"/>
                </a:solidFill>
              </a:rPr>
              <a:t>Anlaşmalar Protokoller</a:t>
            </a:r>
          </a:p>
          <a:p>
            <a:pPr marL="0" lvl="1" indent="0" algn="just" eaLnBrk="1" hangingPunct="1">
              <a:lnSpc>
                <a:spcPct val="130000"/>
              </a:lnSpc>
              <a:spcBef>
                <a:spcPct val="0"/>
              </a:spcBef>
              <a:buFont typeface="Arial" charset="0"/>
              <a:buNone/>
            </a:pPr>
            <a:r>
              <a:rPr lang="tr-TR" sz="1500" b="1" dirty="0" smtClean="0">
                <a:solidFill>
                  <a:srgbClr val="C00000"/>
                </a:solidFill>
              </a:rPr>
              <a:t>Anlaşmanın Adı						İmza Tarihi</a:t>
            </a:r>
          </a:p>
          <a:p>
            <a:pPr marL="0" lvl="1" indent="0" algn="just" eaLnBrk="1" hangingPunct="1">
              <a:lnSpc>
                <a:spcPct val="130000"/>
              </a:lnSpc>
              <a:spcBef>
                <a:spcPct val="0"/>
              </a:spcBef>
              <a:buFont typeface="Arial" charset="0"/>
              <a:buNone/>
            </a:pPr>
            <a:r>
              <a:rPr lang="tr-TR" sz="1500" b="1" dirty="0" smtClean="0">
                <a:solidFill>
                  <a:srgbClr val="000000"/>
                </a:solidFill>
              </a:rPr>
              <a:t>Türkiye ile Belçika-Lüksemburg Ekonomik Birliği (BLEB) 			2 Aralık  1948</a:t>
            </a:r>
          </a:p>
          <a:p>
            <a:pPr marL="0" lvl="1" indent="0" algn="just" eaLnBrk="1" hangingPunct="1">
              <a:lnSpc>
                <a:spcPct val="130000"/>
              </a:lnSpc>
              <a:spcBef>
                <a:spcPct val="0"/>
              </a:spcBef>
              <a:buFont typeface="Arial" charset="0"/>
              <a:buNone/>
            </a:pPr>
            <a:r>
              <a:rPr lang="tr-TR" sz="1500" b="1" dirty="0" smtClean="0">
                <a:solidFill>
                  <a:srgbClr val="000000"/>
                </a:solidFill>
              </a:rPr>
              <a:t>arasında Ticaret ve Ödeme Anlaşması	</a:t>
            </a:r>
          </a:p>
          <a:p>
            <a:pPr marL="0" lvl="1" indent="0" algn="just" eaLnBrk="1" hangingPunct="1">
              <a:lnSpc>
                <a:spcPct val="130000"/>
              </a:lnSpc>
              <a:spcBef>
                <a:spcPct val="0"/>
              </a:spcBef>
              <a:buFont typeface="Arial" charset="0"/>
              <a:buNone/>
            </a:pPr>
            <a:r>
              <a:rPr lang="tr-TR" sz="1500" b="1" dirty="0" smtClean="0">
                <a:solidFill>
                  <a:srgbClr val="000000"/>
                </a:solidFill>
              </a:rPr>
              <a:t>Türkiye-Belçika Uluslararası Karayolu Taşımacılığı Anlaşması		9 Haziran 1969</a:t>
            </a:r>
          </a:p>
          <a:p>
            <a:pPr marL="0" lvl="1" indent="0" algn="just" eaLnBrk="1" hangingPunct="1">
              <a:lnSpc>
                <a:spcPct val="130000"/>
              </a:lnSpc>
              <a:spcBef>
                <a:spcPct val="0"/>
              </a:spcBef>
              <a:buFont typeface="Arial" charset="0"/>
              <a:buNone/>
            </a:pPr>
            <a:r>
              <a:rPr lang="tr-TR" sz="1500" b="1" dirty="0" smtClean="0">
                <a:solidFill>
                  <a:srgbClr val="000000"/>
                </a:solidFill>
              </a:rPr>
              <a:t>Türkiye-BLEB Yatırımların Karşılıklı Teşviki ve Korunması Anlaşması		27 Ağustos 1986</a:t>
            </a:r>
          </a:p>
          <a:p>
            <a:pPr marL="0" lvl="1" indent="0" algn="just" eaLnBrk="1" hangingPunct="1">
              <a:lnSpc>
                <a:spcPct val="130000"/>
              </a:lnSpc>
              <a:spcBef>
                <a:spcPct val="0"/>
              </a:spcBef>
              <a:buFont typeface="Arial" charset="0"/>
              <a:buNone/>
            </a:pPr>
            <a:r>
              <a:rPr lang="tr-TR" sz="1500" b="1" dirty="0" smtClean="0">
                <a:solidFill>
                  <a:srgbClr val="000000"/>
                </a:solidFill>
              </a:rPr>
              <a:t>Türkiye-BLEB Ekonomik, Sınai ve Teknolojik İşbirliği Anlaşması		2 Haziran 1987</a:t>
            </a:r>
          </a:p>
          <a:p>
            <a:pPr marL="0" lvl="1" indent="0" algn="just" eaLnBrk="1" hangingPunct="1">
              <a:lnSpc>
                <a:spcPct val="130000"/>
              </a:lnSpc>
              <a:spcBef>
                <a:spcPct val="0"/>
              </a:spcBef>
              <a:buFont typeface="Arial" charset="0"/>
              <a:buNone/>
            </a:pPr>
            <a:r>
              <a:rPr lang="tr-TR" sz="1500" b="1" dirty="0" smtClean="0">
                <a:solidFill>
                  <a:srgbClr val="000000"/>
                </a:solidFill>
              </a:rPr>
              <a:t>Denizcilik Anlaşması						31 Ocak 1989</a:t>
            </a:r>
          </a:p>
          <a:p>
            <a:pPr marL="0" lvl="1" indent="0" algn="just" eaLnBrk="1" hangingPunct="1">
              <a:lnSpc>
                <a:spcPct val="130000"/>
              </a:lnSpc>
              <a:spcBef>
                <a:spcPct val="0"/>
              </a:spcBef>
              <a:buFont typeface="Arial" charset="0"/>
              <a:buNone/>
            </a:pPr>
            <a:r>
              <a:rPr lang="tr-TR" sz="1500" b="1" dirty="0" smtClean="0">
                <a:solidFill>
                  <a:srgbClr val="000000"/>
                </a:solidFill>
              </a:rPr>
              <a:t>Tarım Alt Komitesi Toplantısı Mutabakat Zaptı 			</a:t>
            </a:r>
            <a:r>
              <a:rPr lang="en-US" sz="1500" b="1" dirty="0" smtClean="0">
                <a:solidFill>
                  <a:srgbClr val="000000"/>
                </a:solidFill>
              </a:rPr>
              <a:t>	</a:t>
            </a:r>
            <a:r>
              <a:rPr lang="tr-TR" sz="1500" b="1" dirty="0" smtClean="0">
                <a:solidFill>
                  <a:srgbClr val="000000"/>
                </a:solidFill>
              </a:rPr>
              <a:t>14 Şubat 1990</a:t>
            </a:r>
          </a:p>
          <a:p>
            <a:pPr marL="0" lvl="1" indent="0" algn="just" eaLnBrk="1" hangingPunct="1">
              <a:lnSpc>
                <a:spcPct val="130000"/>
              </a:lnSpc>
              <a:spcBef>
                <a:spcPct val="0"/>
              </a:spcBef>
              <a:buFont typeface="Arial" charset="0"/>
              <a:buNone/>
            </a:pPr>
            <a:r>
              <a:rPr lang="tr-TR" sz="1500" b="1" dirty="0" smtClean="0">
                <a:solidFill>
                  <a:srgbClr val="000000"/>
                </a:solidFill>
              </a:rPr>
              <a:t>Türkiye-Belçika Çifte Vergilendirmenin Önlenmesi Anlaşması	2 Haziran 1987/9 Temmuz 2013</a:t>
            </a:r>
          </a:p>
          <a:p>
            <a:pPr marL="0" lvl="1" indent="0" algn="just" eaLnBrk="1" hangingPunct="1">
              <a:lnSpc>
                <a:spcPct val="130000"/>
              </a:lnSpc>
              <a:spcBef>
                <a:spcPct val="0"/>
              </a:spcBef>
              <a:buFont typeface="Arial" charset="0"/>
              <a:buNone/>
            </a:pPr>
            <a:r>
              <a:rPr lang="tr-TR" sz="1500" b="1" dirty="0" smtClean="0">
                <a:solidFill>
                  <a:srgbClr val="000000"/>
                </a:solidFill>
              </a:rPr>
              <a:t>Türkiye-Lüksemburg Hava Ulaştırma Anlaşması			12 Ekim 1988</a:t>
            </a:r>
          </a:p>
          <a:p>
            <a:pPr marL="0" lvl="1" indent="0" algn="just" eaLnBrk="1" hangingPunct="1">
              <a:lnSpc>
                <a:spcPct val="130000"/>
              </a:lnSpc>
              <a:spcBef>
                <a:spcPct val="0"/>
              </a:spcBef>
              <a:buFont typeface="Arial" charset="0"/>
              <a:buNone/>
            </a:pPr>
            <a:r>
              <a:rPr lang="tr-TR" sz="1500" b="1" dirty="0" smtClean="0">
                <a:solidFill>
                  <a:srgbClr val="000000"/>
                </a:solidFill>
              </a:rPr>
              <a:t>Telekomünikasyon Alanında Teknik İşbirliği Anlaşması 			30 Ekim 1995</a:t>
            </a:r>
          </a:p>
          <a:p>
            <a:pPr marL="0" lvl="1" indent="0" algn="just" eaLnBrk="1" hangingPunct="1">
              <a:lnSpc>
                <a:spcPct val="130000"/>
              </a:lnSpc>
              <a:spcBef>
                <a:spcPct val="0"/>
              </a:spcBef>
              <a:buFont typeface="Arial" charset="0"/>
              <a:buNone/>
            </a:pPr>
            <a:r>
              <a:rPr lang="tr-TR" sz="1500" b="1" dirty="0" smtClean="0">
                <a:solidFill>
                  <a:srgbClr val="000000"/>
                </a:solidFill>
              </a:rPr>
              <a:t>Türk EXİMBANK ile Ducroire/Delcedere Arasında Genel İşbirliği Anlaşması 	10 Mart 1997</a:t>
            </a:r>
          </a:p>
          <a:p>
            <a:pPr marL="0" lvl="1" indent="0" algn="just" eaLnBrk="1" hangingPunct="1">
              <a:lnSpc>
                <a:spcPct val="130000"/>
              </a:lnSpc>
              <a:spcBef>
                <a:spcPct val="0"/>
              </a:spcBef>
              <a:buFont typeface="Arial" charset="0"/>
              <a:buNone/>
            </a:pPr>
            <a:r>
              <a:rPr lang="tr-TR" sz="1500" b="1" dirty="0" smtClean="0">
                <a:solidFill>
                  <a:srgbClr val="000000"/>
                </a:solidFill>
              </a:rPr>
              <a:t>Türkiye-BLEB KEK III. Dönem Toplantısı Mutabakat Zaptı			1 Ekim1998</a:t>
            </a:r>
          </a:p>
          <a:p>
            <a:pPr marL="0" lvl="1" indent="0" algn="just" eaLnBrk="1" hangingPunct="1">
              <a:lnSpc>
                <a:spcPct val="130000"/>
              </a:lnSpc>
              <a:spcBef>
                <a:spcPct val="0"/>
              </a:spcBef>
              <a:buFont typeface="Arial" charset="0"/>
              <a:buNone/>
            </a:pPr>
            <a:r>
              <a:rPr lang="tr-TR" sz="1500" b="1" dirty="0" smtClean="0">
                <a:solidFill>
                  <a:srgbClr val="000000"/>
                </a:solidFill>
              </a:rPr>
              <a:t>Türkiye ile Belçika Arasında Gümrük ile İlgili Konularda 			3 Kasım 2003</a:t>
            </a:r>
          </a:p>
          <a:p>
            <a:pPr marL="0" lvl="1" indent="0" algn="just" eaLnBrk="1" hangingPunct="1">
              <a:lnSpc>
                <a:spcPct val="130000"/>
              </a:lnSpc>
              <a:spcBef>
                <a:spcPct val="0"/>
              </a:spcBef>
              <a:buFont typeface="Arial" charset="0"/>
              <a:buNone/>
            </a:pPr>
            <a:r>
              <a:rPr lang="tr-TR" sz="1500" b="1" dirty="0" smtClean="0">
                <a:solidFill>
                  <a:srgbClr val="000000"/>
                </a:solidFill>
              </a:rPr>
              <a:t>Karşılıklı İdari Yardım Anlaşması</a:t>
            </a:r>
            <a:endParaRPr lang="fr-BE" sz="1500" b="1" dirty="0" smtClean="0">
              <a:solidFill>
                <a:srgbClr val="000000"/>
              </a:solidFill>
            </a:endParaRPr>
          </a:p>
          <a:p>
            <a:pPr marL="0" lvl="1" indent="0" algn="just" eaLnBrk="1" hangingPunct="1">
              <a:lnSpc>
                <a:spcPct val="130000"/>
              </a:lnSpc>
              <a:spcBef>
                <a:spcPct val="0"/>
              </a:spcBef>
              <a:buFont typeface="Arial" charset="0"/>
              <a:buNone/>
            </a:pPr>
            <a:r>
              <a:rPr lang="fr-BE" sz="1400" b="1" dirty="0" smtClean="0">
                <a:solidFill>
                  <a:srgbClr val="000000"/>
                </a:solidFill>
              </a:rPr>
              <a:t>T</a:t>
            </a:r>
            <a:r>
              <a:rPr lang="tr-TR" sz="1400" b="1" dirty="0" smtClean="0">
                <a:solidFill>
                  <a:srgbClr val="000000"/>
                </a:solidFill>
              </a:rPr>
              <a:t>ürkiye-Belçika JETCO Protokolü 					17 Ekim 2012	</a:t>
            </a:r>
            <a:endParaRPr lang="tr-TR" sz="1400" b="1" dirty="0" smtClean="0">
              <a:solidFill>
                <a:srgbClr val="C00000"/>
              </a:solidFill>
            </a:endParaRPr>
          </a:p>
        </p:txBody>
      </p:sp>
      <p:sp>
        <p:nvSpPr>
          <p:cNvPr id="4" name="Altbilgi Yer Tutucusu 3"/>
          <p:cNvSpPr>
            <a:spLocks noGrp="1"/>
          </p:cNvSpPr>
          <p:nvPr>
            <p:ph type="ftr" sz="quarter" idx="10"/>
          </p:nvPr>
        </p:nvSpPr>
        <p:spPr/>
        <p:txBody>
          <a:bodyPr wrap="square" numCol="1" anchorCtr="0" compatLnSpc="1">
            <a:prstTxWarp prst="textNoShape">
              <a:avLst/>
            </a:prstTxWarp>
          </a:bodyPr>
          <a:lstStyle/>
          <a:p>
            <a:pPr algn="ctr" fontAlgn="base">
              <a:spcBef>
                <a:spcPct val="0"/>
              </a:spcBef>
              <a:spcAft>
                <a:spcPct val="0"/>
              </a:spcAft>
              <a:defRPr/>
            </a:pPr>
            <a:r>
              <a:rPr lang="tr-TR" sz="2000" dirty="0">
                <a:solidFill>
                  <a:srgbClr val="FFFFFF"/>
                </a:solidFill>
                <a:effectLst>
                  <a:outerShdw blurRad="38100" dist="38100" dir="2700000" algn="tl">
                    <a:srgbClr val="C0C0C0"/>
                  </a:outerShdw>
                </a:effectLst>
                <a:cs typeface="Arial" charset="0"/>
              </a:rPr>
              <a:t>Ekonomi Bakanlığı</a:t>
            </a:r>
          </a:p>
        </p:txBody>
      </p:sp>
      <p:sp>
        <p:nvSpPr>
          <p:cNvPr id="2" name="Slayt Numarası Yer Tutucusu 1"/>
          <p:cNvSpPr>
            <a:spLocks noGrp="1"/>
          </p:cNvSpPr>
          <p:nvPr>
            <p:ph type="sldNum" sz="quarter" idx="11"/>
          </p:nvPr>
        </p:nvSpPr>
        <p:spPr/>
        <p:txBody>
          <a:bodyPr/>
          <a:lstStyle/>
          <a:p>
            <a:pPr>
              <a:defRPr/>
            </a:pPr>
            <a:fld id="{4C3917E8-84CC-435C-B4D3-213B8107B316}" type="slidenum">
              <a:rPr lang="en-US" smtClean="0"/>
              <a:pPr>
                <a:defRPr/>
              </a:pPr>
              <a:t>8</a:t>
            </a:fld>
            <a:endParaRPr lang="en-US" dirty="0"/>
          </a:p>
        </p:txBody>
      </p:sp>
    </p:spTree>
  </p:cSld>
  <p:clrMapOvr>
    <a:masterClrMapping/>
  </p:clrMapOvr>
  <p:transition spd="med">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İçerik Yer Tutucusu 1"/>
          <p:cNvSpPr>
            <a:spLocks noGrp="1"/>
          </p:cNvSpPr>
          <p:nvPr>
            <p:ph idx="1"/>
          </p:nvPr>
        </p:nvSpPr>
        <p:spPr/>
        <p:txBody>
          <a:bodyPr>
            <a:normAutofit fontScale="85000" lnSpcReduction="10000"/>
          </a:bodyPr>
          <a:lstStyle/>
          <a:p>
            <a:pPr algn="just"/>
            <a:r>
              <a:rPr lang="tr-TR" sz="3200" dirty="0" smtClean="0"/>
              <a:t>14-19 Ekim 2012 Belçika’nın o dönemdeki Veliaht Prensi şu andaki Belçika Kralı </a:t>
            </a:r>
            <a:r>
              <a:rPr lang="tr-TR" sz="3200" dirty="0" err="1" smtClean="0"/>
              <a:t>Philippe’in</a:t>
            </a:r>
            <a:r>
              <a:rPr lang="tr-TR" sz="3200" dirty="0" smtClean="0"/>
              <a:t> beraberindeki Flaman Bölgesi Başbakanı </a:t>
            </a:r>
            <a:r>
              <a:rPr lang="tr-TR" sz="3200" dirty="0" err="1" smtClean="0"/>
              <a:t>Kris</a:t>
            </a:r>
            <a:r>
              <a:rPr lang="tr-TR" sz="3200" dirty="0" smtClean="0"/>
              <a:t> </a:t>
            </a:r>
            <a:r>
              <a:rPr lang="tr-TR" sz="3200" dirty="0" err="1" smtClean="0"/>
              <a:t>Peeters</a:t>
            </a:r>
            <a:r>
              <a:rPr lang="tr-TR" sz="3200" dirty="0" smtClean="0"/>
              <a:t>, Dışişleri Bakanı </a:t>
            </a:r>
            <a:r>
              <a:rPr lang="tr-TR" sz="3200" dirty="0" err="1" smtClean="0"/>
              <a:t>Didier</a:t>
            </a:r>
            <a:r>
              <a:rPr lang="tr-TR" sz="3200" dirty="0" smtClean="0"/>
              <a:t> </a:t>
            </a:r>
            <a:r>
              <a:rPr lang="tr-TR" sz="3200" dirty="0" err="1" smtClean="0"/>
              <a:t>Reynders</a:t>
            </a:r>
            <a:r>
              <a:rPr lang="tr-TR" sz="3200" dirty="0" smtClean="0"/>
              <a:t> ve yaklaşık 400 işadamı ile birlikte ülkemize gerçekleştirdiği Ticaret Misyon </a:t>
            </a:r>
            <a:r>
              <a:rPr lang="tr-TR" sz="3200" dirty="0" smtClean="0"/>
              <a:t>ziyareti</a:t>
            </a:r>
          </a:p>
          <a:p>
            <a:pPr algn="just"/>
            <a:r>
              <a:rPr lang="tr-TR" sz="3200" dirty="0" smtClean="0"/>
              <a:t>13-20 Mayıs 2012   Flaman Bölgesi hükümetinin o dönemki Başbakan Yardımcısı ve </a:t>
            </a:r>
            <a:r>
              <a:rPr lang="tr-TR" sz="3200" dirty="0" err="1" smtClean="0"/>
              <a:t>İnovasyon</a:t>
            </a:r>
            <a:r>
              <a:rPr lang="tr-TR" sz="3200" dirty="0" smtClean="0"/>
              <a:t>, Kamu Yatırımları, Medya Bakanı </a:t>
            </a:r>
            <a:r>
              <a:rPr lang="tr-TR" sz="3200" dirty="0" err="1" smtClean="0"/>
              <a:t>İngrid</a:t>
            </a:r>
            <a:r>
              <a:rPr lang="tr-TR" sz="3200" dirty="0" smtClean="0"/>
              <a:t> </a:t>
            </a:r>
            <a:r>
              <a:rPr lang="tr-TR" sz="3200" dirty="0" err="1" smtClean="0"/>
              <a:t>Lieten’in</a:t>
            </a:r>
            <a:r>
              <a:rPr lang="tr-TR" sz="3200" dirty="0" smtClean="0"/>
              <a:t> Ankara, İstanbul ve Bursa ziyareti</a:t>
            </a:r>
            <a:endParaRPr lang="tr-TR" sz="3200" dirty="0"/>
          </a:p>
          <a:p>
            <a:pPr algn="just"/>
            <a:endParaRPr lang="tr-TR" sz="3200" dirty="0" smtClean="0"/>
          </a:p>
          <a:p>
            <a:pPr algn="just"/>
            <a:r>
              <a:rPr lang="tr-TR" sz="3200" dirty="0" smtClean="0"/>
              <a:t>5-6 Ekim 2015 </a:t>
            </a:r>
            <a:r>
              <a:rPr lang="tr-TR" sz="3200" dirty="0" smtClean="0"/>
              <a:t>Cumhurbaşkanımız </a:t>
            </a:r>
            <a:r>
              <a:rPr lang="tr-TR" sz="3200" dirty="0" smtClean="0"/>
              <a:t>Recep Tayyip Erdoğan’ın    177 yıl aradan sonra Belçika’ya gerçekleştirdiği resmi ziyaret</a:t>
            </a:r>
          </a:p>
          <a:p>
            <a:endParaRPr lang="tr-TR" sz="3200" dirty="0" smtClean="0"/>
          </a:p>
          <a:p>
            <a:endParaRPr lang="tr-TR" sz="3200" dirty="0"/>
          </a:p>
        </p:txBody>
      </p:sp>
      <p:sp>
        <p:nvSpPr>
          <p:cNvPr id="3" name="Unvan 2"/>
          <p:cNvSpPr>
            <a:spLocks noGrp="1"/>
          </p:cNvSpPr>
          <p:nvPr>
            <p:ph type="title"/>
          </p:nvPr>
        </p:nvSpPr>
        <p:spPr>
          <a:xfrm>
            <a:off x="1138835" y="159562"/>
            <a:ext cx="6866329" cy="476844"/>
          </a:xfrm>
        </p:spPr>
        <p:txBody>
          <a:bodyPr>
            <a:noAutofit/>
          </a:bodyPr>
          <a:lstStyle/>
          <a:p>
            <a:r>
              <a:rPr lang="tr-TR" sz="2000" dirty="0" smtClean="0"/>
              <a:t>Türkiye-Belçika arasında son dönemlerde gerçekleştirilen üst düzey resmi ziyaretler</a:t>
            </a:r>
            <a:endParaRPr lang="tr-TR" sz="2000" dirty="0"/>
          </a:p>
        </p:txBody>
      </p:sp>
      <p:sp>
        <p:nvSpPr>
          <p:cNvPr id="4" name="Altbilgi Yer Tutucusu 3"/>
          <p:cNvSpPr>
            <a:spLocks noGrp="1"/>
          </p:cNvSpPr>
          <p:nvPr>
            <p:ph type="ftr" sz="quarter" idx="10"/>
          </p:nvPr>
        </p:nvSpPr>
        <p:spPr/>
        <p:txBody>
          <a:bodyPr/>
          <a:lstStyle/>
          <a:p>
            <a:pPr>
              <a:defRPr/>
            </a:pPr>
            <a:r>
              <a:rPr lang="sv-SE" smtClean="0"/>
              <a:t>Ekonomi Bakanlığı</a:t>
            </a:r>
            <a:endParaRPr lang="tr-TR"/>
          </a:p>
        </p:txBody>
      </p:sp>
      <p:sp>
        <p:nvSpPr>
          <p:cNvPr id="5" name="Slayt Numarası Yer Tutucusu 4"/>
          <p:cNvSpPr>
            <a:spLocks noGrp="1"/>
          </p:cNvSpPr>
          <p:nvPr>
            <p:ph type="sldNum" sz="quarter" idx="11"/>
          </p:nvPr>
        </p:nvSpPr>
        <p:spPr/>
        <p:txBody>
          <a:bodyPr/>
          <a:lstStyle/>
          <a:p>
            <a:pPr>
              <a:defRPr/>
            </a:pPr>
            <a:fld id="{7DB50B8D-4C61-4DEA-8566-F5FB6B2CDB8A}" type="slidenum">
              <a:rPr lang="en-US" smtClean="0"/>
              <a:pPr>
                <a:defRPr/>
              </a:pPr>
              <a:t>9</a:t>
            </a:fld>
            <a:endParaRPr lang="en-US" dirty="0"/>
          </a:p>
        </p:txBody>
      </p:sp>
    </p:spTree>
    <p:extLst>
      <p:ext uri="{BB962C8B-B14F-4D97-AF65-F5344CB8AC3E}">
        <p14:creationId xmlns:p14="http://schemas.microsoft.com/office/powerpoint/2010/main" val="3005803239"/>
      </p:ext>
    </p:extLst>
  </p:cSld>
  <p:clrMapOvr>
    <a:masterClrMapping/>
  </p:clrMapOvr>
  <p:transition spd="med">
    <p:fade/>
  </p:transition>
</p:sld>
</file>

<file path=ppt/theme/theme1.xml><?xml version="1.0" encoding="utf-8"?>
<a:theme xmlns:a="http://schemas.openxmlformats.org/drawingml/2006/main" name="10_Tema1EAD">
  <a:themeElements>
    <a:clrScheme name="Mustafa">
      <a:dk1>
        <a:srgbClr val="494949"/>
      </a:dk1>
      <a:lt1>
        <a:sysClr val="window" lastClr="FFFFFF"/>
      </a:lt1>
      <a:dk2>
        <a:srgbClr val="6D6D6D"/>
      </a:dk2>
      <a:lt2>
        <a:srgbClr val="E7DEC9"/>
      </a:lt2>
      <a:accent1>
        <a:srgbClr val="4D968B"/>
      </a:accent1>
      <a:accent2>
        <a:srgbClr val="FED46B"/>
      </a:accent2>
      <a:accent3>
        <a:srgbClr val="C00000"/>
      </a:accent3>
      <a:accent4>
        <a:srgbClr val="B9D679"/>
      </a:accent4>
      <a:accent5>
        <a:srgbClr val="964305"/>
      </a:accent5>
      <a:accent6>
        <a:srgbClr val="8898C3"/>
      </a:accent6>
      <a:hlink>
        <a:srgbClr val="66A53B"/>
      </a:hlink>
      <a:folHlink>
        <a:srgbClr val="7F670E"/>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is Teması">
  <a:themeElements>
    <a:clrScheme name="Ofis">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is">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is">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Ocean</Template>
  <TotalTime>5281</TotalTime>
  <Words>1762</Words>
  <Application>Microsoft Office PowerPoint</Application>
  <PresentationFormat>Ekran Gösterisi (4:3)</PresentationFormat>
  <Paragraphs>795</Paragraphs>
  <Slides>30</Slides>
  <Notes>4</Notes>
  <HiddenSlides>0</HiddenSlides>
  <MMClips>0</MMClips>
  <ScaleCrop>false</ScaleCrop>
  <HeadingPairs>
    <vt:vector size="8" baseType="variant">
      <vt:variant>
        <vt:lpstr>Kullanılan Yazı Tipleri</vt:lpstr>
      </vt:variant>
      <vt:variant>
        <vt:i4>4</vt:i4>
      </vt:variant>
      <vt:variant>
        <vt:lpstr>Tema</vt:lpstr>
      </vt:variant>
      <vt:variant>
        <vt:i4>1</vt:i4>
      </vt:variant>
      <vt:variant>
        <vt:lpstr>Eklenmiş OLE Hizmet Programları</vt:lpstr>
      </vt:variant>
      <vt:variant>
        <vt:i4>1</vt:i4>
      </vt:variant>
      <vt:variant>
        <vt:lpstr>Slayt Başlıkları</vt:lpstr>
      </vt:variant>
      <vt:variant>
        <vt:i4>30</vt:i4>
      </vt:variant>
    </vt:vector>
  </HeadingPairs>
  <TitlesOfParts>
    <vt:vector size="36" baseType="lpstr">
      <vt:lpstr>Arial</vt:lpstr>
      <vt:lpstr>Calibri</vt:lpstr>
      <vt:lpstr>Symbol</vt:lpstr>
      <vt:lpstr>Times New Roman</vt:lpstr>
      <vt:lpstr>10_Tema1EAD</vt:lpstr>
      <vt:lpstr>Çalışma Sayfası</vt:lpstr>
      <vt:lpstr>BELÇİKA PAZARINDA YATIRIM VE İŞBİRLİĞİ OLANAKLARI</vt:lpstr>
      <vt:lpstr>BELÇİKA</vt:lpstr>
      <vt:lpstr>Genel Bilgiler </vt:lpstr>
      <vt:lpstr>Temel Ekonomik Göstergeler </vt:lpstr>
      <vt:lpstr>Belçika Dış Ticareti </vt:lpstr>
      <vt:lpstr>Flaman Bölgesi Dış Ticareti(I)</vt:lpstr>
      <vt:lpstr>Flaman Bölgesi Dış Ticareti (II)</vt:lpstr>
      <vt:lpstr>Türkiye ile Ekonomik ve Ticari İlişkiler</vt:lpstr>
      <vt:lpstr>Türkiye-Belçika arasında son dönemlerde gerçekleştirilen üst düzey resmi ziyaretler</vt:lpstr>
      <vt:lpstr>Belçika’ya Gerçekleştirilen Doğrudan Yabancı Sermaye Yatırımları</vt:lpstr>
      <vt:lpstr>Belçika’daki yabancı yatırımlar ve Belçika’nın Yurt Dışındaki Yatırımları (2015)</vt:lpstr>
      <vt:lpstr>Flaman Bölgesi Yatırımları (I)</vt:lpstr>
      <vt:lpstr>Flaman Bölgesi Yatırımları (II)</vt:lpstr>
      <vt:lpstr>Flaman Bölgesi Yatırımları (III)</vt:lpstr>
      <vt:lpstr>Neden Belçika’ya ve Flaman Bölgesine  yatırım yapılmalı?</vt:lpstr>
      <vt:lpstr>Belçika’daki yabancı yatırımların sektörel  dağılımı</vt:lpstr>
      <vt:lpstr>Belçika’da ihaleler, projeler ve kamu alımları</vt:lpstr>
      <vt:lpstr>Belçika’nın Türkiye’deki Doğrudan Yatırımları(I)</vt:lpstr>
      <vt:lpstr>Belçika’nın Türkiye’deki doğrudan Yatırımları (II)</vt:lpstr>
      <vt:lpstr>Belçika’nın Türkiye’deki Doğrudan Yatırımları (III)</vt:lpstr>
      <vt:lpstr>Belçika’nın Türkiye’deki Doğrudan Yatırımları (IV)</vt:lpstr>
      <vt:lpstr>Belçika’nın Türkiye’deki Doğrudan Yatırımları (V)</vt:lpstr>
      <vt:lpstr>Belçika’daki Türk yatırımları</vt:lpstr>
      <vt:lpstr>Belçika’da Şirket Kurulumu</vt:lpstr>
      <vt:lpstr>Belçika’da Şirket Kurulumu (II)</vt:lpstr>
      <vt:lpstr>Fırsatlar</vt:lpstr>
      <vt:lpstr>Firmalarımız için Faydalı Bilgiler</vt:lpstr>
      <vt:lpstr>Faydalı Bilgiler</vt:lpstr>
      <vt:lpstr>Belçika’da faaliyetlerini sürdüren bazı Türk işadamları dernekleri ve sivil toplum örgütlerinin temsilcilikleri </vt:lpstr>
      <vt:lpstr>Belçika</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ULKER</dc:creator>
  <cp:lastModifiedBy>Tulû GÜRAKAN</cp:lastModifiedBy>
  <cp:revision>245</cp:revision>
  <cp:lastPrinted>2013-04-12T13:17:44Z</cp:lastPrinted>
  <dcterms:created xsi:type="dcterms:W3CDTF">2011-01-20T23:42:48Z</dcterms:created>
  <dcterms:modified xsi:type="dcterms:W3CDTF">2016-12-04T11:54:52Z</dcterms:modified>
</cp:coreProperties>
</file>