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86" r:id="rId3"/>
    <p:sldId id="387" r:id="rId4"/>
    <p:sldId id="334" r:id="rId5"/>
    <p:sldId id="371" r:id="rId6"/>
    <p:sldId id="372" r:id="rId7"/>
    <p:sldId id="373" r:id="rId8"/>
    <p:sldId id="380" r:id="rId9"/>
    <p:sldId id="304" r:id="rId10"/>
    <p:sldId id="345" r:id="rId11"/>
    <p:sldId id="320" r:id="rId12"/>
    <p:sldId id="337" r:id="rId13"/>
    <p:sldId id="319" r:id="rId14"/>
    <p:sldId id="310" r:id="rId15"/>
    <p:sldId id="311" r:id="rId16"/>
    <p:sldId id="379" r:id="rId17"/>
    <p:sldId id="312" r:id="rId18"/>
    <p:sldId id="361" r:id="rId19"/>
    <p:sldId id="370" r:id="rId20"/>
    <p:sldId id="344" r:id="rId21"/>
    <p:sldId id="385" r:id="rId22"/>
  </p:sldIdLst>
  <p:sldSz cx="10693400" cy="7562850"/>
  <p:notesSz cx="10693400" cy="7562850"/>
  <p:defaultTextStyle>
    <a:defPPr>
      <a:defRPr lang="en-US"/>
    </a:defPPr>
    <a:lvl1pPr marL="0" algn="l" defTabSz="4571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0" algn="l" defTabSz="4571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9" algn="l" defTabSz="4571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8" algn="l" defTabSz="4571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37" algn="l" defTabSz="4571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97" algn="l" defTabSz="4571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57" algn="l" defTabSz="4571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16" algn="l" defTabSz="4571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75" algn="l" defTabSz="4571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kabbadj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112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017" autoAdjust="0"/>
  </p:normalViewPr>
  <p:slideViewPr>
    <p:cSldViewPr>
      <p:cViewPr>
        <p:scale>
          <a:sx n="70" d="100"/>
          <a:sy n="70" d="100"/>
        </p:scale>
        <p:origin x="-1044" y="-1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968" y="-90"/>
      </p:cViewPr>
      <p:guideLst>
        <p:guide orient="horz" pos="2382"/>
        <p:guide pos="336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MDI_SAVE\KChoukri\Desktop\Pr&#233;sentation%20younes\Copie%20de%20us_fdiflowsstock_03517672498295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MDI_SAVE\KChoukri\Desktop\Pr&#233;sentation%20younes\Copie%20de%20us_fdiflowsstock_03517672498295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MDI_SAVE\KChoukri\Desktop\TBD%20IDE%202015\Nouveau%20dossier\Structure%20IDE%202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MDI_SAVE\KChoukri\Desktop\TBD%20IDE%202015\Nouveau%20dossier\Structure%20IDE%202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MDI_SAVE\KChoukri\Desktop\TBD%20IDE%202015\Nouveau%20dossier\Structure%20IDE%202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MDI_SAVE\KChoukri\Desktop\TBD%20IDE%202015\Nouveau%20dossier\Structure%20IDE%20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26"/>
  <c:chart>
    <c:plotArea>
      <c:layout>
        <c:manualLayout>
          <c:layoutTarget val="inner"/>
          <c:xMode val="edge"/>
          <c:yMode val="edge"/>
          <c:x val="9.8191022336017758E-2"/>
          <c:y val="8.8437591134441856E-2"/>
          <c:w val="0.84241773787185259"/>
          <c:h val="0.79558253135024226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accent1">
                <a:lumMod val="50000"/>
              </a:schemeClr>
            </a:solidFill>
          </c:spPr>
          <c:dLbls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fr-FR"/>
              </a:p>
            </c:txPr>
            <c:dLblPos val="inEnd"/>
            <c:showVal val="1"/>
          </c:dLbls>
          <c:cat>
            <c:strRef>
              <c:f>us_fdiflowsstock_03517672498295!$F$34:$G$34</c:f>
              <c:strCache>
                <c:ptCount val="2"/>
                <c:pt idx="0">
                  <c:v>2006-2010</c:v>
                </c:pt>
                <c:pt idx="1">
                  <c:v>2011-2015</c:v>
                </c:pt>
              </c:strCache>
            </c:strRef>
          </c:cat>
          <c:val>
            <c:numRef>
              <c:f>us_fdiflowsstock_03517672498295!$F$35:$G$35</c:f>
              <c:numCache>
                <c:formatCode>0%</c:formatCode>
                <c:ptCount val="2"/>
                <c:pt idx="0">
                  <c:v>0.12000000000000002</c:v>
                </c:pt>
                <c:pt idx="1">
                  <c:v>0.30000000000000032</c:v>
                </c:pt>
              </c:numCache>
            </c:numRef>
          </c:val>
        </c:ser>
        <c:gapWidth val="128"/>
        <c:axId val="40585472"/>
        <c:axId val="54420608"/>
      </c:barChart>
      <c:catAx>
        <c:axId val="40585472"/>
        <c:scaling>
          <c:orientation val="minMax"/>
        </c:scaling>
        <c:axPos val="b"/>
        <c:tickLblPos val="nextTo"/>
        <c:txPr>
          <a:bodyPr/>
          <a:lstStyle/>
          <a:p>
            <a:pPr>
              <a:defRPr sz="900"/>
            </a:pPr>
            <a:endParaRPr lang="fr-FR"/>
          </a:p>
        </c:txPr>
        <c:crossAx val="54420608"/>
        <c:crosses val="autoZero"/>
        <c:auto val="1"/>
        <c:lblAlgn val="ctr"/>
        <c:lblOffset val="100"/>
      </c:catAx>
      <c:valAx>
        <c:axId val="54420608"/>
        <c:scaling>
          <c:orientation val="minMax"/>
        </c:scaling>
        <c:delete val="1"/>
        <c:axPos val="l"/>
        <c:numFmt formatCode="0%" sourceLinked="1"/>
        <c:tickLblPos val="none"/>
        <c:crossAx val="4058547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fr-F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26"/>
  <c:chart>
    <c:plotArea>
      <c:layout>
        <c:manualLayout>
          <c:layoutTarget val="inner"/>
          <c:xMode val="edge"/>
          <c:yMode val="edge"/>
          <c:x val="7.7766185476815422E-2"/>
          <c:y val="0.17737860475820147"/>
          <c:w val="0.85150918635170603"/>
          <c:h val="0.69631796863840512"/>
        </c:manualLayout>
      </c:layout>
      <c:lineChart>
        <c:grouping val="standard"/>
        <c:ser>
          <c:idx val="0"/>
          <c:order val="0"/>
          <c:tx>
            <c:strRef>
              <c:f>us_fdiflowsstock_03517672498295!$A$16</c:f>
              <c:strCache>
                <c:ptCount val="1"/>
                <c:pt idx="0">
                  <c:v>Part du marché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strRef>
              <c:f>us_fdiflowsstock_03517672498295!$B$6:$K$6</c:f>
              <c:strCach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strCache>
            </c:strRef>
          </c:cat>
          <c:val>
            <c:numRef>
              <c:f>us_fdiflowsstock_03517672498295!$B$16:$K$16</c:f>
              <c:numCache>
                <c:formatCode>0.0%</c:formatCode>
                <c:ptCount val="10"/>
                <c:pt idx="0">
                  <c:v>7.0837804426903433E-2</c:v>
                </c:pt>
                <c:pt idx="1">
                  <c:v>5.5765694860195142E-2</c:v>
                </c:pt>
                <c:pt idx="2">
                  <c:v>4.3082552295593254E-2</c:v>
                </c:pt>
                <c:pt idx="3">
                  <c:v>3.6012732374637875E-2</c:v>
                </c:pt>
                <c:pt idx="4">
                  <c:v>3.612124499685495E-2</c:v>
                </c:pt>
                <c:pt idx="5">
                  <c:v>5.3748292077095798E-2</c:v>
                </c:pt>
                <c:pt idx="6">
                  <c:v>4.9466519489913832E-2</c:v>
                </c:pt>
                <c:pt idx="7">
                  <c:v>6.3237517921427094E-2</c:v>
                </c:pt>
                <c:pt idx="8">
                  <c:v>6.107968119615842E-2</c:v>
                </c:pt>
                <c:pt idx="9">
                  <c:v>5.8475416393927754E-2</c:v>
                </c:pt>
              </c:numCache>
            </c:numRef>
          </c:val>
        </c:ser>
        <c:marker val="1"/>
        <c:axId val="66916736"/>
        <c:axId val="66918272"/>
      </c:lineChart>
      <c:lineChart>
        <c:grouping val="standard"/>
        <c:ser>
          <c:idx val="1"/>
          <c:order val="1"/>
          <c:tx>
            <c:strRef>
              <c:f>us_fdiflowsstock_03517672498295!$A$17</c:f>
              <c:strCache>
                <c:ptCount val="1"/>
                <c:pt idx="0">
                  <c:v>Classement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val>
            <c:numRef>
              <c:f>us_fdiflowsstock_03517672498295!$B$17:$K$17</c:f>
              <c:numCache>
                <c:formatCode>General</c:formatCode>
                <c:ptCount val="10"/>
                <c:pt idx="0">
                  <c:v>4</c:v>
                </c:pt>
                <c:pt idx="1">
                  <c:v>5</c:v>
                </c:pt>
                <c:pt idx="2">
                  <c:v>7</c:v>
                </c:pt>
                <c:pt idx="3">
                  <c:v>8</c:v>
                </c:pt>
                <c:pt idx="4">
                  <c:v>11</c:v>
                </c:pt>
                <c:pt idx="5">
                  <c:v>6</c:v>
                </c:pt>
                <c:pt idx="6">
                  <c:v>7</c:v>
                </c:pt>
                <c:pt idx="7">
                  <c:v>5</c:v>
                </c:pt>
                <c:pt idx="8">
                  <c:v>6</c:v>
                </c:pt>
                <c:pt idx="9">
                  <c:v>5</c:v>
                </c:pt>
              </c:numCache>
            </c:numRef>
          </c:val>
        </c:ser>
        <c:marker val="1"/>
        <c:axId val="66925696"/>
        <c:axId val="66919808"/>
      </c:lineChart>
      <c:catAx>
        <c:axId val="66916736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/>
            </a:pPr>
            <a:endParaRPr lang="fr-FR"/>
          </a:p>
        </c:txPr>
        <c:crossAx val="66918272"/>
        <c:crosses val="autoZero"/>
        <c:auto val="1"/>
        <c:lblAlgn val="ctr"/>
        <c:lblOffset val="100"/>
      </c:catAx>
      <c:valAx>
        <c:axId val="66918272"/>
        <c:scaling>
          <c:orientation val="minMax"/>
        </c:scaling>
        <c:axPos val="l"/>
        <c:numFmt formatCode="0%" sourceLinked="0"/>
        <c:tickLblPos val="nextTo"/>
        <c:txPr>
          <a:bodyPr/>
          <a:lstStyle/>
          <a:p>
            <a:pPr>
              <a:defRPr sz="800"/>
            </a:pPr>
            <a:endParaRPr lang="fr-FR"/>
          </a:p>
        </c:txPr>
        <c:crossAx val="66916736"/>
        <c:crosses val="autoZero"/>
        <c:crossBetween val="between"/>
      </c:valAx>
      <c:valAx>
        <c:axId val="66919808"/>
        <c:scaling>
          <c:orientation val="minMax"/>
        </c:scaling>
        <c:axPos val="r"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fr-FR"/>
          </a:p>
        </c:txPr>
        <c:crossAx val="66925696"/>
        <c:crosses val="max"/>
        <c:crossBetween val="between"/>
      </c:valAx>
      <c:catAx>
        <c:axId val="66925696"/>
        <c:scaling>
          <c:orientation val="minMax"/>
        </c:scaling>
        <c:delete val="1"/>
        <c:axPos val="b"/>
        <c:tickLblPos val="none"/>
        <c:crossAx val="66919808"/>
        <c:crosses val="autoZero"/>
        <c:auto val="1"/>
        <c:lblAlgn val="ctr"/>
        <c:lblOffset val="100"/>
      </c:catAx>
    </c:plotArea>
    <c:legend>
      <c:legendPos val="r"/>
      <c:layout>
        <c:manualLayout>
          <c:xMode val="edge"/>
          <c:yMode val="edge"/>
          <c:x val="0.19638484612820797"/>
          <c:y val="0.10956528334458641"/>
          <c:w val="0.54549358350161459"/>
          <c:h val="0.14607668113504629"/>
        </c:manualLayout>
      </c:layout>
      <c:txPr>
        <a:bodyPr/>
        <a:lstStyle/>
        <a:p>
          <a:pPr>
            <a:defRPr sz="800"/>
          </a:pPr>
          <a:endParaRPr lang="fr-FR"/>
        </a:p>
      </c:txPr>
    </c:legend>
    <c:plotVisOnly val="1"/>
  </c:chart>
  <c:txPr>
    <a:bodyPr/>
    <a:lstStyle/>
    <a:p>
      <a:pPr>
        <a:defRPr sz="1800"/>
      </a:pPr>
      <a:endParaRPr lang="fr-F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18"/>
  <c:chart>
    <c:autoTitleDeleted val="1"/>
    <c:plotArea>
      <c:layout>
        <c:manualLayout>
          <c:layoutTarget val="inner"/>
          <c:xMode val="edge"/>
          <c:yMode val="edge"/>
          <c:x val="0.36809892007737388"/>
          <c:y val="7.4617891156302338E-2"/>
          <c:w val="0.34205483016506982"/>
          <c:h val="0.88487833503133217"/>
        </c:manualLayout>
      </c:layout>
      <c:barChart>
        <c:barDir val="bar"/>
        <c:grouping val="clustered"/>
        <c:ser>
          <c:idx val="0"/>
          <c:order val="0"/>
          <c:tx>
            <c:strRef>
              <c:f>Feuil1!$E$3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1"/>
              <c:layout>
                <c:manualLayout>
                  <c:x val="-1.7579646804801758E-3"/>
                  <c:y val="-2.4689241020185658E-3"/>
                </c:manualLayout>
              </c:layout>
              <c:showVal val="1"/>
            </c:dLbl>
            <c:dLbl>
              <c:idx val="3"/>
              <c:layout>
                <c:manualLayout>
                  <c:x val="-8.5953554241490898E-3"/>
                  <c:y val="2.4695073583620841E-3"/>
                </c:manualLayout>
              </c:layout>
              <c:showVal val="1"/>
            </c:dLbl>
            <c:dLbl>
              <c:idx val="4"/>
              <c:layout>
                <c:manualLayout>
                  <c:x val="-1.64102546432193E-2"/>
                  <c:y val="0"/>
                </c:manualLayout>
              </c:layout>
              <c:showVal val="1"/>
            </c:dLbl>
            <c:numFmt formatCode="#,##0" sourceLinked="0"/>
            <c:txPr>
              <a:bodyPr/>
              <a:lstStyle/>
              <a:p>
                <a:pPr>
                  <a:defRPr sz="1050" b="1"/>
                </a:pPr>
                <a:endParaRPr lang="fr-FR"/>
              </a:p>
            </c:txPr>
            <c:showVal val="1"/>
          </c:dLbls>
          <c:cat>
            <c:strRef>
              <c:f>Feuil1!$D$4:$D$12</c:f>
              <c:strCache>
                <c:ptCount val="9"/>
                <c:pt idx="0">
                  <c:v>Activités immobilières</c:v>
                </c:pt>
                <c:pt idx="1">
                  <c:v>Industries manufacturières</c:v>
                </c:pt>
                <c:pt idx="2">
                  <c:v>Activités financières et d'assurance</c:v>
                </c:pt>
                <c:pt idx="3">
                  <c:v>Information et communication</c:v>
                </c:pt>
                <c:pt idx="4">
                  <c:v>Construction</c:v>
                </c:pt>
                <c:pt idx="5">
                  <c:v>Commerce, réparation d'automobiles et de motocycles</c:v>
                </c:pt>
                <c:pt idx="6">
                  <c:v>Hébergement et restauration</c:v>
                </c:pt>
                <c:pt idx="7">
                  <c:v>Electricité, gaz, vapeur et air conditionné</c:v>
                </c:pt>
                <c:pt idx="8">
                  <c:v>Eau, assainissement, gestion des déchets et dépollution</c:v>
                </c:pt>
              </c:strCache>
            </c:strRef>
          </c:cat>
          <c:val>
            <c:numRef>
              <c:f>Feuil1!$E$4:$E$12</c:f>
              <c:numCache>
                <c:formatCode>_-* #,##0.0\ _F_-;\-* #,##0.0\ _F_-;_-* "-"??\ _F_-;_-@_-</c:formatCode>
                <c:ptCount val="9"/>
                <c:pt idx="0">
                  <c:v>10755.3</c:v>
                </c:pt>
                <c:pt idx="1">
                  <c:v>9862.9</c:v>
                </c:pt>
                <c:pt idx="2">
                  <c:v>3111.8999999999996</c:v>
                </c:pt>
                <c:pt idx="3">
                  <c:v>1273.5</c:v>
                </c:pt>
                <c:pt idx="4">
                  <c:v>1679.6</c:v>
                </c:pt>
                <c:pt idx="5">
                  <c:v>2605</c:v>
                </c:pt>
                <c:pt idx="6">
                  <c:v>3390.4</c:v>
                </c:pt>
                <c:pt idx="7">
                  <c:v>1156.9000000000001</c:v>
                </c:pt>
                <c:pt idx="8">
                  <c:v>639.90000000000009</c:v>
                </c:pt>
              </c:numCache>
            </c:numRef>
          </c:val>
        </c:ser>
        <c:ser>
          <c:idx val="1"/>
          <c:order val="1"/>
          <c:tx>
            <c:strRef>
              <c:f>Feuil1!$F$3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4"/>
              <c:layout>
                <c:manualLayout>
                  <c:x val="-1.3675212202682582E-2"/>
                  <c:y val="0"/>
                </c:manualLayout>
              </c:layout>
              <c:showVal val="1"/>
            </c:dLbl>
            <c:numFmt formatCode="#,##0" sourceLinked="0"/>
            <c:txPr>
              <a:bodyPr/>
              <a:lstStyle/>
              <a:p>
                <a:pPr>
                  <a:defRPr sz="1050" b="1"/>
                </a:pPr>
                <a:endParaRPr lang="fr-FR"/>
              </a:p>
            </c:txPr>
            <c:showVal val="1"/>
          </c:dLbls>
          <c:cat>
            <c:strRef>
              <c:f>Feuil1!$D$4:$D$12</c:f>
              <c:strCache>
                <c:ptCount val="9"/>
                <c:pt idx="0">
                  <c:v>Activités immobilières</c:v>
                </c:pt>
                <c:pt idx="1">
                  <c:v>Industries manufacturières</c:v>
                </c:pt>
                <c:pt idx="2">
                  <c:v>Activités financières et d'assurance</c:v>
                </c:pt>
                <c:pt idx="3">
                  <c:v>Information et communication</c:v>
                </c:pt>
                <c:pt idx="4">
                  <c:v>Construction</c:v>
                </c:pt>
                <c:pt idx="5">
                  <c:v>Commerce, réparation d'automobiles et de motocycles</c:v>
                </c:pt>
                <c:pt idx="6">
                  <c:v>Hébergement et restauration</c:v>
                </c:pt>
                <c:pt idx="7">
                  <c:v>Electricité, gaz, vapeur et air conditionné</c:v>
                </c:pt>
                <c:pt idx="8">
                  <c:v>Eau, assainissement, gestion des déchets et dépollution</c:v>
                </c:pt>
              </c:strCache>
            </c:strRef>
          </c:cat>
          <c:val>
            <c:numRef>
              <c:f>Feuil1!$F$4:$F$12</c:f>
              <c:numCache>
                <c:formatCode>_-* #,##0.0\ _F_-;\-* #,##0.0\ _F_-;_-* "-"??\ _F_-;_-@_-</c:formatCode>
                <c:ptCount val="9"/>
                <c:pt idx="0">
                  <c:v>10527.3</c:v>
                </c:pt>
                <c:pt idx="1">
                  <c:v>8538.8000000000011</c:v>
                </c:pt>
                <c:pt idx="2">
                  <c:v>3984.3</c:v>
                </c:pt>
                <c:pt idx="3">
                  <c:v>3303.9</c:v>
                </c:pt>
                <c:pt idx="4">
                  <c:v>2890.5</c:v>
                </c:pt>
                <c:pt idx="5">
                  <c:v>2499.5</c:v>
                </c:pt>
                <c:pt idx="6">
                  <c:v>2285.9</c:v>
                </c:pt>
                <c:pt idx="7">
                  <c:v>1973.5</c:v>
                </c:pt>
                <c:pt idx="8">
                  <c:v>486.40000000000003</c:v>
                </c:pt>
              </c:numCache>
            </c:numRef>
          </c:val>
        </c:ser>
        <c:dLbls>
          <c:showVal val="1"/>
        </c:dLbls>
        <c:gapWidth val="90"/>
        <c:axId val="77203712"/>
        <c:axId val="77213696"/>
      </c:barChart>
      <c:catAx>
        <c:axId val="77203712"/>
        <c:scaling>
          <c:orientation val="maxMin"/>
        </c:scaling>
        <c:axPos val="l"/>
        <c:numFmt formatCode="General" sourceLinked="1"/>
        <c:majorTickMark val="none"/>
        <c:tickLblPos val="nextTo"/>
        <c:txPr>
          <a:bodyPr rot="0" vert="horz" anchor="ctr" anchorCtr="0"/>
          <a:lstStyle/>
          <a:p>
            <a:pPr>
              <a:defRPr sz="1050" b="1" i="1"/>
            </a:pPr>
            <a:endParaRPr lang="fr-FR"/>
          </a:p>
        </c:txPr>
        <c:crossAx val="77213696"/>
        <c:crosses val="autoZero"/>
        <c:auto val="1"/>
        <c:lblAlgn val="ctr"/>
        <c:lblOffset val="100"/>
      </c:catAx>
      <c:valAx>
        <c:axId val="77213696"/>
        <c:scaling>
          <c:orientation val="minMax"/>
        </c:scaling>
        <c:delete val="1"/>
        <c:axPos val="t"/>
        <c:numFmt formatCode="_-* #,##0.0\ _F_-;\-* #,##0.0\ _F_-;_-* &quot;-&quot;??\ _F_-;_-@_-" sourceLinked="1"/>
        <c:majorTickMark val="none"/>
        <c:tickLblPos val="none"/>
        <c:crossAx val="77203712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050" b="1"/>
          </a:pPr>
          <a:endParaRPr lang="fr-FR"/>
        </a:p>
      </c:txPr>
    </c:legend>
    <c:plotVisOnly val="1"/>
    <c:dispBlanksAs val="gap"/>
  </c:chart>
  <c:spPr>
    <a:noFill/>
    <a:ln>
      <a:noFill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18"/>
  <c:chart>
    <c:plotArea>
      <c:layout>
        <c:manualLayout>
          <c:layoutTarget val="inner"/>
          <c:xMode val="edge"/>
          <c:yMode val="edge"/>
          <c:x val="0.47693375949680805"/>
          <c:y val="8.1685634162957155E-2"/>
          <c:w val="0.40865459393401016"/>
          <c:h val="0.88621582506663665"/>
        </c:manualLayout>
      </c:layout>
      <c:barChart>
        <c:barDir val="bar"/>
        <c:grouping val="clustered"/>
        <c:ser>
          <c:idx val="0"/>
          <c:order val="0"/>
          <c:tx>
            <c:strRef>
              <c:f>Feuil1!$E$3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1"/>
              <c:layout>
                <c:manualLayout>
                  <c:x val="8.7272354353790729E-3"/>
                  <c:y val="2.0559341555910438E-7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-8.5953554241490898E-3"/>
                  <c:y val="2.4695073583620797E-3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-1.6410254643219286E-2"/>
                  <c:y val="0"/>
                </c:manualLayout>
              </c:layout>
              <c:dLblPos val="outEnd"/>
              <c:showVal val="1"/>
            </c:dLbl>
            <c:numFmt formatCode="#,##0" sourceLinked="0"/>
            <c:txPr>
              <a:bodyPr/>
              <a:lstStyle/>
              <a:p>
                <a:pPr>
                  <a:defRPr sz="1050" b="1"/>
                </a:pPr>
                <a:endParaRPr lang="fr-FR"/>
              </a:p>
            </c:txPr>
            <c:showVal val="1"/>
          </c:dLbls>
          <c:cat>
            <c:strRef>
              <c:f>Feuil1!$D$26:$D$34</c:f>
              <c:strCache>
                <c:ptCount val="9"/>
                <c:pt idx="0">
                  <c:v>Industrie automobile</c:v>
                </c:pt>
                <c:pt idx="1">
                  <c:v>Industries alimentaires</c:v>
                </c:pt>
                <c:pt idx="2">
                  <c:v>Fabrication d'autres matériels de transport</c:v>
                </c:pt>
                <c:pt idx="3">
                  <c:v>Fabrication d'autres produits minéraux non métalliques</c:v>
                </c:pt>
                <c:pt idx="4">
                  <c:v>Industrie pharmaceutique</c:v>
                </c:pt>
                <c:pt idx="5">
                  <c:v>Industrie chimique</c:v>
                </c:pt>
                <c:pt idx="6">
                  <c:v>Industrie du papier et du carton</c:v>
                </c:pt>
                <c:pt idx="7">
                  <c:v>Fabrication de boissons </c:v>
                </c:pt>
                <c:pt idx="8">
                  <c:v>Fabrication de machines et équipements</c:v>
                </c:pt>
              </c:strCache>
            </c:strRef>
          </c:cat>
          <c:val>
            <c:numRef>
              <c:f>Feuil1!$E$26:$E$34</c:f>
              <c:numCache>
                <c:formatCode>General</c:formatCode>
                <c:ptCount val="9"/>
                <c:pt idx="0">
                  <c:v>2343.6</c:v>
                </c:pt>
                <c:pt idx="1">
                  <c:v>3675.1</c:v>
                </c:pt>
                <c:pt idx="2">
                  <c:v>584.29999999999995</c:v>
                </c:pt>
                <c:pt idx="3">
                  <c:v>418.3</c:v>
                </c:pt>
                <c:pt idx="4">
                  <c:v>1028.9000000000001</c:v>
                </c:pt>
                <c:pt idx="5">
                  <c:v>730</c:v>
                </c:pt>
                <c:pt idx="6">
                  <c:v>112.3</c:v>
                </c:pt>
                <c:pt idx="7">
                  <c:v>95.9</c:v>
                </c:pt>
                <c:pt idx="8">
                  <c:v>44.4</c:v>
                </c:pt>
              </c:numCache>
            </c:numRef>
          </c:val>
        </c:ser>
        <c:ser>
          <c:idx val="1"/>
          <c:order val="1"/>
          <c:tx>
            <c:strRef>
              <c:f>Feuil1!$F$3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4"/>
              <c:layout>
                <c:manualLayout>
                  <c:x val="-1.3675212202682582E-2"/>
                  <c:y val="0"/>
                </c:manualLayout>
              </c:layout>
              <c:dLblPos val="outEnd"/>
              <c:showVal val="1"/>
            </c:dLbl>
            <c:numFmt formatCode="#,##0" sourceLinked="0"/>
            <c:txPr>
              <a:bodyPr/>
              <a:lstStyle/>
              <a:p>
                <a:pPr>
                  <a:defRPr sz="1050" b="1"/>
                </a:pPr>
                <a:endParaRPr lang="fr-FR"/>
              </a:p>
            </c:txPr>
            <c:showVal val="1"/>
          </c:dLbls>
          <c:cat>
            <c:strRef>
              <c:f>Feuil1!$D$26:$D$34</c:f>
              <c:strCache>
                <c:ptCount val="9"/>
                <c:pt idx="0">
                  <c:v>Industrie automobile</c:v>
                </c:pt>
                <c:pt idx="1">
                  <c:v>Industries alimentaires</c:v>
                </c:pt>
                <c:pt idx="2">
                  <c:v>Fabrication d'autres matériels de transport</c:v>
                </c:pt>
                <c:pt idx="3">
                  <c:v>Fabrication d'autres produits minéraux non métalliques</c:v>
                </c:pt>
                <c:pt idx="4">
                  <c:v>Industrie pharmaceutique</c:v>
                </c:pt>
                <c:pt idx="5">
                  <c:v>Industrie chimique</c:v>
                </c:pt>
                <c:pt idx="6">
                  <c:v>Industrie du papier et du carton</c:v>
                </c:pt>
                <c:pt idx="7">
                  <c:v>Fabrication de boissons </c:v>
                </c:pt>
                <c:pt idx="8">
                  <c:v>Fabrication de machines et équipements</c:v>
                </c:pt>
              </c:strCache>
            </c:strRef>
          </c:cat>
          <c:val>
            <c:numRef>
              <c:f>Feuil1!$F$26:$F$34</c:f>
              <c:numCache>
                <c:formatCode>General</c:formatCode>
                <c:ptCount val="9"/>
                <c:pt idx="0">
                  <c:v>2359.9</c:v>
                </c:pt>
                <c:pt idx="1">
                  <c:v>2303.9</c:v>
                </c:pt>
                <c:pt idx="2">
                  <c:v>1087</c:v>
                </c:pt>
                <c:pt idx="3">
                  <c:v>616.6</c:v>
                </c:pt>
                <c:pt idx="4">
                  <c:v>376</c:v>
                </c:pt>
                <c:pt idx="5">
                  <c:v>311.60000000000002</c:v>
                </c:pt>
                <c:pt idx="6">
                  <c:v>179.9</c:v>
                </c:pt>
                <c:pt idx="7">
                  <c:v>148.80000000000001</c:v>
                </c:pt>
                <c:pt idx="8">
                  <c:v>148.5</c:v>
                </c:pt>
              </c:numCache>
            </c:numRef>
          </c:val>
        </c:ser>
        <c:dLbls>
          <c:showVal val="1"/>
        </c:dLbls>
        <c:gapWidth val="90"/>
        <c:axId val="77248000"/>
        <c:axId val="77249536"/>
      </c:barChart>
      <c:catAx>
        <c:axId val="77248000"/>
        <c:scaling>
          <c:orientation val="maxMin"/>
        </c:scaling>
        <c:axPos val="l"/>
        <c:numFmt formatCode="General" sourceLinked="1"/>
        <c:majorTickMark val="none"/>
        <c:tickLblPos val="nextTo"/>
        <c:txPr>
          <a:bodyPr rot="0" vert="horz" anchor="ctr" anchorCtr="0"/>
          <a:lstStyle/>
          <a:p>
            <a:pPr>
              <a:defRPr sz="1000" b="1" i="1"/>
            </a:pPr>
            <a:endParaRPr lang="fr-FR"/>
          </a:p>
        </c:txPr>
        <c:crossAx val="77249536"/>
        <c:crosses val="autoZero"/>
        <c:auto val="1"/>
        <c:lblAlgn val="ctr"/>
        <c:lblOffset val="100"/>
      </c:catAx>
      <c:valAx>
        <c:axId val="77249536"/>
        <c:scaling>
          <c:orientation val="minMax"/>
        </c:scaling>
        <c:delete val="1"/>
        <c:axPos val="t"/>
        <c:numFmt formatCode="General" sourceLinked="1"/>
        <c:tickLblPos val="none"/>
        <c:crossAx val="7724800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8500294839035254"/>
          <c:y val="1.9596588033428494E-2"/>
          <c:w val="0.21371364720159344"/>
          <c:h val="4.8804792958179022E-2"/>
        </c:manualLayout>
      </c:layout>
      <c:txPr>
        <a:bodyPr/>
        <a:lstStyle/>
        <a:p>
          <a:pPr>
            <a:defRPr sz="1050" b="1"/>
          </a:pPr>
          <a:endParaRPr lang="fr-FR"/>
        </a:p>
      </c:txPr>
    </c:legend>
    <c:plotVisOnly val="1"/>
    <c:dispBlanksAs val="gap"/>
  </c:chart>
  <c:spPr>
    <a:noFill/>
    <a:ln>
      <a:noFill/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18"/>
  <c:chart>
    <c:autoTitleDeleted val="1"/>
    <c:plotArea>
      <c:layout>
        <c:manualLayout>
          <c:layoutTarget val="inner"/>
          <c:xMode val="edge"/>
          <c:yMode val="edge"/>
          <c:x val="0.41894927853026148"/>
          <c:y val="8.1685634162957155E-2"/>
          <c:w val="0.57895337815408365"/>
          <c:h val="0.88621582506663565"/>
        </c:manualLayout>
      </c:layout>
      <c:barChart>
        <c:barDir val="bar"/>
        <c:grouping val="clustered"/>
        <c:ser>
          <c:idx val="0"/>
          <c:order val="0"/>
          <c:tx>
            <c:strRef>
              <c:f>Feuil1!$E$3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1"/>
              <c:layout>
                <c:manualLayout>
                  <c:x val="-1.2698134442626347E-2"/>
                  <c:y val="-2.4683408456750693E-3"/>
                </c:manualLayout>
              </c:layout>
              <c:showVal val="1"/>
            </c:dLbl>
            <c:dLbl>
              <c:idx val="3"/>
              <c:layout>
                <c:manualLayout>
                  <c:x val="-8.5953554241490898E-3"/>
                  <c:y val="2.469507358362088E-3"/>
                </c:manualLayout>
              </c:layout>
              <c:showVal val="1"/>
            </c:dLbl>
            <c:dLbl>
              <c:idx val="4"/>
              <c:layout>
                <c:manualLayout>
                  <c:x val="-1.6410254643219314E-2"/>
                  <c:y val="0"/>
                </c:manualLayout>
              </c:layout>
              <c:showVal val="1"/>
            </c:dLbl>
            <c:numFmt formatCode="#,##0" sourceLinked="0"/>
            <c:txPr>
              <a:bodyPr/>
              <a:lstStyle/>
              <a:p>
                <a:pPr>
                  <a:defRPr sz="1100" b="1"/>
                </a:pPr>
                <a:endParaRPr lang="fr-FR"/>
              </a:p>
            </c:txPr>
            <c:showVal val="1"/>
          </c:dLbls>
          <c:cat>
            <c:strRef>
              <c:f>Feuil1!$D$40:$D$49</c:f>
              <c:strCache>
                <c:ptCount val="10"/>
                <c:pt idx="0">
                  <c:v>France</c:v>
                </c:pt>
                <c:pt idx="1">
                  <c:v>Emirats Arabes Unis</c:v>
                </c:pt>
                <c:pt idx="2">
                  <c:v>Etats-Unis</c:v>
                </c:pt>
                <c:pt idx="3">
                  <c:v>Arabie Saoudite</c:v>
                </c:pt>
                <c:pt idx="4">
                  <c:v>Allemagne</c:v>
                </c:pt>
                <c:pt idx="5">
                  <c:v>Espagne</c:v>
                </c:pt>
                <c:pt idx="6">
                  <c:v>Suisse</c:v>
                </c:pt>
                <c:pt idx="7">
                  <c:v>Grande Bretagne</c:v>
                </c:pt>
                <c:pt idx="8">
                  <c:v>Qatar</c:v>
                </c:pt>
                <c:pt idx="9">
                  <c:v>Pays Bas</c:v>
                </c:pt>
              </c:strCache>
            </c:strRef>
          </c:cat>
          <c:val>
            <c:numRef>
              <c:f>Feuil1!$E$40:$E$49</c:f>
              <c:numCache>
                <c:formatCode>_-* #,##0.0\ _F_-;\-* #,##0.0\ _F_-;_-* "-"??\ _F_-;_-@_-</c:formatCode>
                <c:ptCount val="10"/>
                <c:pt idx="0">
                  <c:v>11818.8</c:v>
                </c:pt>
                <c:pt idx="1">
                  <c:v>4484.6000000000004</c:v>
                </c:pt>
                <c:pt idx="2">
                  <c:v>2665.9</c:v>
                </c:pt>
                <c:pt idx="3">
                  <c:v>3869.6</c:v>
                </c:pt>
                <c:pt idx="4">
                  <c:v>660.6</c:v>
                </c:pt>
                <c:pt idx="5">
                  <c:v>1447.2</c:v>
                </c:pt>
                <c:pt idx="6">
                  <c:v>1911.2</c:v>
                </c:pt>
                <c:pt idx="7">
                  <c:v>1920.8</c:v>
                </c:pt>
                <c:pt idx="8">
                  <c:v>505.6</c:v>
                </c:pt>
                <c:pt idx="9">
                  <c:v>1046.3</c:v>
                </c:pt>
              </c:numCache>
            </c:numRef>
          </c:val>
        </c:ser>
        <c:ser>
          <c:idx val="1"/>
          <c:order val="1"/>
          <c:tx>
            <c:strRef>
              <c:f>Feuil1!$F$3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4"/>
              <c:layout>
                <c:manualLayout>
                  <c:x val="-1.3675212202682582E-2"/>
                  <c:y val="0"/>
                </c:manualLayout>
              </c:layout>
              <c:showVal val="1"/>
            </c:dLbl>
            <c:numFmt formatCode="#,##0" sourceLinked="0"/>
            <c:txPr>
              <a:bodyPr/>
              <a:lstStyle/>
              <a:p>
                <a:pPr>
                  <a:defRPr sz="1100" b="1"/>
                </a:pPr>
                <a:endParaRPr lang="fr-FR"/>
              </a:p>
            </c:txPr>
            <c:showVal val="1"/>
          </c:dLbls>
          <c:cat>
            <c:strRef>
              <c:f>Feuil1!$D$40:$D$49</c:f>
              <c:strCache>
                <c:ptCount val="10"/>
                <c:pt idx="0">
                  <c:v>France</c:v>
                </c:pt>
                <c:pt idx="1">
                  <c:v>Emirats Arabes Unis</c:v>
                </c:pt>
                <c:pt idx="2">
                  <c:v>Etats-Unis</c:v>
                </c:pt>
                <c:pt idx="3">
                  <c:v>Arabie Saoudite</c:v>
                </c:pt>
                <c:pt idx="4">
                  <c:v>Allemagne</c:v>
                </c:pt>
                <c:pt idx="5">
                  <c:v>Espagne</c:v>
                </c:pt>
                <c:pt idx="6">
                  <c:v>Suisse</c:v>
                </c:pt>
                <c:pt idx="7">
                  <c:v>Grande Bretagne</c:v>
                </c:pt>
                <c:pt idx="8">
                  <c:v>Qatar</c:v>
                </c:pt>
                <c:pt idx="9">
                  <c:v>Pays Bas</c:v>
                </c:pt>
              </c:strCache>
            </c:strRef>
          </c:cat>
          <c:val>
            <c:numRef>
              <c:f>Feuil1!$F$40:$F$49</c:f>
              <c:numCache>
                <c:formatCode>_-* #,##0.0\ _F_-;\-* #,##0.0\ _F_-;_-* "-"??\ _F_-;_-@_-</c:formatCode>
                <c:ptCount val="10"/>
                <c:pt idx="0">
                  <c:v>8837.7000000000007</c:v>
                </c:pt>
                <c:pt idx="1">
                  <c:v>6566.6</c:v>
                </c:pt>
                <c:pt idx="2">
                  <c:v>4176.1000000000004</c:v>
                </c:pt>
                <c:pt idx="3">
                  <c:v>2284.5</c:v>
                </c:pt>
                <c:pt idx="4">
                  <c:v>1981.7</c:v>
                </c:pt>
                <c:pt idx="5">
                  <c:v>1913.7</c:v>
                </c:pt>
                <c:pt idx="6">
                  <c:v>1773.3</c:v>
                </c:pt>
                <c:pt idx="7">
                  <c:v>1475.3</c:v>
                </c:pt>
                <c:pt idx="8">
                  <c:v>1236.4000000000001</c:v>
                </c:pt>
                <c:pt idx="9">
                  <c:v>1228.2</c:v>
                </c:pt>
              </c:numCache>
            </c:numRef>
          </c:val>
        </c:ser>
        <c:dLbls>
          <c:showVal val="1"/>
        </c:dLbls>
        <c:gapWidth val="90"/>
        <c:axId val="77307264"/>
        <c:axId val="77325440"/>
      </c:barChart>
      <c:catAx>
        <c:axId val="77307264"/>
        <c:scaling>
          <c:orientation val="maxMin"/>
        </c:scaling>
        <c:axPos val="l"/>
        <c:numFmt formatCode="General" sourceLinked="1"/>
        <c:majorTickMark val="none"/>
        <c:tickLblPos val="nextTo"/>
        <c:txPr>
          <a:bodyPr rot="0" vert="horz" anchor="ctr" anchorCtr="0"/>
          <a:lstStyle/>
          <a:p>
            <a:pPr>
              <a:defRPr sz="1050" b="1" i="1"/>
            </a:pPr>
            <a:endParaRPr lang="fr-FR"/>
          </a:p>
        </c:txPr>
        <c:crossAx val="77325440"/>
        <c:crosses val="autoZero"/>
        <c:auto val="1"/>
        <c:lblAlgn val="ctr"/>
        <c:lblOffset val="100"/>
      </c:catAx>
      <c:valAx>
        <c:axId val="77325440"/>
        <c:scaling>
          <c:orientation val="minMax"/>
        </c:scaling>
        <c:delete val="1"/>
        <c:axPos val="t"/>
        <c:numFmt formatCode="_-* #,##0.0\ _F_-;\-* #,##0.0\ _F_-;_-* &quot;-&quot;??\ _F_-;_-@_-" sourceLinked="1"/>
        <c:majorTickMark val="none"/>
        <c:tickLblPos val="none"/>
        <c:crossAx val="7730726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7364912966540484"/>
          <c:y val="1.430021288925855E-2"/>
          <c:w val="0.19991913624882643"/>
          <c:h val="4.4549291820428862E-2"/>
        </c:manualLayout>
      </c:layout>
      <c:txPr>
        <a:bodyPr/>
        <a:lstStyle/>
        <a:p>
          <a:pPr>
            <a:defRPr sz="1050" b="1"/>
          </a:pPr>
          <a:endParaRPr lang="fr-FR"/>
        </a:p>
      </c:txPr>
    </c:legend>
    <c:plotVisOnly val="1"/>
    <c:dispBlanksAs val="gap"/>
  </c:chart>
  <c:spPr>
    <a:noFill/>
    <a:ln>
      <a:noFill/>
    </a:ln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26"/>
  <c:chart>
    <c:autoTitleDeleted val="1"/>
    <c:plotArea>
      <c:layout>
        <c:manualLayout>
          <c:layoutTarget val="inner"/>
          <c:xMode val="edge"/>
          <c:yMode val="edge"/>
          <c:x val="0.21713514806598549"/>
          <c:y val="0.20508430228229568"/>
          <c:w val="0.35408520917030922"/>
          <c:h val="0.37364490341868056"/>
        </c:manualLayout>
      </c:layout>
      <c:pieChart>
        <c:varyColors val="1"/>
        <c:ser>
          <c:idx val="0"/>
          <c:order val="0"/>
          <c:tx>
            <c:strRef>
              <c:f>Feuil1!$F$7</c:f>
              <c:strCache>
                <c:ptCount val="1"/>
                <c:pt idx="0">
                  <c:v>2015*</c:v>
                </c:pt>
              </c:strCache>
            </c:strRef>
          </c:tx>
          <c:dLbls>
            <c:dLbl>
              <c:idx val="0"/>
              <c:layout>
                <c:manualLayout>
                  <c:x val="5.2950545817489807E-2"/>
                  <c:y val="2.2099040277576257E-2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>
                        <a:solidFill>
                          <a:srgbClr val="0070C0"/>
                        </a:solidFill>
                      </a:rPr>
                      <a:t>France
23%</a:t>
                    </a:r>
                  </a:p>
                </c:rich>
              </c:tx>
              <c:showCatName val="1"/>
              <c:showPercent val="1"/>
            </c:dLbl>
            <c:dLbl>
              <c:idx val="2"/>
              <c:layout>
                <c:manualLayout>
                  <c:x val="5.8102863122735493E-2"/>
                  <c:y val="5.5792144889884113E-2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8.0860303156281191E-2"/>
                  <c:y val="8.9811335065334646E-2"/>
                </c:manualLayout>
              </c:layout>
              <c:showCatName val="1"/>
              <c:showPercent val="1"/>
            </c:dLbl>
            <c:dLbl>
              <c:idx val="4"/>
              <c:layout>
                <c:manualLayout>
                  <c:x val="-4.3066899376771793E-2"/>
                  <c:y val="0.1134727017510881"/>
                </c:manualLayout>
              </c:layout>
              <c:showCatName val="1"/>
              <c:showPercent val="1"/>
            </c:dLbl>
            <c:dLbl>
              <c:idx val="8"/>
              <c:layout>
                <c:manualLayout>
                  <c:x val="-2.411582404822404E-2"/>
                  <c:y val="-7.9504787929547127E-2"/>
                </c:manualLayout>
              </c:layout>
              <c:showCatName val="1"/>
              <c:showPercent val="1"/>
            </c:dLbl>
            <c:dLbl>
              <c:idx val="9"/>
              <c:layout>
                <c:manualLayout>
                  <c:x val="7.6165372306302867E-2"/>
                  <c:y val="-4.8914703921786845E-2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900" b="1"/>
                </a:pPr>
                <a:endParaRPr lang="fr-FR"/>
              </a:p>
            </c:txPr>
            <c:showCatName val="1"/>
            <c:showPercent val="1"/>
            <c:showLeaderLines val="1"/>
          </c:dLbls>
          <c:cat>
            <c:strRef>
              <c:f>Feuil1!$E$9:$E$18</c:f>
              <c:strCache>
                <c:ptCount val="10"/>
                <c:pt idx="0">
                  <c:v>France</c:v>
                </c:pt>
                <c:pt idx="1">
                  <c:v>Emirats Arabes Unis</c:v>
                </c:pt>
                <c:pt idx="2">
                  <c:v>Etats-Unis</c:v>
                </c:pt>
                <c:pt idx="3">
                  <c:v>Arabie Saoudite</c:v>
                </c:pt>
                <c:pt idx="4">
                  <c:v>Allemagne</c:v>
                </c:pt>
                <c:pt idx="5">
                  <c:v>Espagne</c:v>
                </c:pt>
                <c:pt idx="6">
                  <c:v>Suisse</c:v>
                </c:pt>
                <c:pt idx="7">
                  <c:v>Grande Bretagne</c:v>
                </c:pt>
                <c:pt idx="8">
                  <c:v>Qatar</c:v>
                </c:pt>
                <c:pt idx="9">
                  <c:v>Autres pays</c:v>
                </c:pt>
              </c:strCache>
            </c:strRef>
          </c:cat>
          <c:val>
            <c:numRef>
              <c:f>Feuil1!$F$9:$F$18</c:f>
              <c:numCache>
                <c:formatCode>0_ ;\-0\ </c:formatCode>
                <c:ptCount val="10"/>
                <c:pt idx="0">
                  <c:v>8837.7000000000007</c:v>
                </c:pt>
                <c:pt idx="1">
                  <c:v>6566.6</c:v>
                </c:pt>
                <c:pt idx="2">
                  <c:v>4176.1000000000004</c:v>
                </c:pt>
                <c:pt idx="3">
                  <c:v>2284.5</c:v>
                </c:pt>
                <c:pt idx="4">
                  <c:v>1981.7</c:v>
                </c:pt>
                <c:pt idx="5">
                  <c:v>1913.7</c:v>
                </c:pt>
                <c:pt idx="6">
                  <c:v>1773.3</c:v>
                </c:pt>
                <c:pt idx="7">
                  <c:v>1475.3</c:v>
                </c:pt>
                <c:pt idx="8">
                  <c:v>1236.4000000000001</c:v>
                </c:pt>
                <c:pt idx="9">
                  <c:v>8801.9199999998837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spPr>
    <a:noFill/>
    <a:ln>
      <a:noFill/>
    </a:ln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61AFA-CC7A-8644-9DE6-203E1034CFBD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66738"/>
            <a:ext cx="4010025" cy="2836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69975" y="3592513"/>
            <a:ext cx="8553450" cy="3403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17FA6-4F4F-BC41-8873-F303EAFB7EB1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45383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6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7160" algn="l" defTabSz="45716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4319" algn="l" defTabSz="45716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1478" algn="l" defTabSz="45716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8637" algn="l" defTabSz="45716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797" algn="l" defTabSz="45716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957" algn="l" defTabSz="45716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200116" algn="l" defTabSz="45716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7275" algn="l" defTabSz="45716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341688" y="566738"/>
            <a:ext cx="4010025" cy="2836862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17FA6-4F4F-BC41-8873-F303EAFB7EB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341688" y="566738"/>
            <a:ext cx="4010025" cy="2836862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59E71-2D6D-4AF9-9198-BFF4C92B24E9}" type="slidenum">
              <a:rPr lang="fr-FR" smtClean="0">
                <a:solidFill>
                  <a:prstClr val="black"/>
                </a:solidFill>
              </a:rPr>
              <a:pPr/>
              <a:t>5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341688" y="566738"/>
            <a:ext cx="4010025" cy="2836862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59E71-2D6D-4AF9-9198-BFF4C92B24E9}" type="slidenum">
              <a:rPr lang="fr-FR" smtClean="0">
                <a:solidFill>
                  <a:prstClr val="black"/>
                </a:solidFill>
              </a:rPr>
              <a:pPr/>
              <a:t>6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341688" y="566738"/>
            <a:ext cx="4010025" cy="2836862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59E71-2D6D-4AF9-9198-BFF4C92B24E9}" type="slidenum">
              <a:rPr lang="fr-FR" smtClean="0">
                <a:solidFill>
                  <a:prstClr val="black"/>
                </a:solidFill>
              </a:rPr>
              <a:pPr/>
              <a:t>7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341688" y="566738"/>
            <a:ext cx="4010025" cy="2836862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17FA6-4F4F-BC41-8873-F303EAFB7EB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341688" y="566738"/>
            <a:ext cx="4010025" cy="2836862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17FA6-4F4F-BC41-8873-F303EAFB7EB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341688" y="566738"/>
            <a:ext cx="4010025" cy="2836862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17FA6-4F4F-BC41-8873-F303EAFB7EB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341688" y="566738"/>
            <a:ext cx="4010025" cy="2836862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05039" indent="-105039"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1200" b="0" dirty="0" smtClean="0"/>
              <a:t>With </a:t>
            </a:r>
            <a:r>
              <a:rPr lang="en-US" sz="1200" b="0" dirty="0" smtClean="0">
                <a:solidFill>
                  <a:schemeClr val="accent1">
                    <a:lumMod val="75000"/>
                  </a:schemeClr>
                </a:solidFill>
              </a:rPr>
              <a:t>$800 millions </a:t>
            </a:r>
            <a:r>
              <a:rPr lang="en-US" sz="1200" b="0" dirty="0" smtClean="0"/>
              <a:t>of investments, Morocco is the 2</a:t>
            </a:r>
            <a:r>
              <a:rPr lang="en-US" sz="1200" b="0" baseline="30000" dirty="0" smtClean="0"/>
              <a:t>nd</a:t>
            </a:r>
            <a:r>
              <a:rPr lang="en-US" sz="1200" b="0" dirty="0" smtClean="0"/>
              <a:t> African investor in the continent </a:t>
            </a:r>
          </a:p>
          <a:p>
            <a:pPr marL="105039" indent="-105039"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1200" b="0" smtClean="0">
                <a:sym typeface="Wingdings" pitchFamily="2" charset="2"/>
              </a:rPr>
              <a:t>In 2016, </a:t>
            </a:r>
            <a:r>
              <a:rPr lang="en-US" sz="1200" b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62% of Moroccan FDIs went to African countries</a:t>
            </a:r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17FA6-4F4F-BC41-8873-F303EAFB7EB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7"/>
            <a:ext cx="748538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4421" y="174193"/>
            <a:ext cx="10284561" cy="323165"/>
          </a:xfrm>
        </p:spPr>
        <p:txBody>
          <a:bodyPr lIns="0" tIns="0" rIns="0" bIns="0"/>
          <a:lstStyle>
            <a:lvl1pPr>
              <a:defRPr sz="21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8935" y="2310435"/>
            <a:ext cx="9735533" cy="246221"/>
          </a:xfrm>
        </p:spPr>
        <p:txBody>
          <a:bodyPr lIns="0" tIns="0" rIns="0" bIns="0"/>
          <a:lstStyle>
            <a:lvl1pPr>
              <a:defRPr sz="1600" b="0" i="0">
                <a:solidFill>
                  <a:srgbClr val="1D376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4421" y="174193"/>
            <a:ext cx="10284561" cy="323165"/>
          </a:xfrm>
        </p:spPr>
        <p:txBody>
          <a:bodyPr lIns="0" tIns="0" rIns="0" bIns="0"/>
          <a:lstStyle>
            <a:lvl1pPr>
              <a:defRPr sz="21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6"/>
            <a:ext cx="465162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6"/>
            <a:ext cx="465162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4421" y="174193"/>
            <a:ext cx="10284561" cy="323165"/>
          </a:xfrm>
        </p:spPr>
        <p:txBody>
          <a:bodyPr lIns="0" tIns="0" rIns="0" bIns="0"/>
          <a:lstStyle>
            <a:lvl1pPr>
              <a:defRPr sz="21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" y="38"/>
            <a:ext cx="10699618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0548619" y="4817021"/>
            <a:ext cx="143510" cy="909955"/>
          </a:xfrm>
          <a:custGeom>
            <a:avLst/>
            <a:gdLst/>
            <a:ahLst/>
            <a:cxnLst/>
            <a:rect l="l" t="t" r="r" b="b"/>
            <a:pathLst>
              <a:path w="143509" h="909954">
                <a:moveTo>
                  <a:pt x="37401" y="0"/>
                </a:moveTo>
                <a:lnTo>
                  <a:pt x="105" y="664692"/>
                </a:lnTo>
                <a:lnTo>
                  <a:pt x="0" y="666343"/>
                </a:lnTo>
                <a:lnTo>
                  <a:pt x="355" y="666902"/>
                </a:lnTo>
                <a:lnTo>
                  <a:pt x="143383" y="909788"/>
                </a:lnTo>
                <a:lnTo>
                  <a:pt x="143383" y="902773"/>
                </a:lnTo>
                <a:lnTo>
                  <a:pt x="4840" y="665911"/>
                </a:lnTo>
                <a:lnTo>
                  <a:pt x="4419" y="665911"/>
                </a:lnTo>
                <a:lnTo>
                  <a:pt x="4127" y="664692"/>
                </a:lnTo>
                <a:lnTo>
                  <a:pt x="4491" y="664692"/>
                </a:lnTo>
                <a:lnTo>
                  <a:pt x="43209" y="9313"/>
                </a:lnTo>
                <a:lnTo>
                  <a:pt x="39090" y="7581"/>
                </a:lnTo>
                <a:lnTo>
                  <a:pt x="43472" y="4864"/>
                </a:lnTo>
                <a:lnTo>
                  <a:pt x="48876" y="4864"/>
                </a:lnTo>
                <a:lnTo>
                  <a:pt x="37401" y="0"/>
                </a:lnTo>
                <a:close/>
              </a:path>
              <a:path w="143509" h="909954">
                <a:moveTo>
                  <a:pt x="4127" y="664692"/>
                </a:moveTo>
                <a:lnTo>
                  <a:pt x="4419" y="665911"/>
                </a:lnTo>
                <a:lnTo>
                  <a:pt x="4458" y="665258"/>
                </a:lnTo>
                <a:lnTo>
                  <a:pt x="4127" y="664692"/>
                </a:lnTo>
                <a:close/>
              </a:path>
              <a:path w="143509" h="909954">
                <a:moveTo>
                  <a:pt x="4458" y="665258"/>
                </a:moveTo>
                <a:lnTo>
                  <a:pt x="4419" y="665911"/>
                </a:lnTo>
                <a:lnTo>
                  <a:pt x="4840" y="665911"/>
                </a:lnTo>
                <a:lnTo>
                  <a:pt x="4458" y="665258"/>
                </a:lnTo>
                <a:close/>
              </a:path>
              <a:path w="143509" h="909954">
                <a:moveTo>
                  <a:pt x="4491" y="664692"/>
                </a:moveTo>
                <a:lnTo>
                  <a:pt x="4127" y="664692"/>
                </a:lnTo>
                <a:lnTo>
                  <a:pt x="4458" y="665258"/>
                </a:lnTo>
                <a:lnTo>
                  <a:pt x="4491" y="664692"/>
                </a:lnTo>
                <a:close/>
              </a:path>
              <a:path w="143509" h="909954">
                <a:moveTo>
                  <a:pt x="48876" y="4864"/>
                </a:moveTo>
                <a:lnTo>
                  <a:pt x="43472" y="4864"/>
                </a:lnTo>
                <a:lnTo>
                  <a:pt x="43209" y="9313"/>
                </a:lnTo>
                <a:lnTo>
                  <a:pt x="143383" y="51436"/>
                </a:lnTo>
                <a:lnTo>
                  <a:pt x="143383" y="44923"/>
                </a:lnTo>
                <a:lnTo>
                  <a:pt x="48876" y="4864"/>
                </a:lnTo>
                <a:close/>
              </a:path>
              <a:path w="143509" h="909954">
                <a:moveTo>
                  <a:pt x="43472" y="4864"/>
                </a:moveTo>
                <a:lnTo>
                  <a:pt x="39090" y="7581"/>
                </a:lnTo>
                <a:lnTo>
                  <a:pt x="43209" y="9313"/>
                </a:lnTo>
                <a:lnTo>
                  <a:pt x="43472" y="4864"/>
                </a:lnTo>
                <a:close/>
              </a:path>
            </a:pathLst>
          </a:custGeom>
          <a:solidFill>
            <a:srgbClr val="7A11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39"/>
            <a:ext cx="10692130" cy="878205"/>
          </a:xfrm>
          <a:custGeom>
            <a:avLst/>
            <a:gdLst/>
            <a:ahLst/>
            <a:cxnLst/>
            <a:rect l="l" t="t" r="r" b="b"/>
            <a:pathLst>
              <a:path w="10692130" h="878205">
                <a:moveTo>
                  <a:pt x="0" y="0"/>
                </a:moveTo>
                <a:lnTo>
                  <a:pt x="0" y="877608"/>
                </a:lnTo>
                <a:lnTo>
                  <a:pt x="10692003" y="877608"/>
                </a:lnTo>
                <a:lnTo>
                  <a:pt x="10692003" y="0"/>
                </a:lnTo>
                <a:lnTo>
                  <a:pt x="0" y="0"/>
                </a:lnTo>
                <a:close/>
              </a:path>
            </a:pathLst>
          </a:custGeom>
          <a:solidFill>
            <a:srgbClr val="1D37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914260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12700">
            <a:solidFill>
              <a:srgbClr val="7A11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7162660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12700">
            <a:solidFill>
              <a:srgbClr val="7A11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9353905" y="7249898"/>
            <a:ext cx="83185" cy="47625"/>
          </a:xfrm>
          <a:custGeom>
            <a:avLst/>
            <a:gdLst/>
            <a:ahLst/>
            <a:cxnLst/>
            <a:rect l="l" t="t" r="r" b="b"/>
            <a:pathLst>
              <a:path w="83184" h="47625">
                <a:moveTo>
                  <a:pt x="45123" y="0"/>
                </a:moveTo>
                <a:lnTo>
                  <a:pt x="33589" y="7470"/>
                </a:lnTo>
                <a:lnTo>
                  <a:pt x="22218" y="15246"/>
                </a:lnTo>
                <a:lnTo>
                  <a:pt x="11018" y="23317"/>
                </a:lnTo>
                <a:lnTo>
                  <a:pt x="0" y="31673"/>
                </a:lnTo>
                <a:lnTo>
                  <a:pt x="7662" y="35536"/>
                </a:lnTo>
                <a:lnTo>
                  <a:pt x="15516" y="39366"/>
                </a:lnTo>
                <a:lnTo>
                  <a:pt x="23574" y="43182"/>
                </a:lnTo>
                <a:lnTo>
                  <a:pt x="31851" y="47002"/>
                </a:lnTo>
                <a:lnTo>
                  <a:pt x="44407" y="38124"/>
                </a:lnTo>
                <a:lnTo>
                  <a:pt x="57164" y="29716"/>
                </a:lnTo>
                <a:lnTo>
                  <a:pt x="70076" y="21772"/>
                </a:lnTo>
                <a:lnTo>
                  <a:pt x="83096" y="14287"/>
                </a:lnTo>
                <a:lnTo>
                  <a:pt x="63519" y="7115"/>
                </a:lnTo>
                <a:lnTo>
                  <a:pt x="54174" y="3568"/>
                </a:lnTo>
                <a:lnTo>
                  <a:pt x="45123" y="0"/>
                </a:lnTo>
                <a:close/>
              </a:path>
            </a:pathLst>
          </a:custGeom>
          <a:solidFill>
            <a:srgbClr val="6D6E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9336443" y="7306709"/>
            <a:ext cx="86995" cy="64769"/>
          </a:xfrm>
          <a:custGeom>
            <a:avLst/>
            <a:gdLst/>
            <a:ahLst/>
            <a:cxnLst/>
            <a:rect l="l" t="t" r="r" b="b"/>
            <a:pathLst>
              <a:path w="86995" h="64770">
                <a:moveTo>
                  <a:pt x="46532" y="0"/>
                </a:moveTo>
                <a:lnTo>
                  <a:pt x="34220" y="9697"/>
                </a:lnTo>
                <a:lnTo>
                  <a:pt x="22356" y="19702"/>
                </a:lnTo>
                <a:lnTo>
                  <a:pt x="10931" y="29978"/>
                </a:lnTo>
                <a:lnTo>
                  <a:pt x="0" y="40424"/>
                </a:lnTo>
                <a:lnTo>
                  <a:pt x="30759" y="64655"/>
                </a:lnTo>
                <a:lnTo>
                  <a:pt x="43767" y="52729"/>
                </a:lnTo>
                <a:lnTo>
                  <a:pt x="57394" y="41143"/>
                </a:lnTo>
                <a:lnTo>
                  <a:pt x="71628" y="29962"/>
                </a:lnTo>
                <a:lnTo>
                  <a:pt x="86372" y="19316"/>
                </a:lnTo>
                <a:lnTo>
                  <a:pt x="46532" y="0"/>
                </a:lnTo>
                <a:close/>
              </a:path>
            </a:pathLst>
          </a:custGeom>
          <a:solidFill>
            <a:srgbClr val="6162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9443950" y="7290398"/>
            <a:ext cx="120929" cy="631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9323501" y="7385507"/>
            <a:ext cx="84378" cy="863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9393327" y="7266865"/>
            <a:ext cx="101600" cy="52069"/>
          </a:xfrm>
          <a:custGeom>
            <a:avLst/>
            <a:gdLst/>
            <a:ahLst/>
            <a:cxnLst/>
            <a:rect l="l" t="t" r="r" b="b"/>
            <a:pathLst>
              <a:path w="101600" h="52070">
                <a:moveTo>
                  <a:pt x="52603" y="0"/>
                </a:moveTo>
                <a:lnTo>
                  <a:pt x="39285" y="7413"/>
                </a:lnTo>
                <a:lnTo>
                  <a:pt x="26039" y="15333"/>
                </a:lnTo>
                <a:lnTo>
                  <a:pt x="12925" y="23765"/>
                </a:lnTo>
                <a:lnTo>
                  <a:pt x="0" y="32715"/>
                </a:lnTo>
                <a:lnTo>
                  <a:pt x="41859" y="51600"/>
                </a:lnTo>
                <a:lnTo>
                  <a:pt x="56855" y="42372"/>
                </a:lnTo>
                <a:lnTo>
                  <a:pt x="71824" y="33901"/>
                </a:lnTo>
                <a:lnTo>
                  <a:pt x="86689" y="26141"/>
                </a:lnTo>
                <a:lnTo>
                  <a:pt x="101371" y="19050"/>
                </a:lnTo>
                <a:lnTo>
                  <a:pt x="88534" y="13719"/>
                </a:lnTo>
                <a:lnTo>
                  <a:pt x="76115" y="8810"/>
                </a:lnTo>
                <a:lnTo>
                  <a:pt x="64132" y="4258"/>
                </a:lnTo>
                <a:lnTo>
                  <a:pt x="52603" y="0"/>
                </a:lnTo>
                <a:close/>
              </a:path>
            </a:pathLst>
          </a:custGeom>
          <a:solidFill>
            <a:srgbClr val="6162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9375024" y="7329995"/>
            <a:ext cx="116624" cy="8197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9586842" y="7278991"/>
            <a:ext cx="0" cy="71756"/>
          </a:xfrm>
          <a:custGeom>
            <a:avLst/>
            <a:gdLst/>
            <a:ahLst/>
            <a:cxnLst/>
            <a:rect l="l" t="t" r="r" b="b"/>
            <a:pathLst>
              <a:path h="71754">
                <a:moveTo>
                  <a:pt x="0" y="0"/>
                </a:moveTo>
                <a:lnTo>
                  <a:pt x="0" y="71310"/>
                </a:lnTo>
              </a:path>
            </a:pathLst>
          </a:custGeom>
          <a:ln w="14211">
            <a:solidFill>
              <a:srgbClr val="6162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9606940" y="7293881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5">
                <a:moveTo>
                  <a:pt x="46431" y="0"/>
                </a:moveTo>
                <a:lnTo>
                  <a:pt x="0" y="0"/>
                </a:lnTo>
                <a:lnTo>
                  <a:pt x="0" y="56426"/>
                </a:lnTo>
                <a:lnTo>
                  <a:pt x="14058" y="56426"/>
                </a:lnTo>
                <a:lnTo>
                  <a:pt x="14058" y="5918"/>
                </a:lnTo>
                <a:lnTo>
                  <a:pt x="54919" y="5918"/>
                </a:lnTo>
                <a:lnTo>
                  <a:pt x="53695" y="4432"/>
                </a:lnTo>
                <a:lnTo>
                  <a:pt x="51193" y="1460"/>
                </a:lnTo>
                <a:lnTo>
                  <a:pt x="46431" y="0"/>
                </a:lnTo>
                <a:close/>
              </a:path>
              <a:path w="56515" h="56515">
                <a:moveTo>
                  <a:pt x="54919" y="5918"/>
                </a:moveTo>
                <a:lnTo>
                  <a:pt x="37693" y="5918"/>
                </a:lnTo>
                <a:lnTo>
                  <a:pt x="40335" y="7416"/>
                </a:lnTo>
                <a:lnTo>
                  <a:pt x="42214" y="11874"/>
                </a:lnTo>
                <a:lnTo>
                  <a:pt x="42532" y="14579"/>
                </a:lnTo>
                <a:lnTo>
                  <a:pt x="42532" y="56426"/>
                </a:lnTo>
                <a:lnTo>
                  <a:pt x="56476" y="56426"/>
                </a:lnTo>
                <a:lnTo>
                  <a:pt x="56476" y="10655"/>
                </a:lnTo>
                <a:lnTo>
                  <a:pt x="55537" y="6667"/>
                </a:lnTo>
                <a:lnTo>
                  <a:pt x="54919" y="5918"/>
                </a:lnTo>
                <a:close/>
              </a:path>
            </a:pathLst>
          </a:custGeom>
          <a:solidFill>
            <a:srgbClr val="6162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9670732" y="7293779"/>
            <a:ext cx="60325" cy="56515"/>
          </a:xfrm>
          <a:custGeom>
            <a:avLst/>
            <a:gdLst/>
            <a:ahLst/>
            <a:cxnLst/>
            <a:rect l="l" t="t" r="r" b="b"/>
            <a:pathLst>
              <a:path w="60325" h="56515">
                <a:moveTo>
                  <a:pt x="14414" y="0"/>
                </a:moveTo>
                <a:lnTo>
                  <a:pt x="0" y="0"/>
                </a:lnTo>
                <a:lnTo>
                  <a:pt x="20015" y="56502"/>
                </a:lnTo>
                <a:lnTo>
                  <a:pt x="39890" y="56502"/>
                </a:lnTo>
                <a:lnTo>
                  <a:pt x="42101" y="50253"/>
                </a:lnTo>
                <a:lnTo>
                  <a:pt x="29895" y="50253"/>
                </a:lnTo>
                <a:lnTo>
                  <a:pt x="14414" y="0"/>
                </a:lnTo>
                <a:close/>
              </a:path>
              <a:path w="60325" h="56515">
                <a:moveTo>
                  <a:pt x="59880" y="0"/>
                </a:moveTo>
                <a:lnTo>
                  <a:pt x="45542" y="0"/>
                </a:lnTo>
                <a:lnTo>
                  <a:pt x="29895" y="50253"/>
                </a:lnTo>
                <a:lnTo>
                  <a:pt x="42101" y="50253"/>
                </a:lnTo>
                <a:lnTo>
                  <a:pt x="59880" y="0"/>
                </a:lnTo>
                <a:close/>
              </a:path>
            </a:pathLst>
          </a:custGeom>
          <a:solidFill>
            <a:srgbClr val="6162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9737115" y="7293872"/>
            <a:ext cx="55245" cy="56515"/>
          </a:xfrm>
          <a:custGeom>
            <a:avLst/>
            <a:gdLst/>
            <a:ahLst/>
            <a:cxnLst/>
            <a:rect l="l" t="t" r="r" b="b"/>
            <a:pathLst>
              <a:path w="55245" h="56515">
                <a:moveTo>
                  <a:pt x="47015" y="0"/>
                </a:moveTo>
                <a:lnTo>
                  <a:pt x="10045" y="0"/>
                </a:lnTo>
                <a:lnTo>
                  <a:pt x="5194" y="1714"/>
                </a:lnTo>
                <a:lnTo>
                  <a:pt x="2679" y="5194"/>
                </a:lnTo>
                <a:lnTo>
                  <a:pt x="927" y="7721"/>
                </a:lnTo>
                <a:lnTo>
                  <a:pt x="104" y="11417"/>
                </a:lnTo>
                <a:lnTo>
                  <a:pt x="0" y="44526"/>
                </a:lnTo>
                <a:lnTo>
                  <a:pt x="927" y="48767"/>
                </a:lnTo>
                <a:lnTo>
                  <a:pt x="2679" y="51257"/>
                </a:lnTo>
                <a:lnTo>
                  <a:pt x="5194" y="54724"/>
                </a:lnTo>
                <a:lnTo>
                  <a:pt x="10045" y="56413"/>
                </a:lnTo>
                <a:lnTo>
                  <a:pt x="50165" y="56413"/>
                </a:lnTo>
                <a:lnTo>
                  <a:pt x="50165" y="50482"/>
                </a:lnTo>
                <a:lnTo>
                  <a:pt x="20523" y="50482"/>
                </a:lnTo>
                <a:lnTo>
                  <a:pt x="17246" y="49466"/>
                </a:lnTo>
                <a:lnTo>
                  <a:pt x="15633" y="47383"/>
                </a:lnTo>
                <a:lnTo>
                  <a:pt x="14617" y="45948"/>
                </a:lnTo>
                <a:lnTo>
                  <a:pt x="14097" y="43141"/>
                </a:lnTo>
                <a:lnTo>
                  <a:pt x="14194" y="13373"/>
                </a:lnTo>
                <a:lnTo>
                  <a:pt x="14516" y="11417"/>
                </a:lnTo>
                <a:lnTo>
                  <a:pt x="15405" y="9728"/>
                </a:lnTo>
                <a:lnTo>
                  <a:pt x="16649" y="7251"/>
                </a:lnTo>
                <a:lnTo>
                  <a:pt x="19253" y="5930"/>
                </a:lnTo>
                <a:lnTo>
                  <a:pt x="52561" y="5930"/>
                </a:lnTo>
                <a:lnTo>
                  <a:pt x="50355" y="2082"/>
                </a:lnTo>
                <a:lnTo>
                  <a:pt x="47015" y="0"/>
                </a:lnTo>
                <a:close/>
              </a:path>
              <a:path w="55245" h="56515">
                <a:moveTo>
                  <a:pt x="52561" y="5930"/>
                </a:moveTo>
                <a:lnTo>
                  <a:pt x="38950" y="5930"/>
                </a:lnTo>
                <a:lnTo>
                  <a:pt x="40309" y="7200"/>
                </a:lnTo>
                <a:lnTo>
                  <a:pt x="41198" y="9829"/>
                </a:lnTo>
                <a:lnTo>
                  <a:pt x="41786" y="11417"/>
                </a:lnTo>
                <a:lnTo>
                  <a:pt x="42019" y="12750"/>
                </a:lnTo>
                <a:lnTo>
                  <a:pt x="42125" y="18033"/>
                </a:lnTo>
                <a:lnTo>
                  <a:pt x="41706" y="20370"/>
                </a:lnTo>
                <a:lnTo>
                  <a:pt x="40703" y="22478"/>
                </a:lnTo>
                <a:lnTo>
                  <a:pt x="39395" y="25399"/>
                </a:lnTo>
                <a:lnTo>
                  <a:pt x="37414" y="26898"/>
                </a:lnTo>
                <a:lnTo>
                  <a:pt x="22974" y="26898"/>
                </a:lnTo>
                <a:lnTo>
                  <a:pt x="22974" y="32791"/>
                </a:lnTo>
                <a:lnTo>
                  <a:pt x="47104" y="32791"/>
                </a:lnTo>
                <a:lnTo>
                  <a:pt x="50431" y="30835"/>
                </a:lnTo>
                <a:lnTo>
                  <a:pt x="54381" y="23939"/>
                </a:lnTo>
                <a:lnTo>
                  <a:pt x="55245" y="20523"/>
                </a:lnTo>
                <a:lnTo>
                  <a:pt x="55245" y="12750"/>
                </a:lnTo>
                <a:lnTo>
                  <a:pt x="54381" y="9258"/>
                </a:lnTo>
                <a:lnTo>
                  <a:pt x="52561" y="5930"/>
                </a:lnTo>
                <a:close/>
              </a:path>
            </a:pathLst>
          </a:custGeom>
          <a:solidFill>
            <a:srgbClr val="6162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9799549" y="7293775"/>
            <a:ext cx="53975" cy="56515"/>
          </a:xfrm>
          <a:custGeom>
            <a:avLst/>
            <a:gdLst/>
            <a:ahLst/>
            <a:cxnLst/>
            <a:rect l="l" t="t" r="r" b="b"/>
            <a:pathLst>
              <a:path w="53975" h="56515">
                <a:moveTo>
                  <a:pt x="44500" y="0"/>
                </a:moveTo>
                <a:lnTo>
                  <a:pt x="8801" y="0"/>
                </a:lnTo>
                <a:lnTo>
                  <a:pt x="5308" y="1739"/>
                </a:lnTo>
                <a:lnTo>
                  <a:pt x="2920" y="5181"/>
                </a:lnTo>
                <a:lnTo>
                  <a:pt x="965" y="7912"/>
                </a:lnTo>
                <a:lnTo>
                  <a:pt x="44" y="11087"/>
                </a:lnTo>
                <a:lnTo>
                  <a:pt x="0" y="19024"/>
                </a:lnTo>
                <a:lnTo>
                  <a:pt x="914" y="22580"/>
                </a:lnTo>
                <a:lnTo>
                  <a:pt x="2841" y="25869"/>
                </a:lnTo>
                <a:lnTo>
                  <a:pt x="5130" y="30022"/>
                </a:lnTo>
                <a:lnTo>
                  <a:pt x="8483" y="32156"/>
                </a:lnTo>
                <a:lnTo>
                  <a:pt x="37033" y="32156"/>
                </a:lnTo>
                <a:lnTo>
                  <a:pt x="38773" y="33337"/>
                </a:lnTo>
                <a:lnTo>
                  <a:pt x="40004" y="35725"/>
                </a:lnTo>
                <a:lnTo>
                  <a:pt x="40855" y="37439"/>
                </a:lnTo>
                <a:lnTo>
                  <a:pt x="41249" y="39369"/>
                </a:lnTo>
                <a:lnTo>
                  <a:pt x="41249" y="43510"/>
                </a:lnTo>
                <a:lnTo>
                  <a:pt x="40855" y="45415"/>
                </a:lnTo>
                <a:lnTo>
                  <a:pt x="40004" y="47155"/>
                </a:lnTo>
                <a:lnTo>
                  <a:pt x="38773" y="49466"/>
                </a:lnTo>
                <a:lnTo>
                  <a:pt x="37033" y="50609"/>
                </a:lnTo>
                <a:lnTo>
                  <a:pt x="5054" y="50609"/>
                </a:lnTo>
                <a:lnTo>
                  <a:pt x="5054" y="56514"/>
                </a:lnTo>
                <a:lnTo>
                  <a:pt x="46240" y="56514"/>
                </a:lnTo>
                <a:lnTo>
                  <a:pt x="49288" y="54597"/>
                </a:lnTo>
                <a:lnTo>
                  <a:pt x="51313" y="50609"/>
                </a:lnTo>
                <a:lnTo>
                  <a:pt x="52654" y="47853"/>
                </a:lnTo>
                <a:lnTo>
                  <a:pt x="53378" y="44576"/>
                </a:lnTo>
                <a:lnTo>
                  <a:pt x="53378" y="37160"/>
                </a:lnTo>
                <a:lnTo>
                  <a:pt x="52628" y="33642"/>
                </a:lnTo>
                <a:lnTo>
                  <a:pt x="51117" y="30314"/>
                </a:lnTo>
                <a:lnTo>
                  <a:pt x="49060" y="25869"/>
                </a:lnTo>
                <a:lnTo>
                  <a:pt x="46037" y="23647"/>
                </a:lnTo>
                <a:lnTo>
                  <a:pt x="16471" y="23647"/>
                </a:lnTo>
                <a:lnTo>
                  <a:pt x="14985" y="22504"/>
                </a:lnTo>
                <a:lnTo>
                  <a:pt x="13195" y="18630"/>
                </a:lnTo>
                <a:lnTo>
                  <a:pt x="12801" y="16840"/>
                </a:lnTo>
                <a:lnTo>
                  <a:pt x="12801" y="12877"/>
                </a:lnTo>
                <a:lnTo>
                  <a:pt x="13195" y="11087"/>
                </a:lnTo>
                <a:lnTo>
                  <a:pt x="13957" y="9474"/>
                </a:lnTo>
                <a:lnTo>
                  <a:pt x="14985" y="7200"/>
                </a:lnTo>
                <a:lnTo>
                  <a:pt x="16471" y="6032"/>
                </a:lnTo>
                <a:lnTo>
                  <a:pt x="44500" y="6032"/>
                </a:lnTo>
                <a:lnTo>
                  <a:pt x="44500" y="0"/>
                </a:lnTo>
                <a:close/>
              </a:path>
            </a:pathLst>
          </a:custGeom>
          <a:solidFill>
            <a:srgbClr val="6162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9863378" y="7278989"/>
            <a:ext cx="32384" cy="71756"/>
          </a:xfrm>
          <a:custGeom>
            <a:avLst/>
            <a:gdLst/>
            <a:ahLst/>
            <a:cxnLst/>
            <a:rect l="l" t="t" r="r" b="b"/>
            <a:pathLst>
              <a:path w="32384" h="71754">
                <a:moveTo>
                  <a:pt x="14084" y="0"/>
                </a:moveTo>
                <a:lnTo>
                  <a:pt x="0" y="0"/>
                </a:lnTo>
                <a:lnTo>
                  <a:pt x="0" y="62903"/>
                </a:lnTo>
                <a:lnTo>
                  <a:pt x="1066" y="66649"/>
                </a:lnTo>
                <a:lnTo>
                  <a:pt x="5283" y="70396"/>
                </a:lnTo>
                <a:lnTo>
                  <a:pt x="9918" y="71297"/>
                </a:lnTo>
                <a:lnTo>
                  <a:pt x="27305" y="71297"/>
                </a:lnTo>
                <a:lnTo>
                  <a:pt x="27305" y="65392"/>
                </a:lnTo>
                <a:lnTo>
                  <a:pt x="21653" y="65392"/>
                </a:lnTo>
                <a:lnTo>
                  <a:pt x="18186" y="64897"/>
                </a:lnTo>
                <a:lnTo>
                  <a:pt x="16764" y="63881"/>
                </a:lnTo>
                <a:lnTo>
                  <a:pt x="14960" y="62661"/>
                </a:lnTo>
                <a:lnTo>
                  <a:pt x="14084" y="59804"/>
                </a:lnTo>
                <a:lnTo>
                  <a:pt x="14084" y="20815"/>
                </a:lnTo>
                <a:lnTo>
                  <a:pt x="32270" y="20815"/>
                </a:lnTo>
                <a:lnTo>
                  <a:pt x="32270" y="14884"/>
                </a:lnTo>
                <a:lnTo>
                  <a:pt x="14084" y="14884"/>
                </a:lnTo>
                <a:lnTo>
                  <a:pt x="14084" y="0"/>
                </a:lnTo>
                <a:close/>
              </a:path>
            </a:pathLst>
          </a:custGeom>
          <a:solidFill>
            <a:srgbClr val="6162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10049510" y="7278997"/>
            <a:ext cx="69215" cy="71756"/>
          </a:xfrm>
          <a:custGeom>
            <a:avLst/>
            <a:gdLst/>
            <a:ahLst/>
            <a:cxnLst/>
            <a:rect l="l" t="t" r="r" b="b"/>
            <a:pathLst>
              <a:path w="69215" h="71754">
                <a:moveTo>
                  <a:pt x="15913" y="0"/>
                </a:moveTo>
                <a:lnTo>
                  <a:pt x="0" y="0"/>
                </a:lnTo>
                <a:lnTo>
                  <a:pt x="0" y="71310"/>
                </a:lnTo>
                <a:lnTo>
                  <a:pt x="11010" y="71310"/>
                </a:lnTo>
                <a:lnTo>
                  <a:pt x="11010" y="20383"/>
                </a:lnTo>
                <a:lnTo>
                  <a:pt x="22770" y="20383"/>
                </a:lnTo>
                <a:lnTo>
                  <a:pt x="15913" y="0"/>
                </a:lnTo>
                <a:close/>
              </a:path>
              <a:path w="69215" h="71754">
                <a:moveTo>
                  <a:pt x="22770" y="20383"/>
                </a:moveTo>
                <a:lnTo>
                  <a:pt x="11010" y="20383"/>
                </a:lnTo>
                <a:lnTo>
                  <a:pt x="28473" y="71310"/>
                </a:lnTo>
                <a:lnTo>
                  <a:pt x="40728" y="71310"/>
                </a:lnTo>
                <a:lnTo>
                  <a:pt x="46259" y="55232"/>
                </a:lnTo>
                <a:lnTo>
                  <a:pt x="34493" y="55232"/>
                </a:lnTo>
                <a:lnTo>
                  <a:pt x="22770" y="20383"/>
                </a:lnTo>
                <a:close/>
              </a:path>
              <a:path w="69215" h="71754">
                <a:moveTo>
                  <a:pt x="69049" y="20065"/>
                </a:moveTo>
                <a:lnTo>
                  <a:pt x="58356" y="20065"/>
                </a:lnTo>
                <a:lnTo>
                  <a:pt x="58356" y="71310"/>
                </a:lnTo>
                <a:lnTo>
                  <a:pt x="69049" y="71310"/>
                </a:lnTo>
                <a:lnTo>
                  <a:pt x="69049" y="20065"/>
                </a:lnTo>
                <a:close/>
              </a:path>
              <a:path w="69215" h="71754">
                <a:moveTo>
                  <a:pt x="69049" y="0"/>
                </a:moveTo>
                <a:lnTo>
                  <a:pt x="53124" y="0"/>
                </a:lnTo>
                <a:lnTo>
                  <a:pt x="34493" y="55232"/>
                </a:lnTo>
                <a:lnTo>
                  <a:pt x="46259" y="55232"/>
                </a:lnTo>
                <a:lnTo>
                  <a:pt x="58356" y="20065"/>
                </a:lnTo>
                <a:lnTo>
                  <a:pt x="69049" y="20065"/>
                </a:lnTo>
                <a:lnTo>
                  <a:pt x="69049" y="0"/>
                </a:lnTo>
                <a:close/>
              </a:path>
            </a:pathLst>
          </a:custGeom>
          <a:solidFill>
            <a:srgbClr val="6162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10130524" y="7293877"/>
            <a:ext cx="59055" cy="56515"/>
          </a:xfrm>
          <a:custGeom>
            <a:avLst/>
            <a:gdLst/>
            <a:ahLst/>
            <a:cxnLst/>
            <a:rect l="l" t="t" r="r" b="b"/>
            <a:pathLst>
              <a:path w="59054" h="56515">
                <a:moveTo>
                  <a:pt x="48933" y="0"/>
                </a:moveTo>
                <a:lnTo>
                  <a:pt x="10160" y="0"/>
                </a:lnTo>
                <a:lnTo>
                  <a:pt x="5346" y="1739"/>
                </a:lnTo>
                <a:lnTo>
                  <a:pt x="2794" y="5181"/>
                </a:lnTo>
                <a:lnTo>
                  <a:pt x="965" y="7708"/>
                </a:lnTo>
                <a:lnTo>
                  <a:pt x="111" y="11404"/>
                </a:lnTo>
                <a:lnTo>
                  <a:pt x="0" y="44526"/>
                </a:lnTo>
                <a:lnTo>
                  <a:pt x="965" y="48742"/>
                </a:lnTo>
                <a:lnTo>
                  <a:pt x="2794" y="51269"/>
                </a:lnTo>
                <a:lnTo>
                  <a:pt x="5346" y="54724"/>
                </a:lnTo>
                <a:lnTo>
                  <a:pt x="10160" y="56426"/>
                </a:lnTo>
                <a:lnTo>
                  <a:pt x="48933" y="56426"/>
                </a:lnTo>
                <a:lnTo>
                  <a:pt x="53695" y="54724"/>
                </a:lnTo>
                <a:lnTo>
                  <a:pt x="56792" y="50507"/>
                </a:lnTo>
                <a:lnTo>
                  <a:pt x="21818" y="50507"/>
                </a:lnTo>
                <a:lnTo>
                  <a:pt x="18897" y="49034"/>
                </a:lnTo>
                <a:lnTo>
                  <a:pt x="14973" y="43637"/>
                </a:lnTo>
                <a:lnTo>
                  <a:pt x="14084" y="40855"/>
                </a:lnTo>
                <a:lnTo>
                  <a:pt x="14084" y="14020"/>
                </a:lnTo>
                <a:lnTo>
                  <a:pt x="14478" y="11404"/>
                </a:lnTo>
                <a:lnTo>
                  <a:pt x="15354" y="9842"/>
                </a:lnTo>
                <a:lnTo>
                  <a:pt x="16662" y="7213"/>
                </a:lnTo>
                <a:lnTo>
                  <a:pt x="19240" y="5930"/>
                </a:lnTo>
                <a:lnTo>
                  <a:pt x="56780" y="5930"/>
                </a:lnTo>
                <a:lnTo>
                  <a:pt x="53695" y="1739"/>
                </a:lnTo>
                <a:lnTo>
                  <a:pt x="48933" y="0"/>
                </a:lnTo>
                <a:close/>
              </a:path>
              <a:path w="59054" h="56515">
                <a:moveTo>
                  <a:pt x="56780" y="5930"/>
                </a:moveTo>
                <a:lnTo>
                  <a:pt x="39751" y="5930"/>
                </a:lnTo>
                <a:lnTo>
                  <a:pt x="42379" y="7213"/>
                </a:lnTo>
                <a:lnTo>
                  <a:pt x="44450" y="11404"/>
                </a:lnTo>
                <a:lnTo>
                  <a:pt x="44818" y="14020"/>
                </a:lnTo>
                <a:lnTo>
                  <a:pt x="44700" y="43637"/>
                </a:lnTo>
                <a:lnTo>
                  <a:pt x="44272" y="45808"/>
                </a:lnTo>
                <a:lnTo>
                  <a:pt x="43281" y="47256"/>
                </a:lnTo>
                <a:lnTo>
                  <a:pt x="41744" y="49441"/>
                </a:lnTo>
                <a:lnTo>
                  <a:pt x="38493" y="50507"/>
                </a:lnTo>
                <a:lnTo>
                  <a:pt x="56792" y="50507"/>
                </a:lnTo>
                <a:lnTo>
                  <a:pt x="58089" y="48742"/>
                </a:lnTo>
                <a:lnTo>
                  <a:pt x="59029" y="44526"/>
                </a:lnTo>
                <a:lnTo>
                  <a:pt x="58921" y="11404"/>
                </a:lnTo>
                <a:lnTo>
                  <a:pt x="58089" y="7708"/>
                </a:lnTo>
                <a:lnTo>
                  <a:pt x="56780" y="5930"/>
                </a:lnTo>
                <a:close/>
              </a:path>
            </a:pathLst>
          </a:custGeom>
          <a:solidFill>
            <a:srgbClr val="6162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10203713" y="7293033"/>
            <a:ext cx="34290" cy="57784"/>
          </a:xfrm>
          <a:custGeom>
            <a:avLst/>
            <a:gdLst/>
            <a:ahLst/>
            <a:cxnLst/>
            <a:rect l="l" t="t" r="r" b="b"/>
            <a:pathLst>
              <a:path w="34290" h="57784">
                <a:moveTo>
                  <a:pt x="33781" y="0"/>
                </a:moveTo>
                <a:lnTo>
                  <a:pt x="24206" y="0"/>
                </a:lnTo>
                <a:lnTo>
                  <a:pt x="13624" y="1062"/>
                </a:lnTo>
                <a:lnTo>
                  <a:pt x="6059" y="4254"/>
                </a:lnTo>
                <a:lnTo>
                  <a:pt x="1515" y="9579"/>
                </a:lnTo>
                <a:lnTo>
                  <a:pt x="0" y="17043"/>
                </a:lnTo>
                <a:lnTo>
                  <a:pt x="0" y="57276"/>
                </a:lnTo>
                <a:lnTo>
                  <a:pt x="14084" y="57276"/>
                </a:lnTo>
                <a:lnTo>
                  <a:pt x="14084" y="13322"/>
                </a:lnTo>
                <a:lnTo>
                  <a:pt x="14604" y="10121"/>
                </a:lnTo>
                <a:lnTo>
                  <a:pt x="17183" y="6819"/>
                </a:lnTo>
                <a:lnTo>
                  <a:pt x="20929" y="5854"/>
                </a:lnTo>
                <a:lnTo>
                  <a:pt x="33781" y="5854"/>
                </a:lnTo>
                <a:lnTo>
                  <a:pt x="33781" y="0"/>
                </a:lnTo>
                <a:close/>
              </a:path>
              <a:path w="34290" h="57784">
                <a:moveTo>
                  <a:pt x="33781" y="5854"/>
                </a:moveTo>
                <a:lnTo>
                  <a:pt x="20929" y="5854"/>
                </a:lnTo>
                <a:lnTo>
                  <a:pt x="33781" y="5930"/>
                </a:lnTo>
                <a:close/>
              </a:path>
            </a:pathLst>
          </a:custGeom>
          <a:solidFill>
            <a:srgbClr val="6162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10244379" y="7293877"/>
            <a:ext cx="59055" cy="56515"/>
          </a:xfrm>
          <a:custGeom>
            <a:avLst/>
            <a:gdLst/>
            <a:ahLst/>
            <a:cxnLst/>
            <a:rect l="l" t="t" r="r" b="b"/>
            <a:pathLst>
              <a:path w="59054" h="56515">
                <a:moveTo>
                  <a:pt x="48907" y="0"/>
                </a:moveTo>
                <a:lnTo>
                  <a:pt x="10159" y="0"/>
                </a:lnTo>
                <a:lnTo>
                  <a:pt x="5346" y="1739"/>
                </a:lnTo>
                <a:lnTo>
                  <a:pt x="939" y="7708"/>
                </a:lnTo>
                <a:lnTo>
                  <a:pt x="108" y="11404"/>
                </a:lnTo>
                <a:lnTo>
                  <a:pt x="0" y="44526"/>
                </a:lnTo>
                <a:lnTo>
                  <a:pt x="939" y="48742"/>
                </a:lnTo>
                <a:lnTo>
                  <a:pt x="2819" y="51269"/>
                </a:lnTo>
                <a:lnTo>
                  <a:pt x="5346" y="54724"/>
                </a:lnTo>
                <a:lnTo>
                  <a:pt x="10159" y="56426"/>
                </a:lnTo>
                <a:lnTo>
                  <a:pt x="48907" y="56426"/>
                </a:lnTo>
                <a:lnTo>
                  <a:pt x="53695" y="54724"/>
                </a:lnTo>
                <a:lnTo>
                  <a:pt x="56810" y="50507"/>
                </a:lnTo>
                <a:lnTo>
                  <a:pt x="21843" y="50507"/>
                </a:lnTo>
                <a:lnTo>
                  <a:pt x="18973" y="49034"/>
                </a:lnTo>
                <a:lnTo>
                  <a:pt x="16763" y="46088"/>
                </a:lnTo>
                <a:lnTo>
                  <a:pt x="15024" y="43637"/>
                </a:lnTo>
                <a:lnTo>
                  <a:pt x="14109" y="40855"/>
                </a:lnTo>
                <a:lnTo>
                  <a:pt x="14109" y="14020"/>
                </a:lnTo>
                <a:lnTo>
                  <a:pt x="14554" y="11404"/>
                </a:lnTo>
                <a:lnTo>
                  <a:pt x="15379" y="9842"/>
                </a:lnTo>
                <a:lnTo>
                  <a:pt x="16687" y="7213"/>
                </a:lnTo>
                <a:lnTo>
                  <a:pt x="19265" y="5930"/>
                </a:lnTo>
                <a:lnTo>
                  <a:pt x="56798" y="5930"/>
                </a:lnTo>
                <a:lnTo>
                  <a:pt x="53695" y="1739"/>
                </a:lnTo>
                <a:lnTo>
                  <a:pt x="48907" y="0"/>
                </a:lnTo>
                <a:close/>
              </a:path>
              <a:path w="59054" h="56515">
                <a:moveTo>
                  <a:pt x="56798" y="5930"/>
                </a:moveTo>
                <a:lnTo>
                  <a:pt x="39801" y="5930"/>
                </a:lnTo>
                <a:lnTo>
                  <a:pt x="42392" y="7213"/>
                </a:lnTo>
                <a:lnTo>
                  <a:pt x="44449" y="11404"/>
                </a:lnTo>
                <a:lnTo>
                  <a:pt x="44843" y="14020"/>
                </a:lnTo>
                <a:lnTo>
                  <a:pt x="44731" y="43637"/>
                </a:lnTo>
                <a:lnTo>
                  <a:pt x="44322" y="45808"/>
                </a:lnTo>
                <a:lnTo>
                  <a:pt x="43281" y="47256"/>
                </a:lnTo>
                <a:lnTo>
                  <a:pt x="41821" y="49441"/>
                </a:lnTo>
                <a:lnTo>
                  <a:pt x="38519" y="50507"/>
                </a:lnTo>
                <a:lnTo>
                  <a:pt x="56810" y="50507"/>
                </a:lnTo>
                <a:lnTo>
                  <a:pt x="58115" y="48742"/>
                </a:lnTo>
                <a:lnTo>
                  <a:pt x="59054" y="44526"/>
                </a:lnTo>
                <a:lnTo>
                  <a:pt x="58946" y="11404"/>
                </a:lnTo>
                <a:lnTo>
                  <a:pt x="58115" y="7708"/>
                </a:lnTo>
                <a:lnTo>
                  <a:pt x="56798" y="5930"/>
                </a:lnTo>
                <a:close/>
              </a:path>
            </a:pathLst>
          </a:custGeom>
          <a:solidFill>
            <a:srgbClr val="6162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10314267" y="7293881"/>
            <a:ext cx="45719" cy="56515"/>
          </a:xfrm>
          <a:custGeom>
            <a:avLst/>
            <a:gdLst/>
            <a:ahLst/>
            <a:cxnLst/>
            <a:rect l="l" t="t" r="r" b="b"/>
            <a:pathLst>
              <a:path w="45720" h="56515">
                <a:moveTo>
                  <a:pt x="45250" y="0"/>
                </a:moveTo>
                <a:lnTo>
                  <a:pt x="10058" y="0"/>
                </a:lnTo>
                <a:lnTo>
                  <a:pt x="5245" y="1701"/>
                </a:lnTo>
                <a:lnTo>
                  <a:pt x="2705" y="5181"/>
                </a:lnTo>
                <a:lnTo>
                  <a:pt x="927" y="7708"/>
                </a:lnTo>
                <a:lnTo>
                  <a:pt x="76" y="11531"/>
                </a:lnTo>
                <a:lnTo>
                  <a:pt x="0" y="44526"/>
                </a:lnTo>
                <a:lnTo>
                  <a:pt x="927" y="48755"/>
                </a:lnTo>
                <a:lnTo>
                  <a:pt x="2705" y="51244"/>
                </a:lnTo>
                <a:lnTo>
                  <a:pt x="5245" y="54711"/>
                </a:lnTo>
                <a:lnTo>
                  <a:pt x="10058" y="56426"/>
                </a:lnTo>
                <a:lnTo>
                  <a:pt x="45250" y="56426"/>
                </a:lnTo>
                <a:lnTo>
                  <a:pt x="45250" y="50647"/>
                </a:lnTo>
                <a:lnTo>
                  <a:pt x="28054" y="50647"/>
                </a:lnTo>
                <a:lnTo>
                  <a:pt x="25501" y="50495"/>
                </a:lnTo>
                <a:lnTo>
                  <a:pt x="14122" y="43649"/>
                </a:lnTo>
                <a:lnTo>
                  <a:pt x="14122" y="14058"/>
                </a:lnTo>
                <a:lnTo>
                  <a:pt x="14541" y="11531"/>
                </a:lnTo>
                <a:lnTo>
                  <a:pt x="16700" y="7264"/>
                </a:lnTo>
                <a:lnTo>
                  <a:pt x="19278" y="5918"/>
                </a:lnTo>
                <a:lnTo>
                  <a:pt x="45250" y="5918"/>
                </a:lnTo>
                <a:lnTo>
                  <a:pt x="45250" y="0"/>
                </a:lnTo>
                <a:close/>
              </a:path>
              <a:path w="45720" h="56515">
                <a:moveTo>
                  <a:pt x="45250" y="50495"/>
                </a:moveTo>
                <a:lnTo>
                  <a:pt x="28054" y="50647"/>
                </a:lnTo>
                <a:lnTo>
                  <a:pt x="45250" y="50647"/>
                </a:lnTo>
                <a:lnTo>
                  <a:pt x="45250" y="50495"/>
                </a:lnTo>
                <a:close/>
              </a:path>
            </a:pathLst>
          </a:custGeom>
          <a:solidFill>
            <a:srgbClr val="6162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10370922" y="7293881"/>
            <a:ext cx="45719" cy="56515"/>
          </a:xfrm>
          <a:custGeom>
            <a:avLst/>
            <a:gdLst/>
            <a:ahLst/>
            <a:cxnLst/>
            <a:rect l="l" t="t" r="r" b="b"/>
            <a:pathLst>
              <a:path w="45720" h="56515">
                <a:moveTo>
                  <a:pt x="45250" y="0"/>
                </a:moveTo>
                <a:lnTo>
                  <a:pt x="10032" y="0"/>
                </a:lnTo>
                <a:lnTo>
                  <a:pt x="5245" y="1701"/>
                </a:lnTo>
                <a:lnTo>
                  <a:pt x="2679" y="5181"/>
                </a:lnTo>
                <a:lnTo>
                  <a:pt x="876" y="7708"/>
                </a:lnTo>
                <a:lnTo>
                  <a:pt x="72" y="11531"/>
                </a:lnTo>
                <a:lnTo>
                  <a:pt x="0" y="44526"/>
                </a:lnTo>
                <a:lnTo>
                  <a:pt x="876" y="48755"/>
                </a:lnTo>
                <a:lnTo>
                  <a:pt x="2679" y="51244"/>
                </a:lnTo>
                <a:lnTo>
                  <a:pt x="5245" y="54711"/>
                </a:lnTo>
                <a:lnTo>
                  <a:pt x="10032" y="56426"/>
                </a:lnTo>
                <a:lnTo>
                  <a:pt x="45250" y="56426"/>
                </a:lnTo>
                <a:lnTo>
                  <a:pt x="45250" y="50647"/>
                </a:lnTo>
                <a:lnTo>
                  <a:pt x="28054" y="50647"/>
                </a:lnTo>
                <a:lnTo>
                  <a:pt x="25501" y="50495"/>
                </a:lnTo>
                <a:lnTo>
                  <a:pt x="20624" y="50342"/>
                </a:lnTo>
                <a:lnTo>
                  <a:pt x="17449" y="49428"/>
                </a:lnTo>
                <a:lnTo>
                  <a:pt x="14693" y="46329"/>
                </a:lnTo>
                <a:lnTo>
                  <a:pt x="14096" y="43649"/>
                </a:lnTo>
                <a:lnTo>
                  <a:pt x="14096" y="14058"/>
                </a:lnTo>
                <a:lnTo>
                  <a:pt x="14541" y="11531"/>
                </a:lnTo>
                <a:lnTo>
                  <a:pt x="16700" y="7264"/>
                </a:lnTo>
                <a:lnTo>
                  <a:pt x="19278" y="5918"/>
                </a:lnTo>
                <a:lnTo>
                  <a:pt x="45250" y="5918"/>
                </a:lnTo>
                <a:lnTo>
                  <a:pt x="45250" y="0"/>
                </a:lnTo>
                <a:close/>
              </a:path>
              <a:path w="45720" h="56515">
                <a:moveTo>
                  <a:pt x="45250" y="50495"/>
                </a:moveTo>
                <a:lnTo>
                  <a:pt x="28054" y="50647"/>
                </a:lnTo>
                <a:lnTo>
                  <a:pt x="45250" y="50647"/>
                </a:lnTo>
                <a:lnTo>
                  <a:pt x="45250" y="50495"/>
                </a:lnTo>
                <a:close/>
              </a:path>
            </a:pathLst>
          </a:custGeom>
          <a:solidFill>
            <a:srgbClr val="6162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10425189" y="7293877"/>
            <a:ext cx="59055" cy="56515"/>
          </a:xfrm>
          <a:custGeom>
            <a:avLst/>
            <a:gdLst/>
            <a:ahLst/>
            <a:cxnLst/>
            <a:rect l="l" t="t" r="r" b="b"/>
            <a:pathLst>
              <a:path w="59054" h="56515">
                <a:moveTo>
                  <a:pt x="48844" y="0"/>
                </a:moveTo>
                <a:lnTo>
                  <a:pt x="10121" y="0"/>
                </a:lnTo>
                <a:lnTo>
                  <a:pt x="5308" y="1739"/>
                </a:lnTo>
                <a:lnTo>
                  <a:pt x="2832" y="5181"/>
                </a:lnTo>
                <a:lnTo>
                  <a:pt x="901" y="7708"/>
                </a:lnTo>
                <a:lnTo>
                  <a:pt x="104" y="11404"/>
                </a:lnTo>
                <a:lnTo>
                  <a:pt x="0" y="44526"/>
                </a:lnTo>
                <a:lnTo>
                  <a:pt x="901" y="48742"/>
                </a:lnTo>
                <a:lnTo>
                  <a:pt x="2832" y="51269"/>
                </a:lnTo>
                <a:lnTo>
                  <a:pt x="5308" y="54724"/>
                </a:lnTo>
                <a:lnTo>
                  <a:pt x="10121" y="56426"/>
                </a:lnTo>
                <a:lnTo>
                  <a:pt x="48844" y="56426"/>
                </a:lnTo>
                <a:lnTo>
                  <a:pt x="53657" y="54724"/>
                </a:lnTo>
                <a:lnTo>
                  <a:pt x="56790" y="50507"/>
                </a:lnTo>
                <a:lnTo>
                  <a:pt x="21805" y="50507"/>
                </a:lnTo>
                <a:lnTo>
                  <a:pt x="18935" y="49034"/>
                </a:lnTo>
                <a:lnTo>
                  <a:pt x="16751" y="46088"/>
                </a:lnTo>
                <a:lnTo>
                  <a:pt x="14985" y="43637"/>
                </a:lnTo>
                <a:lnTo>
                  <a:pt x="14096" y="40855"/>
                </a:lnTo>
                <a:lnTo>
                  <a:pt x="14096" y="14020"/>
                </a:lnTo>
                <a:lnTo>
                  <a:pt x="14490" y="11404"/>
                </a:lnTo>
                <a:lnTo>
                  <a:pt x="15328" y="9842"/>
                </a:lnTo>
                <a:lnTo>
                  <a:pt x="16649" y="7213"/>
                </a:lnTo>
                <a:lnTo>
                  <a:pt x="19253" y="5930"/>
                </a:lnTo>
                <a:lnTo>
                  <a:pt x="56778" y="5930"/>
                </a:lnTo>
                <a:lnTo>
                  <a:pt x="53657" y="1739"/>
                </a:lnTo>
                <a:lnTo>
                  <a:pt x="48844" y="0"/>
                </a:lnTo>
                <a:close/>
              </a:path>
              <a:path w="59054" h="56515">
                <a:moveTo>
                  <a:pt x="56778" y="5930"/>
                </a:moveTo>
                <a:lnTo>
                  <a:pt x="39763" y="5930"/>
                </a:lnTo>
                <a:lnTo>
                  <a:pt x="42341" y="7213"/>
                </a:lnTo>
                <a:lnTo>
                  <a:pt x="43687" y="9842"/>
                </a:lnTo>
                <a:lnTo>
                  <a:pt x="44437" y="11404"/>
                </a:lnTo>
                <a:lnTo>
                  <a:pt x="44805" y="14020"/>
                </a:lnTo>
                <a:lnTo>
                  <a:pt x="44687" y="43637"/>
                </a:lnTo>
                <a:lnTo>
                  <a:pt x="44259" y="45808"/>
                </a:lnTo>
                <a:lnTo>
                  <a:pt x="41757" y="49441"/>
                </a:lnTo>
                <a:lnTo>
                  <a:pt x="38506" y="50507"/>
                </a:lnTo>
                <a:lnTo>
                  <a:pt x="56790" y="50507"/>
                </a:lnTo>
                <a:lnTo>
                  <a:pt x="58102" y="48742"/>
                </a:lnTo>
                <a:lnTo>
                  <a:pt x="58991" y="44526"/>
                </a:lnTo>
                <a:lnTo>
                  <a:pt x="58888" y="11404"/>
                </a:lnTo>
                <a:lnTo>
                  <a:pt x="58102" y="7708"/>
                </a:lnTo>
                <a:lnTo>
                  <a:pt x="56778" y="5930"/>
                </a:lnTo>
                <a:close/>
              </a:path>
            </a:pathLst>
          </a:custGeom>
          <a:solidFill>
            <a:srgbClr val="6162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9929304" y="7278865"/>
            <a:ext cx="14604" cy="71756"/>
          </a:xfrm>
          <a:custGeom>
            <a:avLst/>
            <a:gdLst/>
            <a:ahLst/>
            <a:cxnLst/>
            <a:rect l="l" t="t" r="r" b="b"/>
            <a:pathLst>
              <a:path w="14604" h="71754">
                <a:moveTo>
                  <a:pt x="14236" y="0"/>
                </a:moveTo>
                <a:lnTo>
                  <a:pt x="0" y="0"/>
                </a:lnTo>
                <a:lnTo>
                  <a:pt x="0" y="9156"/>
                </a:lnTo>
                <a:lnTo>
                  <a:pt x="14236" y="9156"/>
                </a:lnTo>
                <a:lnTo>
                  <a:pt x="14236" y="0"/>
                </a:lnTo>
                <a:close/>
              </a:path>
              <a:path w="14604" h="71754">
                <a:moveTo>
                  <a:pt x="14236" y="14985"/>
                </a:moveTo>
                <a:lnTo>
                  <a:pt x="0" y="14985"/>
                </a:lnTo>
                <a:lnTo>
                  <a:pt x="0" y="71437"/>
                </a:lnTo>
                <a:lnTo>
                  <a:pt x="14236" y="71437"/>
                </a:lnTo>
                <a:lnTo>
                  <a:pt x="14236" y="14985"/>
                </a:lnTo>
                <a:close/>
              </a:path>
            </a:pathLst>
          </a:custGeom>
          <a:solidFill>
            <a:srgbClr val="6163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9955123" y="7293857"/>
            <a:ext cx="57150" cy="56515"/>
          </a:xfrm>
          <a:custGeom>
            <a:avLst/>
            <a:gdLst/>
            <a:ahLst/>
            <a:cxnLst/>
            <a:rect l="l" t="t" r="r" b="b"/>
            <a:pathLst>
              <a:path w="57150" h="56515">
                <a:moveTo>
                  <a:pt x="46482" y="0"/>
                </a:moveTo>
                <a:lnTo>
                  <a:pt x="0" y="0"/>
                </a:lnTo>
                <a:lnTo>
                  <a:pt x="0" y="56451"/>
                </a:lnTo>
                <a:lnTo>
                  <a:pt x="14084" y="56451"/>
                </a:lnTo>
                <a:lnTo>
                  <a:pt x="14084" y="5918"/>
                </a:lnTo>
                <a:lnTo>
                  <a:pt x="54941" y="5918"/>
                </a:lnTo>
                <a:lnTo>
                  <a:pt x="51244" y="1460"/>
                </a:lnTo>
                <a:lnTo>
                  <a:pt x="46482" y="0"/>
                </a:lnTo>
                <a:close/>
              </a:path>
              <a:path w="57150" h="56515">
                <a:moveTo>
                  <a:pt x="54941" y="5918"/>
                </a:moveTo>
                <a:lnTo>
                  <a:pt x="37731" y="5918"/>
                </a:lnTo>
                <a:lnTo>
                  <a:pt x="40386" y="7416"/>
                </a:lnTo>
                <a:lnTo>
                  <a:pt x="41567" y="10363"/>
                </a:lnTo>
                <a:lnTo>
                  <a:pt x="42265" y="11849"/>
                </a:lnTo>
                <a:lnTo>
                  <a:pt x="42557" y="14554"/>
                </a:lnTo>
                <a:lnTo>
                  <a:pt x="42557" y="56451"/>
                </a:lnTo>
                <a:lnTo>
                  <a:pt x="56527" y="56451"/>
                </a:lnTo>
                <a:lnTo>
                  <a:pt x="56454" y="10363"/>
                </a:lnTo>
                <a:lnTo>
                  <a:pt x="55562" y="6667"/>
                </a:lnTo>
                <a:lnTo>
                  <a:pt x="54941" y="5918"/>
                </a:lnTo>
                <a:close/>
              </a:path>
            </a:pathLst>
          </a:custGeom>
          <a:solidFill>
            <a:srgbClr val="6163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4421" y="174193"/>
            <a:ext cx="10284561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8935" y="2310436"/>
            <a:ext cx="973553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1D376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60">
        <a:defRPr>
          <a:latin typeface="+mn-lt"/>
          <a:ea typeface="+mn-ea"/>
          <a:cs typeface="+mn-cs"/>
        </a:defRPr>
      </a:lvl2pPr>
      <a:lvl3pPr marL="914319">
        <a:defRPr>
          <a:latin typeface="+mn-lt"/>
          <a:ea typeface="+mn-ea"/>
          <a:cs typeface="+mn-cs"/>
        </a:defRPr>
      </a:lvl3pPr>
      <a:lvl4pPr marL="1371478">
        <a:defRPr>
          <a:latin typeface="+mn-lt"/>
          <a:ea typeface="+mn-ea"/>
          <a:cs typeface="+mn-cs"/>
        </a:defRPr>
      </a:lvl4pPr>
      <a:lvl5pPr marL="1828637">
        <a:defRPr>
          <a:latin typeface="+mn-lt"/>
          <a:ea typeface="+mn-ea"/>
          <a:cs typeface="+mn-cs"/>
        </a:defRPr>
      </a:lvl5pPr>
      <a:lvl6pPr marL="2285797">
        <a:defRPr>
          <a:latin typeface="+mn-lt"/>
          <a:ea typeface="+mn-ea"/>
          <a:cs typeface="+mn-cs"/>
        </a:defRPr>
      </a:lvl6pPr>
      <a:lvl7pPr marL="2742957">
        <a:defRPr>
          <a:latin typeface="+mn-lt"/>
          <a:ea typeface="+mn-ea"/>
          <a:cs typeface="+mn-cs"/>
        </a:defRPr>
      </a:lvl7pPr>
      <a:lvl8pPr marL="3200116">
        <a:defRPr>
          <a:latin typeface="+mn-lt"/>
          <a:ea typeface="+mn-ea"/>
          <a:cs typeface="+mn-cs"/>
        </a:defRPr>
      </a:lvl8pPr>
      <a:lvl9pPr marL="365727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60">
        <a:defRPr>
          <a:latin typeface="+mn-lt"/>
          <a:ea typeface="+mn-ea"/>
          <a:cs typeface="+mn-cs"/>
        </a:defRPr>
      </a:lvl2pPr>
      <a:lvl3pPr marL="914319">
        <a:defRPr>
          <a:latin typeface="+mn-lt"/>
          <a:ea typeface="+mn-ea"/>
          <a:cs typeface="+mn-cs"/>
        </a:defRPr>
      </a:lvl3pPr>
      <a:lvl4pPr marL="1371478">
        <a:defRPr>
          <a:latin typeface="+mn-lt"/>
          <a:ea typeface="+mn-ea"/>
          <a:cs typeface="+mn-cs"/>
        </a:defRPr>
      </a:lvl4pPr>
      <a:lvl5pPr marL="1828637">
        <a:defRPr>
          <a:latin typeface="+mn-lt"/>
          <a:ea typeface="+mn-ea"/>
          <a:cs typeface="+mn-cs"/>
        </a:defRPr>
      </a:lvl5pPr>
      <a:lvl6pPr marL="2285797">
        <a:defRPr>
          <a:latin typeface="+mn-lt"/>
          <a:ea typeface="+mn-ea"/>
          <a:cs typeface="+mn-cs"/>
        </a:defRPr>
      </a:lvl6pPr>
      <a:lvl7pPr marL="2742957">
        <a:defRPr>
          <a:latin typeface="+mn-lt"/>
          <a:ea typeface="+mn-ea"/>
          <a:cs typeface="+mn-cs"/>
        </a:defRPr>
      </a:lvl7pPr>
      <a:lvl8pPr marL="3200116">
        <a:defRPr>
          <a:latin typeface="+mn-lt"/>
          <a:ea typeface="+mn-ea"/>
          <a:cs typeface="+mn-cs"/>
        </a:defRPr>
      </a:lvl8pPr>
      <a:lvl9pPr marL="365727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jpe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10" Type="http://schemas.openxmlformats.org/officeDocument/2006/relationships/image" Target="../media/image59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4.jpeg"/><Relationship Id="rId11" Type="http://schemas.openxmlformats.org/officeDocument/2006/relationships/image" Target="../media/image69.jpeg"/><Relationship Id="rId5" Type="http://schemas.openxmlformats.org/officeDocument/2006/relationships/image" Target="../media/image63.jpeg"/><Relationship Id="rId10" Type="http://schemas.openxmlformats.org/officeDocument/2006/relationships/image" Target="../media/image68.jpeg"/><Relationship Id="rId4" Type="http://schemas.openxmlformats.org/officeDocument/2006/relationships/image" Target="../media/image62.jpeg"/><Relationship Id="rId9" Type="http://schemas.openxmlformats.org/officeDocument/2006/relationships/image" Target="../media/image6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lGKCsFTnYk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chart" Target="../charts/char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jpe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6793155"/>
            <a:ext cx="0" cy="67310"/>
          </a:xfrm>
          <a:custGeom>
            <a:avLst/>
            <a:gdLst/>
            <a:ahLst/>
            <a:cxnLst/>
            <a:rect l="l" t="t" r="r" b="b"/>
            <a:pathLst>
              <a:path h="67309">
                <a:moveTo>
                  <a:pt x="0" y="66941"/>
                </a:moveTo>
                <a:lnTo>
                  <a:pt x="0" y="0"/>
                </a:lnTo>
                <a:lnTo>
                  <a:pt x="0" y="66941"/>
                </a:lnTo>
                <a:close/>
              </a:path>
            </a:pathLst>
          </a:custGeom>
          <a:solidFill>
            <a:srgbClr val="1D37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7428142"/>
            <a:ext cx="0" cy="67310"/>
          </a:xfrm>
          <a:custGeom>
            <a:avLst/>
            <a:gdLst/>
            <a:ahLst/>
            <a:cxnLst/>
            <a:rect l="l" t="t" r="r" b="b"/>
            <a:pathLst>
              <a:path h="67309">
                <a:moveTo>
                  <a:pt x="0" y="66954"/>
                </a:moveTo>
                <a:lnTo>
                  <a:pt x="0" y="0"/>
                </a:lnTo>
                <a:lnTo>
                  <a:pt x="0" y="66954"/>
                </a:lnTo>
                <a:close/>
              </a:path>
            </a:pathLst>
          </a:custGeom>
          <a:solidFill>
            <a:srgbClr val="1D37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78411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2740">
            <a:solidFill>
              <a:srgbClr val="7A11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05867"/>
            <a:ext cx="0" cy="67310"/>
          </a:xfrm>
          <a:custGeom>
            <a:avLst/>
            <a:gdLst/>
            <a:ahLst/>
            <a:cxnLst/>
            <a:rect l="l" t="t" r="r" b="b"/>
            <a:pathLst>
              <a:path h="67310">
                <a:moveTo>
                  <a:pt x="0" y="66941"/>
                </a:moveTo>
                <a:lnTo>
                  <a:pt x="0" y="0"/>
                </a:lnTo>
                <a:lnTo>
                  <a:pt x="0" y="66941"/>
                </a:lnTo>
                <a:close/>
              </a:path>
            </a:pathLst>
          </a:custGeom>
          <a:solidFill>
            <a:srgbClr val="1D37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35423" y="27"/>
            <a:ext cx="354330" cy="257175"/>
          </a:xfrm>
          <a:custGeom>
            <a:avLst/>
            <a:gdLst/>
            <a:ahLst/>
            <a:cxnLst/>
            <a:rect l="l" t="t" r="r" b="b"/>
            <a:pathLst>
              <a:path w="354329" h="257175">
                <a:moveTo>
                  <a:pt x="353994" y="256781"/>
                </a:moveTo>
                <a:close/>
              </a:path>
              <a:path w="354329" h="257175">
                <a:moveTo>
                  <a:pt x="7475" y="0"/>
                </a:moveTo>
                <a:lnTo>
                  <a:pt x="5982" y="0"/>
                </a:lnTo>
                <a:lnTo>
                  <a:pt x="4214" y="34153"/>
                </a:lnTo>
                <a:lnTo>
                  <a:pt x="2241" y="70461"/>
                </a:lnTo>
                <a:lnTo>
                  <a:pt x="0" y="107175"/>
                </a:lnTo>
                <a:lnTo>
                  <a:pt x="176860" y="182955"/>
                </a:lnTo>
                <a:lnTo>
                  <a:pt x="353932" y="256781"/>
                </a:lnTo>
                <a:lnTo>
                  <a:pt x="353633" y="256300"/>
                </a:lnTo>
                <a:lnTo>
                  <a:pt x="177914" y="180466"/>
                </a:lnTo>
                <a:lnTo>
                  <a:pt x="2464" y="106781"/>
                </a:lnTo>
                <a:lnTo>
                  <a:pt x="1346" y="106781"/>
                </a:lnTo>
                <a:lnTo>
                  <a:pt x="952" y="106146"/>
                </a:lnTo>
                <a:lnTo>
                  <a:pt x="1379" y="106146"/>
                </a:lnTo>
                <a:lnTo>
                  <a:pt x="3249" y="70404"/>
                </a:lnTo>
                <a:lnTo>
                  <a:pt x="5385" y="34088"/>
                </a:lnTo>
                <a:lnTo>
                  <a:pt x="7475" y="0"/>
                </a:lnTo>
                <a:close/>
              </a:path>
              <a:path w="354329" h="257175">
                <a:moveTo>
                  <a:pt x="353633" y="256300"/>
                </a:moveTo>
                <a:lnTo>
                  <a:pt x="353949" y="256781"/>
                </a:lnTo>
                <a:lnTo>
                  <a:pt x="354196" y="256609"/>
                </a:lnTo>
                <a:lnTo>
                  <a:pt x="353633" y="256300"/>
                </a:lnTo>
                <a:close/>
              </a:path>
              <a:path w="354329" h="257175">
                <a:moveTo>
                  <a:pt x="353985" y="256769"/>
                </a:moveTo>
                <a:close/>
              </a:path>
              <a:path w="354329" h="257175">
                <a:moveTo>
                  <a:pt x="354196" y="256609"/>
                </a:moveTo>
                <a:lnTo>
                  <a:pt x="353923" y="256692"/>
                </a:lnTo>
                <a:lnTo>
                  <a:pt x="354241" y="256692"/>
                </a:lnTo>
                <a:close/>
              </a:path>
              <a:path w="354329" h="257175">
                <a:moveTo>
                  <a:pt x="189794" y="0"/>
                </a:moveTo>
                <a:lnTo>
                  <a:pt x="186303" y="0"/>
                </a:lnTo>
                <a:lnTo>
                  <a:pt x="247319" y="94348"/>
                </a:lnTo>
                <a:lnTo>
                  <a:pt x="353633" y="256300"/>
                </a:lnTo>
                <a:lnTo>
                  <a:pt x="354152" y="256527"/>
                </a:lnTo>
                <a:lnTo>
                  <a:pt x="249796" y="92735"/>
                </a:lnTo>
                <a:lnTo>
                  <a:pt x="189794" y="0"/>
                </a:lnTo>
                <a:close/>
              </a:path>
              <a:path w="354329" h="257175">
                <a:moveTo>
                  <a:pt x="952" y="106146"/>
                </a:moveTo>
                <a:lnTo>
                  <a:pt x="1346" y="106781"/>
                </a:lnTo>
                <a:lnTo>
                  <a:pt x="1370" y="106321"/>
                </a:lnTo>
                <a:lnTo>
                  <a:pt x="952" y="106146"/>
                </a:lnTo>
                <a:close/>
              </a:path>
              <a:path w="354329" h="257175">
                <a:moveTo>
                  <a:pt x="1370" y="106321"/>
                </a:moveTo>
                <a:lnTo>
                  <a:pt x="1346" y="106781"/>
                </a:lnTo>
                <a:lnTo>
                  <a:pt x="2464" y="106781"/>
                </a:lnTo>
                <a:lnTo>
                  <a:pt x="1370" y="106321"/>
                </a:lnTo>
                <a:close/>
              </a:path>
              <a:path w="354329" h="257175">
                <a:moveTo>
                  <a:pt x="1379" y="106146"/>
                </a:moveTo>
                <a:lnTo>
                  <a:pt x="952" y="106146"/>
                </a:lnTo>
                <a:lnTo>
                  <a:pt x="1370" y="106321"/>
                </a:lnTo>
                <a:lnTo>
                  <a:pt x="1379" y="1061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73029" y="26"/>
            <a:ext cx="354965" cy="257175"/>
          </a:xfrm>
          <a:custGeom>
            <a:avLst/>
            <a:gdLst/>
            <a:ahLst/>
            <a:cxnLst/>
            <a:rect l="l" t="t" r="r" b="b"/>
            <a:pathLst>
              <a:path w="354964" h="257175">
                <a:moveTo>
                  <a:pt x="8697" y="0"/>
                </a:moveTo>
                <a:lnTo>
                  <a:pt x="5745" y="0"/>
                </a:lnTo>
                <a:lnTo>
                  <a:pt x="0" y="107493"/>
                </a:lnTo>
                <a:lnTo>
                  <a:pt x="354561" y="256657"/>
                </a:lnTo>
                <a:lnTo>
                  <a:pt x="4250" y="106807"/>
                </a:lnTo>
                <a:lnTo>
                  <a:pt x="2336" y="106807"/>
                </a:lnTo>
                <a:lnTo>
                  <a:pt x="1638" y="105689"/>
                </a:lnTo>
                <a:lnTo>
                  <a:pt x="2403" y="105689"/>
                </a:lnTo>
                <a:lnTo>
                  <a:pt x="8697" y="0"/>
                </a:lnTo>
                <a:close/>
              </a:path>
              <a:path w="354964" h="257175">
                <a:moveTo>
                  <a:pt x="189637" y="0"/>
                </a:moveTo>
                <a:lnTo>
                  <a:pt x="187442" y="0"/>
                </a:lnTo>
                <a:lnTo>
                  <a:pt x="354561" y="256657"/>
                </a:lnTo>
                <a:lnTo>
                  <a:pt x="189637" y="0"/>
                </a:lnTo>
                <a:close/>
              </a:path>
              <a:path w="354964" h="257175">
                <a:moveTo>
                  <a:pt x="1638" y="105689"/>
                </a:moveTo>
                <a:lnTo>
                  <a:pt x="2336" y="106807"/>
                </a:lnTo>
                <a:lnTo>
                  <a:pt x="2384" y="106008"/>
                </a:lnTo>
                <a:lnTo>
                  <a:pt x="1638" y="105689"/>
                </a:lnTo>
                <a:close/>
              </a:path>
              <a:path w="354964" h="257175">
                <a:moveTo>
                  <a:pt x="2384" y="106008"/>
                </a:moveTo>
                <a:lnTo>
                  <a:pt x="2336" y="106807"/>
                </a:lnTo>
                <a:lnTo>
                  <a:pt x="4250" y="106807"/>
                </a:lnTo>
                <a:lnTo>
                  <a:pt x="2384" y="106008"/>
                </a:lnTo>
                <a:close/>
              </a:path>
              <a:path w="354964" h="257175">
                <a:moveTo>
                  <a:pt x="2403" y="105689"/>
                </a:moveTo>
                <a:lnTo>
                  <a:pt x="1638" y="105689"/>
                </a:lnTo>
                <a:lnTo>
                  <a:pt x="2384" y="106008"/>
                </a:lnTo>
                <a:lnTo>
                  <a:pt x="2403" y="105689"/>
                </a:lnTo>
                <a:close/>
              </a:path>
            </a:pathLst>
          </a:custGeom>
          <a:solidFill>
            <a:srgbClr val="7A11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34282" y="6352783"/>
            <a:ext cx="176187" cy="1803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308100" y="2181225"/>
            <a:ext cx="8229600" cy="5078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altLang="fr-FR" sz="37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altLang="fr-FR" sz="37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en-US" altLang="fr-FR" sz="37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en-US" altLang="fr-FR" sz="37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US" altLang="fr-FR" sz="3700" b="1" dirty="0" smtClean="0">
                <a:solidFill>
                  <a:schemeClr val="accent2">
                    <a:lumMod val="50000"/>
                  </a:schemeClr>
                </a:solidFill>
              </a:rPr>
              <a:t>Investment </a:t>
            </a:r>
            <a:r>
              <a:rPr lang="en-US" altLang="fr-FR" sz="3700" b="1" dirty="0" smtClean="0">
                <a:solidFill>
                  <a:schemeClr val="accent2">
                    <a:lumMod val="50000"/>
                  </a:schemeClr>
                </a:solidFill>
              </a:rPr>
              <a:t>Opportunities </a:t>
            </a:r>
            <a:endParaRPr lang="en-US" altLang="fr-FR" sz="37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US" altLang="fr-FR" sz="3700" b="1" dirty="0" smtClean="0">
                <a:solidFill>
                  <a:schemeClr val="accent2">
                    <a:lumMod val="50000"/>
                  </a:schemeClr>
                </a:solidFill>
              </a:rPr>
              <a:t>in Morocco </a:t>
            </a:r>
          </a:p>
          <a:p>
            <a:pPr algn="ctr"/>
            <a:endParaRPr lang="en-US" altLang="fr-FR" sz="37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en-US" altLang="fr-FR" sz="29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en-US" altLang="fr-FR" sz="21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en-US" altLang="fr-FR" sz="21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en-US" altLang="fr-FR" sz="37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10693400" cy="1293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61301" y="1419226"/>
            <a:ext cx="2633663" cy="62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4421" y="174192"/>
            <a:ext cx="10284561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3977"/>
            <a:r>
              <a:rPr spc="30" dirty="0"/>
              <a:t>GEOSTRATEGIC</a:t>
            </a:r>
            <a:r>
              <a:rPr spc="-105" dirty="0"/>
              <a:t> </a:t>
            </a:r>
            <a:r>
              <a:rPr spc="44" dirty="0"/>
              <a:t>LOCATION</a:t>
            </a:r>
          </a:p>
          <a:p>
            <a:pPr marL="253977"/>
            <a:r>
              <a:rPr spc="40" dirty="0"/>
              <a:t>AT</a:t>
            </a:r>
            <a:r>
              <a:rPr spc="-44" dirty="0"/>
              <a:t> </a:t>
            </a:r>
            <a:r>
              <a:rPr spc="25" dirty="0"/>
              <a:t>THE</a:t>
            </a:r>
            <a:r>
              <a:rPr spc="-44" dirty="0"/>
              <a:t> </a:t>
            </a:r>
            <a:r>
              <a:rPr spc="55" dirty="0"/>
              <a:t>CROSSROADS</a:t>
            </a:r>
            <a:r>
              <a:rPr spc="-44" dirty="0"/>
              <a:t> </a:t>
            </a:r>
            <a:r>
              <a:rPr spc="50" dirty="0"/>
              <a:t>OF</a:t>
            </a:r>
            <a:r>
              <a:rPr spc="-44" dirty="0"/>
              <a:t> </a:t>
            </a:r>
            <a:r>
              <a:rPr spc="25" dirty="0"/>
              <a:t>THE</a:t>
            </a:r>
            <a:r>
              <a:rPr spc="-44" dirty="0"/>
              <a:t> </a:t>
            </a:r>
            <a:r>
              <a:rPr spc="30" dirty="0"/>
              <a:t>CONTINENTS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241301" y="7286626"/>
            <a:ext cx="2220391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sz="900" spc="-21" dirty="0">
                <a:solidFill>
                  <a:srgbClr val="6D6E71"/>
                </a:solidFill>
                <a:latin typeface="Calibri"/>
                <a:cs typeface="Calibri"/>
              </a:rPr>
              <a:t>Sources</a:t>
            </a:r>
            <a:r>
              <a:rPr sz="900" spc="-95" dirty="0">
                <a:solidFill>
                  <a:srgbClr val="6D6E71"/>
                </a:solidFill>
                <a:latin typeface="Calibri"/>
                <a:cs typeface="Calibri"/>
              </a:rPr>
              <a:t> </a:t>
            </a:r>
            <a:r>
              <a:rPr sz="900" spc="-55" dirty="0">
                <a:solidFill>
                  <a:srgbClr val="6D6E71"/>
                </a:solidFill>
                <a:latin typeface="Calibri"/>
                <a:cs typeface="Calibri"/>
              </a:rPr>
              <a:t>:</a:t>
            </a:r>
            <a:r>
              <a:rPr sz="900" spc="-95" dirty="0">
                <a:solidFill>
                  <a:srgbClr val="6D6E71"/>
                </a:solidFill>
                <a:latin typeface="Calibri"/>
                <a:cs typeface="Calibri"/>
              </a:rPr>
              <a:t> </a:t>
            </a:r>
            <a:r>
              <a:rPr sz="900" spc="-21" dirty="0">
                <a:solidFill>
                  <a:srgbClr val="6D6E71"/>
                </a:solidFill>
                <a:latin typeface="Calibri"/>
                <a:cs typeface="Calibri"/>
              </a:rPr>
              <a:t>Royal</a:t>
            </a:r>
            <a:r>
              <a:rPr sz="900" spc="-95" dirty="0">
                <a:solidFill>
                  <a:srgbClr val="6D6E71"/>
                </a:solidFill>
                <a:latin typeface="Calibri"/>
                <a:cs typeface="Calibri"/>
              </a:rPr>
              <a:t> </a:t>
            </a:r>
            <a:r>
              <a:rPr sz="900" spc="-21" dirty="0">
                <a:solidFill>
                  <a:srgbClr val="6D6E71"/>
                </a:solidFill>
                <a:latin typeface="Calibri"/>
                <a:cs typeface="Calibri"/>
              </a:rPr>
              <a:t>Air</a:t>
            </a:r>
            <a:r>
              <a:rPr sz="900" spc="-95" dirty="0">
                <a:solidFill>
                  <a:srgbClr val="6D6E71"/>
                </a:solidFill>
                <a:latin typeface="Calibri"/>
                <a:cs typeface="Calibri"/>
              </a:rPr>
              <a:t> </a:t>
            </a:r>
            <a:r>
              <a:rPr sz="900" spc="-44" dirty="0">
                <a:solidFill>
                  <a:srgbClr val="6D6E71"/>
                </a:solidFill>
                <a:latin typeface="Calibri"/>
                <a:cs typeface="Calibri"/>
              </a:rPr>
              <a:t>Maroc;</a:t>
            </a:r>
            <a:r>
              <a:rPr sz="900" spc="-95" dirty="0">
                <a:solidFill>
                  <a:srgbClr val="6D6E71"/>
                </a:solidFill>
                <a:latin typeface="Calibri"/>
                <a:cs typeface="Calibri"/>
              </a:rPr>
              <a:t> </a:t>
            </a:r>
            <a:r>
              <a:rPr lang="fr-FR" sz="900" spc="-95" dirty="0" smtClean="0">
                <a:solidFill>
                  <a:srgbClr val="6D6E71"/>
                </a:solidFill>
                <a:latin typeface="Calibri"/>
                <a:cs typeface="Calibri"/>
              </a:rPr>
              <a:t>, TMPA, Shipping company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796535" y="6136510"/>
            <a:ext cx="4951729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500" spc="40" dirty="0">
                <a:solidFill>
                  <a:srgbClr val="7A1124"/>
                </a:solidFill>
                <a:latin typeface="Calibri"/>
                <a:cs typeface="Calibri"/>
              </a:rPr>
              <a:t>Due </a:t>
            </a:r>
            <a:r>
              <a:rPr sz="1500" spc="10" dirty="0">
                <a:solidFill>
                  <a:srgbClr val="7A1124"/>
                </a:solidFill>
                <a:latin typeface="Calibri"/>
                <a:cs typeface="Calibri"/>
              </a:rPr>
              <a:t>to </a:t>
            </a:r>
            <a:r>
              <a:rPr sz="1500" dirty="0">
                <a:solidFill>
                  <a:srgbClr val="7A1124"/>
                </a:solidFill>
                <a:latin typeface="Calibri"/>
                <a:cs typeface="Calibri"/>
              </a:rPr>
              <a:t>its </a:t>
            </a:r>
            <a:r>
              <a:rPr sz="1500" spc="15" dirty="0">
                <a:solidFill>
                  <a:srgbClr val="7A1124"/>
                </a:solidFill>
                <a:latin typeface="Calibri"/>
                <a:cs typeface="Calibri"/>
              </a:rPr>
              <a:t>political </a:t>
            </a:r>
            <a:r>
              <a:rPr sz="1500" spc="5" dirty="0">
                <a:solidFill>
                  <a:srgbClr val="7A1124"/>
                </a:solidFill>
                <a:latin typeface="Calibri"/>
                <a:cs typeface="Calibri"/>
              </a:rPr>
              <a:t>stability, </a:t>
            </a:r>
            <a:r>
              <a:rPr sz="1500" spc="21" dirty="0">
                <a:solidFill>
                  <a:srgbClr val="7A1124"/>
                </a:solidFill>
                <a:latin typeface="Calibri"/>
                <a:cs typeface="Calibri"/>
              </a:rPr>
              <a:t>solid</a:t>
            </a:r>
            <a:r>
              <a:rPr sz="1500" spc="-195" dirty="0">
                <a:solidFill>
                  <a:srgbClr val="7A1124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7A1124"/>
                </a:solidFill>
                <a:latin typeface="Calibri"/>
                <a:cs typeface="Calibri"/>
              </a:rPr>
              <a:t>infrastructure,</a:t>
            </a:r>
            <a:endParaRPr sz="1500" dirty="0">
              <a:latin typeface="Calibri"/>
              <a:cs typeface="Calibri"/>
            </a:endParaRPr>
          </a:p>
          <a:p>
            <a:pPr marL="12699" marR="5080" algn="ctr"/>
            <a:r>
              <a:rPr sz="1500" spc="35" dirty="0">
                <a:solidFill>
                  <a:srgbClr val="7A1124"/>
                </a:solidFill>
                <a:latin typeface="Calibri"/>
                <a:cs typeface="Calibri"/>
              </a:rPr>
              <a:t>and</a:t>
            </a:r>
            <a:r>
              <a:rPr sz="1500" spc="-30" dirty="0">
                <a:solidFill>
                  <a:srgbClr val="7A1124"/>
                </a:solidFill>
                <a:latin typeface="Calibri"/>
                <a:cs typeface="Calibri"/>
              </a:rPr>
              <a:t> </a:t>
            </a:r>
            <a:r>
              <a:rPr sz="1500" spc="15" dirty="0">
                <a:solidFill>
                  <a:srgbClr val="7A1124"/>
                </a:solidFill>
                <a:latin typeface="Calibri"/>
                <a:cs typeface="Calibri"/>
              </a:rPr>
              <a:t>strategic</a:t>
            </a:r>
            <a:r>
              <a:rPr sz="1500" spc="-30" dirty="0">
                <a:solidFill>
                  <a:srgbClr val="7A1124"/>
                </a:solidFill>
                <a:latin typeface="Calibri"/>
                <a:cs typeface="Calibri"/>
              </a:rPr>
              <a:t> </a:t>
            </a:r>
            <a:r>
              <a:rPr sz="1500" spc="10" dirty="0">
                <a:solidFill>
                  <a:srgbClr val="7A1124"/>
                </a:solidFill>
                <a:latin typeface="Calibri"/>
                <a:cs typeface="Calibri"/>
              </a:rPr>
              <a:t>location,</a:t>
            </a:r>
            <a:r>
              <a:rPr sz="1500" spc="-30" dirty="0">
                <a:solidFill>
                  <a:srgbClr val="7A1124"/>
                </a:solidFill>
                <a:latin typeface="Calibri"/>
                <a:cs typeface="Calibri"/>
              </a:rPr>
              <a:t> </a:t>
            </a:r>
            <a:r>
              <a:rPr sz="1500" spc="5" dirty="0">
                <a:solidFill>
                  <a:srgbClr val="7A1124"/>
                </a:solidFill>
                <a:latin typeface="Calibri"/>
                <a:cs typeface="Calibri"/>
              </a:rPr>
              <a:t>Morocco</a:t>
            </a:r>
            <a:r>
              <a:rPr sz="1500" spc="-30" dirty="0">
                <a:solidFill>
                  <a:srgbClr val="7A1124"/>
                </a:solidFill>
                <a:latin typeface="Calibri"/>
                <a:cs typeface="Calibri"/>
              </a:rPr>
              <a:t> </a:t>
            </a:r>
            <a:r>
              <a:rPr sz="1500" spc="5" dirty="0">
                <a:solidFill>
                  <a:srgbClr val="7A1124"/>
                </a:solidFill>
                <a:latin typeface="Calibri"/>
                <a:cs typeface="Calibri"/>
              </a:rPr>
              <a:t>is</a:t>
            </a:r>
            <a:r>
              <a:rPr sz="1500" spc="-30" dirty="0">
                <a:solidFill>
                  <a:srgbClr val="7A1124"/>
                </a:solidFill>
                <a:latin typeface="Calibri"/>
                <a:cs typeface="Calibri"/>
              </a:rPr>
              <a:t> </a:t>
            </a:r>
            <a:r>
              <a:rPr sz="1500" spc="21" dirty="0">
                <a:solidFill>
                  <a:srgbClr val="7A1124"/>
                </a:solidFill>
                <a:latin typeface="Calibri"/>
                <a:cs typeface="Calibri"/>
              </a:rPr>
              <a:t>rapidly</a:t>
            </a:r>
            <a:r>
              <a:rPr sz="1500" spc="-30" dirty="0">
                <a:solidFill>
                  <a:srgbClr val="7A1124"/>
                </a:solidFill>
                <a:latin typeface="Calibri"/>
                <a:cs typeface="Calibri"/>
              </a:rPr>
              <a:t> </a:t>
            </a:r>
            <a:r>
              <a:rPr sz="1500" spc="44" dirty="0">
                <a:solidFill>
                  <a:srgbClr val="7A1124"/>
                </a:solidFill>
                <a:latin typeface="Calibri"/>
                <a:cs typeface="Calibri"/>
              </a:rPr>
              <a:t>becoming</a:t>
            </a:r>
            <a:r>
              <a:rPr sz="1500" spc="-30" dirty="0">
                <a:solidFill>
                  <a:srgbClr val="7A1124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7A1124"/>
                </a:solidFill>
                <a:latin typeface="Calibri"/>
                <a:cs typeface="Calibri"/>
              </a:rPr>
              <a:t>a</a:t>
            </a:r>
            <a:r>
              <a:rPr sz="1500" spc="-30" dirty="0">
                <a:solidFill>
                  <a:srgbClr val="7A1124"/>
                </a:solidFill>
                <a:latin typeface="Calibri"/>
                <a:cs typeface="Calibri"/>
              </a:rPr>
              <a:t> </a:t>
            </a:r>
            <a:r>
              <a:rPr sz="1500" spc="25" dirty="0">
                <a:solidFill>
                  <a:srgbClr val="7A1124"/>
                </a:solidFill>
                <a:latin typeface="Calibri"/>
                <a:cs typeface="Calibri"/>
              </a:rPr>
              <a:t>regional  manufacturing </a:t>
            </a:r>
            <a:r>
              <a:rPr sz="1500" spc="35" dirty="0">
                <a:solidFill>
                  <a:srgbClr val="7A1124"/>
                </a:solidFill>
                <a:latin typeface="Calibri"/>
                <a:cs typeface="Calibri"/>
              </a:rPr>
              <a:t>and </a:t>
            </a:r>
            <a:r>
              <a:rPr sz="1500" spc="15" dirty="0">
                <a:solidFill>
                  <a:srgbClr val="7A1124"/>
                </a:solidFill>
                <a:latin typeface="Calibri"/>
                <a:cs typeface="Calibri"/>
              </a:rPr>
              <a:t>export </a:t>
            </a:r>
            <a:r>
              <a:rPr sz="1500" spc="21" dirty="0">
                <a:solidFill>
                  <a:srgbClr val="7A1124"/>
                </a:solidFill>
                <a:latin typeface="Calibri"/>
                <a:cs typeface="Calibri"/>
              </a:rPr>
              <a:t>base </a:t>
            </a:r>
            <a:r>
              <a:rPr sz="1500" spc="-10" dirty="0">
                <a:solidFill>
                  <a:srgbClr val="7A1124"/>
                </a:solidFill>
                <a:latin typeface="Calibri"/>
                <a:cs typeface="Calibri"/>
              </a:rPr>
              <a:t>for </a:t>
            </a:r>
            <a:r>
              <a:rPr sz="1500" spc="10" dirty="0">
                <a:solidFill>
                  <a:srgbClr val="7A1124"/>
                </a:solidFill>
                <a:latin typeface="Calibri"/>
                <a:cs typeface="Calibri"/>
              </a:rPr>
              <a:t>international</a:t>
            </a:r>
            <a:r>
              <a:rPr sz="1500" spc="-214" dirty="0">
                <a:solidFill>
                  <a:srgbClr val="7A1124"/>
                </a:solidFill>
                <a:latin typeface="Calibri"/>
                <a:cs typeface="Calibri"/>
              </a:rPr>
              <a:t> </a:t>
            </a:r>
            <a:r>
              <a:rPr sz="1500" spc="15" dirty="0">
                <a:solidFill>
                  <a:srgbClr val="7A1124"/>
                </a:solidFill>
                <a:latin typeface="Calibri"/>
                <a:cs typeface="Calibri"/>
              </a:rPr>
              <a:t>companies.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191594" y="6016002"/>
            <a:ext cx="4201795" cy="0"/>
          </a:xfrm>
          <a:custGeom>
            <a:avLst/>
            <a:gdLst/>
            <a:ahLst/>
            <a:cxnLst/>
            <a:rect l="l" t="t" r="r" b="b"/>
            <a:pathLst>
              <a:path w="4201795">
                <a:moveTo>
                  <a:pt x="0" y="0"/>
                </a:moveTo>
                <a:lnTo>
                  <a:pt x="4201553" y="0"/>
                </a:lnTo>
              </a:path>
            </a:pathLst>
          </a:custGeom>
          <a:ln w="12700">
            <a:solidFill>
              <a:srgbClr val="6D6E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01" y="5915026"/>
            <a:ext cx="2063461" cy="992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 b="12186"/>
          <a:stretch>
            <a:fillRect/>
          </a:stretch>
        </p:blipFill>
        <p:spPr bwMode="auto">
          <a:xfrm>
            <a:off x="774700" y="1190625"/>
            <a:ext cx="89725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5820" y="174193"/>
            <a:ext cx="5510479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marR="5080"/>
            <a:r>
              <a:rPr spc="10" dirty="0"/>
              <a:t>UNIQUE </a:t>
            </a:r>
            <a:r>
              <a:rPr spc="30" dirty="0"/>
              <a:t>SET </a:t>
            </a:r>
            <a:r>
              <a:rPr spc="50" dirty="0"/>
              <a:t>OF </a:t>
            </a:r>
            <a:r>
              <a:rPr spc="15" dirty="0"/>
              <a:t>FREE </a:t>
            </a:r>
            <a:r>
              <a:rPr spc="35" dirty="0"/>
              <a:t>TRADE </a:t>
            </a:r>
            <a:r>
              <a:rPr spc="10" dirty="0"/>
              <a:t>AGREEMENTS  </a:t>
            </a:r>
            <a:r>
              <a:rPr dirty="0"/>
              <a:t>GIVING </a:t>
            </a:r>
            <a:r>
              <a:rPr spc="65" dirty="0"/>
              <a:t>ACCESS </a:t>
            </a:r>
            <a:r>
              <a:rPr spc="35" dirty="0"/>
              <a:t>TO </a:t>
            </a:r>
            <a:r>
              <a:rPr spc="-25" dirty="0" smtClean="0"/>
              <a:t>1.</a:t>
            </a:r>
            <a:r>
              <a:rPr lang="fr-FR" spc="-25" dirty="0" smtClean="0"/>
              <a:t>3</a:t>
            </a:r>
            <a:r>
              <a:rPr spc="-25" dirty="0" smtClean="0"/>
              <a:t> </a:t>
            </a:r>
            <a:r>
              <a:rPr spc="30" dirty="0"/>
              <a:t>BILLION</a:t>
            </a:r>
            <a:r>
              <a:rPr spc="-245" dirty="0"/>
              <a:t> </a:t>
            </a:r>
            <a:r>
              <a:rPr spc="21" dirty="0"/>
              <a:t>CONSUMERS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447634" y="6525112"/>
            <a:ext cx="7797166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58144" marR="5080" indent="-1346080"/>
            <a:r>
              <a:rPr sz="1500" spc="10" dirty="0">
                <a:solidFill>
                  <a:srgbClr val="7A1124"/>
                </a:solidFill>
                <a:latin typeface="Calibri"/>
                <a:cs typeface="Calibri"/>
              </a:rPr>
              <a:t>In</a:t>
            </a:r>
            <a:r>
              <a:rPr sz="1500" spc="-21" dirty="0">
                <a:solidFill>
                  <a:srgbClr val="7A1124"/>
                </a:solidFill>
                <a:latin typeface="Calibri"/>
                <a:cs typeface="Calibri"/>
              </a:rPr>
              <a:t> </a:t>
            </a:r>
            <a:r>
              <a:rPr sz="1500" spc="5" dirty="0">
                <a:solidFill>
                  <a:srgbClr val="7A1124"/>
                </a:solidFill>
                <a:latin typeface="Calibri"/>
                <a:cs typeface="Calibri"/>
              </a:rPr>
              <a:t>order</a:t>
            </a:r>
            <a:r>
              <a:rPr sz="1500" spc="-21" dirty="0">
                <a:solidFill>
                  <a:srgbClr val="7A1124"/>
                </a:solidFill>
                <a:latin typeface="Calibri"/>
                <a:cs typeface="Calibri"/>
              </a:rPr>
              <a:t> </a:t>
            </a:r>
            <a:r>
              <a:rPr sz="1500" spc="10" dirty="0">
                <a:solidFill>
                  <a:srgbClr val="7A1124"/>
                </a:solidFill>
                <a:latin typeface="Calibri"/>
                <a:cs typeface="Calibri"/>
              </a:rPr>
              <a:t>to</a:t>
            </a:r>
            <a:r>
              <a:rPr sz="1500" spc="-21" dirty="0">
                <a:solidFill>
                  <a:srgbClr val="7A1124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7A1124"/>
                </a:solidFill>
                <a:latin typeface="Calibri"/>
                <a:cs typeface="Calibri"/>
              </a:rPr>
              <a:t>foster</a:t>
            </a:r>
            <a:r>
              <a:rPr sz="1500" spc="-21" dirty="0">
                <a:solidFill>
                  <a:srgbClr val="7A1124"/>
                </a:solidFill>
                <a:latin typeface="Calibri"/>
                <a:cs typeface="Calibri"/>
              </a:rPr>
              <a:t> </a:t>
            </a:r>
            <a:r>
              <a:rPr sz="1500" spc="15" dirty="0">
                <a:solidFill>
                  <a:srgbClr val="7A1124"/>
                </a:solidFill>
                <a:latin typeface="Calibri"/>
                <a:cs typeface="Calibri"/>
              </a:rPr>
              <a:t>investment</a:t>
            </a:r>
            <a:r>
              <a:rPr sz="1500" spc="-21" dirty="0">
                <a:solidFill>
                  <a:srgbClr val="7A1124"/>
                </a:solidFill>
                <a:latin typeface="Calibri"/>
                <a:cs typeface="Calibri"/>
              </a:rPr>
              <a:t> </a:t>
            </a:r>
            <a:r>
              <a:rPr sz="1500" spc="25" dirty="0">
                <a:solidFill>
                  <a:srgbClr val="7A1124"/>
                </a:solidFill>
                <a:latin typeface="Calibri"/>
                <a:cs typeface="Calibri"/>
              </a:rPr>
              <a:t>in</a:t>
            </a:r>
            <a:r>
              <a:rPr sz="1500" spc="-21" dirty="0">
                <a:solidFill>
                  <a:srgbClr val="7A1124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7A1124"/>
                </a:solidFill>
                <a:latin typeface="Calibri"/>
                <a:cs typeface="Calibri"/>
              </a:rPr>
              <a:t>Morocco,</a:t>
            </a:r>
            <a:r>
              <a:rPr sz="1500" spc="-21" dirty="0">
                <a:solidFill>
                  <a:srgbClr val="7A1124"/>
                </a:solidFill>
                <a:latin typeface="Calibri"/>
                <a:cs typeface="Calibri"/>
              </a:rPr>
              <a:t> </a:t>
            </a:r>
            <a:r>
              <a:rPr sz="1500" spc="10" dirty="0">
                <a:solidFill>
                  <a:srgbClr val="7A1124"/>
                </a:solidFill>
                <a:latin typeface="Calibri"/>
                <a:cs typeface="Calibri"/>
              </a:rPr>
              <a:t>Moroccan</a:t>
            </a:r>
            <a:r>
              <a:rPr sz="1500" spc="-21" dirty="0">
                <a:solidFill>
                  <a:srgbClr val="7A1124"/>
                </a:solidFill>
                <a:latin typeface="Calibri"/>
                <a:cs typeface="Calibri"/>
              </a:rPr>
              <a:t> </a:t>
            </a:r>
            <a:r>
              <a:rPr sz="1500" spc="21" dirty="0">
                <a:solidFill>
                  <a:srgbClr val="7A1124"/>
                </a:solidFill>
                <a:latin typeface="Calibri"/>
                <a:cs typeface="Calibri"/>
              </a:rPr>
              <a:t>Government</a:t>
            </a:r>
            <a:r>
              <a:rPr sz="1500" spc="-21" dirty="0">
                <a:solidFill>
                  <a:srgbClr val="7A1124"/>
                </a:solidFill>
                <a:latin typeface="Calibri"/>
                <a:cs typeface="Calibri"/>
              </a:rPr>
              <a:t> </a:t>
            </a:r>
            <a:r>
              <a:rPr sz="1500" spc="25" dirty="0">
                <a:solidFill>
                  <a:srgbClr val="7A1124"/>
                </a:solidFill>
                <a:latin typeface="Calibri"/>
                <a:cs typeface="Calibri"/>
              </a:rPr>
              <a:t>implemented</a:t>
            </a:r>
            <a:r>
              <a:rPr sz="1500" spc="-21" dirty="0">
                <a:solidFill>
                  <a:srgbClr val="7A1124"/>
                </a:solidFill>
                <a:latin typeface="Calibri"/>
                <a:cs typeface="Calibri"/>
              </a:rPr>
              <a:t> </a:t>
            </a:r>
            <a:r>
              <a:rPr sz="1500" spc="15" dirty="0">
                <a:solidFill>
                  <a:srgbClr val="7A1124"/>
                </a:solidFill>
                <a:latin typeface="Calibri"/>
                <a:cs typeface="Calibri"/>
              </a:rPr>
              <a:t>key</a:t>
            </a:r>
            <a:r>
              <a:rPr sz="1500" spc="-21" dirty="0">
                <a:solidFill>
                  <a:srgbClr val="7A1124"/>
                </a:solidFill>
                <a:latin typeface="Calibri"/>
                <a:cs typeface="Calibri"/>
              </a:rPr>
              <a:t> </a:t>
            </a:r>
            <a:r>
              <a:rPr sz="1500" spc="5" dirty="0">
                <a:solidFill>
                  <a:srgbClr val="7A1124"/>
                </a:solidFill>
                <a:latin typeface="Calibri"/>
                <a:cs typeface="Calibri"/>
              </a:rPr>
              <a:t>administrative,  </a:t>
            </a:r>
            <a:r>
              <a:rPr sz="1500" spc="-5" dirty="0">
                <a:solidFill>
                  <a:srgbClr val="7A1124"/>
                </a:solidFill>
                <a:latin typeface="Calibri"/>
                <a:cs typeface="Calibri"/>
              </a:rPr>
              <a:t>fiscal, real </a:t>
            </a:r>
            <a:r>
              <a:rPr sz="1500" dirty="0">
                <a:solidFill>
                  <a:srgbClr val="7A1124"/>
                </a:solidFill>
                <a:latin typeface="Calibri"/>
                <a:cs typeface="Calibri"/>
              </a:rPr>
              <a:t>estate </a:t>
            </a:r>
            <a:r>
              <a:rPr sz="1500" spc="15" dirty="0">
                <a:solidFill>
                  <a:srgbClr val="7A1124"/>
                </a:solidFill>
                <a:latin typeface="Calibri"/>
                <a:cs typeface="Calibri"/>
              </a:rPr>
              <a:t>incentives </a:t>
            </a:r>
            <a:r>
              <a:rPr sz="1500" spc="40" dirty="0">
                <a:solidFill>
                  <a:srgbClr val="7A1124"/>
                </a:solidFill>
                <a:latin typeface="Calibri"/>
                <a:cs typeface="Calibri"/>
              </a:rPr>
              <a:t>along </a:t>
            </a:r>
            <a:r>
              <a:rPr sz="1500" spc="15" dirty="0">
                <a:solidFill>
                  <a:srgbClr val="7A1124"/>
                </a:solidFill>
                <a:latin typeface="Calibri"/>
                <a:cs typeface="Calibri"/>
              </a:rPr>
              <a:t>with </a:t>
            </a:r>
            <a:r>
              <a:rPr sz="1500" spc="5" dirty="0">
                <a:solidFill>
                  <a:srgbClr val="7A1124"/>
                </a:solidFill>
                <a:latin typeface="Calibri"/>
                <a:cs typeface="Calibri"/>
              </a:rPr>
              <a:t>several trade</a:t>
            </a:r>
            <a:r>
              <a:rPr sz="1500" spc="-220" dirty="0">
                <a:solidFill>
                  <a:srgbClr val="7A1124"/>
                </a:solidFill>
                <a:latin typeface="Calibri"/>
                <a:cs typeface="Calibri"/>
              </a:rPr>
              <a:t> </a:t>
            </a:r>
            <a:r>
              <a:rPr sz="1500" spc="21" dirty="0">
                <a:solidFill>
                  <a:srgbClr val="7A1124"/>
                </a:solidFill>
                <a:latin typeface="Calibri"/>
                <a:cs typeface="Calibri"/>
              </a:rPr>
              <a:t>agreements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245231" y="6404604"/>
            <a:ext cx="4201795" cy="0"/>
          </a:xfrm>
          <a:custGeom>
            <a:avLst/>
            <a:gdLst/>
            <a:ahLst/>
            <a:cxnLst/>
            <a:rect l="l" t="t" r="r" b="b"/>
            <a:pathLst>
              <a:path w="4201795">
                <a:moveTo>
                  <a:pt x="0" y="0"/>
                </a:moveTo>
                <a:lnTo>
                  <a:pt x="4201553" y="0"/>
                </a:lnTo>
              </a:path>
            </a:pathLst>
          </a:custGeom>
          <a:ln w="12700">
            <a:solidFill>
              <a:srgbClr val="1D37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02989" y="1571625"/>
            <a:ext cx="1980564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13"/>
              </a:lnSpc>
            </a:pPr>
            <a:r>
              <a:rPr sz="1500" spc="40" dirty="0">
                <a:solidFill>
                  <a:srgbClr val="7A1124"/>
                </a:solidFill>
                <a:latin typeface="Calibri"/>
                <a:cs typeface="Calibri"/>
              </a:rPr>
              <a:t>BILATERAL</a:t>
            </a:r>
            <a:r>
              <a:rPr sz="1500" spc="-65" dirty="0">
                <a:solidFill>
                  <a:srgbClr val="7A1124"/>
                </a:solidFill>
                <a:latin typeface="Calibri"/>
                <a:cs typeface="Calibri"/>
              </a:rPr>
              <a:t> </a:t>
            </a:r>
            <a:r>
              <a:rPr sz="1500" spc="21" dirty="0">
                <a:solidFill>
                  <a:srgbClr val="7A1124"/>
                </a:solidFill>
                <a:latin typeface="Calibri"/>
                <a:cs typeface="Calibri"/>
              </a:rPr>
              <a:t>AGREEMENTS</a:t>
            </a:r>
            <a:endParaRPr sz="1500" dirty="0">
              <a:latin typeface="Calibri"/>
              <a:cs typeface="Calibri"/>
            </a:endParaRPr>
          </a:p>
          <a:p>
            <a:pPr algn="ctr">
              <a:lnSpc>
                <a:spcPts val="1415"/>
              </a:lnSpc>
            </a:pPr>
            <a:r>
              <a:rPr sz="1300" spc="15" dirty="0">
                <a:solidFill>
                  <a:srgbClr val="1D3764"/>
                </a:solidFill>
                <a:latin typeface="Calibri"/>
                <a:cs typeface="Calibri"/>
              </a:rPr>
              <a:t>UAE </a:t>
            </a:r>
            <a:r>
              <a:rPr sz="1300" dirty="0">
                <a:solidFill>
                  <a:srgbClr val="1D3764"/>
                </a:solidFill>
                <a:latin typeface="Calibri"/>
                <a:cs typeface="Calibri"/>
              </a:rPr>
              <a:t>– </a:t>
            </a:r>
            <a:r>
              <a:rPr sz="1300" spc="30" dirty="0">
                <a:solidFill>
                  <a:srgbClr val="1D3764"/>
                </a:solidFill>
                <a:latin typeface="Calibri"/>
                <a:cs typeface="Calibri"/>
              </a:rPr>
              <a:t>JORDAN </a:t>
            </a:r>
            <a:r>
              <a:rPr sz="1300" dirty="0">
                <a:solidFill>
                  <a:srgbClr val="1D3764"/>
                </a:solidFill>
                <a:latin typeface="Calibri"/>
                <a:cs typeface="Calibri"/>
              </a:rPr>
              <a:t>-</a:t>
            </a:r>
            <a:r>
              <a:rPr sz="1300" spc="-165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300" spc="15" dirty="0">
                <a:solidFill>
                  <a:srgbClr val="1D3764"/>
                </a:solidFill>
                <a:latin typeface="Calibri"/>
                <a:cs typeface="Calibri"/>
              </a:rPr>
              <a:t>TURKEY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26685" y="2257425"/>
            <a:ext cx="2333625" cy="2357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4" marR="5080" algn="ctr">
              <a:lnSpc>
                <a:spcPct val="109000"/>
              </a:lnSpc>
            </a:pPr>
            <a:r>
              <a:rPr sz="1500" spc="35" dirty="0">
                <a:solidFill>
                  <a:srgbClr val="7A1124"/>
                </a:solidFill>
                <a:latin typeface="Calibri"/>
                <a:cs typeface="Calibri"/>
              </a:rPr>
              <a:t>MULTILATERAL</a:t>
            </a:r>
            <a:r>
              <a:rPr sz="1500" spc="-44" dirty="0">
                <a:solidFill>
                  <a:srgbClr val="7A1124"/>
                </a:solidFill>
                <a:latin typeface="Calibri"/>
                <a:cs typeface="Calibri"/>
              </a:rPr>
              <a:t> </a:t>
            </a:r>
            <a:r>
              <a:rPr sz="1500" spc="21" dirty="0">
                <a:solidFill>
                  <a:srgbClr val="7A1124"/>
                </a:solidFill>
                <a:latin typeface="Calibri"/>
                <a:cs typeface="Calibri"/>
              </a:rPr>
              <a:t>AGREEMENTS </a:t>
            </a:r>
            <a:r>
              <a:rPr sz="1500" spc="10" dirty="0">
                <a:solidFill>
                  <a:srgbClr val="7A1124"/>
                </a:solidFill>
                <a:latin typeface="Calibri"/>
                <a:cs typeface="Calibri"/>
              </a:rPr>
              <a:t> </a:t>
            </a:r>
            <a:r>
              <a:rPr sz="1300" spc="5" dirty="0">
                <a:solidFill>
                  <a:srgbClr val="1D3764"/>
                </a:solidFill>
                <a:latin typeface="Calibri"/>
                <a:cs typeface="Calibri"/>
              </a:rPr>
              <a:t>MEDITERRANEAN </a:t>
            </a:r>
            <a:r>
              <a:rPr sz="1300" spc="15" dirty="0">
                <a:solidFill>
                  <a:srgbClr val="1D3764"/>
                </a:solidFill>
                <a:latin typeface="Calibri"/>
                <a:cs typeface="Calibri"/>
              </a:rPr>
              <a:t>ARAB COUNTRIES  (AGADIR</a:t>
            </a:r>
            <a:r>
              <a:rPr sz="1300" spc="-65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300" spc="21" dirty="0">
                <a:solidFill>
                  <a:srgbClr val="1D3764"/>
                </a:solidFill>
                <a:latin typeface="Calibri"/>
                <a:cs typeface="Calibri"/>
              </a:rPr>
              <a:t>DECLARATION)</a:t>
            </a:r>
            <a:endParaRPr sz="1300" dirty="0">
              <a:latin typeface="Calibri"/>
              <a:cs typeface="Calibri"/>
            </a:endParaRPr>
          </a:p>
          <a:p>
            <a:pPr marL="427952" marR="452715" indent="31747" algn="ctr"/>
            <a:r>
              <a:rPr sz="1300" spc="21" dirty="0">
                <a:solidFill>
                  <a:srgbClr val="1D3764"/>
                </a:solidFill>
                <a:latin typeface="Calibri"/>
                <a:cs typeface="Calibri"/>
              </a:rPr>
              <a:t>TRADE FACILITATION  </a:t>
            </a:r>
            <a:r>
              <a:rPr sz="1300" spc="35" dirty="0">
                <a:solidFill>
                  <a:srgbClr val="1D3764"/>
                </a:solidFill>
                <a:latin typeface="Calibri"/>
                <a:cs typeface="Calibri"/>
              </a:rPr>
              <a:t>AND </a:t>
            </a:r>
            <a:r>
              <a:rPr sz="1300" spc="10" dirty="0">
                <a:solidFill>
                  <a:srgbClr val="1D3764"/>
                </a:solidFill>
                <a:latin typeface="Calibri"/>
                <a:cs typeface="Calibri"/>
              </a:rPr>
              <a:t>DEVELOPMENT  </a:t>
            </a:r>
            <a:r>
              <a:rPr sz="1300" dirty="0">
                <a:solidFill>
                  <a:srgbClr val="1D3764"/>
                </a:solidFill>
                <a:latin typeface="Calibri"/>
                <a:cs typeface="Calibri"/>
              </a:rPr>
              <a:t>AGREEMENT</a:t>
            </a:r>
            <a:r>
              <a:rPr sz="1300" spc="-60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1D3764"/>
                </a:solidFill>
                <a:latin typeface="Calibri"/>
                <a:cs typeface="Calibri"/>
              </a:rPr>
              <a:t>BETWEEN  </a:t>
            </a:r>
            <a:r>
              <a:rPr sz="1300" spc="15" dirty="0">
                <a:solidFill>
                  <a:srgbClr val="1D3764"/>
                </a:solidFill>
                <a:latin typeface="Calibri"/>
                <a:cs typeface="Calibri"/>
              </a:rPr>
              <a:t>ARAB</a:t>
            </a:r>
            <a:r>
              <a:rPr sz="1300" spc="-90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300" spc="15" dirty="0">
                <a:solidFill>
                  <a:srgbClr val="1D3764"/>
                </a:solidFill>
                <a:latin typeface="Calibri"/>
                <a:cs typeface="Calibri"/>
              </a:rPr>
              <a:t>COUNTRIES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32561" y="4772025"/>
            <a:ext cx="1921509" cy="12567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3180" marR="144132" indent="-12064" algn="ctr">
              <a:lnSpc>
                <a:spcPts val="1440"/>
              </a:lnSpc>
            </a:pPr>
            <a:r>
              <a:rPr sz="1500" spc="30" dirty="0">
                <a:solidFill>
                  <a:srgbClr val="7A1124"/>
                </a:solidFill>
                <a:latin typeface="Calibri"/>
                <a:cs typeface="Calibri"/>
              </a:rPr>
              <a:t>ECONOMIC </a:t>
            </a:r>
            <a:r>
              <a:rPr sz="1500" spc="35" dirty="0">
                <a:solidFill>
                  <a:srgbClr val="7A1124"/>
                </a:solidFill>
                <a:latin typeface="Calibri"/>
                <a:cs typeface="Calibri"/>
              </a:rPr>
              <a:t>GROUPS  </a:t>
            </a:r>
            <a:r>
              <a:rPr sz="1300" spc="25" dirty="0">
                <a:solidFill>
                  <a:srgbClr val="1D3764"/>
                </a:solidFill>
                <a:latin typeface="Calibri"/>
                <a:cs typeface="Calibri"/>
              </a:rPr>
              <a:t>FTA </a:t>
            </a:r>
            <a:r>
              <a:rPr sz="1300" spc="21" dirty="0">
                <a:solidFill>
                  <a:srgbClr val="1D3764"/>
                </a:solidFill>
                <a:latin typeface="Calibri"/>
                <a:cs typeface="Calibri"/>
              </a:rPr>
              <a:t>MOROCCO </a:t>
            </a:r>
            <a:r>
              <a:rPr sz="1300" dirty="0">
                <a:solidFill>
                  <a:srgbClr val="1D3764"/>
                </a:solidFill>
                <a:latin typeface="Calibri"/>
                <a:cs typeface="Calibri"/>
              </a:rPr>
              <a:t>–</a:t>
            </a:r>
            <a:r>
              <a:rPr sz="1300" spc="-175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300" spc="25" dirty="0">
                <a:solidFill>
                  <a:srgbClr val="1D3764"/>
                </a:solidFill>
                <a:latin typeface="Calibri"/>
                <a:cs typeface="Calibri"/>
              </a:rPr>
              <a:t>STATES  </a:t>
            </a:r>
            <a:r>
              <a:rPr sz="1300" spc="30" dirty="0">
                <a:solidFill>
                  <a:srgbClr val="1D3764"/>
                </a:solidFill>
                <a:latin typeface="Calibri"/>
                <a:cs typeface="Calibri"/>
              </a:rPr>
              <a:t>OF </a:t>
            </a:r>
            <a:r>
              <a:rPr sz="1300" spc="15" dirty="0">
                <a:solidFill>
                  <a:srgbClr val="1D3764"/>
                </a:solidFill>
                <a:latin typeface="Calibri"/>
                <a:cs typeface="Calibri"/>
              </a:rPr>
              <a:t>THE</a:t>
            </a:r>
            <a:r>
              <a:rPr sz="1300" spc="-155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300" spc="15" dirty="0">
                <a:solidFill>
                  <a:srgbClr val="1D3764"/>
                </a:solidFill>
                <a:latin typeface="Calibri"/>
                <a:cs typeface="Calibri"/>
              </a:rPr>
              <a:t>EUROPEAN</a:t>
            </a:r>
            <a:endParaRPr sz="1300" dirty="0">
              <a:latin typeface="Calibri"/>
              <a:cs typeface="Calibri"/>
            </a:endParaRPr>
          </a:p>
          <a:p>
            <a:pPr marL="12064" marR="5080" algn="ctr">
              <a:lnSpc>
                <a:spcPts val="1440"/>
              </a:lnSpc>
            </a:pPr>
            <a:r>
              <a:rPr sz="1300" spc="25" dirty="0">
                <a:solidFill>
                  <a:srgbClr val="1D3764"/>
                </a:solidFill>
                <a:latin typeface="Calibri"/>
                <a:cs typeface="Calibri"/>
              </a:rPr>
              <a:t>ASSOCIATION </a:t>
            </a:r>
            <a:r>
              <a:rPr sz="1300" spc="30" dirty="0">
                <a:solidFill>
                  <a:srgbClr val="1D3764"/>
                </a:solidFill>
                <a:latin typeface="Calibri"/>
                <a:cs typeface="Calibri"/>
              </a:rPr>
              <a:t>OF </a:t>
            </a:r>
            <a:r>
              <a:rPr sz="1300" spc="5" dirty="0">
                <a:solidFill>
                  <a:srgbClr val="1D3764"/>
                </a:solidFill>
                <a:latin typeface="Calibri"/>
                <a:cs typeface="Calibri"/>
              </a:rPr>
              <a:t>FREE</a:t>
            </a:r>
            <a:r>
              <a:rPr sz="1300" spc="-165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300" spc="21" dirty="0">
                <a:solidFill>
                  <a:srgbClr val="1D3764"/>
                </a:solidFill>
                <a:latin typeface="Calibri"/>
                <a:cs typeface="Calibri"/>
              </a:rPr>
              <a:t>TRADE  </a:t>
            </a:r>
            <a:r>
              <a:rPr sz="1300" spc="25" dirty="0">
                <a:solidFill>
                  <a:srgbClr val="1D3764"/>
                </a:solidFill>
                <a:latin typeface="Calibri"/>
                <a:cs typeface="Calibri"/>
              </a:rPr>
              <a:t>ASSOCIATION </a:t>
            </a:r>
            <a:r>
              <a:rPr sz="1300" dirty="0">
                <a:solidFill>
                  <a:srgbClr val="1D3764"/>
                </a:solidFill>
                <a:latin typeface="Calibri"/>
                <a:cs typeface="Calibri"/>
              </a:rPr>
              <a:t>AGREEMENT  </a:t>
            </a:r>
            <a:r>
              <a:rPr sz="1300" spc="-5" dirty="0">
                <a:solidFill>
                  <a:srgbClr val="1D3764"/>
                </a:solidFill>
                <a:latin typeface="Calibri"/>
                <a:cs typeface="Calibri"/>
              </a:rPr>
              <a:t>WITH </a:t>
            </a:r>
            <a:r>
              <a:rPr sz="1300" spc="15" dirty="0">
                <a:solidFill>
                  <a:srgbClr val="1D3764"/>
                </a:solidFill>
                <a:latin typeface="Calibri"/>
                <a:cs typeface="Calibri"/>
              </a:rPr>
              <a:t>THE</a:t>
            </a:r>
            <a:r>
              <a:rPr sz="1300" spc="-125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300" spc="5" dirty="0">
                <a:solidFill>
                  <a:srgbClr val="1D3764"/>
                </a:solidFill>
                <a:latin typeface="Calibri"/>
                <a:cs typeface="Calibri"/>
              </a:rPr>
              <a:t>EU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434576" y="1992872"/>
            <a:ext cx="6697864" cy="37570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875657" y="4516794"/>
            <a:ext cx="11430" cy="24765"/>
          </a:xfrm>
          <a:custGeom>
            <a:avLst/>
            <a:gdLst/>
            <a:ahLst/>
            <a:cxnLst/>
            <a:rect l="l" t="t" r="r" b="b"/>
            <a:pathLst>
              <a:path w="11429" h="24764">
                <a:moveTo>
                  <a:pt x="0" y="0"/>
                </a:moveTo>
                <a:lnTo>
                  <a:pt x="11049" y="13411"/>
                </a:lnTo>
                <a:lnTo>
                  <a:pt x="0" y="13411"/>
                </a:lnTo>
                <a:lnTo>
                  <a:pt x="11049" y="24574"/>
                </a:lnTo>
                <a:lnTo>
                  <a:pt x="11049" y="13411"/>
                </a:lnTo>
                <a:lnTo>
                  <a:pt x="0" y="0"/>
                </a:lnTo>
              </a:path>
            </a:pathLst>
          </a:custGeom>
          <a:ln w="12700">
            <a:solidFill>
              <a:srgbClr val="939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700221" y="5522468"/>
            <a:ext cx="12700" cy="11430"/>
          </a:xfrm>
          <a:custGeom>
            <a:avLst/>
            <a:gdLst/>
            <a:ahLst/>
            <a:cxnLst/>
            <a:rect l="l" t="t" r="r" b="b"/>
            <a:pathLst>
              <a:path w="12700" h="11429">
                <a:moveTo>
                  <a:pt x="0" y="10922"/>
                </a:moveTo>
                <a:lnTo>
                  <a:pt x="12280" y="10922"/>
                </a:lnTo>
                <a:lnTo>
                  <a:pt x="12280" y="0"/>
                </a:lnTo>
                <a:lnTo>
                  <a:pt x="0" y="10922"/>
                </a:lnTo>
              </a:path>
            </a:pathLst>
          </a:custGeom>
          <a:ln w="12700">
            <a:solidFill>
              <a:srgbClr val="939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689185" y="4795165"/>
            <a:ext cx="12700" cy="24765"/>
          </a:xfrm>
          <a:custGeom>
            <a:avLst/>
            <a:gdLst/>
            <a:ahLst/>
            <a:cxnLst/>
            <a:rect l="l" t="t" r="r" b="b"/>
            <a:pathLst>
              <a:path w="12700" h="24764">
                <a:moveTo>
                  <a:pt x="0" y="0"/>
                </a:moveTo>
                <a:lnTo>
                  <a:pt x="0" y="24574"/>
                </a:lnTo>
                <a:lnTo>
                  <a:pt x="12280" y="11518"/>
                </a:lnTo>
                <a:lnTo>
                  <a:pt x="0" y="0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689185" y="4795165"/>
            <a:ext cx="12700" cy="24765"/>
          </a:xfrm>
          <a:custGeom>
            <a:avLst/>
            <a:gdLst/>
            <a:ahLst/>
            <a:cxnLst/>
            <a:rect l="l" t="t" r="r" b="b"/>
            <a:pathLst>
              <a:path w="12700" h="24764">
                <a:moveTo>
                  <a:pt x="0" y="0"/>
                </a:moveTo>
                <a:lnTo>
                  <a:pt x="0" y="24574"/>
                </a:lnTo>
                <a:lnTo>
                  <a:pt x="12280" y="11518"/>
                </a:lnTo>
                <a:lnTo>
                  <a:pt x="0" y="0"/>
                </a:lnTo>
              </a:path>
            </a:pathLst>
          </a:custGeom>
          <a:ln w="12700">
            <a:solidFill>
              <a:srgbClr val="939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643758" y="4904322"/>
            <a:ext cx="45719" cy="46990"/>
          </a:xfrm>
          <a:custGeom>
            <a:avLst/>
            <a:gdLst/>
            <a:ahLst/>
            <a:cxnLst/>
            <a:rect l="l" t="t" r="r" b="b"/>
            <a:pathLst>
              <a:path w="45720" h="46989">
                <a:moveTo>
                  <a:pt x="0" y="0"/>
                </a:moveTo>
                <a:lnTo>
                  <a:pt x="11531" y="23571"/>
                </a:lnTo>
                <a:lnTo>
                  <a:pt x="33896" y="46405"/>
                </a:lnTo>
                <a:lnTo>
                  <a:pt x="45427" y="46405"/>
                </a:lnTo>
                <a:lnTo>
                  <a:pt x="11531" y="11061"/>
                </a:lnTo>
                <a:lnTo>
                  <a:pt x="0" y="0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643758" y="4904322"/>
            <a:ext cx="45719" cy="46990"/>
          </a:xfrm>
          <a:custGeom>
            <a:avLst/>
            <a:gdLst/>
            <a:ahLst/>
            <a:cxnLst/>
            <a:rect l="l" t="t" r="r" b="b"/>
            <a:pathLst>
              <a:path w="45720" h="46989">
                <a:moveTo>
                  <a:pt x="0" y="0"/>
                </a:moveTo>
                <a:lnTo>
                  <a:pt x="11531" y="23571"/>
                </a:lnTo>
                <a:lnTo>
                  <a:pt x="33896" y="46405"/>
                </a:lnTo>
                <a:lnTo>
                  <a:pt x="45427" y="46405"/>
                </a:lnTo>
                <a:lnTo>
                  <a:pt x="11531" y="11061"/>
                </a:lnTo>
                <a:lnTo>
                  <a:pt x="0" y="0"/>
                </a:lnTo>
              </a:path>
            </a:pathLst>
          </a:custGeom>
          <a:ln w="12700">
            <a:solidFill>
              <a:srgbClr val="939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878187" y="5398580"/>
            <a:ext cx="24765" cy="23495"/>
          </a:xfrm>
          <a:custGeom>
            <a:avLst/>
            <a:gdLst/>
            <a:ahLst/>
            <a:cxnLst/>
            <a:rect l="l" t="t" r="r" b="b"/>
            <a:pathLst>
              <a:path w="24765" h="23495">
                <a:moveTo>
                  <a:pt x="12280" y="0"/>
                </a:moveTo>
                <a:lnTo>
                  <a:pt x="0" y="23202"/>
                </a:lnTo>
                <a:lnTo>
                  <a:pt x="24549" y="23202"/>
                </a:lnTo>
                <a:lnTo>
                  <a:pt x="24549" y="11950"/>
                </a:lnTo>
                <a:lnTo>
                  <a:pt x="12280" y="0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878187" y="5398580"/>
            <a:ext cx="24765" cy="23495"/>
          </a:xfrm>
          <a:custGeom>
            <a:avLst/>
            <a:gdLst/>
            <a:ahLst/>
            <a:cxnLst/>
            <a:rect l="l" t="t" r="r" b="b"/>
            <a:pathLst>
              <a:path w="24765" h="23495">
                <a:moveTo>
                  <a:pt x="0" y="23202"/>
                </a:moveTo>
                <a:lnTo>
                  <a:pt x="24549" y="23202"/>
                </a:lnTo>
                <a:lnTo>
                  <a:pt x="24549" y="11950"/>
                </a:lnTo>
                <a:lnTo>
                  <a:pt x="12280" y="0"/>
                </a:lnTo>
                <a:lnTo>
                  <a:pt x="0" y="23202"/>
                </a:lnTo>
              </a:path>
            </a:pathLst>
          </a:custGeom>
          <a:ln w="12700">
            <a:solidFill>
              <a:srgbClr val="939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902736" y="5386300"/>
            <a:ext cx="23495" cy="12700"/>
          </a:xfrm>
          <a:custGeom>
            <a:avLst/>
            <a:gdLst/>
            <a:ahLst/>
            <a:cxnLst/>
            <a:rect l="l" t="t" r="r" b="b"/>
            <a:pathLst>
              <a:path w="23495" h="12700">
                <a:moveTo>
                  <a:pt x="23329" y="0"/>
                </a:moveTo>
                <a:lnTo>
                  <a:pt x="0" y="0"/>
                </a:lnTo>
                <a:lnTo>
                  <a:pt x="11303" y="12280"/>
                </a:lnTo>
                <a:lnTo>
                  <a:pt x="23329" y="0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902736" y="5386300"/>
            <a:ext cx="23495" cy="12700"/>
          </a:xfrm>
          <a:custGeom>
            <a:avLst/>
            <a:gdLst/>
            <a:ahLst/>
            <a:cxnLst/>
            <a:rect l="l" t="t" r="r" b="b"/>
            <a:pathLst>
              <a:path w="23495" h="12700">
                <a:moveTo>
                  <a:pt x="0" y="0"/>
                </a:moveTo>
                <a:lnTo>
                  <a:pt x="11315" y="12280"/>
                </a:lnTo>
                <a:lnTo>
                  <a:pt x="23329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939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7891641" y="3766417"/>
            <a:ext cx="974090" cy="285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marR="5080">
              <a:lnSpc>
                <a:spcPct val="102600"/>
              </a:lnSpc>
            </a:pPr>
            <a:r>
              <a:rPr sz="900" b="1" spc="105" dirty="0">
                <a:solidFill>
                  <a:srgbClr val="FFFFFF"/>
                </a:solidFill>
                <a:latin typeface="Calibri"/>
                <a:cs typeface="Calibri"/>
              </a:rPr>
              <a:t>Agreement</a:t>
            </a:r>
            <a:r>
              <a:rPr sz="9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spc="90" dirty="0">
                <a:solidFill>
                  <a:srgbClr val="FFFFFF"/>
                </a:solidFill>
                <a:latin typeface="Calibri"/>
                <a:cs typeface="Calibri"/>
              </a:rPr>
              <a:t>with  Turkey</a:t>
            </a:r>
            <a:r>
              <a:rPr sz="900" b="1" spc="-2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spc="90" dirty="0">
                <a:solidFill>
                  <a:srgbClr val="FFFFFF"/>
                </a:solidFill>
                <a:latin typeface="Calibri"/>
                <a:cs typeface="Calibri"/>
              </a:rPr>
              <a:t>(2003)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6897217" y="4557192"/>
            <a:ext cx="2498090" cy="541019"/>
          </a:xfrm>
          <a:custGeom>
            <a:avLst/>
            <a:gdLst/>
            <a:ahLst/>
            <a:cxnLst/>
            <a:rect l="l" t="t" r="r" b="b"/>
            <a:pathLst>
              <a:path w="2498090" h="541020">
                <a:moveTo>
                  <a:pt x="0" y="0"/>
                </a:moveTo>
                <a:lnTo>
                  <a:pt x="2497759" y="0"/>
                </a:lnTo>
                <a:lnTo>
                  <a:pt x="2497759" y="540753"/>
                </a:lnTo>
                <a:lnTo>
                  <a:pt x="0" y="540753"/>
                </a:lnTo>
                <a:lnTo>
                  <a:pt x="0" y="0"/>
                </a:lnTo>
                <a:close/>
              </a:path>
            </a:pathLst>
          </a:custGeom>
          <a:solidFill>
            <a:srgbClr val="7A11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126872" y="4082276"/>
            <a:ext cx="1288416" cy="480059"/>
          </a:xfrm>
          <a:custGeom>
            <a:avLst/>
            <a:gdLst/>
            <a:ahLst/>
            <a:cxnLst/>
            <a:rect l="l" t="t" r="r" b="b"/>
            <a:pathLst>
              <a:path w="1288415" h="480060">
                <a:moveTo>
                  <a:pt x="1287919" y="479475"/>
                </a:moveTo>
                <a:lnTo>
                  <a:pt x="668007" y="244703"/>
                </a:lnTo>
                <a:lnTo>
                  <a:pt x="0" y="0"/>
                </a:lnTo>
              </a:path>
            </a:pathLst>
          </a:custGeom>
          <a:ln w="12700">
            <a:solidFill>
              <a:srgbClr val="939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6897217" y="4557192"/>
            <a:ext cx="2498090" cy="473201"/>
          </a:xfrm>
          <a:prstGeom prst="rect">
            <a:avLst/>
          </a:prstGeom>
        </p:spPr>
        <p:txBody>
          <a:bodyPr vert="horz" wrap="square" lIns="0" tIns="48890" rIns="0" bIns="0" rtlCol="0">
            <a:spAutoFit/>
          </a:bodyPr>
          <a:lstStyle/>
          <a:p>
            <a:pPr marL="86353">
              <a:spcBef>
                <a:spcPts val="384"/>
              </a:spcBef>
            </a:pPr>
            <a:r>
              <a:rPr sz="900" b="1" spc="90" dirty="0">
                <a:solidFill>
                  <a:srgbClr val="FFFFFF"/>
                </a:solidFill>
                <a:latin typeface="Calibri"/>
                <a:cs typeface="Calibri"/>
              </a:rPr>
              <a:t>Agadir </a:t>
            </a:r>
            <a:r>
              <a:rPr sz="900" b="1" spc="105" dirty="0">
                <a:solidFill>
                  <a:srgbClr val="FFFFFF"/>
                </a:solidFill>
                <a:latin typeface="Calibri"/>
                <a:cs typeface="Calibri"/>
              </a:rPr>
              <a:t>Agreement</a:t>
            </a:r>
            <a:r>
              <a:rPr sz="9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spc="90" dirty="0">
                <a:solidFill>
                  <a:srgbClr val="FFFFFF"/>
                </a:solidFill>
                <a:latin typeface="Calibri"/>
                <a:cs typeface="Calibri"/>
              </a:rPr>
              <a:t>(2004)</a:t>
            </a:r>
            <a:endParaRPr sz="900" dirty="0">
              <a:latin typeface="Calibri"/>
              <a:cs typeface="Calibri"/>
            </a:endParaRPr>
          </a:p>
          <a:p>
            <a:pPr marL="86353" marR="59684">
              <a:lnSpc>
                <a:spcPct val="102600"/>
              </a:lnSpc>
            </a:pPr>
            <a:r>
              <a:rPr sz="900" b="1" spc="95" dirty="0">
                <a:solidFill>
                  <a:srgbClr val="FFFFFF"/>
                </a:solidFill>
                <a:latin typeface="Calibri"/>
                <a:cs typeface="Calibri"/>
              </a:rPr>
              <a:t>United</a:t>
            </a:r>
            <a:r>
              <a:rPr sz="900" b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spc="100" dirty="0">
                <a:solidFill>
                  <a:srgbClr val="FFFFFF"/>
                </a:solidFill>
                <a:latin typeface="Calibri"/>
                <a:cs typeface="Calibri"/>
              </a:rPr>
              <a:t>Arab</a:t>
            </a:r>
            <a:r>
              <a:rPr sz="900" b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spc="90" dirty="0">
                <a:solidFill>
                  <a:srgbClr val="FFFFFF"/>
                </a:solidFill>
                <a:latin typeface="Calibri"/>
                <a:cs typeface="Calibri"/>
              </a:rPr>
              <a:t>Emirates</a:t>
            </a:r>
            <a:r>
              <a:rPr sz="900" b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spc="105" dirty="0">
                <a:solidFill>
                  <a:srgbClr val="FFFFFF"/>
                </a:solidFill>
                <a:latin typeface="Calibri"/>
                <a:cs typeface="Calibri"/>
              </a:rPr>
              <a:t>Agreement</a:t>
            </a:r>
            <a:r>
              <a:rPr sz="900" b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spc="90" dirty="0">
                <a:solidFill>
                  <a:srgbClr val="FFFFFF"/>
                </a:solidFill>
                <a:latin typeface="Calibri"/>
                <a:cs typeface="Calibri"/>
              </a:rPr>
              <a:t>(2003)  </a:t>
            </a:r>
            <a:r>
              <a:rPr sz="900" b="1" spc="100" dirty="0">
                <a:solidFill>
                  <a:srgbClr val="FFFFFF"/>
                </a:solidFill>
                <a:latin typeface="Calibri"/>
                <a:cs typeface="Calibri"/>
              </a:rPr>
              <a:t>Arab League </a:t>
            </a:r>
            <a:r>
              <a:rPr sz="900" b="1" spc="105" dirty="0">
                <a:solidFill>
                  <a:srgbClr val="FFFFFF"/>
                </a:solidFill>
                <a:latin typeface="Calibri"/>
                <a:cs typeface="Calibri"/>
              </a:rPr>
              <a:t>Agreement</a:t>
            </a:r>
            <a:r>
              <a:rPr sz="900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spc="90" dirty="0">
                <a:solidFill>
                  <a:srgbClr val="FFFFFF"/>
                </a:solidFill>
                <a:latin typeface="Calibri"/>
                <a:cs typeface="Calibri"/>
              </a:rPr>
              <a:t>(1998)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7225945" y="3842704"/>
            <a:ext cx="81280" cy="95885"/>
          </a:xfrm>
          <a:custGeom>
            <a:avLst/>
            <a:gdLst/>
            <a:ahLst/>
            <a:cxnLst/>
            <a:rect l="l" t="t" r="r" b="b"/>
            <a:pathLst>
              <a:path w="81279" h="95885">
                <a:moveTo>
                  <a:pt x="81013" y="0"/>
                </a:moveTo>
                <a:lnTo>
                  <a:pt x="68757" y="0"/>
                </a:lnTo>
                <a:lnTo>
                  <a:pt x="33362" y="23329"/>
                </a:lnTo>
                <a:lnTo>
                  <a:pt x="10223" y="23329"/>
                </a:lnTo>
                <a:lnTo>
                  <a:pt x="10223" y="59435"/>
                </a:lnTo>
                <a:lnTo>
                  <a:pt x="0" y="95529"/>
                </a:lnTo>
                <a:lnTo>
                  <a:pt x="21793" y="95529"/>
                </a:lnTo>
                <a:lnTo>
                  <a:pt x="33362" y="83489"/>
                </a:lnTo>
                <a:lnTo>
                  <a:pt x="45631" y="83489"/>
                </a:lnTo>
                <a:lnTo>
                  <a:pt x="57188" y="59435"/>
                </a:lnTo>
                <a:lnTo>
                  <a:pt x="45631" y="47396"/>
                </a:lnTo>
                <a:lnTo>
                  <a:pt x="81013" y="23329"/>
                </a:lnTo>
                <a:lnTo>
                  <a:pt x="81013" y="0"/>
                </a:lnTo>
                <a:close/>
              </a:path>
            </a:pathLst>
          </a:custGeom>
          <a:solidFill>
            <a:srgbClr val="A3CF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225945" y="3842704"/>
            <a:ext cx="81280" cy="95885"/>
          </a:xfrm>
          <a:custGeom>
            <a:avLst/>
            <a:gdLst/>
            <a:ahLst/>
            <a:cxnLst/>
            <a:rect l="l" t="t" r="r" b="b"/>
            <a:pathLst>
              <a:path w="81279" h="95885">
                <a:moveTo>
                  <a:pt x="81013" y="23317"/>
                </a:moveTo>
                <a:lnTo>
                  <a:pt x="81013" y="0"/>
                </a:lnTo>
                <a:lnTo>
                  <a:pt x="68757" y="0"/>
                </a:lnTo>
                <a:lnTo>
                  <a:pt x="33362" y="23317"/>
                </a:lnTo>
                <a:lnTo>
                  <a:pt x="10223" y="23317"/>
                </a:lnTo>
                <a:lnTo>
                  <a:pt x="10223" y="36118"/>
                </a:lnTo>
                <a:lnTo>
                  <a:pt x="10223" y="59436"/>
                </a:lnTo>
                <a:lnTo>
                  <a:pt x="0" y="95529"/>
                </a:lnTo>
                <a:lnTo>
                  <a:pt x="21793" y="95529"/>
                </a:lnTo>
                <a:lnTo>
                  <a:pt x="33362" y="83489"/>
                </a:lnTo>
                <a:lnTo>
                  <a:pt x="45631" y="83489"/>
                </a:lnTo>
                <a:lnTo>
                  <a:pt x="57188" y="59436"/>
                </a:lnTo>
                <a:lnTo>
                  <a:pt x="45631" y="47396"/>
                </a:lnTo>
                <a:lnTo>
                  <a:pt x="81013" y="23317"/>
                </a:lnTo>
                <a:close/>
              </a:path>
            </a:pathLst>
          </a:custGeom>
          <a:ln w="12700">
            <a:solidFill>
              <a:srgbClr val="939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520509" y="4010547"/>
            <a:ext cx="116839" cy="60325"/>
          </a:xfrm>
          <a:custGeom>
            <a:avLst/>
            <a:gdLst/>
            <a:ahLst/>
            <a:cxnLst/>
            <a:rect l="l" t="t" r="r" b="b"/>
            <a:pathLst>
              <a:path w="116840" h="60325">
                <a:moveTo>
                  <a:pt x="105143" y="0"/>
                </a:moveTo>
                <a:lnTo>
                  <a:pt x="70091" y="36017"/>
                </a:lnTo>
                <a:lnTo>
                  <a:pt x="12141" y="36017"/>
                </a:lnTo>
                <a:lnTo>
                  <a:pt x="0" y="48780"/>
                </a:lnTo>
                <a:lnTo>
                  <a:pt x="12141" y="60045"/>
                </a:lnTo>
                <a:lnTo>
                  <a:pt x="70091" y="60045"/>
                </a:lnTo>
                <a:lnTo>
                  <a:pt x="70091" y="48780"/>
                </a:lnTo>
                <a:lnTo>
                  <a:pt x="93675" y="48780"/>
                </a:lnTo>
                <a:lnTo>
                  <a:pt x="116611" y="24015"/>
                </a:lnTo>
                <a:lnTo>
                  <a:pt x="116611" y="12750"/>
                </a:lnTo>
                <a:lnTo>
                  <a:pt x="105143" y="0"/>
                </a:lnTo>
                <a:close/>
              </a:path>
            </a:pathLst>
          </a:custGeom>
          <a:solidFill>
            <a:srgbClr val="A3CF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520509" y="4010547"/>
            <a:ext cx="116839" cy="60325"/>
          </a:xfrm>
          <a:custGeom>
            <a:avLst/>
            <a:gdLst/>
            <a:ahLst/>
            <a:cxnLst/>
            <a:rect l="l" t="t" r="r" b="b"/>
            <a:pathLst>
              <a:path w="116840" h="60325">
                <a:moveTo>
                  <a:pt x="93675" y="48780"/>
                </a:moveTo>
                <a:lnTo>
                  <a:pt x="116611" y="24015"/>
                </a:lnTo>
                <a:lnTo>
                  <a:pt x="116611" y="12763"/>
                </a:lnTo>
                <a:lnTo>
                  <a:pt x="105143" y="0"/>
                </a:lnTo>
                <a:lnTo>
                  <a:pt x="70091" y="36017"/>
                </a:lnTo>
                <a:lnTo>
                  <a:pt x="35064" y="36017"/>
                </a:lnTo>
                <a:lnTo>
                  <a:pt x="12141" y="36017"/>
                </a:lnTo>
                <a:lnTo>
                  <a:pt x="0" y="48780"/>
                </a:lnTo>
                <a:lnTo>
                  <a:pt x="12141" y="60045"/>
                </a:lnTo>
                <a:lnTo>
                  <a:pt x="23596" y="60045"/>
                </a:lnTo>
                <a:lnTo>
                  <a:pt x="35064" y="60045"/>
                </a:lnTo>
                <a:lnTo>
                  <a:pt x="47167" y="60045"/>
                </a:lnTo>
                <a:lnTo>
                  <a:pt x="58623" y="60045"/>
                </a:lnTo>
                <a:lnTo>
                  <a:pt x="70091" y="60045"/>
                </a:lnTo>
                <a:lnTo>
                  <a:pt x="70091" y="48780"/>
                </a:lnTo>
                <a:lnTo>
                  <a:pt x="81546" y="48780"/>
                </a:lnTo>
                <a:lnTo>
                  <a:pt x="93675" y="48780"/>
                </a:lnTo>
                <a:close/>
              </a:path>
            </a:pathLst>
          </a:custGeom>
          <a:ln w="12700">
            <a:solidFill>
              <a:srgbClr val="939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235787" y="3816782"/>
            <a:ext cx="26034" cy="35560"/>
          </a:xfrm>
          <a:custGeom>
            <a:avLst/>
            <a:gdLst/>
            <a:ahLst/>
            <a:cxnLst/>
            <a:rect l="l" t="t" r="r" b="b"/>
            <a:pathLst>
              <a:path w="26034" h="35560">
                <a:moveTo>
                  <a:pt x="12179" y="0"/>
                </a:moveTo>
                <a:lnTo>
                  <a:pt x="0" y="35483"/>
                </a:lnTo>
                <a:lnTo>
                  <a:pt x="12179" y="35483"/>
                </a:lnTo>
                <a:lnTo>
                  <a:pt x="25768" y="11836"/>
                </a:lnTo>
                <a:lnTo>
                  <a:pt x="12179" y="0"/>
                </a:lnTo>
                <a:close/>
              </a:path>
            </a:pathLst>
          </a:custGeom>
          <a:solidFill>
            <a:srgbClr val="A3CF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235787" y="3816782"/>
            <a:ext cx="26034" cy="35560"/>
          </a:xfrm>
          <a:custGeom>
            <a:avLst/>
            <a:gdLst/>
            <a:ahLst/>
            <a:cxnLst/>
            <a:rect l="l" t="t" r="r" b="b"/>
            <a:pathLst>
              <a:path w="26034" h="35560">
                <a:moveTo>
                  <a:pt x="12179" y="35483"/>
                </a:moveTo>
                <a:lnTo>
                  <a:pt x="0" y="35483"/>
                </a:lnTo>
                <a:lnTo>
                  <a:pt x="12179" y="0"/>
                </a:lnTo>
                <a:lnTo>
                  <a:pt x="25768" y="11836"/>
                </a:lnTo>
                <a:lnTo>
                  <a:pt x="12179" y="35483"/>
                </a:lnTo>
              </a:path>
            </a:pathLst>
          </a:custGeom>
          <a:ln w="12700">
            <a:solidFill>
              <a:srgbClr val="939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036955" y="3878186"/>
            <a:ext cx="211454" cy="217170"/>
          </a:xfrm>
          <a:custGeom>
            <a:avLst/>
            <a:gdLst/>
            <a:ahLst/>
            <a:cxnLst/>
            <a:rect l="l" t="t" r="r" b="b"/>
            <a:pathLst>
              <a:path w="211454" h="217170">
                <a:moveTo>
                  <a:pt x="11531" y="0"/>
                </a:moveTo>
                <a:lnTo>
                  <a:pt x="0" y="47459"/>
                </a:lnTo>
                <a:lnTo>
                  <a:pt x="11531" y="72326"/>
                </a:lnTo>
                <a:lnTo>
                  <a:pt x="11531" y="204165"/>
                </a:lnTo>
                <a:lnTo>
                  <a:pt x="164249" y="204165"/>
                </a:lnTo>
                <a:lnTo>
                  <a:pt x="175793" y="216966"/>
                </a:lnTo>
                <a:lnTo>
                  <a:pt x="211074" y="192112"/>
                </a:lnTo>
                <a:lnTo>
                  <a:pt x="152730" y="59524"/>
                </a:lnTo>
                <a:lnTo>
                  <a:pt x="152730" y="36169"/>
                </a:lnTo>
                <a:lnTo>
                  <a:pt x="182098" y="36169"/>
                </a:lnTo>
                <a:lnTo>
                  <a:pt x="178850" y="23368"/>
                </a:lnTo>
                <a:lnTo>
                  <a:pt x="82130" y="23368"/>
                </a:lnTo>
                <a:lnTo>
                  <a:pt x="46812" y="11315"/>
                </a:lnTo>
                <a:lnTo>
                  <a:pt x="11531" y="11315"/>
                </a:lnTo>
                <a:lnTo>
                  <a:pt x="11531" y="0"/>
                </a:lnTo>
                <a:close/>
              </a:path>
              <a:path w="211454" h="217170">
                <a:moveTo>
                  <a:pt x="182098" y="36169"/>
                </a:moveTo>
                <a:lnTo>
                  <a:pt x="152730" y="36169"/>
                </a:lnTo>
                <a:lnTo>
                  <a:pt x="164249" y="72326"/>
                </a:lnTo>
                <a:lnTo>
                  <a:pt x="175793" y="95681"/>
                </a:lnTo>
                <a:lnTo>
                  <a:pt x="188023" y="59524"/>
                </a:lnTo>
                <a:lnTo>
                  <a:pt x="182098" y="36169"/>
                </a:lnTo>
                <a:close/>
              </a:path>
              <a:path w="211454" h="217170">
                <a:moveTo>
                  <a:pt x="140474" y="11315"/>
                </a:moveTo>
                <a:lnTo>
                  <a:pt x="128943" y="11315"/>
                </a:lnTo>
                <a:lnTo>
                  <a:pt x="82130" y="23368"/>
                </a:lnTo>
                <a:lnTo>
                  <a:pt x="140474" y="23368"/>
                </a:lnTo>
                <a:lnTo>
                  <a:pt x="140474" y="11315"/>
                </a:lnTo>
                <a:close/>
              </a:path>
              <a:path w="211454" h="217170">
                <a:moveTo>
                  <a:pt x="152730" y="11315"/>
                </a:moveTo>
                <a:lnTo>
                  <a:pt x="140474" y="23368"/>
                </a:lnTo>
                <a:lnTo>
                  <a:pt x="152730" y="23368"/>
                </a:lnTo>
                <a:lnTo>
                  <a:pt x="152730" y="11315"/>
                </a:lnTo>
                <a:close/>
              </a:path>
              <a:path w="211454" h="217170">
                <a:moveTo>
                  <a:pt x="175793" y="11315"/>
                </a:moveTo>
                <a:lnTo>
                  <a:pt x="152730" y="23368"/>
                </a:lnTo>
                <a:lnTo>
                  <a:pt x="178850" y="23368"/>
                </a:lnTo>
                <a:lnTo>
                  <a:pt x="175793" y="11315"/>
                </a:lnTo>
                <a:close/>
              </a:path>
            </a:pathLst>
          </a:custGeom>
          <a:solidFill>
            <a:srgbClr val="A3CF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036955" y="3878186"/>
            <a:ext cx="211454" cy="217170"/>
          </a:xfrm>
          <a:custGeom>
            <a:avLst/>
            <a:gdLst/>
            <a:ahLst/>
            <a:cxnLst/>
            <a:rect l="l" t="t" r="r" b="b"/>
            <a:pathLst>
              <a:path w="211454" h="217170">
                <a:moveTo>
                  <a:pt x="211074" y="192112"/>
                </a:moveTo>
                <a:lnTo>
                  <a:pt x="175793" y="216966"/>
                </a:lnTo>
                <a:lnTo>
                  <a:pt x="164249" y="204165"/>
                </a:lnTo>
                <a:lnTo>
                  <a:pt x="11531" y="204165"/>
                </a:lnTo>
                <a:lnTo>
                  <a:pt x="11531" y="72326"/>
                </a:lnTo>
                <a:lnTo>
                  <a:pt x="0" y="47459"/>
                </a:lnTo>
                <a:lnTo>
                  <a:pt x="11531" y="0"/>
                </a:lnTo>
                <a:lnTo>
                  <a:pt x="11531" y="11315"/>
                </a:lnTo>
                <a:lnTo>
                  <a:pt x="46812" y="11315"/>
                </a:lnTo>
                <a:lnTo>
                  <a:pt x="82130" y="23368"/>
                </a:lnTo>
                <a:lnTo>
                  <a:pt x="128943" y="11315"/>
                </a:lnTo>
                <a:lnTo>
                  <a:pt x="140474" y="11315"/>
                </a:lnTo>
                <a:lnTo>
                  <a:pt x="140474" y="23368"/>
                </a:lnTo>
                <a:lnTo>
                  <a:pt x="152730" y="11315"/>
                </a:lnTo>
                <a:lnTo>
                  <a:pt x="152730" y="23368"/>
                </a:lnTo>
                <a:lnTo>
                  <a:pt x="175793" y="11315"/>
                </a:lnTo>
                <a:lnTo>
                  <a:pt x="188023" y="59524"/>
                </a:lnTo>
                <a:lnTo>
                  <a:pt x="175793" y="95681"/>
                </a:lnTo>
                <a:lnTo>
                  <a:pt x="164249" y="72326"/>
                </a:lnTo>
                <a:lnTo>
                  <a:pt x="152730" y="36169"/>
                </a:lnTo>
                <a:lnTo>
                  <a:pt x="152730" y="47459"/>
                </a:lnTo>
                <a:lnTo>
                  <a:pt x="152730" y="59524"/>
                </a:lnTo>
                <a:lnTo>
                  <a:pt x="211074" y="192112"/>
                </a:lnTo>
                <a:close/>
              </a:path>
            </a:pathLst>
          </a:custGeom>
          <a:ln w="12699">
            <a:solidFill>
              <a:srgbClr val="939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715392" y="3756762"/>
            <a:ext cx="73025" cy="160020"/>
          </a:xfrm>
          <a:custGeom>
            <a:avLst/>
            <a:gdLst/>
            <a:ahLst/>
            <a:cxnLst/>
            <a:rect l="l" t="t" r="r" b="b"/>
            <a:pathLst>
              <a:path w="73025" h="160020">
                <a:moveTo>
                  <a:pt x="48958" y="0"/>
                </a:moveTo>
                <a:lnTo>
                  <a:pt x="23444" y="0"/>
                </a:lnTo>
                <a:lnTo>
                  <a:pt x="11722" y="12966"/>
                </a:lnTo>
                <a:lnTo>
                  <a:pt x="23444" y="61099"/>
                </a:lnTo>
                <a:lnTo>
                  <a:pt x="0" y="86309"/>
                </a:lnTo>
                <a:lnTo>
                  <a:pt x="11722" y="109981"/>
                </a:lnTo>
                <a:lnTo>
                  <a:pt x="37249" y="122974"/>
                </a:lnTo>
                <a:lnTo>
                  <a:pt x="37249" y="159638"/>
                </a:lnTo>
                <a:lnTo>
                  <a:pt x="48958" y="146659"/>
                </a:lnTo>
                <a:lnTo>
                  <a:pt x="48958" y="134442"/>
                </a:lnTo>
                <a:lnTo>
                  <a:pt x="72415" y="109981"/>
                </a:lnTo>
                <a:lnTo>
                  <a:pt x="72415" y="86309"/>
                </a:lnTo>
                <a:lnTo>
                  <a:pt x="48958" y="86309"/>
                </a:lnTo>
                <a:lnTo>
                  <a:pt x="48958" y="73317"/>
                </a:lnTo>
                <a:lnTo>
                  <a:pt x="72415" y="49644"/>
                </a:lnTo>
                <a:lnTo>
                  <a:pt x="60693" y="24434"/>
                </a:lnTo>
                <a:lnTo>
                  <a:pt x="66194" y="12966"/>
                </a:lnTo>
                <a:lnTo>
                  <a:pt x="60693" y="12966"/>
                </a:lnTo>
                <a:lnTo>
                  <a:pt x="48958" y="0"/>
                </a:lnTo>
                <a:close/>
              </a:path>
              <a:path w="73025" h="160020">
                <a:moveTo>
                  <a:pt x="72415" y="0"/>
                </a:moveTo>
                <a:lnTo>
                  <a:pt x="60693" y="12966"/>
                </a:lnTo>
                <a:lnTo>
                  <a:pt x="66194" y="12966"/>
                </a:lnTo>
                <a:lnTo>
                  <a:pt x="72415" y="0"/>
                </a:lnTo>
                <a:close/>
              </a:path>
            </a:pathLst>
          </a:custGeom>
          <a:solidFill>
            <a:srgbClr val="A3CF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715392" y="3756762"/>
            <a:ext cx="73025" cy="160020"/>
          </a:xfrm>
          <a:custGeom>
            <a:avLst/>
            <a:gdLst/>
            <a:ahLst/>
            <a:cxnLst/>
            <a:rect l="l" t="t" r="r" b="b"/>
            <a:pathLst>
              <a:path w="73025" h="160020">
                <a:moveTo>
                  <a:pt x="72415" y="97764"/>
                </a:moveTo>
                <a:lnTo>
                  <a:pt x="72415" y="109981"/>
                </a:lnTo>
                <a:lnTo>
                  <a:pt x="48958" y="134442"/>
                </a:lnTo>
                <a:lnTo>
                  <a:pt x="48958" y="146659"/>
                </a:lnTo>
                <a:lnTo>
                  <a:pt x="37249" y="159638"/>
                </a:lnTo>
                <a:lnTo>
                  <a:pt x="37249" y="122974"/>
                </a:lnTo>
                <a:lnTo>
                  <a:pt x="11722" y="109981"/>
                </a:lnTo>
                <a:lnTo>
                  <a:pt x="0" y="86309"/>
                </a:lnTo>
                <a:lnTo>
                  <a:pt x="23444" y="61099"/>
                </a:lnTo>
                <a:lnTo>
                  <a:pt x="11722" y="12966"/>
                </a:lnTo>
                <a:lnTo>
                  <a:pt x="23444" y="0"/>
                </a:lnTo>
                <a:lnTo>
                  <a:pt x="48958" y="0"/>
                </a:lnTo>
                <a:lnTo>
                  <a:pt x="60693" y="12966"/>
                </a:lnTo>
                <a:lnTo>
                  <a:pt x="72415" y="0"/>
                </a:lnTo>
                <a:lnTo>
                  <a:pt x="60693" y="24434"/>
                </a:lnTo>
                <a:lnTo>
                  <a:pt x="72415" y="49644"/>
                </a:lnTo>
                <a:lnTo>
                  <a:pt x="48958" y="73317"/>
                </a:lnTo>
                <a:lnTo>
                  <a:pt x="48958" y="86309"/>
                </a:lnTo>
                <a:lnTo>
                  <a:pt x="72415" y="86309"/>
                </a:lnTo>
                <a:lnTo>
                  <a:pt x="72415" y="97764"/>
                </a:lnTo>
                <a:close/>
              </a:path>
            </a:pathLst>
          </a:custGeom>
          <a:ln w="12700">
            <a:solidFill>
              <a:srgbClr val="939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644110" y="4872432"/>
            <a:ext cx="2042160" cy="661035"/>
          </a:xfrm>
          <a:custGeom>
            <a:avLst/>
            <a:gdLst/>
            <a:ahLst/>
            <a:cxnLst/>
            <a:rect l="l" t="t" r="r" b="b"/>
            <a:pathLst>
              <a:path w="2042159" h="661035">
                <a:moveTo>
                  <a:pt x="0" y="0"/>
                </a:moveTo>
                <a:lnTo>
                  <a:pt x="2041842" y="0"/>
                </a:lnTo>
                <a:lnTo>
                  <a:pt x="2041842" y="660679"/>
                </a:lnTo>
                <a:lnTo>
                  <a:pt x="0" y="660679"/>
                </a:lnTo>
                <a:lnTo>
                  <a:pt x="0" y="0"/>
                </a:lnTo>
                <a:close/>
              </a:path>
            </a:pathLst>
          </a:custGeom>
          <a:solidFill>
            <a:srgbClr val="6D6E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248807" y="4016490"/>
            <a:ext cx="849731" cy="9750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4644110" y="4872432"/>
            <a:ext cx="2042160" cy="602085"/>
          </a:xfrm>
          <a:prstGeom prst="rect">
            <a:avLst/>
          </a:prstGeom>
        </p:spPr>
        <p:txBody>
          <a:bodyPr vert="horz" wrap="square" lIns="0" tIns="31112" rIns="0" bIns="0" rtlCol="0">
            <a:spAutoFit/>
          </a:bodyPr>
          <a:lstStyle/>
          <a:p>
            <a:pPr marL="71114" marR="166990">
              <a:lnSpc>
                <a:spcPct val="102600"/>
              </a:lnSpc>
              <a:spcBef>
                <a:spcPts val="245"/>
              </a:spcBef>
            </a:pPr>
            <a:r>
              <a:rPr sz="900" b="1" spc="105" dirty="0">
                <a:solidFill>
                  <a:srgbClr val="FFFFFF"/>
                </a:solidFill>
                <a:latin typeface="Calibri"/>
                <a:cs typeface="Calibri"/>
              </a:rPr>
              <a:t>Agreement </a:t>
            </a:r>
            <a:r>
              <a:rPr sz="900" b="1" spc="100" dirty="0">
                <a:solidFill>
                  <a:srgbClr val="FFFFFF"/>
                </a:solidFill>
                <a:latin typeface="Calibri"/>
                <a:cs typeface="Calibri"/>
              </a:rPr>
              <a:t>under</a:t>
            </a:r>
            <a:r>
              <a:rPr sz="900" b="1" spc="-4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spc="86" dirty="0">
                <a:solidFill>
                  <a:srgbClr val="FFFFFF"/>
                </a:solidFill>
                <a:latin typeface="Calibri"/>
                <a:cs typeface="Calibri"/>
              </a:rPr>
              <a:t>negotiations  </a:t>
            </a:r>
            <a:r>
              <a:rPr sz="900" b="1" spc="90" dirty="0">
                <a:solidFill>
                  <a:srgbClr val="FFFFFF"/>
                </a:solidFill>
                <a:latin typeface="Calibri"/>
                <a:cs typeface="Calibri"/>
              </a:rPr>
              <a:t>with </a:t>
            </a:r>
            <a:r>
              <a:rPr sz="900" b="1" spc="9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900" b="1" spc="100" dirty="0">
                <a:solidFill>
                  <a:srgbClr val="FFFFFF"/>
                </a:solidFill>
                <a:latin typeface="Calibri"/>
                <a:cs typeface="Calibri"/>
              </a:rPr>
              <a:t>Economic</a:t>
            </a:r>
            <a:r>
              <a:rPr sz="900" b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spc="105" dirty="0">
                <a:solidFill>
                  <a:srgbClr val="FFFFFF"/>
                </a:solidFill>
                <a:latin typeface="Calibri"/>
                <a:cs typeface="Calibri"/>
              </a:rPr>
              <a:t>Community  </a:t>
            </a:r>
            <a:r>
              <a:rPr sz="900" b="1" spc="86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900" b="1" spc="105" dirty="0">
                <a:solidFill>
                  <a:srgbClr val="FFFFFF"/>
                </a:solidFill>
                <a:latin typeface="Calibri"/>
                <a:cs typeface="Calibri"/>
              </a:rPr>
              <a:t>West </a:t>
            </a:r>
            <a:r>
              <a:rPr sz="900" b="1" spc="86" dirty="0">
                <a:solidFill>
                  <a:srgbClr val="FFFFFF"/>
                </a:solidFill>
                <a:latin typeface="Calibri"/>
                <a:cs typeface="Calibri"/>
              </a:rPr>
              <a:t>African States  </a:t>
            </a:r>
            <a:r>
              <a:rPr sz="900" b="1" spc="114" dirty="0">
                <a:solidFill>
                  <a:srgbClr val="FFFFFF"/>
                </a:solidFill>
                <a:latin typeface="Calibri"/>
                <a:cs typeface="Calibri"/>
              </a:rPr>
              <a:t>(ECOWAS </a:t>
            </a:r>
            <a:r>
              <a:rPr sz="900" b="1" spc="145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900" b="1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spc="110" dirty="0">
                <a:solidFill>
                  <a:srgbClr val="FFFFFF"/>
                </a:solidFill>
                <a:latin typeface="Calibri"/>
                <a:cs typeface="Calibri"/>
              </a:rPr>
              <a:t>CEMAC)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3345878" y="4101898"/>
            <a:ext cx="1675130" cy="410845"/>
          </a:xfrm>
          <a:custGeom>
            <a:avLst/>
            <a:gdLst/>
            <a:ahLst/>
            <a:cxnLst/>
            <a:rect l="l" t="t" r="r" b="b"/>
            <a:pathLst>
              <a:path w="1675129" h="410845">
                <a:moveTo>
                  <a:pt x="0" y="410552"/>
                </a:moveTo>
                <a:lnTo>
                  <a:pt x="1675117" y="410552"/>
                </a:lnTo>
                <a:lnTo>
                  <a:pt x="1675117" y="0"/>
                </a:lnTo>
                <a:lnTo>
                  <a:pt x="0" y="0"/>
                </a:lnTo>
                <a:lnTo>
                  <a:pt x="0" y="410552"/>
                </a:lnTo>
                <a:close/>
              </a:path>
            </a:pathLst>
          </a:custGeom>
          <a:solidFill>
            <a:srgbClr val="7A11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3426612" y="4165845"/>
            <a:ext cx="1457960" cy="285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marR="5080">
              <a:lnSpc>
                <a:spcPct val="102600"/>
              </a:lnSpc>
            </a:pPr>
            <a:r>
              <a:rPr sz="900" b="1" spc="105" dirty="0">
                <a:solidFill>
                  <a:srgbClr val="FFFFFF"/>
                </a:solidFill>
                <a:latin typeface="Calibri"/>
                <a:cs typeface="Calibri"/>
              </a:rPr>
              <a:t>Agreement </a:t>
            </a:r>
            <a:r>
              <a:rPr sz="900" b="1" spc="90" dirty="0">
                <a:solidFill>
                  <a:srgbClr val="FFFFFF"/>
                </a:solidFill>
                <a:latin typeface="Calibri"/>
                <a:cs typeface="Calibri"/>
              </a:rPr>
              <a:t>with </a:t>
            </a:r>
            <a:r>
              <a:rPr sz="900" b="1" spc="95" dirty="0">
                <a:solidFill>
                  <a:srgbClr val="FFFFFF"/>
                </a:solidFill>
                <a:latin typeface="Calibri"/>
                <a:cs typeface="Calibri"/>
              </a:rPr>
              <a:t>United  </a:t>
            </a:r>
            <a:r>
              <a:rPr sz="900" b="1" spc="86" dirty="0">
                <a:solidFill>
                  <a:srgbClr val="FFFFFF"/>
                </a:solidFill>
                <a:latin typeface="Calibri"/>
                <a:cs typeface="Calibri"/>
              </a:rPr>
              <a:t>States of </a:t>
            </a:r>
            <a:r>
              <a:rPr sz="900" b="1" spc="100" dirty="0">
                <a:solidFill>
                  <a:srgbClr val="FFFFFF"/>
                </a:solidFill>
                <a:latin typeface="Calibri"/>
                <a:cs typeface="Calibri"/>
              </a:rPr>
              <a:t>America</a:t>
            </a:r>
            <a:r>
              <a:rPr sz="900" b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spc="90" dirty="0">
                <a:solidFill>
                  <a:srgbClr val="FFFFFF"/>
                </a:solidFill>
                <a:latin typeface="Calibri"/>
                <a:cs typeface="Calibri"/>
              </a:rPr>
              <a:t>(2005)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3461094" y="2555685"/>
            <a:ext cx="698500" cy="738505"/>
          </a:xfrm>
          <a:custGeom>
            <a:avLst/>
            <a:gdLst/>
            <a:ahLst/>
            <a:cxnLst/>
            <a:rect l="l" t="t" r="r" b="b"/>
            <a:pathLst>
              <a:path w="698500" h="738504">
                <a:moveTo>
                  <a:pt x="283984" y="533793"/>
                </a:moveTo>
                <a:lnTo>
                  <a:pt x="107175" y="533793"/>
                </a:lnTo>
                <a:lnTo>
                  <a:pt x="107175" y="570141"/>
                </a:lnTo>
                <a:lnTo>
                  <a:pt x="118783" y="581482"/>
                </a:lnTo>
                <a:lnTo>
                  <a:pt x="189776" y="581482"/>
                </a:lnTo>
                <a:lnTo>
                  <a:pt x="189776" y="629196"/>
                </a:lnTo>
                <a:lnTo>
                  <a:pt x="131076" y="679170"/>
                </a:lnTo>
                <a:lnTo>
                  <a:pt x="95580" y="690511"/>
                </a:lnTo>
                <a:lnTo>
                  <a:pt x="83959" y="701890"/>
                </a:lnTo>
                <a:lnTo>
                  <a:pt x="47104" y="726871"/>
                </a:lnTo>
                <a:lnTo>
                  <a:pt x="58712" y="738225"/>
                </a:lnTo>
                <a:lnTo>
                  <a:pt x="118783" y="701890"/>
                </a:lnTo>
                <a:lnTo>
                  <a:pt x="166560" y="679170"/>
                </a:lnTo>
                <a:lnTo>
                  <a:pt x="178181" y="665530"/>
                </a:lnTo>
                <a:lnTo>
                  <a:pt x="201383" y="642823"/>
                </a:lnTo>
                <a:lnTo>
                  <a:pt x="260769" y="592861"/>
                </a:lnTo>
                <a:lnTo>
                  <a:pt x="272376" y="581482"/>
                </a:lnTo>
                <a:lnTo>
                  <a:pt x="248488" y="570141"/>
                </a:lnTo>
                <a:lnTo>
                  <a:pt x="260769" y="556501"/>
                </a:lnTo>
                <a:lnTo>
                  <a:pt x="283984" y="533793"/>
                </a:lnTo>
                <a:close/>
              </a:path>
              <a:path w="698500" h="738504">
                <a:moveTo>
                  <a:pt x="678976" y="665530"/>
                </a:moveTo>
                <a:lnTo>
                  <a:pt x="638276" y="665530"/>
                </a:lnTo>
                <a:lnTo>
                  <a:pt x="638276" y="690511"/>
                </a:lnTo>
                <a:lnTo>
                  <a:pt x="662851" y="726871"/>
                </a:lnTo>
                <a:lnTo>
                  <a:pt x="662851" y="701890"/>
                </a:lnTo>
                <a:lnTo>
                  <a:pt x="649884" y="679170"/>
                </a:lnTo>
                <a:lnTo>
                  <a:pt x="698347" y="679170"/>
                </a:lnTo>
                <a:lnTo>
                  <a:pt x="678976" y="665530"/>
                </a:lnTo>
                <a:close/>
              </a:path>
              <a:path w="698500" h="738504">
                <a:moveTo>
                  <a:pt x="698347" y="679170"/>
                </a:moveTo>
                <a:lnTo>
                  <a:pt x="662851" y="679170"/>
                </a:lnTo>
                <a:lnTo>
                  <a:pt x="662851" y="690511"/>
                </a:lnTo>
                <a:lnTo>
                  <a:pt x="674446" y="715505"/>
                </a:lnTo>
                <a:lnTo>
                  <a:pt x="686739" y="726871"/>
                </a:lnTo>
                <a:lnTo>
                  <a:pt x="698347" y="715505"/>
                </a:lnTo>
                <a:lnTo>
                  <a:pt x="698347" y="679170"/>
                </a:lnTo>
                <a:close/>
              </a:path>
              <a:path w="698500" h="738504">
                <a:moveTo>
                  <a:pt x="531787" y="520166"/>
                </a:moveTo>
                <a:lnTo>
                  <a:pt x="496277" y="533793"/>
                </a:lnTo>
                <a:lnTo>
                  <a:pt x="473075" y="533793"/>
                </a:lnTo>
                <a:lnTo>
                  <a:pt x="508571" y="545147"/>
                </a:lnTo>
                <a:lnTo>
                  <a:pt x="520179" y="545147"/>
                </a:lnTo>
                <a:lnTo>
                  <a:pt x="520179" y="556501"/>
                </a:lnTo>
                <a:lnTo>
                  <a:pt x="578878" y="606475"/>
                </a:lnTo>
                <a:lnTo>
                  <a:pt x="614387" y="679170"/>
                </a:lnTo>
                <a:lnTo>
                  <a:pt x="602780" y="617842"/>
                </a:lnTo>
                <a:lnTo>
                  <a:pt x="591172" y="606475"/>
                </a:lnTo>
                <a:lnTo>
                  <a:pt x="602780" y="606475"/>
                </a:lnTo>
                <a:lnTo>
                  <a:pt x="602780" y="581482"/>
                </a:lnTo>
                <a:lnTo>
                  <a:pt x="614387" y="581482"/>
                </a:lnTo>
                <a:lnTo>
                  <a:pt x="610764" y="570141"/>
                </a:lnTo>
                <a:lnTo>
                  <a:pt x="567283" y="570141"/>
                </a:lnTo>
                <a:lnTo>
                  <a:pt x="531787" y="533793"/>
                </a:lnTo>
                <a:lnTo>
                  <a:pt x="531787" y="520166"/>
                </a:lnTo>
                <a:close/>
              </a:path>
              <a:path w="698500" h="738504">
                <a:moveTo>
                  <a:pt x="625995" y="642823"/>
                </a:moveTo>
                <a:lnTo>
                  <a:pt x="625995" y="679170"/>
                </a:lnTo>
                <a:lnTo>
                  <a:pt x="638276" y="665530"/>
                </a:lnTo>
                <a:lnTo>
                  <a:pt x="678976" y="665530"/>
                </a:lnTo>
                <a:lnTo>
                  <a:pt x="662851" y="654177"/>
                </a:lnTo>
                <a:lnTo>
                  <a:pt x="649884" y="654177"/>
                </a:lnTo>
                <a:lnTo>
                  <a:pt x="625995" y="642823"/>
                </a:lnTo>
                <a:close/>
              </a:path>
              <a:path w="698500" h="738504">
                <a:moveTo>
                  <a:pt x="650186" y="629196"/>
                </a:moveTo>
                <a:lnTo>
                  <a:pt x="625995" y="629196"/>
                </a:lnTo>
                <a:lnTo>
                  <a:pt x="649884" y="654177"/>
                </a:lnTo>
                <a:lnTo>
                  <a:pt x="662851" y="654177"/>
                </a:lnTo>
                <a:lnTo>
                  <a:pt x="650186" y="629196"/>
                </a:lnTo>
                <a:close/>
              </a:path>
              <a:path w="698500" h="738504">
                <a:moveTo>
                  <a:pt x="625995" y="581482"/>
                </a:moveTo>
                <a:lnTo>
                  <a:pt x="602780" y="581482"/>
                </a:lnTo>
                <a:lnTo>
                  <a:pt x="614387" y="642823"/>
                </a:lnTo>
                <a:lnTo>
                  <a:pt x="625995" y="629196"/>
                </a:lnTo>
                <a:lnTo>
                  <a:pt x="650186" y="629196"/>
                </a:lnTo>
                <a:lnTo>
                  <a:pt x="625995" y="581482"/>
                </a:lnTo>
                <a:close/>
              </a:path>
              <a:path w="698500" h="738504">
                <a:moveTo>
                  <a:pt x="166560" y="581482"/>
                </a:moveTo>
                <a:lnTo>
                  <a:pt x="154279" y="581482"/>
                </a:lnTo>
                <a:lnTo>
                  <a:pt x="166560" y="592861"/>
                </a:lnTo>
                <a:lnTo>
                  <a:pt x="166560" y="581482"/>
                </a:lnTo>
                <a:close/>
              </a:path>
              <a:path w="698500" h="738504">
                <a:moveTo>
                  <a:pt x="496277" y="483831"/>
                </a:moveTo>
                <a:lnTo>
                  <a:pt x="331089" y="483831"/>
                </a:lnTo>
                <a:lnTo>
                  <a:pt x="319481" y="497446"/>
                </a:lnTo>
                <a:lnTo>
                  <a:pt x="307873" y="508812"/>
                </a:lnTo>
                <a:lnTo>
                  <a:pt x="296265" y="545147"/>
                </a:lnTo>
                <a:lnTo>
                  <a:pt x="307873" y="556501"/>
                </a:lnTo>
                <a:lnTo>
                  <a:pt x="296265" y="570141"/>
                </a:lnTo>
                <a:lnTo>
                  <a:pt x="307873" y="570141"/>
                </a:lnTo>
                <a:lnTo>
                  <a:pt x="343369" y="545147"/>
                </a:lnTo>
                <a:lnTo>
                  <a:pt x="354977" y="545147"/>
                </a:lnTo>
                <a:lnTo>
                  <a:pt x="366585" y="520166"/>
                </a:lnTo>
                <a:lnTo>
                  <a:pt x="354977" y="497446"/>
                </a:lnTo>
                <a:lnTo>
                  <a:pt x="496277" y="497446"/>
                </a:lnTo>
                <a:lnTo>
                  <a:pt x="496277" y="483831"/>
                </a:lnTo>
                <a:close/>
              </a:path>
              <a:path w="698500" h="738504">
                <a:moveTo>
                  <a:pt x="602780" y="545147"/>
                </a:moveTo>
                <a:lnTo>
                  <a:pt x="578878" y="556501"/>
                </a:lnTo>
                <a:lnTo>
                  <a:pt x="567283" y="570141"/>
                </a:lnTo>
                <a:lnTo>
                  <a:pt x="610764" y="570141"/>
                </a:lnTo>
                <a:lnTo>
                  <a:pt x="602780" y="545147"/>
                </a:lnTo>
                <a:close/>
              </a:path>
              <a:path w="698500" h="738504">
                <a:moveTo>
                  <a:pt x="496277" y="339204"/>
                </a:moveTo>
                <a:lnTo>
                  <a:pt x="118783" y="339204"/>
                </a:lnTo>
                <a:lnTo>
                  <a:pt x="118783" y="352082"/>
                </a:lnTo>
                <a:lnTo>
                  <a:pt x="131076" y="374802"/>
                </a:lnTo>
                <a:lnTo>
                  <a:pt x="118783" y="399783"/>
                </a:lnTo>
                <a:lnTo>
                  <a:pt x="95580" y="399783"/>
                </a:lnTo>
                <a:lnTo>
                  <a:pt x="83959" y="411137"/>
                </a:lnTo>
                <a:lnTo>
                  <a:pt x="58712" y="411137"/>
                </a:lnTo>
                <a:lnTo>
                  <a:pt x="35509" y="472452"/>
                </a:lnTo>
                <a:lnTo>
                  <a:pt x="70319" y="545147"/>
                </a:lnTo>
                <a:lnTo>
                  <a:pt x="83959" y="545147"/>
                </a:lnTo>
                <a:lnTo>
                  <a:pt x="107175" y="533793"/>
                </a:lnTo>
                <a:lnTo>
                  <a:pt x="283984" y="533793"/>
                </a:lnTo>
                <a:lnTo>
                  <a:pt x="283984" y="508812"/>
                </a:lnTo>
                <a:lnTo>
                  <a:pt x="319481" y="483831"/>
                </a:lnTo>
                <a:lnTo>
                  <a:pt x="496277" y="483831"/>
                </a:lnTo>
                <a:lnTo>
                  <a:pt x="496277" y="339204"/>
                </a:lnTo>
                <a:close/>
              </a:path>
              <a:path w="698500" h="738504">
                <a:moveTo>
                  <a:pt x="496277" y="497446"/>
                </a:moveTo>
                <a:lnTo>
                  <a:pt x="354977" y="497446"/>
                </a:lnTo>
                <a:lnTo>
                  <a:pt x="390474" y="508812"/>
                </a:lnTo>
                <a:lnTo>
                  <a:pt x="437578" y="533793"/>
                </a:lnTo>
                <a:lnTo>
                  <a:pt x="496277" y="533793"/>
                </a:lnTo>
                <a:lnTo>
                  <a:pt x="496277" y="497446"/>
                </a:lnTo>
                <a:close/>
              </a:path>
              <a:path w="698500" h="738504">
                <a:moveTo>
                  <a:pt x="70319" y="254393"/>
                </a:moveTo>
                <a:lnTo>
                  <a:pt x="58712" y="254393"/>
                </a:lnTo>
                <a:lnTo>
                  <a:pt x="11607" y="279387"/>
                </a:lnTo>
                <a:lnTo>
                  <a:pt x="0" y="302869"/>
                </a:lnTo>
                <a:lnTo>
                  <a:pt x="23215" y="315734"/>
                </a:lnTo>
                <a:lnTo>
                  <a:pt x="23215" y="339204"/>
                </a:lnTo>
                <a:lnTo>
                  <a:pt x="47104" y="352082"/>
                </a:lnTo>
                <a:lnTo>
                  <a:pt x="95580" y="352082"/>
                </a:lnTo>
                <a:lnTo>
                  <a:pt x="118783" y="339204"/>
                </a:lnTo>
                <a:lnTo>
                  <a:pt x="496277" y="339204"/>
                </a:lnTo>
                <a:lnTo>
                  <a:pt x="496277" y="279387"/>
                </a:lnTo>
                <a:lnTo>
                  <a:pt x="70319" y="279387"/>
                </a:lnTo>
                <a:lnTo>
                  <a:pt x="70319" y="254393"/>
                </a:lnTo>
                <a:close/>
              </a:path>
              <a:path w="698500" h="738504">
                <a:moveTo>
                  <a:pt x="213664" y="0"/>
                </a:moveTo>
                <a:lnTo>
                  <a:pt x="189776" y="24993"/>
                </a:lnTo>
                <a:lnTo>
                  <a:pt x="166560" y="36334"/>
                </a:lnTo>
                <a:lnTo>
                  <a:pt x="131076" y="61328"/>
                </a:lnTo>
                <a:lnTo>
                  <a:pt x="118783" y="61328"/>
                </a:lnTo>
                <a:lnTo>
                  <a:pt x="95580" y="84810"/>
                </a:lnTo>
                <a:lnTo>
                  <a:pt x="83959" y="134023"/>
                </a:lnTo>
                <a:lnTo>
                  <a:pt x="35509" y="145364"/>
                </a:lnTo>
                <a:lnTo>
                  <a:pt x="23215" y="170357"/>
                </a:lnTo>
                <a:lnTo>
                  <a:pt x="70319" y="206705"/>
                </a:lnTo>
                <a:lnTo>
                  <a:pt x="83959" y="230174"/>
                </a:lnTo>
                <a:lnTo>
                  <a:pt x="107175" y="266522"/>
                </a:lnTo>
                <a:lnTo>
                  <a:pt x="107175" y="279387"/>
                </a:lnTo>
                <a:lnTo>
                  <a:pt x="496277" y="279387"/>
                </a:lnTo>
                <a:lnTo>
                  <a:pt x="496277" y="97688"/>
                </a:lnTo>
                <a:lnTo>
                  <a:pt x="477995" y="84810"/>
                </a:lnTo>
                <a:lnTo>
                  <a:pt x="425983" y="84810"/>
                </a:lnTo>
                <a:lnTo>
                  <a:pt x="402082" y="72694"/>
                </a:lnTo>
                <a:lnTo>
                  <a:pt x="378866" y="72694"/>
                </a:lnTo>
                <a:lnTo>
                  <a:pt x="343369" y="48463"/>
                </a:lnTo>
                <a:lnTo>
                  <a:pt x="296265" y="48463"/>
                </a:lnTo>
                <a:lnTo>
                  <a:pt x="283984" y="24993"/>
                </a:lnTo>
                <a:lnTo>
                  <a:pt x="248488" y="24993"/>
                </a:lnTo>
                <a:lnTo>
                  <a:pt x="236880" y="12115"/>
                </a:lnTo>
                <a:lnTo>
                  <a:pt x="213664" y="0"/>
                </a:lnTo>
                <a:close/>
              </a:path>
              <a:path w="698500" h="738504">
                <a:moveTo>
                  <a:pt x="460794" y="72694"/>
                </a:moveTo>
                <a:lnTo>
                  <a:pt x="425983" y="84810"/>
                </a:lnTo>
                <a:lnTo>
                  <a:pt x="477995" y="84810"/>
                </a:lnTo>
                <a:lnTo>
                  <a:pt x="460794" y="72694"/>
                </a:lnTo>
                <a:close/>
              </a:path>
            </a:pathLst>
          </a:custGeom>
          <a:solidFill>
            <a:srgbClr val="7A11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461094" y="2555685"/>
            <a:ext cx="698500" cy="738505"/>
          </a:xfrm>
          <a:custGeom>
            <a:avLst/>
            <a:gdLst/>
            <a:ahLst/>
            <a:cxnLst/>
            <a:rect l="l" t="t" r="r" b="b"/>
            <a:pathLst>
              <a:path w="698500" h="738504">
                <a:moveTo>
                  <a:pt x="698347" y="715505"/>
                </a:moveTo>
                <a:lnTo>
                  <a:pt x="698347" y="679170"/>
                </a:lnTo>
                <a:lnTo>
                  <a:pt x="662851" y="654177"/>
                </a:lnTo>
                <a:lnTo>
                  <a:pt x="625995" y="581482"/>
                </a:lnTo>
                <a:lnTo>
                  <a:pt x="614387" y="581482"/>
                </a:lnTo>
                <a:lnTo>
                  <a:pt x="602780" y="545147"/>
                </a:lnTo>
                <a:lnTo>
                  <a:pt x="578878" y="556501"/>
                </a:lnTo>
                <a:lnTo>
                  <a:pt x="567283" y="570141"/>
                </a:lnTo>
                <a:lnTo>
                  <a:pt x="531787" y="533793"/>
                </a:lnTo>
                <a:lnTo>
                  <a:pt x="531787" y="520166"/>
                </a:lnTo>
                <a:lnTo>
                  <a:pt x="496277" y="533793"/>
                </a:lnTo>
                <a:lnTo>
                  <a:pt x="496277" y="520166"/>
                </a:lnTo>
                <a:lnTo>
                  <a:pt x="496277" y="97688"/>
                </a:lnTo>
                <a:lnTo>
                  <a:pt x="460794" y="72694"/>
                </a:lnTo>
                <a:lnTo>
                  <a:pt x="425983" y="84810"/>
                </a:lnTo>
                <a:lnTo>
                  <a:pt x="402082" y="72694"/>
                </a:lnTo>
                <a:lnTo>
                  <a:pt x="378866" y="72694"/>
                </a:lnTo>
                <a:lnTo>
                  <a:pt x="343369" y="48463"/>
                </a:lnTo>
                <a:lnTo>
                  <a:pt x="296265" y="48463"/>
                </a:lnTo>
                <a:lnTo>
                  <a:pt x="283984" y="24993"/>
                </a:lnTo>
                <a:lnTo>
                  <a:pt x="248488" y="24993"/>
                </a:lnTo>
                <a:lnTo>
                  <a:pt x="236880" y="12115"/>
                </a:lnTo>
                <a:lnTo>
                  <a:pt x="213664" y="0"/>
                </a:lnTo>
                <a:lnTo>
                  <a:pt x="189776" y="24993"/>
                </a:lnTo>
                <a:lnTo>
                  <a:pt x="166560" y="36334"/>
                </a:lnTo>
                <a:lnTo>
                  <a:pt x="131076" y="61328"/>
                </a:lnTo>
                <a:lnTo>
                  <a:pt x="118783" y="61328"/>
                </a:lnTo>
                <a:lnTo>
                  <a:pt x="95580" y="84810"/>
                </a:lnTo>
                <a:lnTo>
                  <a:pt x="83959" y="134023"/>
                </a:lnTo>
                <a:lnTo>
                  <a:pt x="35509" y="145364"/>
                </a:lnTo>
                <a:lnTo>
                  <a:pt x="23215" y="170357"/>
                </a:lnTo>
                <a:lnTo>
                  <a:pt x="70319" y="206705"/>
                </a:lnTo>
                <a:lnTo>
                  <a:pt x="83959" y="230174"/>
                </a:lnTo>
                <a:lnTo>
                  <a:pt x="107175" y="266522"/>
                </a:lnTo>
                <a:lnTo>
                  <a:pt x="107175" y="279387"/>
                </a:lnTo>
                <a:lnTo>
                  <a:pt x="70319" y="279387"/>
                </a:lnTo>
                <a:lnTo>
                  <a:pt x="70319" y="254393"/>
                </a:lnTo>
                <a:lnTo>
                  <a:pt x="58712" y="254393"/>
                </a:lnTo>
                <a:lnTo>
                  <a:pt x="11607" y="279387"/>
                </a:lnTo>
                <a:lnTo>
                  <a:pt x="0" y="302869"/>
                </a:lnTo>
                <a:lnTo>
                  <a:pt x="23215" y="315734"/>
                </a:lnTo>
                <a:lnTo>
                  <a:pt x="23215" y="327088"/>
                </a:lnTo>
                <a:lnTo>
                  <a:pt x="23215" y="339204"/>
                </a:lnTo>
                <a:lnTo>
                  <a:pt x="47104" y="352082"/>
                </a:lnTo>
                <a:lnTo>
                  <a:pt x="70319" y="352082"/>
                </a:lnTo>
                <a:lnTo>
                  <a:pt x="95580" y="352082"/>
                </a:lnTo>
                <a:lnTo>
                  <a:pt x="118783" y="339204"/>
                </a:lnTo>
                <a:lnTo>
                  <a:pt x="118783" y="352082"/>
                </a:lnTo>
                <a:lnTo>
                  <a:pt x="131076" y="374802"/>
                </a:lnTo>
                <a:lnTo>
                  <a:pt x="118783" y="399783"/>
                </a:lnTo>
                <a:lnTo>
                  <a:pt x="95580" y="399783"/>
                </a:lnTo>
                <a:lnTo>
                  <a:pt x="83959" y="411137"/>
                </a:lnTo>
                <a:lnTo>
                  <a:pt x="70319" y="411137"/>
                </a:lnTo>
                <a:lnTo>
                  <a:pt x="58712" y="411137"/>
                </a:lnTo>
                <a:lnTo>
                  <a:pt x="35509" y="472452"/>
                </a:lnTo>
                <a:lnTo>
                  <a:pt x="70319" y="545147"/>
                </a:lnTo>
                <a:lnTo>
                  <a:pt x="83959" y="545147"/>
                </a:lnTo>
                <a:lnTo>
                  <a:pt x="107175" y="533793"/>
                </a:lnTo>
                <a:lnTo>
                  <a:pt x="107175" y="556501"/>
                </a:lnTo>
                <a:lnTo>
                  <a:pt x="107175" y="570141"/>
                </a:lnTo>
                <a:lnTo>
                  <a:pt x="118783" y="581482"/>
                </a:lnTo>
                <a:lnTo>
                  <a:pt x="154279" y="581482"/>
                </a:lnTo>
                <a:lnTo>
                  <a:pt x="166560" y="592861"/>
                </a:lnTo>
                <a:lnTo>
                  <a:pt x="166560" y="581482"/>
                </a:lnTo>
                <a:lnTo>
                  <a:pt x="189776" y="581482"/>
                </a:lnTo>
                <a:lnTo>
                  <a:pt x="189776" y="606475"/>
                </a:lnTo>
                <a:lnTo>
                  <a:pt x="189776" y="629196"/>
                </a:lnTo>
                <a:lnTo>
                  <a:pt x="131076" y="679170"/>
                </a:lnTo>
                <a:lnTo>
                  <a:pt x="95580" y="690511"/>
                </a:lnTo>
                <a:lnTo>
                  <a:pt x="83959" y="701890"/>
                </a:lnTo>
                <a:lnTo>
                  <a:pt x="47104" y="726871"/>
                </a:lnTo>
                <a:lnTo>
                  <a:pt x="58712" y="738225"/>
                </a:lnTo>
                <a:lnTo>
                  <a:pt x="118783" y="701890"/>
                </a:lnTo>
                <a:lnTo>
                  <a:pt x="166560" y="679170"/>
                </a:lnTo>
                <a:lnTo>
                  <a:pt x="178181" y="665530"/>
                </a:lnTo>
                <a:lnTo>
                  <a:pt x="201383" y="642823"/>
                </a:lnTo>
                <a:lnTo>
                  <a:pt x="260769" y="592861"/>
                </a:lnTo>
                <a:lnTo>
                  <a:pt x="272376" y="581482"/>
                </a:lnTo>
                <a:lnTo>
                  <a:pt x="248488" y="570141"/>
                </a:lnTo>
                <a:lnTo>
                  <a:pt x="260769" y="556501"/>
                </a:lnTo>
                <a:lnTo>
                  <a:pt x="283984" y="533793"/>
                </a:lnTo>
                <a:lnTo>
                  <a:pt x="283984" y="508812"/>
                </a:lnTo>
                <a:lnTo>
                  <a:pt x="319481" y="483831"/>
                </a:lnTo>
                <a:lnTo>
                  <a:pt x="331089" y="483831"/>
                </a:lnTo>
                <a:lnTo>
                  <a:pt x="319481" y="497446"/>
                </a:lnTo>
                <a:lnTo>
                  <a:pt x="307873" y="508812"/>
                </a:lnTo>
                <a:lnTo>
                  <a:pt x="296265" y="545147"/>
                </a:lnTo>
                <a:lnTo>
                  <a:pt x="307873" y="556501"/>
                </a:lnTo>
                <a:lnTo>
                  <a:pt x="296265" y="570141"/>
                </a:lnTo>
                <a:lnTo>
                  <a:pt x="307873" y="570141"/>
                </a:lnTo>
                <a:lnTo>
                  <a:pt x="343369" y="545147"/>
                </a:lnTo>
                <a:lnTo>
                  <a:pt x="354977" y="545147"/>
                </a:lnTo>
                <a:lnTo>
                  <a:pt x="366585" y="520166"/>
                </a:lnTo>
                <a:lnTo>
                  <a:pt x="354977" y="497446"/>
                </a:lnTo>
                <a:lnTo>
                  <a:pt x="390474" y="508812"/>
                </a:lnTo>
                <a:lnTo>
                  <a:pt x="437578" y="533793"/>
                </a:lnTo>
                <a:lnTo>
                  <a:pt x="473075" y="533793"/>
                </a:lnTo>
                <a:lnTo>
                  <a:pt x="508571" y="545147"/>
                </a:lnTo>
                <a:lnTo>
                  <a:pt x="520179" y="545147"/>
                </a:lnTo>
                <a:lnTo>
                  <a:pt x="520179" y="556501"/>
                </a:lnTo>
                <a:lnTo>
                  <a:pt x="578878" y="606475"/>
                </a:lnTo>
                <a:lnTo>
                  <a:pt x="614387" y="679170"/>
                </a:lnTo>
                <a:lnTo>
                  <a:pt x="602780" y="617842"/>
                </a:lnTo>
                <a:lnTo>
                  <a:pt x="591172" y="606475"/>
                </a:lnTo>
                <a:lnTo>
                  <a:pt x="602780" y="606475"/>
                </a:lnTo>
                <a:lnTo>
                  <a:pt x="602780" y="581482"/>
                </a:lnTo>
                <a:lnTo>
                  <a:pt x="614387" y="642823"/>
                </a:lnTo>
                <a:lnTo>
                  <a:pt x="625995" y="629196"/>
                </a:lnTo>
                <a:lnTo>
                  <a:pt x="649884" y="654177"/>
                </a:lnTo>
                <a:lnTo>
                  <a:pt x="625995" y="642823"/>
                </a:lnTo>
                <a:lnTo>
                  <a:pt x="625995" y="654177"/>
                </a:lnTo>
                <a:lnTo>
                  <a:pt x="625995" y="679170"/>
                </a:lnTo>
                <a:lnTo>
                  <a:pt x="638276" y="665530"/>
                </a:lnTo>
                <a:lnTo>
                  <a:pt x="638276" y="690511"/>
                </a:lnTo>
                <a:lnTo>
                  <a:pt x="662851" y="726871"/>
                </a:lnTo>
                <a:lnTo>
                  <a:pt x="662851" y="701890"/>
                </a:lnTo>
                <a:lnTo>
                  <a:pt x="649884" y="679170"/>
                </a:lnTo>
                <a:lnTo>
                  <a:pt x="662851" y="679170"/>
                </a:lnTo>
                <a:lnTo>
                  <a:pt x="662851" y="690511"/>
                </a:lnTo>
                <a:lnTo>
                  <a:pt x="674446" y="715505"/>
                </a:lnTo>
                <a:lnTo>
                  <a:pt x="686739" y="726871"/>
                </a:lnTo>
                <a:lnTo>
                  <a:pt x="698347" y="715505"/>
                </a:lnTo>
              </a:path>
            </a:pathLst>
          </a:custGeom>
          <a:ln w="12700">
            <a:solidFill>
              <a:srgbClr val="C0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264977" y="3439910"/>
            <a:ext cx="1075690" cy="593725"/>
          </a:xfrm>
          <a:custGeom>
            <a:avLst/>
            <a:gdLst/>
            <a:ahLst/>
            <a:cxnLst/>
            <a:rect l="l" t="t" r="r" b="b"/>
            <a:pathLst>
              <a:path w="1075689" h="593725">
                <a:moveTo>
                  <a:pt x="803287" y="471855"/>
                </a:moveTo>
                <a:lnTo>
                  <a:pt x="685431" y="471855"/>
                </a:lnTo>
                <a:lnTo>
                  <a:pt x="685431" y="484695"/>
                </a:lnTo>
                <a:lnTo>
                  <a:pt x="756285" y="484695"/>
                </a:lnTo>
                <a:lnTo>
                  <a:pt x="780135" y="508139"/>
                </a:lnTo>
                <a:lnTo>
                  <a:pt x="780135" y="557288"/>
                </a:lnTo>
                <a:lnTo>
                  <a:pt x="803287" y="580732"/>
                </a:lnTo>
                <a:lnTo>
                  <a:pt x="814870" y="593585"/>
                </a:lnTo>
                <a:lnTo>
                  <a:pt x="827151" y="593585"/>
                </a:lnTo>
                <a:lnTo>
                  <a:pt x="827151" y="557288"/>
                </a:lnTo>
                <a:lnTo>
                  <a:pt x="803287" y="471855"/>
                </a:lnTo>
                <a:close/>
              </a:path>
              <a:path w="1075689" h="593725">
                <a:moveTo>
                  <a:pt x="543026" y="496049"/>
                </a:moveTo>
                <a:lnTo>
                  <a:pt x="425157" y="496049"/>
                </a:lnTo>
                <a:lnTo>
                  <a:pt x="472173" y="568629"/>
                </a:lnTo>
                <a:lnTo>
                  <a:pt x="507593" y="580732"/>
                </a:lnTo>
                <a:lnTo>
                  <a:pt x="507593" y="544423"/>
                </a:lnTo>
                <a:lnTo>
                  <a:pt x="554608" y="508139"/>
                </a:lnTo>
                <a:lnTo>
                  <a:pt x="543026" y="496049"/>
                </a:lnTo>
                <a:close/>
              </a:path>
              <a:path w="1075689" h="593725">
                <a:moveTo>
                  <a:pt x="814870" y="448411"/>
                </a:moveTo>
                <a:lnTo>
                  <a:pt x="342722" y="448411"/>
                </a:lnTo>
                <a:lnTo>
                  <a:pt x="366560" y="471855"/>
                </a:lnTo>
                <a:lnTo>
                  <a:pt x="366560" y="496049"/>
                </a:lnTo>
                <a:lnTo>
                  <a:pt x="390410" y="508139"/>
                </a:lnTo>
                <a:lnTo>
                  <a:pt x="401993" y="508139"/>
                </a:lnTo>
                <a:lnTo>
                  <a:pt x="413575" y="496049"/>
                </a:lnTo>
                <a:lnTo>
                  <a:pt x="650684" y="496049"/>
                </a:lnTo>
                <a:lnTo>
                  <a:pt x="662254" y="484695"/>
                </a:lnTo>
                <a:lnTo>
                  <a:pt x="650684" y="484695"/>
                </a:lnTo>
                <a:lnTo>
                  <a:pt x="685431" y="471855"/>
                </a:lnTo>
                <a:lnTo>
                  <a:pt x="803287" y="471855"/>
                </a:lnTo>
                <a:lnTo>
                  <a:pt x="814870" y="448411"/>
                </a:lnTo>
                <a:close/>
              </a:path>
              <a:path w="1075689" h="593725">
                <a:moveTo>
                  <a:pt x="578459" y="496049"/>
                </a:moveTo>
                <a:lnTo>
                  <a:pt x="554608" y="496049"/>
                </a:lnTo>
                <a:lnTo>
                  <a:pt x="554608" y="508139"/>
                </a:lnTo>
                <a:lnTo>
                  <a:pt x="578459" y="496049"/>
                </a:lnTo>
                <a:close/>
              </a:path>
              <a:path w="1075689" h="593725">
                <a:moveTo>
                  <a:pt x="650684" y="496049"/>
                </a:moveTo>
                <a:lnTo>
                  <a:pt x="615251" y="496049"/>
                </a:lnTo>
                <a:lnTo>
                  <a:pt x="626821" y="508139"/>
                </a:lnTo>
                <a:lnTo>
                  <a:pt x="662254" y="508139"/>
                </a:lnTo>
                <a:lnTo>
                  <a:pt x="650684" y="496049"/>
                </a:lnTo>
                <a:close/>
              </a:path>
              <a:path w="1075689" h="593725">
                <a:moveTo>
                  <a:pt x="756285" y="484695"/>
                </a:moveTo>
                <a:lnTo>
                  <a:pt x="733120" y="484695"/>
                </a:lnTo>
                <a:lnTo>
                  <a:pt x="733120" y="496049"/>
                </a:lnTo>
                <a:lnTo>
                  <a:pt x="756285" y="484695"/>
                </a:lnTo>
                <a:close/>
              </a:path>
              <a:path w="1075689" h="593725">
                <a:moveTo>
                  <a:pt x="23863" y="36309"/>
                </a:moveTo>
                <a:lnTo>
                  <a:pt x="0" y="36309"/>
                </a:lnTo>
                <a:lnTo>
                  <a:pt x="12280" y="97548"/>
                </a:lnTo>
                <a:lnTo>
                  <a:pt x="0" y="181482"/>
                </a:lnTo>
                <a:lnTo>
                  <a:pt x="12280" y="217779"/>
                </a:lnTo>
                <a:lnTo>
                  <a:pt x="0" y="254076"/>
                </a:lnTo>
                <a:lnTo>
                  <a:pt x="12280" y="266928"/>
                </a:lnTo>
                <a:lnTo>
                  <a:pt x="12280" y="279031"/>
                </a:lnTo>
                <a:lnTo>
                  <a:pt x="35445" y="303212"/>
                </a:lnTo>
                <a:lnTo>
                  <a:pt x="47713" y="303212"/>
                </a:lnTo>
                <a:lnTo>
                  <a:pt x="47713" y="314566"/>
                </a:lnTo>
                <a:lnTo>
                  <a:pt x="35445" y="314566"/>
                </a:lnTo>
                <a:lnTo>
                  <a:pt x="35445" y="326656"/>
                </a:lnTo>
                <a:lnTo>
                  <a:pt x="47713" y="326656"/>
                </a:lnTo>
                <a:lnTo>
                  <a:pt x="47713" y="350850"/>
                </a:lnTo>
                <a:lnTo>
                  <a:pt x="70878" y="375805"/>
                </a:lnTo>
                <a:lnTo>
                  <a:pt x="70878" y="387159"/>
                </a:lnTo>
                <a:lnTo>
                  <a:pt x="117894" y="399249"/>
                </a:lnTo>
                <a:lnTo>
                  <a:pt x="117894" y="412114"/>
                </a:lnTo>
                <a:lnTo>
                  <a:pt x="129476" y="412114"/>
                </a:lnTo>
                <a:lnTo>
                  <a:pt x="141731" y="435546"/>
                </a:lnTo>
                <a:lnTo>
                  <a:pt x="177164" y="435546"/>
                </a:lnTo>
                <a:lnTo>
                  <a:pt x="248704" y="459752"/>
                </a:lnTo>
                <a:lnTo>
                  <a:pt x="342722" y="448411"/>
                </a:lnTo>
                <a:lnTo>
                  <a:pt x="814870" y="448411"/>
                </a:lnTo>
                <a:lnTo>
                  <a:pt x="850315" y="412114"/>
                </a:lnTo>
                <a:lnTo>
                  <a:pt x="897305" y="387159"/>
                </a:lnTo>
                <a:lnTo>
                  <a:pt x="909586" y="362953"/>
                </a:lnTo>
                <a:lnTo>
                  <a:pt x="897305" y="326656"/>
                </a:lnTo>
                <a:lnTo>
                  <a:pt x="897305" y="279031"/>
                </a:lnTo>
                <a:lnTo>
                  <a:pt x="909586" y="266928"/>
                </a:lnTo>
                <a:lnTo>
                  <a:pt x="936842" y="266928"/>
                </a:lnTo>
                <a:lnTo>
                  <a:pt x="945019" y="242735"/>
                </a:lnTo>
                <a:lnTo>
                  <a:pt x="956589" y="230631"/>
                </a:lnTo>
                <a:lnTo>
                  <a:pt x="992009" y="217779"/>
                </a:lnTo>
                <a:lnTo>
                  <a:pt x="685431" y="217779"/>
                </a:lnTo>
                <a:lnTo>
                  <a:pt x="685431" y="181482"/>
                </a:lnTo>
                <a:lnTo>
                  <a:pt x="694776" y="145186"/>
                </a:lnTo>
                <a:lnTo>
                  <a:pt x="685431" y="145186"/>
                </a:lnTo>
                <a:lnTo>
                  <a:pt x="697699" y="108889"/>
                </a:lnTo>
                <a:lnTo>
                  <a:pt x="756285" y="108889"/>
                </a:lnTo>
                <a:lnTo>
                  <a:pt x="756285" y="97548"/>
                </a:lnTo>
                <a:lnTo>
                  <a:pt x="744715" y="85458"/>
                </a:lnTo>
                <a:lnTo>
                  <a:pt x="602310" y="85458"/>
                </a:lnTo>
                <a:lnTo>
                  <a:pt x="634542" y="61264"/>
                </a:lnTo>
                <a:lnTo>
                  <a:pt x="23863" y="61264"/>
                </a:lnTo>
                <a:lnTo>
                  <a:pt x="35445" y="49148"/>
                </a:lnTo>
                <a:lnTo>
                  <a:pt x="23863" y="36309"/>
                </a:lnTo>
                <a:close/>
              </a:path>
              <a:path w="1075689" h="593725">
                <a:moveTo>
                  <a:pt x="909586" y="266928"/>
                </a:moveTo>
                <a:lnTo>
                  <a:pt x="897305" y="290372"/>
                </a:lnTo>
                <a:lnTo>
                  <a:pt x="909586" y="303212"/>
                </a:lnTo>
                <a:lnTo>
                  <a:pt x="909586" y="326656"/>
                </a:lnTo>
                <a:lnTo>
                  <a:pt x="921169" y="290372"/>
                </a:lnTo>
                <a:lnTo>
                  <a:pt x="909586" y="266928"/>
                </a:lnTo>
                <a:close/>
              </a:path>
              <a:path w="1075689" h="593725">
                <a:moveTo>
                  <a:pt x="936842" y="266928"/>
                </a:moveTo>
                <a:lnTo>
                  <a:pt x="909586" y="266928"/>
                </a:lnTo>
                <a:lnTo>
                  <a:pt x="921169" y="279031"/>
                </a:lnTo>
                <a:lnTo>
                  <a:pt x="932751" y="279031"/>
                </a:lnTo>
                <a:lnTo>
                  <a:pt x="936842" y="266928"/>
                </a:lnTo>
                <a:close/>
              </a:path>
              <a:path w="1075689" h="593725">
                <a:moveTo>
                  <a:pt x="733120" y="108889"/>
                </a:moveTo>
                <a:lnTo>
                  <a:pt x="733120" y="121742"/>
                </a:lnTo>
                <a:lnTo>
                  <a:pt x="720852" y="133832"/>
                </a:lnTo>
                <a:lnTo>
                  <a:pt x="709282" y="158038"/>
                </a:lnTo>
                <a:lnTo>
                  <a:pt x="709282" y="206438"/>
                </a:lnTo>
                <a:lnTo>
                  <a:pt x="697699" y="217779"/>
                </a:lnTo>
                <a:lnTo>
                  <a:pt x="767867" y="217779"/>
                </a:lnTo>
                <a:lnTo>
                  <a:pt x="791705" y="181482"/>
                </a:lnTo>
                <a:lnTo>
                  <a:pt x="780135" y="181482"/>
                </a:lnTo>
                <a:lnTo>
                  <a:pt x="780135" y="170154"/>
                </a:lnTo>
                <a:lnTo>
                  <a:pt x="756285" y="170154"/>
                </a:lnTo>
                <a:lnTo>
                  <a:pt x="767867" y="145186"/>
                </a:lnTo>
                <a:lnTo>
                  <a:pt x="767867" y="121742"/>
                </a:lnTo>
                <a:lnTo>
                  <a:pt x="733120" y="108889"/>
                </a:lnTo>
                <a:close/>
              </a:path>
              <a:path w="1075689" h="593725">
                <a:moveTo>
                  <a:pt x="1028141" y="61264"/>
                </a:moveTo>
                <a:lnTo>
                  <a:pt x="1004963" y="121742"/>
                </a:lnTo>
                <a:lnTo>
                  <a:pt x="979754" y="133832"/>
                </a:lnTo>
                <a:lnTo>
                  <a:pt x="921169" y="133832"/>
                </a:lnTo>
                <a:lnTo>
                  <a:pt x="897305" y="145186"/>
                </a:lnTo>
                <a:lnTo>
                  <a:pt x="897305" y="170154"/>
                </a:lnTo>
                <a:lnTo>
                  <a:pt x="850315" y="170154"/>
                </a:lnTo>
                <a:lnTo>
                  <a:pt x="850315" y="181482"/>
                </a:lnTo>
                <a:lnTo>
                  <a:pt x="803287" y="217779"/>
                </a:lnTo>
                <a:lnTo>
                  <a:pt x="1004963" y="217779"/>
                </a:lnTo>
                <a:lnTo>
                  <a:pt x="992009" y="194335"/>
                </a:lnTo>
                <a:lnTo>
                  <a:pt x="1016546" y="170154"/>
                </a:lnTo>
                <a:lnTo>
                  <a:pt x="1040409" y="145186"/>
                </a:lnTo>
                <a:lnTo>
                  <a:pt x="1063574" y="145186"/>
                </a:lnTo>
                <a:lnTo>
                  <a:pt x="1075131" y="133832"/>
                </a:lnTo>
                <a:lnTo>
                  <a:pt x="1075131" y="121742"/>
                </a:lnTo>
                <a:lnTo>
                  <a:pt x="1063574" y="108889"/>
                </a:lnTo>
                <a:lnTo>
                  <a:pt x="1051966" y="72593"/>
                </a:lnTo>
                <a:lnTo>
                  <a:pt x="1040409" y="72593"/>
                </a:lnTo>
                <a:lnTo>
                  <a:pt x="1028141" y="61264"/>
                </a:lnTo>
                <a:close/>
              </a:path>
              <a:path w="1075689" h="593725">
                <a:moveTo>
                  <a:pt x="780135" y="158038"/>
                </a:moveTo>
                <a:lnTo>
                  <a:pt x="756285" y="170154"/>
                </a:lnTo>
                <a:lnTo>
                  <a:pt x="780135" y="170154"/>
                </a:lnTo>
                <a:lnTo>
                  <a:pt x="780135" y="158038"/>
                </a:lnTo>
                <a:close/>
              </a:path>
              <a:path w="1075689" h="593725">
                <a:moveTo>
                  <a:pt x="697699" y="133832"/>
                </a:moveTo>
                <a:lnTo>
                  <a:pt x="685431" y="145186"/>
                </a:lnTo>
                <a:lnTo>
                  <a:pt x="694776" y="145186"/>
                </a:lnTo>
                <a:lnTo>
                  <a:pt x="697699" y="133832"/>
                </a:lnTo>
                <a:close/>
              </a:path>
              <a:path w="1075689" h="593725">
                <a:moveTo>
                  <a:pt x="626821" y="72593"/>
                </a:moveTo>
                <a:lnTo>
                  <a:pt x="602310" y="85458"/>
                </a:lnTo>
                <a:lnTo>
                  <a:pt x="638416" y="85458"/>
                </a:lnTo>
                <a:lnTo>
                  <a:pt x="626821" y="72593"/>
                </a:lnTo>
                <a:close/>
              </a:path>
              <a:path w="1075689" h="593725">
                <a:moveTo>
                  <a:pt x="673849" y="72593"/>
                </a:moveTo>
                <a:lnTo>
                  <a:pt x="638416" y="85458"/>
                </a:lnTo>
                <a:lnTo>
                  <a:pt x="673849" y="85458"/>
                </a:lnTo>
                <a:lnTo>
                  <a:pt x="673849" y="72593"/>
                </a:lnTo>
                <a:close/>
              </a:path>
              <a:path w="1075689" h="593725">
                <a:moveTo>
                  <a:pt x="685431" y="72593"/>
                </a:moveTo>
                <a:lnTo>
                  <a:pt x="673849" y="85458"/>
                </a:lnTo>
                <a:lnTo>
                  <a:pt x="697699" y="85458"/>
                </a:lnTo>
                <a:lnTo>
                  <a:pt x="685431" y="72593"/>
                </a:lnTo>
                <a:close/>
              </a:path>
              <a:path w="1075689" h="593725">
                <a:moveTo>
                  <a:pt x="1051966" y="61264"/>
                </a:moveTo>
                <a:lnTo>
                  <a:pt x="1040409" y="72593"/>
                </a:lnTo>
                <a:lnTo>
                  <a:pt x="1051966" y="72593"/>
                </a:lnTo>
                <a:lnTo>
                  <a:pt x="1051966" y="61264"/>
                </a:lnTo>
                <a:close/>
              </a:path>
              <a:path w="1075689" h="593725">
                <a:moveTo>
                  <a:pt x="554608" y="0"/>
                </a:moveTo>
                <a:lnTo>
                  <a:pt x="543026" y="12865"/>
                </a:lnTo>
                <a:lnTo>
                  <a:pt x="35445" y="12865"/>
                </a:lnTo>
                <a:lnTo>
                  <a:pt x="35445" y="61264"/>
                </a:lnTo>
                <a:lnTo>
                  <a:pt x="634542" y="61264"/>
                </a:lnTo>
                <a:lnTo>
                  <a:pt x="650684" y="49148"/>
                </a:lnTo>
                <a:lnTo>
                  <a:pt x="615251" y="49148"/>
                </a:lnTo>
                <a:lnTo>
                  <a:pt x="590029" y="24955"/>
                </a:lnTo>
                <a:lnTo>
                  <a:pt x="566877" y="24955"/>
                </a:lnTo>
                <a:lnTo>
                  <a:pt x="554608" y="0"/>
                </a:lnTo>
                <a:close/>
              </a:path>
            </a:pathLst>
          </a:custGeom>
          <a:solidFill>
            <a:srgbClr val="7A11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264977" y="3439910"/>
            <a:ext cx="1075690" cy="593725"/>
          </a:xfrm>
          <a:custGeom>
            <a:avLst/>
            <a:gdLst/>
            <a:ahLst/>
            <a:cxnLst/>
            <a:rect l="l" t="t" r="r" b="b"/>
            <a:pathLst>
              <a:path w="1075689" h="593725">
                <a:moveTo>
                  <a:pt x="35445" y="12865"/>
                </a:moveTo>
                <a:lnTo>
                  <a:pt x="543026" y="12865"/>
                </a:lnTo>
                <a:lnTo>
                  <a:pt x="554608" y="0"/>
                </a:lnTo>
                <a:lnTo>
                  <a:pt x="566877" y="24955"/>
                </a:lnTo>
                <a:lnTo>
                  <a:pt x="590029" y="24955"/>
                </a:lnTo>
                <a:lnTo>
                  <a:pt x="615251" y="49148"/>
                </a:lnTo>
                <a:lnTo>
                  <a:pt x="650684" y="49148"/>
                </a:lnTo>
                <a:lnTo>
                  <a:pt x="602297" y="85458"/>
                </a:lnTo>
                <a:lnTo>
                  <a:pt x="626821" y="72593"/>
                </a:lnTo>
                <a:lnTo>
                  <a:pt x="638416" y="85458"/>
                </a:lnTo>
                <a:lnTo>
                  <a:pt x="673849" y="72593"/>
                </a:lnTo>
                <a:lnTo>
                  <a:pt x="673849" y="85458"/>
                </a:lnTo>
                <a:lnTo>
                  <a:pt x="685431" y="72593"/>
                </a:lnTo>
                <a:lnTo>
                  <a:pt x="697699" y="85458"/>
                </a:lnTo>
                <a:lnTo>
                  <a:pt x="733120" y="85458"/>
                </a:lnTo>
                <a:lnTo>
                  <a:pt x="744715" y="85458"/>
                </a:lnTo>
                <a:lnTo>
                  <a:pt x="756285" y="97548"/>
                </a:lnTo>
                <a:lnTo>
                  <a:pt x="756285" y="108889"/>
                </a:lnTo>
                <a:lnTo>
                  <a:pt x="697699" y="108889"/>
                </a:lnTo>
                <a:lnTo>
                  <a:pt x="685431" y="145186"/>
                </a:lnTo>
                <a:lnTo>
                  <a:pt x="697699" y="133832"/>
                </a:lnTo>
                <a:lnTo>
                  <a:pt x="685431" y="181482"/>
                </a:lnTo>
                <a:lnTo>
                  <a:pt x="685431" y="206438"/>
                </a:lnTo>
                <a:lnTo>
                  <a:pt x="685431" y="217779"/>
                </a:lnTo>
                <a:lnTo>
                  <a:pt x="697699" y="217779"/>
                </a:lnTo>
                <a:lnTo>
                  <a:pt x="709282" y="206438"/>
                </a:lnTo>
                <a:lnTo>
                  <a:pt x="709282" y="158038"/>
                </a:lnTo>
                <a:lnTo>
                  <a:pt x="720852" y="133832"/>
                </a:lnTo>
                <a:lnTo>
                  <a:pt x="733120" y="121742"/>
                </a:lnTo>
                <a:lnTo>
                  <a:pt x="733120" y="108889"/>
                </a:lnTo>
                <a:lnTo>
                  <a:pt x="767867" y="121742"/>
                </a:lnTo>
                <a:lnTo>
                  <a:pt x="767867" y="145186"/>
                </a:lnTo>
                <a:lnTo>
                  <a:pt x="756285" y="170141"/>
                </a:lnTo>
                <a:lnTo>
                  <a:pt x="780135" y="158038"/>
                </a:lnTo>
                <a:lnTo>
                  <a:pt x="780135" y="181482"/>
                </a:lnTo>
                <a:lnTo>
                  <a:pt x="791705" y="181482"/>
                </a:lnTo>
                <a:lnTo>
                  <a:pt x="767867" y="217779"/>
                </a:lnTo>
                <a:lnTo>
                  <a:pt x="780135" y="217779"/>
                </a:lnTo>
                <a:lnTo>
                  <a:pt x="803287" y="217779"/>
                </a:lnTo>
                <a:lnTo>
                  <a:pt x="850315" y="181482"/>
                </a:lnTo>
                <a:lnTo>
                  <a:pt x="850315" y="170141"/>
                </a:lnTo>
                <a:lnTo>
                  <a:pt x="897305" y="170141"/>
                </a:lnTo>
                <a:lnTo>
                  <a:pt x="897305" y="145186"/>
                </a:lnTo>
                <a:lnTo>
                  <a:pt x="921169" y="133832"/>
                </a:lnTo>
                <a:lnTo>
                  <a:pt x="979754" y="133832"/>
                </a:lnTo>
                <a:lnTo>
                  <a:pt x="1004963" y="121742"/>
                </a:lnTo>
                <a:lnTo>
                  <a:pt x="1028128" y="61264"/>
                </a:lnTo>
                <a:lnTo>
                  <a:pt x="1040409" y="72593"/>
                </a:lnTo>
                <a:lnTo>
                  <a:pt x="1051966" y="61264"/>
                </a:lnTo>
                <a:lnTo>
                  <a:pt x="1051966" y="72593"/>
                </a:lnTo>
                <a:lnTo>
                  <a:pt x="1063574" y="108889"/>
                </a:lnTo>
                <a:lnTo>
                  <a:pt x="1075131" y="121742"/>
                </a:lnTo>
                <a:lnTo>
                  <a:pt x="1075131" y="133832"/>
                </a:lnTo>
                <a:lnTo>
                  <a:pt x="1063574" y="145186"/>
                </a:lnTo>
                <a:lnTo>
                  <a:pt x="1040409" y="145186"/>
                </a:lnTo>
                <a:lnTo>
                  <a:pt x="1028128" y="158038"/>
                </a:lnTo>
                <a:lnTo>
                  <a:pt x="1016546" y="170141"/>
                </a:lnTo>
                <a:lnTo>
                  <a:pt x="992009" y="194335"/>
                </a:lnTo>
                <a:lnTo>
                  <a:pt x="1004963" y="217779"/>
                </a:lnTo>
                <a:lnTo>
                  <a:pt x="1016546" y="217779"/>
                </a:lnTo>
                <a:lnTo>
                  <a:pt x="1016546" y="206438"/>
                </a:lnTo>
                <a:lnTo>
                  <a:pt x="1016546" y="217779"/>
                </a:lnTo>
                <a:lnTo>
                  <a:pt x="992009" y="217779"/>
                </a:lnTo>
                <a:lnTo>
                  <a:pt x="956589" y="230631"/>
                </a:lnTo>
                <a:lnTo>
                  <a:pt x="945019" y="242735"/>
                </a:lnTo>
                <a:lnTo>
                  <a:pt x="932751" y="279031"/>
                </a:lnTo>
                <a:lnTo>
                  <a:pt x="921169" y="279031"/>
                </a:lnTo>
                <a:lnTo>
                  <a:pt x="909586" y="266928"/>
                </a:lnTo>
                <a:lnTo>
                  <a:pt x="921169" y="290372"/>
                </a:lnTo>
                <a:lnTo>
                  <a:pt x="909586" y="326656"/>
                </a:lnTo>
                <a:lnTo>
                  <a:pt x="909586" y="303212"/>
                </a:lnTo>
                <a:lnTo>
                  <a:pt x="897305" y="290372"/>
                </a:lnTo>
                <a:lnTo>
                  <a:pt x="909586" y="266928"/>
                </a:lnTo>
                <a:lnTo>
                  <a:pt x="897305" y="279031"/>
                </a:lnTo>
                <a:lnTo>
                  <a:pt x="897305" y="303212"/>
                </a:lnTo>
                <a:lnTo>
                  <a:pt x="885723" y="303212"/>
                </a:lnTo>
                <a:lnTo>
                  <a:pt x="897305" y="303212"/>
                </a:lnTo>
                <a:lnTo>
                  <a:pt x="897305" y="326656"/>
                </a:lnTo>
                <a:lnTo>
                  <a:pt x="909586" y="362953"/>
                </a:lnTo>
                <a:lnTo>
                  <a:pt x="897305" y="387159"/>
                </a:lnTo>
                <a:lnTo>
                  <a:pt x="850315" y="412114"/>
                </a:lnTo>
                <a:lnTo>
                  <a:pt x="814870" y="448411"/>
                </a:lnTo>
                <a:lnTo>
                  <a:pt x="803287" y="471855"/>
                </a:lnTo>
                <a:lnTo>
                  <a:pt x="827151" y="557288"/>
                </a:lnTo>
                <a:lnTo>
                  <a:pt x="827151" y="593585"/>
                </a:lnTo>
                <a:lnTo>
                  <a:pt x="814870" y="593585"/>
                </a:lnTo>
                <a:lnTo>
                  <a:pt x="803287" y="580732"/>
                </a:lnTo>
                <a:lnTo>
                  <a:pt x="780135" y="557288"/>
                </a:lnTo>
                <a:lnTo>
                  <a:pt x="780135" y="508139"/>
                </a:lnTo>
                <a:lnTo>
                  <a:pt x="756285" y="484695"/>
                </a:lnTo>
                <a:lnTo>
                  <a:pt x="733120" y="496049"/>
                </a:lnTo>
                <a:lnTo>
                  <a:pt x="733120" y="484695"/>
                </a:lnTo>
                <a:lnTo>
                  <a:pt x="709282" y="484695"/>
                </a:lnTo>
                <a:lnTo>
                  <a:pt x="685431" y="484695"/>
                </a:lnTo>
                <a:lnTo>
                  <a:pt x="685431" y="471855"/>
                </a:lnTo>
                <a:lnTo>
                  <a:pt x="650684" y="484695"/>
                </a:lnTo>
                <a:lnTo>
                  <a:pt x="638416" y="484695"/>
                </a:lnTo>
                <a:lnTo>
                  <a:pt x="662266" y="484695"/>
                </a:lnTo>
                <a:lnTo>
                  <a:pt x="650684" y="496049"/>
                </a:lnTo>
                <a:lnTo>
                  <a:pt x="662266" y="508139"/>
                </a:lnTo>
                <a:lnTo>
                  <a:pt x="650684" y="508139"/>
                </a:lnTo>
                <a:lnTo>
                  <a:pt x="626821" y="508139"/>
                </a:lnTo>
                <a:lnTo>
                  <a:pt x="615251" y="496049"/>
                </a:lnTo>
                <a:lnTo>
                  <a:pt x="602297" y="496049"/>
                </a:lnTo>
                <a:lnTo>
                  <a:pt x="578459" y="496049"/>
                </a:lnTo>
                <a:lnTo>
                  <a:pt x="554608" y="508139"/>
                </a:lnTo>
                <a:lnTo>
                  <a:pt x="554608" y="496049"/>
                </a:lnTo>
                <a:lnTo>
                  <a:pt x="543026" y="496049"/>
                </a:lnTo>
                <a:lnTo>
                  <a:pt x="554608" y="508139"/>
                </a:lnTo>
                <a:lnTo>
                  <a:pt x="507593" y="544423"/>
                </a:lnTo>
                <a:lnTo>
                  <a:pt x="507593" y="580732"/>
                </a:lnTo>
                <a:lnTo>
                  <a:pt x="472173" y="568629"/>
                </a:lnTo>
                <a:lnTo>
                  <a:pt x="425157" y="496049"/>
                </a:lnTo>
                <a:lnTo>
                  <a:pt x="413575" y="496049"/>
                </a:lnTo>
                <a:lnTo>
                  <a:pt x="401993" y="508139"/>
                </a:lnTo>
                <a:lnTo>
                  <a:pt x="390410" y="508139"/>
                </a:lnTo>
                <a:lnTo>
                  <a:pt x="366560" y="496049"/>
                </a:lnTo>
                <a:lnTo>
                  <a:pt x="366560" y="471855"/>
                </a:lnTo>
                <a:lnTo>
                  <a:pt x="342722" y="448411"/>
                </a:lnTo>
                <a:lnTo>
                  <a:pt x="248704" y="459752"/>
                </a:lnTo>
                <a:lnTo>
                  <a:pt x="177164" y="435546"/>
                </a:lnTo>
                <a:lnTo>
                  <a:pt x="141731" y="435546"/>
                </a:lnTo>
                <a:lnTo>
                  <a:pt x="129476" y="412114"/>
                </a:lnTo>
                <a:lnTo>
                  <a:pt x="117894" y="412114"/>
                </a:lnTo>
                <a:lnTo>
                  <a:pt x="117894" y="399249"/>
                </a:lnTo>
                <a:lnTo>
                  <a:pt x="70878" y="387159"/>
                </a:lnTo>
                <a:lnTo>
                  <a:pt x="70878" y="375805"/>
                </a:lnTo>
                <a:lnTo>
                  <a:pt x="47713" y="350850"/>
                </a:lnTo>
                <a:lnTo>
                  <a:pt x="47713" y="326656"/>
                </a:lnTo>
                <a:lnTo>
                  <a:pt x="35445" y="326656"/>
                </a:lnTo>
                <a:lnTo>
                  <a:pt x="35445" y="314566"/>
                </a:lnTo>
                <a:lnTo>
                  <a:pt x="47713" y="314566"/>
                </a:lnTo>
                <a:lnTo>
                  <a:pt x="47713" y="303212"/>
                </a:lnTo>
                <a:lnTo>
                  <a:pt x="23863" y="303212"/>
                </a:lnTo>
                <a:lnTo>
                  <a:pt x="35445" y="303212"/>
                </a:lnTo>
                <a:lnTo>
                  <a:pt x="12280" y="279031"/>
                </a:lnTo>
                <a:lnTo>
                  <a:pt x="12280" y="266928"/>
                </a:lnTo>
                <a:lnTo>
                  <a:pt x="0" y="254076"/>
                </a:lnTo>
                <a:lnTo>
                  <a:pt x="12280" y="217779"/>
                </a:lnTo>
                <a:lnTo>
                  <a:pt x="0" y="181482"/>
                </a:lnTo>
                <a:lnTo>
                  <a:pt x="12280" y="97548"/>
                </a:lnTo>
                <a:lnTo>
                  <a:pt x="23863" y="97548"/>
                </a:lnTo>
                <a:lnTo>
                  <a:pt x="12280" y="97548"/>
                </a:lnTo>
                <a:lnTo>
                  <a:pt x="0" y="36309"/>
                </a:lnTo>
                <a:lnTo>
                  <a:pt x="23863" y="36309"/>
                </a:lnTo>
                <a:lnTo>
                  <a:pt x="35445" y="49148"/>
                </a:lnTo>
                <a:lnTo>
                  <a:pt x="23863" y="61264"/>
                </a:lnTo>
                <a:lnTo>
                  <a:pt x="35445" y="61264"/>
                </a:lnTo>
                <a:lnTo>
                  <a:pt x="35445" y="24955"/>
                </a:lnTo>
                <a:lnTo>
                  <a:pt x="35445" y="12865"/>
                </a:lnTo>
                <a:close/>
              </a:path>
            </a:pathLst>
          </a:custGeom>
          <a:ln w="12700">
            <a:solidFill>
              <a:srgbClr val="C0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3542792" y="1890878"/>
            <a:ext cx="1962785" cy="317392"/>
          </a:xfrm>
          <a:prstGeom prst="rect">
            <a:avLst/>
          </a:prstGeom>
          <a:solidFill>
            <a:srgbClr val="1D3764"/>
          </a:solidFill>
        </p:spPr>
        <p:txBody>
          <a:bodyPr vert="horz" wrap="square" lIns="0" tIns="31747" rIns="0" bIns="0" rtlCol="0">
            <a:spAutoFit/>
          </a:bodyPr>
          <a:lstStyle/>
          <a:p>
            <a:pPr marL="82543" marR="77463">
              <a:lnSpc>
                <a:spcPct val="102600"/>
              </a:lnSpc>
              <a:spcBef>
                <a:spcPts val="250"/>
              </a:spcBef>
            </a:pPr>
            <a:r>
              <a:rPr sz="900" b="1" spc="105" dirty="0">
                <a:solidFill>
                  <a:srgbClr val="FFFFFF"/>
                </a:solidFill>
                <a:latin typeface="Calibri"/>
                <a:cs typeface="Calibri"/>
              </a:rPr>
              <a:t>Agreement </a:t>
            </a:r>
            <a:r>
              <a:rPr sz="900" b="1" spc="100" dirty="0">
                <a:solidFill>
                  <a:srgbClr val="FFFFFF"/>
                </a:solidFill>
                <a:latin typeface="Calibri"/>
                <a:cs typeface="Calibri"/>
              </a:rPr>
              <a:t>under</a:t>
            </a:r>
            <a:r>
              <a:rPr sz="9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spc="86" dirty="0">
                <a:solidFill>
                  <a:srgbClr val="FFFFFF"/>
                </a:solidFill>
                <a:latin typeface="Calibri"/>
                <a:cs typeface="Calibri"/>
              </a:rPr>
              <a:t>negotiations  </a:t>
            </a:r>
            <a:r>
              <a:rPr sz="900" b="1" spc="90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9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spc="100" dirty="0">
                <a:solidFill>
                  <a:srgbClr val="FFFFFF"/>
                </a:solidFill>
                <a:latin typeface="Calibri"/>
                <a:cs typeface="Calibri"/>
              </a:rPr>
              <a:t>Canada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3947808" y="2527275"/>
            <a:ext cx="1593215" cy="1119505"/>
          </a:xfrm>
          <a:custGeom>
            <a:avLst/>
            <a:gdLst/>
            <a:ahLst/>
            <a:cxnLst/>
            <a:rect l="l" t="t" r="r" b="b"/>
            <a:pathLst>
              <a:path w="1593214" h="1119504">
                <a:moveTo>
                  <a:pt x="1109268" y="1022794"/>
                </a:moveTo>
                <a:lnTo>
                  <a:pt x="1109268" y="1071245"/>
                </a:lnTo>
                <a:lnTo>
                  <a:pt x="1086103" y="1082611"/>
                </a:lnTo>
                <a:lnTo>
                  <a:pt x="1097686" y="1082611"/>
                </a:lnTo>
                <a:lnTo>
                  <a:pt x="1073835" y="1118946"/>
                </a:lnTo>
                <a:lnTo>
                  <a:pt x="1097686" y="1107579"/>
                </a:lnTo>
                <a:lnTo>
                  <a:pt x="1109268" y="1095463"/>
                </a:lnTo>
                <a:lnTo>
                  <a:pt x="1156296" y="1082611"/>
                </a:lnTo>
                <a:lnTo>
                  <a:pt x="1156296" y="1071245"/>
                </a:lnTo>
                <a:lnTo>
                  <a:pt x="1146060" y="1071245"/>
                </a:lnTo>
                <a:lnTo>
                  <a:pt x="1191717" y="1059129"/>
                </a:lnTo>
                <a:lnTo>
                  <a:pt x="1203299" y="1046264"/>
                </a:lnTo>
                <a:lnTo>
                  <a:pt x="1133119" y="1046264"/>
                </a:lnTo>
                <a:lnTo>
                  <a:pt x="1109268" y="1022794"/>
                </a:lnTo>
                <a:close/>
              </a:path>
              <a:path w="1593214" h="1119504">
                <a:moveTo>
                  <a:pt x="1499031" y="973594"/>
                </a:moveTo>
                <a:lnTo>
                  <a:pt x="1475866" y="998562"/>
                </a:lnTo>
                <a:lnTo>
                  <a:pt x="1475866" y="1009929"/>
                </a:lnTo>
                <a:lnTo>
                  <a:pt x="1416570" y="1009929"/>
                </a:lnTo>
                <a:lnTo>
                  <a:pt x="1416570" y="1022794"/>
                </a:lnTo>
                <a:lnTo>
                  <a:pt x="1428851" y="1022794"/>
                </a:lnTo>
                <a:lnTo>
                  <a:pt x="1393405" y="1046264"/>
                </a:lnTo>
                <a:lnTo>
                  <a:pt x="1403603" y="1071245"/>
                </a:lnTo>
                <a:lnTo>
                  <a:pt x="1428851" y="1046264"/>
                </a:lnTo>
                <a:lnTo>
                  <a:pt x="1487436" y="1022794"/>
                </a:lnTo>
                <a:lnTo>
                  <a:pt x="1487436" y="1009929"/>
                </a:lnTo>
                <a:lnTo>
                  <a:pt x="1511274" y="998562"/>
                </a:lnTo>
                <a:lnTo>
                  <a:pt x="1499031" y="998562"/>
                </a:lnTo>
                <a:lnTo>
                  <a:pt x="1499031" y="973594"/>
                </a:lnTo>
                <a:close/>
              </a:path>
              <a:path w="1593214" h="1119504">
                <a:moveTo>
                  <a:pt x="1357985" y="913777"/>
                </a:moveTo>
                <a:lnTo>
                  <a:pt x="991400" y="913777"/>
                </a:lnTo>
                <a:lnTo>
                  <a:pt x="1015250" y="925893"/>
                </a:lnTo>
                <a:lnTo>
                  <a:pt x="1026833" y="950112"/>
                </a:lnTo>
                <a:lnTo>
                  <a:pt x="1039088" y="950112"/>
                </a:lnTo>
                <a:lnTo>
                  <a:pt x="1050670" y="986447"/>
                </a:lnTo>
                <a:lnTo>
                  <a:pt x="1062253" y="998562"/>
                </a:lnTo>
                <a:lnTo>
                  <a:pt x="1120851" y="1009929"/>
                </a:lnTo>
                <a:lnTo>
                  <a:pt x="1146060" y="1034910"/>
                </a:lnTo>
                <a:lnTo>
                  <a:pt x="1133119" y="1046264"/>
                </a:lnTo>
                <a:lnTo>
                  <a:pt x="1203299" y="1046264"/>
                </a:lnTo>
                <a:lnTo>
                  <a:pt x="1227150" y="1034910"/>
                </a:lnTo>
                <a:lnTo>
                  <a:pt x="1287106" y="1034910"/>
                </a:lnTo>
                <a:lnTo>
                  <a:pt x="1310957" y="1022794"/>
                </a:lnTo>
                <a:lnTo>
                  <a:pt x="1328660" y="973594"/>
                </a:lnTo>
                <a:lnTo>
                  <a:pt x="1298028" y="973594"/>
                </a:lnTo>
                <a:lnTo>
                  <a:pt x="1332750" y="925893"/>
                </a:lnTo>
                <a:lnTo>
                  <a:pt x="1357985" y="913777"/>
                </a:lnTo>
                <a:close/>
              </a:path>
              <a:path w="1593214" h="1119504">
                <a:moveTo>
                  <a:pt x="1416570" y="950112"/>
                </a:moveTo>
                <a:lnTo>
                  <a:pt x="1403603" y="962228"/>
                </a:lnTo>
                <a:lnTo>
                  <a:pt x="1357985" y="962228"/>
                </a:lnTo>
                <a:lnTo>
                  <a:pt x="1357985" y="973594"/>
                </a:lnTo>
                <a:lnTo>
                  <a:pt x="1368196" y="1009929"/>
                </a:lnTo>
                <a:lnTo>
                  <a:pt x="1381150" y="1022794"/>
                </a:lnTo>
                <a:lnTo>
                  <a:pt x="1393405" y="1022794"/>
                </a:lnTo>
                <a:lnTo>
                  <a:pt x="1416570" y="1009929"/>
                </a:lnTo>
                <a:lnTo>
                  <a:pt x="1452016" y="1009929"/>
                </a:lnTo>
                <a:lnTo>
                  <a:pt x="1428851" y="998562"/>
                </a:lnTo>
                <a:lnTo>
                  <a:pt x="1416570" y="986447"/>
                </a:lnTo>
                <a:lnTo>
                  <a:pt x="1416570" y="950112"/>
                </a:lnTo>
                <a:close/>
              </a:path>
              <a:path w="1593214" h="1119504">
                <a:moveTo>
                  <a:pt x="1428851" y="913777"/>
                </a:moveTo>
                <a:lnTo>
                  <a:pt x="1381150" y="913777"/>
                </a:lnTo>
                <a:lnTo>
                  <a:pt x="1346377" y="937247"/>
                </a:lnTo>
                <a:lnTo>
                  <a:pt x="1310957" y="973594"/>
                </a:lnTo>
                <a:lnTo>
                  <a:pt x="1328660" y="973594"/>
                </a:lnTo>
                <a:lnTo>
                  <a:pt x="1332750" y="962228"/>
                </a:lnTo>
                <a:lnTo>
                  <a:pt x="1403603" y="962228"/>
                </a:lnTo>
                <a:lnTo>
                  <a:pt x="1393405" y="950112"/>
                </a:lnTo>
                <a:lnTo>
                  <a:pt x="1403603" y="950112"/>
                </a:lnTo>
                <a:lnTo>
                  <a:pt x="1428851" y="937247"/>
                </a:lnTo>
                <a:lnTo>
                  <a:pt x="1428851" y="913777"/>
                </a:lnTo>
                <a:close/>
              </a:path>
              <a:path w="1593214" h="1119504">
                <a:moveTo>
                  <a:pt x="1357985" y="962228"/>
                </a:moveTo>
                <a:lnTo>
                  <a:pt x="1332750" y="962228"/>
                </a:lnTo>
                <a:lnTo>
                  <a:pt x="1346377" y="973594"/>
                </a:lnTo>
                <a:lnTo>
                  <a:pt x="1357985" y="962228"/>
                </a:lnTo>
                <a:close/>
              </a:path>
              <a:path w="1593214" h="1119504">
                <a:moveTo>
                  <a:pt x="897356" y="598843"/>
                </a:moveTo>
                <a:lnTo>
                  <a:pt x="128092" y="598843"/>
                </a:lnTo>
                <a:lnTo>
                  <a:pt x="164884" y="671512"/>
                </a:lnTo>
                <a:lnTo>
                  <a:pt x="200329" y="696506"/>
                </a:lnTo>
                <a:lnTo>
                  <a:pt x="200329" y="755548"/>
                </a:lnTo>
                <a:lnTo>
                  <a:pt x="188747" y="768426"/>
                </a:lnTo>
                <a:lnTo>
                  <a:pt x="223481" y="804773"/>
                </a:lnTo>
                <a:lnTo>
                  <a:pt x="235750" y="816876"/>
                </a:lnTo>
                <a:lnTo>
                  <a:pt x="247332" y="853211"/>
                </a:lnTo>
                <a:lnTo>
                  <a:pt x="282765" y="877443"/>
                </a:lnTo>
                <a:lnTo>
                  <a:pt x="318198" y="900912"/>
                </a:lnTo>
                <a:lnTo>
                  <a:pt x="861936" y="900912"/>
                </a:lnTo>
                <a:lnTo>
                  <a:pt x="872832" y="925893"/>
                </a:lnTo>
                <a:lnTo>
                  <a:pt x="897356" y="925893"/>
                </a:lnTo>
                <a:lnTo>
                  <a:pt x="921219" y="950112"/>
                </a:lnTo>
                <a:lnTo>
                  <a:pt x="956640" y="950112"/>
                </a:lnTo>
                <a:lnTo>
                  <a:pt x="991400" y="913777"/>
                </a:lnTo>
                <a:lnTo>
                  <a:pt x="1368196" y="913777"/>
                </a:lnTo>
                <a:lnTo>
                  <a:pt x="1381150" y="889546"/>
                </a:lnTo>
                <a:lnTo>
                  <a:pt x="1440408" y="877443"/>
                </a:lnTo>
                <a:lnTo>
                  <a:pt x="1518995" y="877443"/>
                </a:lnTo>
                <a:lnTo>
                  <a:pt x="1534452" y="853211"/>
                </a:lnTo>
                <a:lnTo>
                  <a:pt x="1146060" y="853211"/>
                </a:lnTo>
                <a:lnTo>
                  <a:pt x="1097686" y="804773"/>
                </a:lnTo>
                <a:lnTo>
                  <a:pt x="1097686" y="732840"/>
                </a:lnTo>
                <a:lnTo>
                  <a:pt x="1086103" y="719201"/>
                </a:lnTo>
                <a:lnTo>
                  <a:pt x="1039088" y="719201"/>
                </a:lnTo>
                <a:lnTo>
                  <a:pt x="991400" y="696506"/>
                </a:lnTo>
                <a:lnTo>
                  <a:pt x="968235" y="671512"/>
                </a:lnTo>
                <a:lnTo>
                  <a:pt x="908265" y="671512"/>
                </a:lnTo>
                <a:lnTo>
                  <a:pt x="897356" y="598843"/>
                </a:lnTo>
                <a:close/>
              </a:path>
              <a:path w="1593214" h="1119504">
                <a:moveTo>
                  <a:pt x="861936" y="900912"/>
                </a:moveTo>
                <a:lnTo>
                  <a:pt x="331139" y="900912"/>
                </a:lnTo>
                <a:lnTo>
                  <a:pt x="331139" y="913777"/>
                </a:lnTo>
                <a:lnTo>
                  <a:pt x="850353" y="913777"/>
                </a:lnTo>
                <a:lnTo>
                  <a:pt x="861936" y="900912"/>
                </a:lnTo>
                <a:close/>
              </a:path>
              <a:path w="1593214" h="1119504">
                <a:moveTo>
                  <a:pt x="1518995" y="877443"/>
                </a:moveTo>
                <a:lnTo>
                  <a:pt x="1440408" y="877443"/>
                </a:lnTo>
                <a:lnTo>
                  <a:pt x="1475866" y="889546"/>
                </a:lnTo>
                <a:lnTo>
                  <a:pt x="1511274" y="889546"/>
                </a:lnTo>
                <a:lnTo>
                  <a:pt x="1518995" y="877443"/>
                </a:lnTo>
                <a:close/>
              </a:path>
              <a:path w="1593214" h="1119504">
                <a:moveTo>
                  <a:pt x="1251673" y="453478"/>
                </a:moveTo>
                <a:lnTo>
                  <a:pt x="1216926" y="464845"/>
                </a:lnTo>
                <a:lnTo>
                  <a:pt x="1168552" y="464845"/>
                </a:lnTo>
                <a:lnTo>
                  <a:pt x="1168552" y="478459"/>
                </a:lnTo>
                <a:lnTo>
                  <a:pt x="1181506" y="489826"/>
                </a:lnTo>
                <a:lnTo>
                  <a:pt x="1168552" y="526161"/>
                </a:lnTo>
                <a:lnTo>
                  <a:pt x="1181506" y="537527"/>
                </a:lnTo>
                <a:lnTo>
                  <a:pt x="1181506" y="587476"/>
                </a:lnTo>
                <a:lnTo>
                  <a:pt x="1168552" y="587476"/>
                </a:lnTo>
                <a:lnTo>
                  <a:pt x="1156296" y="598843"/>
                </a:lnTo>
                <a:lnTo>
                  <a:pt x="1181506" y="623836"/>
                </a:lnTo>
                <a:lnTo>
                  <a:pt x="1191717" y="696506"/>
                </a:lnTo>
                <a:lnTo>
                  <a:pt x="1168552" y="732840"/>
                </a:lnTo>
                <a:lnTo>
                  <a:pt x="1146060" y="744194"/>
                </a:lnTo>
                <a:lnTo>
                  <a:pt x="1168552" y="828217"/>
                </a:lnTo>
                <a:lnTo>
                  <a:pt x="1146060" y="853211"/>
                </a:lnTo>
                <a:lnTo>
                  <a:pt x="1534452" y="853211"/>
                </a:lnTo>
                <a:lnTo>
                  <a:pt x="1571243" y="841108"/>
                </a:lnTo>
                <a:lnTo>
                  <a:pt x="1593049" y="828217"/>
                </a:lnTo>
                <a:lnTo>
                  <a:pt x="1581467" y="804773"/>
                </a:lnTo>
                <a:lnTo>
                  <a:pt x="1581467" y="791883"/>
                </a:lnTo>
                <a:lnTo>
                  <a:pt x="1571243" y="780529"/>
                </a:lnTo>
                <a:lnTo>
                  <a:pt x="1558289" y="780529"/>
                </a:lnTo>
                <a:lnTo>
                  <a:pt x="1558289" y="755548"/>
                </a:lnTo>
                <a:lnTo>
                  <a:pt x="1534452" y="755548"/>
                </a:lnTo>
                <a:lnTo>
                  <a:pt x="1558289" y="744194"/>
                </a:lnTo>
                <a:lnTo>
                  <a:pt x="1534452" y="732840"/>
                </a:lnTo>
                <a:lnTo>
                  <a:pt x="1522882" y="732840"/>
                </a:lnTo>
                <a:lnTo>
                  <a:pt x="1499031" y="719201"/>
                </a:lnTo>
                <a:lnTo>
                  <a:pt x="1499031" y="707859"/>
                </a:lnTo>
                <a:lnTo>
                  <a:pt x="1475866" y="696506"/>
                </a:lnTo>
                <a:lnTo>
                  <a:pt x="1475866" y="671512"/>
                </a:lnTo>
                <a:lnTo>
                  <a:pt x="1487436" y="660171"/>
                </a:lnTo>
                <a:lnTo>
                  <a:pt x="1466441" y="623836"/>
                </a:lnTo>
                <a:lnTo>
                  <a:pt x="1368196" y="623836"/>
                </a:lnTo>
                <a:lnTo>
                  <a:pt x="1332750" y="587476"/>
                </a:lnTo>
                <a:lnTo>
                  <a:pt x="1332750" y="514807"/>
                </a:lnTo>
                <a:lnTo>
                  <a:pt x="1298028" y="514807"/>
                </a:lnTo>
                <a:lnTo>
                  <a:pt x="1287106" y="501180"/>
                </a:lnTo>
                <a:lnTo>
                  <a:pt x="1298028" y="489826"/>
                </a:lnTo>
                <a:lnTo>
                  <a:pt x="1266169" y="464845"/>
                </a:lnTo>
                <a:lnTo>
                  <a:pt x="1216926" y="464845"/>
                </a:lnTo>
                <a:lnTo>
                  <a:pt x="1181506" y="453478"/>
                </a:lnTo>
                <a:lnTo>
                  <a:pt x="1251673" y="453478"/>
                </a:lnTo>
                <a:close/>
              </a:path>
              <a:path w="1593214" h="1119504">
                <a:moveTo>
                  <a:pt x="932802" y="660171"/>
                </a:moveTo>
                <a:lnTo>
                  <a:pt x="908265" y="671512"/>
                </a:lnTo>
                <a:lnTo>
                  <a:pt x="968235" y="671512"/>
                </a:lnTo>
                <a:lnTo>
                  <a:pt x="932802" y="660171"/>
                </a:lnTo>
                <a:close/>
              </a:path>
              <a:path w="1593214" h="1119504">
                <a:moveTo>
                  <a:pt x="1416570" y="537527"/>
                </a:moveTo>
                <a:lnTo>
                  <a:pt x="1403603" y="562495"/>
                </a:lnTo>
                <a:lnTo>
                  <a:pt x="1416570" y="573849"/>
                </a:lnTo>
                <a:lnTo>
                  <a:pt x="1403603" y="587476"/>
                </a:lnTo>
                <a:lnTo>
                  <a:pt x="1381150" y="610184"/>
                </a:lnTo>
                <a:lnTo>
                  <a:pt x="1368196" y="623836"/>
                </a:lnTo>
                <a:lnTo>
                  <a:pt x="1466441" y="623836"/>
                </a:lnTo>
                <a:lnTo>
                  <a:pt x="1416570" y="537527"/>
                </a:lnTo>
                <a:close/>
              </a:path>
              <a:path w="1593214" h="1119504">
                <a:moveTo>
                  <a:pt x="861936" y="562495"/>
                </a:moveTo>
                <a:lnTo>
                  <a:pt x="106286" y="562495"/>
                </a:lnTo>
                <a:lnTo>
                  <a:pt x="117868" y="598843"/>
                </a:lnTo>
                <a:lnTo>
                  <a:pt x="872832" y="598843"/>
                </a:lnTo>
                <a:lnTo>
                  <a:pt x="861936" y="587476"/>
                </a:lnTo>
                <a:lnTo>
                  <a:pt x="861936" y="562495"/>
                </a:lnTo>
                <a:close/>
              </a:path>
              <a:path w="1593214" h="1119504">
                <a:moveTo>
                  <a:pt x="867232" y="537527"/>
                </a:moveTo>
                <a:lnTo>
                  <a:pt x="35420" y="537527"/>
                </a:lnTo>
                <a:lnTo>
                  <a:pt x="35420" y="551141"/>
                </a:lnTo>
                <a:lnTo>
                  <a:pt x="70865" y="587476"/>
                </a:lnTo>
                <a:lnTo>
                  <a:pt x="82435" y="573849"/>
                </a:lnTo>
                <a:lnTo>
                  <a:pt x="106286" y="562495"/>
                </a:lnTo>
                <a:lnTo>
                  <a:pt x="861936" y="562495"/>
                </a:lnTo>
                <a:lnTo>
                  <a:pt x="861936" y="551141"/>
                </a:lnTo>
                <a:lnTo>
                  <a:pt x="867232" y="537527"/>
                </a:lnTo>
                <a:close/>
              </a:path>
              <a:path w="1593214" h="1119504">
                <a:moveTo>
                  <a:pt x="22478" y="115087"/>
                </a:moveTo>
                <a:lnTo>
                  <a:pt x="0" y="115087"/>
                </a:lnTo>
                <a:lnTo>
                  <a:pt x="0" y="551141"/>
                </a:lnTo>
                <a:lnTo>
                  <a:pt x="35420" y="537527"/>
                </a:lnTo>
                <a:lnTo>
                  <a:pt x="867232" y="537527"/>
                </a:lnTo>
                <a:lnTo>
                  <a:pt x="885786" y="489826"/>
                </a:lnTo>
                <a:lnTo>
                  <a:pt x="897356" y="478459"/>
                </a:lnTo>
                <a:lnTo>
                  <a:pt x="908265" y="478459"/>
                </a:lnTo>
                <a:lnTo>
                  <a:pt x="908265" y="453478"/>
                </a:lnTo>
                <a:lnTo>
                  <a:pt x="943013" y="442125"/>
                </a:lnTo>
                <a:lnTo>
                  <a:pt x="932802" y="417144"/>
                </a:lnTo>
                <a:lnTo>
                  <a:pt x="956640" y="392163"/>
                </a:lnTo>
                <a:lnTo>
                  <a:pt x="978458" y="392163"/>
                </a:lnTo>
                <a:lnTo>
                  <a:pt x="1003668" y="344462"/>
                </a:lnTo>
                <a:lnTo>
                  <a:pt x="1003668" y="320243"/>
                </a:lnTo>
                <a:lnTo>
                  <a:pt x="1026833" y="296773"/>
                </a:lnTo>
                <a:lnTo>
                  <a:pt x="1015250" y="271805"/>
                </a:lnTo>
                <a:lnTo>
                  <a:pt x="1086113" y="271805"/>
                </a:lnTo>
                <a:lnTo>
                  <a:pt x="1109268" y="247573"/>
                </a:lnTo>
                <a:lnTo>
                  <a:pt x="1109268" y="235458"/>
                </a:lnTo>
                <a:lnTo>
                  <a:pt x="1003668" y="235458"/>
                </a:lnTo>
                <a:lnTo>
                  <a:pt x="991843" y="224091"/>
                </a:lnTo>
                <a:lnTo>
                  <a:pt x="517829" y="224091"/>
                </a:lnTo>
                <a:lnTo>
                  <a:pt x="483095" y="211226"/>
                </a:lnTo>
                <a:lnTo>
                  <a:pt x="483095" y="199110"/>
                </a:lnTo>
                <a:lnTo>
                  <a:pt x="496036" y="187756"/>
                </a:lnTo>
                <a:lnTo>
                  <a:pt x="496036" y="162775"/>
                </a:lnTo>
                <a:lnTo>
                  <a:pt x="93344" y="162775"/>
                </a:lnTo>
                <a:lnTo>
                  <a:pt x="22478" y="115087"/>
                </a:lnTo>
                <a:close/>
              </a:path>
              <a:path w="1593214" h="1119504">
                <a:moveTo>
                  <a:pt x="1086113" y="271805"/>
                </a:moveTo>
                <a:lnTo>
                  <a:pt x="1039088" y="271805"/>
                </a:lnTo>
                <a:lnTo>
                  <a:pt x="1039088" y="283908"/>
                </a:lnTo>
                <a:lnTo>
                  <a:pt x="1062253" y="296773"/>
                </a:lnTo>
                <a:lnTo>
                  <a:pt x="1086113" y="271805"/>
                </a:lnTo>
                <a:close/>
              </a:path>
              <a:path w="1593214" h="1119504">
                <a:moveTo>
                  <a:pt x="1062253" y="102209"/>
                </a:moveTo>
                <a:lnTo>
                  <a:pt x="1039088" y="102209"/>
                </a:lnTo>
                <a:lnTo>
                  <a:pt x="1039088" y="199110"/>
                </a:lnTo>
                <a:lnTo>
                  <a:pt x="1015250" y="211226"/>
                </a:lnTo>
                <a:lnTo>
                  <a:pt x="1015250" y="235458"/>
                </a:lnTo>
                <a:lnTo>
                  <a:pt x="1109268" y="235458"/>
                </a:lnTo>
                <a:lnTo>
                  <a:pt x="1109268" y="224091"/>
                </a:lnTo>
                <a:lnTo>
                  <a:pt x="1086103" y="211226"/>
                </a:lnTo>
                <a:lnTo>
                  <a:pt x="1086103" y="187756"/>
                </a:lnTo>
                <a:lnTo>
                  <a:pt x="1109268" y="174891"/>
                </a:lnTo>
                <a:lnTo>
                  <a:pt x="1109268" y="138557"/>
                </a:lnTo>
                <a:lnTo>
                  <a:pt x="1086103" y="138557"/>
                </a:lnTo>
                <a:lnTo>
                  <a:pt x="1086103" y="115087"/>
                </a:lnTo>
                <a:lnTo>
                  <a:pt x="1062253" y="102209"/>
                </a:lnTo>
                <a:close/>
              </a:path>
              <a:path w="1593214" h="1119504">
                <a:moveTo>
                  <a:pt x="578484" y="199110"/>
                </a:moveTo>
                <a:lnTo>
                  <a:pt x="517829" y="224091"/>
                </a:lnTo>
                <a:lnTo>
                  <a:pt x="613905" y="224091"/>
                </a:lnTo>
                <a:lnTo>
                  <a:pt x="578484" y="199110"/>
                </a:lnTo>
                <a:close/>
              </a:path>
              <a:path w="1593214" h="1119504">
                <a:moveTo>
                  <a:pt x="660920" y="151422"/>
                </a:moveTo>
                <a:lnTo>
                  <a:pt x="613905" y="174891"/>
                </a:lnTo>
                <a:lnTo>
                  <a:pt x="601649" y="187756"/>
                </a:lnTo>
                <a:lnTo>
                  <a:pt x="613905" y="199110"/>
                </a:lnTo>
                <a:lnTo>
                  <a:pt x="613905" y="224091"/>
                </a:lnTo>
                <a:lnTo>
                  <a:pt x="766533" y="224091"/>
                </a:lnTo>
                <a:lnTo>
                  <a:pt x="731113" y="211226"/>
                </a:lnTo>
                <a:lnTo>
                  <a:pt x="672503" y="187756"/>
                </a:lnTo>
                <a:lnTo>
                  <a:pt x="660920" y="151422"/>
                </a:lnTo>
                <a:close/>
              </a:path>
              <a:path w="1593214" h="1119504">
                <a:moveTo>
                  <a:pt x="801966" y="102209"/>
                </a:moveTo>
                <a:lnTo>
                  <a:pt x="791756" y="138557"/>
                </a:lnTo>
                <a:lnTo>
                  <a:pt x="766533" y="151422"/>
                </a:lnTo>
                <a:lnTo>
                  <a:pt x="801966" y="174891"/>
                </a:lnTo>
                <a:lnTo>
                  <a:pt x="791756" y="187756"/>
                </a:lnTo>
                <a:lnTo>
                  <a:pt x="791756" y="224091"/>
                </a:lnTo>
                <a:lnTo>
                  <a:pt x="837399" y="224091"/>
                </a:lnTo>
                <a:lnTo>
                  <a:pt x="827189" y="211226"/>
                </a:lnTo>
                <a:lnTo>
                  <a:pt x="827189" y="187756"/>
                </a:lnTo>
                <a:lnTo>
                  <a:pt x="850353" y="162775"/>
                </a:lnTo>
                <a:lnTo>
                  <a:pt x="827189" y="138557"/>
                </a:lnTo>
                <a:lnTo>
                  <a:pt x="801966" y="102209"/>
                </a:lnTo>
                <a:close/>
              </a:path>
              <a:path w="1593214" h="1119504">
                <a:moveTo>
                  <a:pt x="874204" y="0"/>
                </a:moveTo>
                <a:lnTo>
                  <a:pt x="837399" y="6070"/>
                </a:lnTo>
                <a:lnTo>
                  <a:pt x="827189" y="78752"/>
                </a:lnTo>
                <a:lnTo>
                  <a:pt x="850353" y="102209"/>
                </a:lnTo>
                <a:lnTo>
                  <a:pt x="872832" y="126428"/>
                </a:lnTo>
                <a:lnTo>
                  <a:pt x="861936" y="151422"/>
                </a:lnTo>
                <a:lnTo>
                  <a:pt x="872832" y="174891"/>
                </a:lnTo>
                <a:lnTo>
                  <a:pt x="850353" y="199110"/>
                </a:lnTo>
                <a:lnTo>
                  <a:pt x="837399" y="224091"/>
                </a:lnTo>
                <a:lnTo>
                  <a:pt x="991843" y="224091"/>
                </a:lnTo>
                <a:lnTo>
                  <a:pt x="978458" y="211226"/>
                </a:lnTo>
                <a:lnTo>
                  <a:pt x="988163" y="174891"/>
                </a:lnTo>
                <a:lnTo>
                  <a:pt x="956640" y="174891"/>
                </a:lnTo>
                <a:lnTo>
                  <a:pt x="921219" y="126428"/>
                </a:lnTo>
                <a:lnTo>
                  <a:pt x="908265" y="115087"/>
                </a:lnTo>
                <a:lnTo>
                  <a:pt x="921219" y="90093"/>
                </a:lnTo>
                <a:lnTo>
                  <a:pt x="874204" y="0"/>
                </a:lnTo>
                <a:close/>
              </a:path>
              <a:path w="1593214" h="1119504">
                <a:moveTo>
                  <a:pt x="968235" y="138557"/>
                </a:moveTo>
                <a:lnTo>
                  <a:pt x="956640" y="174891"/>
                </a:lnTo>
                <a:lnTo>
                  <a:pt x="988163" y="174891"/>
                </a:lnTo>
                <a:lnTo>
                  <a:pt x="991400" y="162775"/>
                </a:lnTo>
                <a:lnTo>
                  <a:pt x="968235" y="138557"/>
                </a:lnTo>
                <a:close/>
              </a:path>
              <a:path w="1593214" h="1119504">
                <a:moveTo>
                  <a:pt x="366572" y="102209"/>
                </a:moveTo>
                <a:lnTo>
                  <a:pt x="331139" y="102209"/>
                </a:lnTo>
                <a:lnTo>
                  <a:pt x="331139" y="126428"/>
                </a:lnTo>
                <a:lnTo>
                  <a:pt x="106286" y="126428"/>
                </a:lnTo>
                <a:lnTo>
                  <a:pt x="93344" y="138557"/>
                </a:lnTo>
                <a:lnTo>
                  <a:pt x="93344" y="162775"/>
                </a:lnTo>
                <a:lnTo>
                  <a:pt x="496036" y="162775"/>
                </a:lnTo>
                <a:lnTo>
                  <a:pt x="460603" y="151422"/>
                </a:lnTo>
                <a:lnTo>
                  <a:pt x="436752" y="151422"/>
                </a:lnTo>
                <a:lnTo>
                  <a:pt x="412229" y="138557"/>
                </a:lnTo>
                <a:lnTo>
                  <a:pt x="388378" y="126428"/>
                </a:lnTo>
                <a:lnTo>
                  <a:pt x="141719" y="126428"/>
                </a:lnTo>
                <a:lnTo>
                  <a:pt x="128092" y="115087"/>
                </a:lnTo>
                <a:lnTo>
                  <a:pt x="378167" y="115087"/>
                </a:lnTo>
                <a:lnTo>
                  <a:pt x="366572" y="102209"/>
                </a:lnTo>
                <a:close/>
              </a:path>
              <a:path w="1593214" h="1119504">
                <a:moveTo>
                  <a:pt x="211912" y="78752"/>
                </a:moveTo>
                <a:lnTo>
                  <a:pt x="141719" y="126428"/>
                </a:lnTo>
                <a:lnTo>
                  <a:pt x="295706" y="126428"/>
                </a:lnTo>
                <a:lnTo>
                  <a:pt x="271183" y="115087"/>
                </a:lnTo>
                <a:lnTo>
                  <a:pt x="271183" y="102209"/>
                </a:lnTo>
                <a:lnTo>
                  <a:pt x="211912" y="102209"/>
                </a:lnTo>
                <a:lnTo>
                  <a:pt x="211912" y="78752"/>
                </a:lnTo>
                <a:close/>
              </a:path>
              <a:path w="1593214" h="1119504">
                <a:moveTo>
                  <a:pt x="305942" y="102209"/>
                </a:moveTo>
                <a:lnTo>
                  <a:pt x="295706" y="126428"/>
                </a:lnTo>
                <a:lnTo>
                  <a:pt x="305942" y="126428"/>
                </a:lnTo>
                <a:lnTo>
                  <a:pt x="305942" y="102209"/>
                </a:lnTo>
                <a:close/>
              </a:path>
              <a:path w="1593214" h="1119504">
                <a:moveTo>
                  <a:pt x="247332" y="65874"/>
                </a:moveTo>
                <a:lnTo>
                  <a:pt x="235750" y="102209"/>
                </a:lnTo>
                <a:lnTo>
                  <a:pt x="271183" y="102209"/>
                </a:lnTo>
                <a:lnTo>
                  <a:pt x="271183" y="90093"/>
                </a:lnTo>
                <a:lnTo>
                  <a:pt x="247332" y="65874"/>
                </a:lnTo>
                <a:close/>
              </a:path>
            </a:pathLst>
          </a:custGeom>
          <a:solidFill>
            <a:srgbClr val="7A11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947808" y="2527275"/>
            <a:ext cx="1593215" cy="1119505"/>
          </a:xfrm>
          <a:custGeom>
            <a:avLst/>
            <a:gdLst/>
            <a:ahLst/>
            <a:cxnLst/>
            <a:rect l="l" t="t" r="r" b="b"/>
            <a:pathLst>
              <a:path w="1593214" h="1119504">
                <a:moveTo>
                  <a:pt x="1146060" y="1071245"/>
                </a:moveTo>
                <a:lnTo>
                  <a:pt x="1156296" y="1071245"/>
                </a:lnTo>
                <a:lnTo>
                  <a:pt x="1156296" y="1082611"/>
                </a:lnTo>
                <a:lnTo>
                  <a:pt x="1109268" y="1095463"/>
                </a:lnTo>
                <a:lnTo>
                  <a:pt x="1097686" y="1107579"/>
                </a:lnTo>
                <a:lnTo>
                  <a:pt x="1073835" y="1118946"/>
                </a:lnTo>
                <a:lnTo>
                  <a:pt x="1097686" y="1082611"/>
                </a:lnTo>
                <a:lnTo>
                  <a:pt x="1086103" y="1082611"/>
                </a:lnTo>
                <a:lnTo>
                  <a:pt x="1109268" y="1071245"/>
                </a:lnTo>
                <a:lnTo>
                  <a:pt x="1109268" y="1022794"/>
                </a:lnTo>
                <a:lnTo>
                  <a:pt x="1133119" y="1046264"/>
                </a:lnTo>
                <a:lnTo>
                  <a:pt x="1146060" y="1034910"/>
                </a:lnTo>
                <a:lnTo>
                  <a:pt x="1120851" y="1009929"/>
                </a:lnTo>
                <a:lnTo>
                  <a:pt x="1062253" y="998562"/>
                </a:lnTo>
                <a:lnTo>
                  <a:pt x="1050670" y="986447"/>
                </a:lnTo>
                <a:lnTo>
                  <a:pt x="1039088" y="950112"/>
                </a:lnTo>
                <a:lnTo>
                  <a:pt x="1026833" y="950112"/>
                </a:lnTo>
                <a:lnTo>
                  <a:pt x="1015250" y="925893"/>
                </a:lnTo>
                <a:lnTo>
                  <a:pt x="991400" y="913790"/>
                </a:lnTo>
                <a:lnTo>
                  <a:pt x="956640" y="950112"/>
                </a:lnTo>
                <a:lnTo>
                  <a:pt x="921219" y="950112"/>
                </a:lnTo>
                <a:lnTo>
                  <a:pt x="897356" y="925893"/>
                </a:lnTo>
                <a:lnTo>
                  <a:pt x="872832" y="925893"/>
                </a:lnTo>
                <a:lnTo>
                  <a:pt x="861936" y="900912"/>
                </a:lnTo>
                <a:lnTo>
                  <a:pt x="850353" y="913790"/>
                </a:lnTo>
                <a:lnTo>
                  <a:pt x="341375" y="913790"/>
                </a:lnTo>
                <a:lnTo>
                  <a:pt x="331139" y="913790"/>
                </a:lnTo>
                <a:lnTo>
                  <a:pt x="331139" y="900912"/>
                </a:lnTo>
                <a:lnTo>
                  <a:pt x="318198" y="900912"/>
                </a:lnTo>
                <a:lnTo>
                  <a:pt x="282765" y="877443"/>
                </a:lnTo>
                <a:lnTo>
                  <a:pt x="247332" y="853211"/>
                </a:lnTo>
                <a:lnTo>
                  <a:pt x="235750" y="816876"/>
                </a:lnTo>
                <a:lnTo>
                  <a:pt x="223481" y="804773"/>
                </a:lnTo>
                <a:lnTo>
                  <a:pt x="188747" y="768426"/>
                </a:lnTo>
                <a:lnTo>
                  <a:pt x="200329" y="755548"/>
                </a:lnTo>
                <a:lnTo>
                  <a:pt x="200329" y="732840"/>
                </a:lnTo>
                <a:lnTo>
                  <a:pt x="200329" y="696506"/>
                </a:lnTo>
                <a:lnTo>
                  <a:pt x="164884" y="671512"/>
                </a:lnTo>
                <a:lnTo>
                  <a:pt x="128092" y="598843"/>
                </a:lnTo>
                <a:lnTo>
                  <a:pt x="117868" y="598843"/>
                </a:lnTo>
                <a:lnTo>
                  <a:pt x="106286" y="562495"/>
                </a:lnTo>
                <a:lnTo>
                  <a:pt x="82435" y="573862"/>
                </a:lnTo>
                <a:lnTo>
                  <a:pt x="70865" y="587476"/>
                </a:lnTo>
                <a:lnTo>
                  <a:pt x="35420" y="551141"/>
                </a:lnTo>
                <a:lnTo>
                  <a:pt x="35420" y="537527"/>
                </a:lnTo>
                <a:lnTo>
                  <a:pt x="0" y="551141"/>
                </a:lnTo>
                <a:lnTo>
                  <a:pt x="0" y="537527"/>
                </a:lnTo>
                <a:lnTo>
                  <a:pt x="0" y="115087"/>
                </a:lnTo>
                <a:lnTo>
                  <a:pt x="22478" y="115087"/>
                </a:lnTo>
                <a:lnTo>
                  <a:pt x="93344" y="162775"/>
                </a:lnTo>
                <a:lnTo>
                  <a:pt x="93344" y="138557"/>
                </a:lnTo>
                <a:lnTo>
                  <a:pt x="106286" y="126428"/>
                </a:lnTo>
                <a:lnTo>
                  <a:pt x="128092" y="115087"/>
                </a:lnTo>
                <a:lnTo>
                  <a:pt x="141719" y="126428"/>
                </a:lnTo>
                <a:lnTo>
                  <a:pt x="211912" y="78752"/>
                </a:lnTo>
                <a:lnTo>
                  <a:pt x="211912" y="102209"/>
                </a:lnTo>
                <a:lnTo>
                  <a:pt x="235750" y="102209"/>
                </a:lnTo>
                <a:lnTo>
                  <a:pt x="247332" y="65874"/>
                </a:lnTo>
                <a:lnTo>
                  <a:pt x="271183" y="90093"/>
                </a:lnTo>
                <a:lnTo>
                  <a:pt x="271183" y="115087"/>
                </a:lnTo>
                <a:lnTo>
                  <a:pt x="295706" y="126428"/>
                </a:lnTo>
                <a:lnTo>
                  <a:pt x="305942" y="102209"/>
                </a:lnTo>
                <a:lnTo>
                  <a:pt x="305942" y="126428"/>
                </a:lnTo>
                <a:lnTo>
                  <a:pt x="331139" y="126428"/>
                </a:lnTo>
                <a:lnTo>
                  <a:pt x="331139" y="102209"/>
                </a:lnTo>
                <a:lnTo>
                  <a:pt x="366572" y="102209"/>
                </a:lnTo>
                <a:lnTo>
                  <a:pt x="388378" y="126428"/>
                </a:lnTo>
                <a:lnTo>
                  <a:pt x="412229" y="138557"/>
                </a:lnTo>
                <a:lnTo>
                  <a:pt x="436752" y="151422"/>
                </a:lnTo>
                <a:lnTo>
                  <a:pt x="460603" y="151422"/>
                </a:lnTo>
                <a:lnTo>
                  <a:pt x="496036" y="162775"/>
                </a:lnTo>
                <a:lnTo>
                  <a:pt x="496036" y="187769"/>
                </a:lnTo>
                <a:lnTo>
                  <a:pt x="483095" y="199110"/>
                </a:lnTo>
                <a:lnTo>
                  <a:pt x="483095" y="211226"/>
                </a:lnTo>
                <a:lnTo>
                  <a:pt x="517829" y="224104"/>
                </a:lnTo>
                <a:lnTo>
                  <a:pt x="578484" y="199110"/>
                </a:lnTo>
                <a:lnTo>
                  <a:pt x="613905" y="224104"/>
                </a:lnTo>
                <a:lnTo>
                  <a:pt x="613905" y="199110"/>
                </a:lnTo>
                <a:lnTo>
                  <a:pt x="601649" y="187769"/>
                </a:lnTo>
                <a:lnTo>
                  <a:pt x="613905" y="174891"/>
                </a:lnTo>
                <a:lnTo>
                  <a:pt x="660920" y="151422"/>
                </a:lnTo>
                <a:lnTo>
                  <a:pt x="672503" y="187769"/>
                </a:lnTo>
                <a:lnTo>
                  <a:pt x="731113" y="211226"/>
                </a:lnTo>
                <a:lnTo>
                  <a:pt x="766533" y="224104"/>
                </a:lnTo>
                <a:lnTo>
                  <a:pt x="791756" y="224104"/>
                </a:lnTo>
                <a:lnTo>
                  <a:pt x="791756" y="187769"/>
                </a:lnTo>
                <a:lnTo>
                  <a:pt x="801966" y="174891"/>
                </a:lnTo>
                <a:lnTo>
                  <a:pt x="766533" y="151422"/>
                </a:lnTo>
                <a:lnTo>
                  <a:pt x="791756" y="138557"/>
                </a:lnTo>
                <a:lnTo>
                  <a:pt x="801966" y="102209"/>
                </a:lnTo>
                <a:lnTo>
                  <a:pt x="827189" y="138557"/>
                </a:lnTo>
                <a:lnTo>
                  <a:pt x="850353" y="162775"/>
                </a:lnTo>
                <a:lnTo>
                  <a:pt x="827189" y="187769"/>
                </a:lnTo>
                <a:lnTo>
                  <a:pt x="827189" y="211226"/>
                </a:lnTo>
                <a:lnTo>
                  <a:pt x="837399" y="224104"/>
                </a:lnTo>
                <a:lnTo>
                  <a:pt x="850353" y="199110"/>
                </a:lnTo>
                <a:lnTo>
                  <a:pt x="872832" y="174891"/>
                </a:lnTo>
                <a:lnTo>
                  <a:pt x="861936" y="151422"/>
                </a:lnTo>
                <a:lnTo>
                  <a:pt x="872832" y="126428"/>
                </a:lnTo>
                <a:lnTo>
                  <a:pt x="850353" y="102209"/>
                </a:lnTo>
                <a:lnTo>
                  <a:pt x="827189" y="78752"/>
                </a:lnTo>
                <a:lnTo>
                  <a:pt x="837399" y="6070"/>
                </a:lnTo>
                <a:lnTo>
                  <a:pt x="874204" y="0"/>
                </a:lnTo>
                <a:lnTo>
                  <a:pt x="921219" y="90093"/>
                </a:lnTo>
                <a:lnTo>
                  <a:pt x="908265" y="115087"/>
                </a:lnTo>
                <a:lnTo>
                  <a:pt x="921219" y="126428"/>
                </a:lnTo>
                <a:lnTo>
                  <a:pt x="956640" y="174891"/>
                </a:lnTo>
                <a:lnTo>
                  <a:pt x="968235" y="138557"/>
                </a:lnTo>
                <a:lnTo>
                  <a:pt x="991400" y="162775"/>
                </a:lnTo>
                <a:lnTo>
                  <a:pt x="978458" y="211226"/>
                </a:lnTo>
                <a:lnTo>
                  <a:pt x="1003668" y="235458"/>
                </a:lnTo>
                <a:lnTo>
                  <a:pt x="1015250" y="235458"/>
                </a:lnTo>
                <a:lnTo>
                  <a:pt x="1015250" y="211226"/>
                </a:lnTo>
                <a:lnTo>
                  <a:pt x="1039088" y="199110"/>
                </a:lnTo>
                <a:lnTo>
                  <a:pt x="1039088" y="102209"/>
                </a:lnTo>
                <a:lnTo>
                  <a:pt x="1062253" y="102209"/>
                </a:lnTo>
                <a:lnTo>
                  <a:pt x="1086103" y="115087"/>
                </a:lnTo>
                <a:lnTo>
                  <a:pt x="1086103" y="138557"/>
                </a:lnTo>
                <a:lnTo>
                  <a:pt x="1109268" y="138557"/>
                </a:lnTo>
                <a:lnTo>
                  <a:pt x="1109268" y="174891"/>
                </a:lnTo>
                <a:lnTo>
                  <a:pt x="1086103" y="187769"/>
                </a:lnTo>
                <a:lnTo>
                  <a:pt x="1086103" y="211226"/>
                </a:lnTo>
                <a:lnTo>
                  <a:pt x="1109268" y="224104"/>
                </a:lnTo>
                <a:lnTo>
                  <a:pt x="1109268" y="247573"/>
                </a:lnTo>
                <a:lnTo>
                  <a:pt x="1062253" y="296773"/>
                </a:lnTo>
                <a:lnTo>
                  <a:pt x="1039088" y="283908"/>
                </a:lnTo>
                <a:lnTo>
                  <a:pt x="1039088" y="271805"/>
                </a:lnTo>
                <a:lnTo>
                  <a:pt x="1015250" y="271805"/>
                </a:lnTo>
                <a:lnTo>
                  <a:pt x="1026833" y="296773"/>
                </a:lnTo>
                <a:lnTo>
                  <a:pt x="1003668" y="320243"/>
                </a:lnTo>
                <a:lnTo>
                  <a:pt x="1003668" y="344474"/>
                </a:lnTo>
                <a:lnTo>
                  <a:pt x="978458" y="392163"/>
                </a:lnTo>
                <a:lnTo>
                  <a:pt x="956640" y="392163"/>
                </a:lnTo>
                <a:lnTo>
                  <a:pt x="932802" y="417144"/>
                </a:lnTo>
                <a:lnTo>
                  <a:pt x="943013" y="442125"/>
                </a:lnTo>
                <a:lnTo>
                  <a:pt x="908265" y="453478"/>
                </a:lnTo>
                <a:lnTo>
                  <a:pt x="908265" y="478459"/>
                </a:lnTo>
                <a:lnTo>
                  <a:pt x="897356" y="478459"/>
                </a:lnTo>
                <a:lnTo>
                  <a:pt x="885786" y="489826"/>
                </a:lnTo>
                <a:lnTo>
                  <a:pt x="861936" y="551141"/>
                </a:lnTo>
                <a:lnTo>
                  <a:pt x="861936" y="587476"/>
                </a:lnTo>
                <a:lnTo>
                  <a:pt x="872832" y="598843"/>
                </a:lnTo>
                <a:lnTo>
                  <a:pt x="897356" y="598843"/>
                </a:lnTo>
                <a:lnTo>
                  <a:pt x="908265" y="671512"/>
                </a:lnTo>
                <a:lnTo>
                  <a:pt x="932802" y="660171"/>
                </a:lnTo>
                <a:lnTo>
                  <a:pt x="968235" y="671512"/>
                </a:lnTo>
                <a:lnTo>
                  <a:pt x="991400" y="696506"/>
                </a:lnTo>
                <a:lnTo>
                  <a:pt x="1039088" y="719201"/>
                </a:lnTo>
                <a:lnTo>
                  <a:pt x="1086103" y="719201"/>
                </a:lnTo>
                <a:lnTo>
                  <a:pt x="1097686" y="732840"/>
                </a:lnTo>
                <a:lnTo>
                  <a:pt x="1097686" y="804773"/>
                </a:lnTo>
                <a:lnTo>
                  <a:pt x="1146060" y="853211"/>
                </a:lnTo>
                <a:lnTo>
                  <a:pt x="1168552" y="828217"/>
                </a:lnTo>
                <a:lnTo>
                  <a:pt x="1146060" y="744194"/>
                </a:lnTo>
                <a:lnTo>
                  <a:pt x="1168552" y="732840"/>
                </a:lnTo>
                <a:lnTo>
                  <a:pt x="1191717" y="696506"/>
                </a:lnTo>
                <a:lnTo>
                  <a:pt x="1181506" y="623836"/>
                </a:lnTo>
                <a:lnTo>
                  <a:pt x="1156296" y="598843"/>
                </a:lnTo>
                <a:lnTo>
                  <a:pt x="1168552" y="587476"/>
                </a:lnTo>
                <a:lnTo>
                  <a:pt x="1181506" y="587476"/>
                </a:lnTo>
                <a:lnTo>
                  <a:pt x="1181506" y="573862"/>
                </a:lnTo>
                <a:lnTo>
                  <a:pt x="1181506" y="537527"/>
                </a:lnTo>
                <a:lnTo>
                  <a:pt x="1168552" y="526161"/>
                </a:lnTo>
                <a:lnTo>
                  <a:pt x="1181506" y="489826"/>
                </a:lnTo>
                <a:lnTo>
                  <a:pt x="1168552" y="478459"/>
                </a:lnTo>
                <a:lnTo>
                  <a:pt x="1168552" y="464845"/>
                </a:lnTo>
                <a:lnTo>
                  <a:pt x="1181506" y="453478"/>
                </a:lnTo>
                <a:lnTo>
                  <a:pt x="1216926" y="464845"/>
                </a:lnTo>
                <a:lnTo>
                  <a:pt x="1251673" y="453478"/>
                </a:lnTo>
                <a:lnTo>
                  <a:pt x="1298028" y="489826"/>
                </a:lnTo>
                <a:lnTo>
                  <a:pt x="1287106" y="501180"/>
                </a:lnTo>
                <a:lnTo>
                  <a:pt x="1298028" y="514807"/>
                </a:lnTo>
                <a:lnTo>
                  <a:pt x="1332750" y="514807"/>
                </a:lnTo>
                <a:lnTo>
                  <a:pt x="1332750" y="587476"/>
                </a:lnTo>
                <a:lnTo>
                  <a:pt x="1368196" y="623836"/>
                </a:lnTo>
                <a:lnTo>
                  <a:pt x="1381150" y="610196"/>
                </a:lnTo>
                <a:lnTo>
                  <a:pt x="1403603" y="587476"/>
                </a:lnTo>
                <a:lnTo>
                  <a:pt x="1416570" y="573862"/>
                </a:lnTo>
                <a:lnTo>
                  <a:pt x="1403603" y="562495"/>
                </a:lnTo>
                <a:lnTo>
                  <a:pt x="1416570" y="537527"/>
                </a:lnTo>
                <a:lnTo>
                  <a:pt x="1487436" y="660171"/>
                </a:lnTo>
                <a:lnTo>
                  <a:pt x="1475866" y="671512"/>
                </a:lnTo>
                <a:lnTo>
                  <a:pt x="1475866" y="696506"/>
                </a:lnTo>
                <a:lnTo>
                  <a:pt x="1499031" y="707859"/>
                </a:lnTo>
                <a:lnTo>
                  <a:pt x="1499031" y="719201"/>
                </a:lnTo>
                <a:lnTo>
                  <a:pt x="1522882" y="732840"/>
                </a:lnTo>
                <a:lnTo>
                  <a:pt x="1534452" y="732840"/>
                </a:lnTo>
                <a:lnTo>
                  <a:pt x="1558289" y="744194"/>
                </a:lnTo>
                <a:lnTo>
                  <a:pt x="1534452" y="755548"/>
                </a:lnTo>
                <a:lnTo>
                  <a:pt x="1558289" y="755548"/>
                </a:lnTo>
                <a:lnTo>
                  <a:pt x="1558289" y="780529"/>
                </a:lnTo>
                <a:lnTo>
                  <a:pt x="1571243" y="780529"/>
                </a:lnTo>
                <a:lnTo>
                  <a:pt x="1581467" y="791883"/>
                </a:lnTo>
                <a:lnTo>
                  <a:pt x="1581467" y="804773"/>
                </a:lnTo>
                <a:lnTo>
                  <a:pt x="1593049" y="828217"/>
                </a:lnTo>
                <a:lnTo>
                  <a:pt x="1571243" y="841108"/>
                </a:lnTo>
                <a:lnTo>
                  <a:pt x="1534452" y="853211"/>
                </a:lnTo>
                <a:lnTo>
                  <a:pt x="1511274" y="889546"/>
                </a:lnTo>
                <a:lnTo>
                  <a:pt x="1475866" y="889546"/>
                </a:lnTo>
                <a:lnTo>
                  <a:pt x="1440408" y="877443"/>
                </a:lnTo>
                <a:lnTo>
                  <a:pt x="1381150" y="889546"/>
                </a:lnTo>
                <a:lnTo>
                  <a:pt x="1368196" y="913790"/>
                </a:lnTo>
                <a:lnTo>
                  <a:pt x="1357985" y="913790"/>
                </a:lnTo>
                <a:lnTo>
                  <a:pt x="1332750" y="925893"/>
                </a:lnTo>
                <a:lnTo>
                  <a:pt x="1298028" y="973594"/>
                </a:lnTo>
                <a:lnTo>
                  <a:pt x="1310957" y="973594"/>
                </a:lnTo>
                <a:lnTo>
                  <a:pt x="1346377" y="937247"/>
                </a:lnTo>
                <a:lnTo>
                  <a:pt x="1381150" y="913790"/>
                </a:lnTo>
                <a:lnTo>
                  <a:pt x="1416570" y="913790"/>
                </a:lnTo>
                <a:lnTo>
                  <a:pt x="1428851" y="913790"/>
                </a:lnTo>
                <a:lnTo>
                  <a:pt x="1428851" y="937247"/>
                </a:lnTo>
                <a:lnTo>
                  <a:pt x="1403603" y="950112"/>
                </a:lnTo>
                <a:lnTo>
                  <a:pt x="1393405" y="950112"/>
                </a:lnTo>
                <a:lnTo>
                  <a:pt x="1403603" y="962228"/>
                </a:lnTo>
                <a:lnTo>
                  <a:pt x="1416570" y="950112"/>
                </a:lnTo>
                <a:lnTo>
                  <a:pt x="1416570" y="986447"/>
                </a:lnTo>
                <a:lnTo>
                  <a:pt x="1428851" y="998562"/>
                </a:lnTo>
                <a:lnTo>
                  <a:pt x="1452016" y="1009929"/>
                </a:lnTo>
                <a:lnTo>
                  <a:pt x="1475866" y="1009929"/>
                </a:lnTo>
                <a:lnTo>
                  <a:pt x="1475866" y="998562"/>
                </a:lnTo>
                <a:lnTo>
                  <a:pt x="1499031" y="973594"/>
                </a:lnTo>
                <a:lnTo>
                  <a:pt x="1499031" y="998562"/>
                </a:lnTo>
                <a:lnTo>
                  <a:pt x="1511274" y="998562"/>
                </a:lnTo>
                <a:lnTo>
                  <a:pt x="1487436" y="1009929"/>
                </a:lnTo>
                <a:lnTo>
                  <a:pt x="1487436" y="1022794"/>
                </a:lnTo>
                <a:lnTo>
                  <a:pt x="1428851" y="1046264"/>
                </a:lnTo>
                <a:lnTo>
                  <a:pt x="1403603" y="1071245"/>
                </a:lnTo>
                <a:lnTo>
                  <a:pt x="1393405" y="1046264"/>
                </a:lnTo>
                <a:lnTo>
                  <a:pt x="1428851" y="1022794"/>
                </a:lnTo>
                <a:lnTo>
                  <a:pt x="1416570" y="1022794"/>
                </a:lnTo>
                <a:lnTo>
                  <a:pt x="1416570" y="1009929"/>
                </a:lnTo>
                <a:lnTo>
                  <a:pt x="1393405" y="1022794"/>
                </a:lnTo>
                <a:lnTo>
                  <a:pt x="1381150" y="1022794"/>
                </a:lnTo>
                <a:lnTo>
                  <a:pt x="1368196" y="1009929"/>
                </a:lnTo>
                <a:lnTo>
                  <a:pt x="1357985" y="973594"/>
                </a:lnTo>
                <a:lnTo>
                  <a:pt x="1357985" y="962228"/>
                </a:lnTo>
                <a:lnTo>
                  <a:pt x="1346377" y="973594"/>
                </a:lnTo>
                <a:lnTo>
                  <a:pt x="1332750" y="962228"/>
                </a:lnTo>
                <a:lnTo>
                  <a:pt x="1310957" y="1022794"/>
                </a:lnTo>
                <a:lnTo>
                  <a:pt x="1287106" y="1034910"/>
                </a:lnTo>
                <a:lnTo>
                  <a:pt x="1227150" y="1034910"/>
                </a:lnTo>
                <a:lnTo>
                  <a:pt x="1203299" y="1046264"/>
                </a:lnTo>
                <a:lnTo>
                  <a:pt x="1191717" y="1059129"/>
                </a:lnTo>
                <a:lnTo>
                  <a:pt x="1146060" y="1071245"/>
                </a:lnTo>
              </a:path>
            </a:pathLst>
          </a:custGeom>
          <a:ln w="12700">
            <a:solidFill>
              <a:srgbClr val="939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261201" y="1984731"/>
            <a:ext cx="2155825" cy="555625"/>
          </a:xfrm>
          <a:custGeom>
            <a:avLst/>
            <a:gdLst/>
            <a:ahLst/>
            <a:cxnLst/>
            <a:rect l="l" t="t" r="r" b="b"/>
            <a:pathLst>
              <a:path w="2155825" h="555625">
                <a:moveTo>
                  <a:pt x="0" y="0"/>
                </a:moveTo>
                <a:lnTo>
                  <a:pt x="2155647" y="0"/>
                </a:lnTo>
                <a:lnTo>
                  <a:pt x="2155647" y="555294"/>
                </a:lnTo>
                <a:lnTo>
                  <a:pt x="0" y="555294"/>
                </a:lnTo>
                <a:lnTo>
                  <a:pt x="0" y="0"/>
                </a:lnTo>
                <a:close/>
              </a:path>
            </a:pathLst>
          </a:custGeom>
          <a:solidFill>
            <a:srgbClr val="6D6E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372783" y="2190459"/>
            <a:ext cx="958926" cy="16238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7261201" y="1984731"/>
            <a:ext cx="2155825" cy="473844"/>
          </a:xfrm>
          <a:prstGeom prst="rect">
            <a:avLst/>
          </a:prstGeom>
        </p:spPr>
        <p:txBody>
          <a:bodyPr vert="horz" wrap="square" lIns="0" tIns="49526" rIns="0" bIns="0" rtlCol="0">
            <a:spAutoFit/>
          </a:bodyPr>
          <a:lstStyle/>
          <a:p>
            <a:pPr marL="85717" marR="411443">
              <a:lnSpc>
                <a:spcPct val="102600"/>
              </a:lnSpc>
              <a:spcBef>
                <a:spcPts val="390"/>
              </a:spcBef>
            </a:pPr>
            <a:r>
              <a:rPr sz="900" b="1" spc="86" dirty="0">
                <a:solidFill>
                  <a:srgbClr val="FFFFFF"/>
                </a:solidFill>
                <a:latin typeface="Calibri"/>
                <a:cs typeface="Calibri"/>
              </a:rPr>
              <a:t>Association </a:t>
            </a:r>
            <a:r>
              <a:rPr sz="900" b="1" spc="105" dirty="0">
                <a:solidFill>
                  <a:srgbClr val="FFFFFF"/>
                </a:solidFill>
                <a:latin typeface="Calibri"/>
                <a:cs typeface="Calibri"/>
              </a:rPr>
              <a:t>Agreement</a:t>
            </a:r>
            <a:r>
              <a:rPr sz="900" b="1" spc="-2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spc="95" dirty="0">
                <a:solidFill>
                  <a:srgbClr val="FFFFFF"/>
                </a:solidFill>
                <a:latin typeface="Calibri"/>
                <a:cs typeface="Calibri"/>
              </a:rPr>
              <a:t>with  the </a:t>
            </a:r>
            <a:r>
              <a:rPr sz="900" b="1" spc="100" dirty="0">
                <a:solidFill>
                  <a:srgbClr val="FFFFFF"/>
                </a:solidFill>
                <a:latin typeface="Calibri"/>
                <a:cs typeface="Calibri"/>
              </a:rPr>
              <a:t>European Union</a:t>
            </a:r>
            <a:r>
              <a:rPr sz="900" b="1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spc="90" dirty="0">
                <a:solidFill>
                  <a:srgbClr val="FFFFFF"/>
                </a:solidFill>
                <a:latin typeface="Calibri"/>
                <a:cs typeface="Calibri"/>
              </a:rPr>
              <a:t>(1996)</a:t>
            </a:r>
            <a:endParaRPr sz="900" dirty="0">
              <a:latin typeface="Calibri"/>
              <a:cs typeface="Calibri"/>
            </a:endParaRPr>
          </a:p>
          <a:p>
            <a:pPr marL="85717">
              <a:spcBef>
                <a:spcPts val="25"/>
              </a:spcBef>
            </a:pPr>
            <a:r>
              <a:rPr sz="900" b="1" spc="105" dirty="0">
                <a:solidFill>
                  <a:srgbClr val="FFFFFF"/>
                </a:solidFill>
                <a:latin typeface="Calibri"/>
                <a:cs typeface="Calibri"/>
              </a:rPr>
              <a:t>Advanced  </a:t>
            </a:r>
            <a:r>
              <a:rPr sz="900" b="1" spc="86" dirty="0">
                <a:solidFill>
                  <a:srgbClr val="FFFFFF"/>
                </a:solidFill>
                <a:latin typeface="Calibri"/>
                <a:cs typeface="Calibri"/>
              </a:rPr>
              <a:t>status </a:t>
            </a:r>
            <a:r>
              <a:rPr sz="900" b="1" spc="90" dirty="0">
                <a:solidFill>
                  <a:srgbClr val="FFFFFF"/>
                </a:solidFill>
                <a:latin typeface="Calibri"/>
                <a:cs typeface="Calibri"/>
              </a:rPr>
              <a:t>granted </a:t>
            </a:r>
            <a:r>
              <a:rPr sz="900" b="1" spc="8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9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spc="105" dirty="0">
                <a:solidFill>
                  <a:srgbClr val="FFFFFF"/>
                </a:solidFill>
                <a:latin typeface="Calibri"/>
                <a:cs typeface="Calibri"/>
              </a:rPr>
              <a:t>2008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6182741" y="2720392"/>
            <a:ext cx="180975" cy="79375"/>
          </a:xfrm>
          <a:custGeom>
            <a:avLst/>
            <a:gdLst/>
            <a:ahLst/>
            <a:cxnLst/>
            <a:rect l="l" t="t" r="r" b="b"/>
            <a:pathLst>
              <a:path w="180975" h="79375">
                <a:moveTo>
                  <a:pt x="155244" y="0"/>
                </a:moveTo>
                <a:lnTo>
                  <a:pt x="108254" y="0"/>
                </a:lnTo>
                <a:lnTo>
                  <a:pt x="108254" y="11531"/>
                </a:lnTo>
                <a:lnTo>
                  <a:pt x="36093" y="11531"/>
                </a:lnTo>
                <a:lnTo>
                  <a:pt x="36093" y="24599"/>
                </a:lnTo>
                <a:lnTo>
                  <a:pt x="23164" y="37668"/>
                </a:lnTo>
                <a:lnTo>
                  <a:pt x="23164" y="53022"/>
                </a:lnTo>
                <a:lnTo>
                  <a:pt x="36093" y="66078"/>
                </a:lnTo>
                <a:lnTo>
                  <a:pt x="59931" y="79146"/>
                </a:lnTo>
                <a:lnTo>
                  <a:pt x="119837" y="79146"/>
                </a:lnTo>
                <a:lnTo>
                  <a:pt x="132067" y="66078"/>
                </a:lnTo>
                <a:lnTo>
                  <a:pt x="155244" y="66078"/>
                </a:lnTo>
                <a:lnTo>
                  <a:pt x="155244" y="53022"/>
                </a:lnTo>
                <a:lnTo>
                  <a:pt x="166814" y="37668"/>
                </a:lnTo>
                <a:lnTo>
                  <a:pt x="180428" y="37668"/>
                </a:lnTo>
                <a:lnTo>
                  <a:pt x="155244" y="24599"/>
                </a:lnTo>
                <a:lnTo>
                  <a:pt x="155244" y="0"/>
                </a:lnTo>
                <a:close/>
              </a:path>
              <a:path w="180975" h="79375">
                <a:moveTo>
                  <a:pt x="23164" y="0"/>
                </a:moveTo>
                <a:lnTo>
                  <a:pt x="0" y="0"/>
                </a:lnTo>
                <a:lnTo>
                  <a:pt x="0" y="11531"/>
                </a:lnTo>
                <a:lnTo>
                  <a:pt x="11582" y="24599"/>
                </a:lnTo>
                <a:lnTo>
                  <a:pt x="36093" y="24599"/>
                </a:lnTo>
                <a:lnTo>
                  <a:pt x="36093" y="11531"/>
                </a:lnTo>
                <a:lnTo>
                  <a:pt x="23164" y="0"/>
                </a:lnTo>
                <a:close/>
              </a:path>
              <a:path w="180975" h="79375">
                <a:moveTo>
                  <a:pt x="95326" y="0"/>
                </a:moveTo>
                <a:lnTo>
                  <a:pt x="71513" y="0"/>
                </a:lnTo>
                <a:lnTo>
                  <a:pt x="71513" y="11531"/>
                </a:lnTo>
                <a:lnTo>
                  <a:pt x="108254" y="11531"/>
                </a:lnTo>
                <a:lnTo>
                  <a:pt x="95326" y="0"/>
                </a:lnTo>
                <a:close/>
              </a:path>
            </a:pathLst>
          </a:custGeom>
          <a:solidFill>
            <a:srgbClr val="3E58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182741" y="2720392"/>
            <a:ext cx="180975" cy="79375"/>
          </a:xfrm>
          <a:custGeom>
            <a:avLst/>
            <a:gdLst/>
            <a:ahLst/>
            <a:cxnLst/>
            <a:rect l="l" t="t" r="r" b="b"/>
            <a:pathLst>
              <a:path w="180975" h="79375">
                <a:moveTo>
                  <a:pt x="180428" y="37668"/>
                </a:moveTo>
                <a:lnTo>
                  <a:pt x="166814" y="37668"/>
                </a:lnTo>
                <a:lnTo>
                  <a:pt x="155244" y="53022"/>
                </a:lnTo>
                <a:lnTo>
                  <a:pt x="155244" y="66078"/>
                </a:lnTo>
                <a:lnTo>
                  <a:pt x="132067" y="66078"/>
                </a:lnTo>
                <a:lnTo>
                  <a:pt x="119837" y="79159"/>
                </a:lnTo>
                <a:lnTo>
                  <a:pt x="95326" y="79159"/>
                </a:lnTo>
                <a:lnTo>
                  <a:pt x="71513" y="79159"/>
                </a:lnTo>
                <a:lnTo>
                  <a:pt x="59931" y="79159"/>
                </a:lnTo>
                <a:lnTo>
                  <a:pt x="36093" y="66078"/>
                </a:lnTo>
                <a:lnTo>
                  <a:pt x="23164" y="53022"/>
                </a:lnTo>
                <a:lnTo>
                  <a:pt x="11582" y="53022"/>
                </a:lnTo>
                <a:lnTo>
                  <a:pt x="23164" y="53022"/>
                </a:lnTo>
                <a:lnTo>
                  <a:pt x="23164" y="37668"/>
                </a:lnTo>
                <a:lnTo>
                  <a:pt x="11582" y="37668"/>
                </a:lnTo>
                <a:lnTo>
                  <a:pt x="0" y="37668"/>
                </a:lnTo>
                <a:lnTo>
                  <a:pt x="23164" y="37668"/>
                </a:lnTo>
                <a:lnTo>
                  <a:pt x="36093" y="24599"/>
                </a:lnTo>
                <a:lnTo>
                  <a:pt x="23164" y="24599"/>
                </a:lnTo>
                <a:lnTo>
                  <a:pt x="11582" y="24599"/>
                </a:lnTo>
                <a:lnTo>
                  <a:pt x="0" y="11531"/>
                </a:lnTo>
                <a:lnTo>
                  <a:pt x="0" y="0"/>
                </a:lnTo>
                <a:lnTo>
                  <a:pt x="0" y="11531"/>
                </a:lnTo>
                <a:lnTo>
                  <a:pt x="0" y="0"/>
                </a:lnTo>
                <a:lnTo>
                  <a:pt x="11582" y="0"/>
                </a:lnTo>
                <a:lnTo>
                  <a:pt x="23164" y="0"/>
                </a:lnTo>
                <a:lnTo>
                  <a:pt x="36093" y="11531"/>
                </a:lnTo>
                <a:lnTo>
                  <a:pt x="36093" y="24599"/>
                </a:lnTo>
                <a:lnTo>
                  <a:pt x="36093" y="11531"/>
                </a:lnTo>
                <a:lnTo>
                  <a:pt x="48361" y="11531"/>
                </a:lnTo>
                <a:lnTo>
                  <a:pt x="48361" y="0"/>
                </a:lnTo>
                <a:lnTo>
                  <a:pt x="48361" y="11531"/>
                </a:lnTo>
                <a:lnTo>
                  <a:pt x="59931" y="11531"/>
                </a:lnTo>
                <a:lnTo>
                  <a:pt x="71513" y="11531"/>
                </a:lnTo>
                <a:lnTo>
                  <a:pt x="71513" y="0"/>
                </a:lnTo>
                <a:lnTo>
                  <a:pt x="83756" y="0"/>
                </a:lnTo>
                <a:lnTo>
                  <a:pt x="95326" y="0"/>
                </a:lnTo>
                <a:lnTo>
                  <a:pt x="108254" y="11531"/>
                </a:lnTo>
                <a:lnTo>
                  <a:pt x="108254" y="0"/>
                </a:lnTo>
                <a:lnTo>
                  <a:pt x="119837" y="0"/>
                </a:lnTo>
                <a:lnTo>
                  <a:pt x="132067" y="0"/>
                </a:lnTo>
                <a:lnTo>
                  <a:pt x="143649" y="0"/>
                </a:lnTo>
                <a:lnTo>
                  <a:pt x="155244" y="0"/>
                </a:lnTo>
                <a:lnTo>
                  <a:pt x="155244" y="24599"/>
                </a:lnTo>
                <a:lnTo>
                  <a:pt x="180428" y="37668"/>
                </a:lnTo>
                <a:close/>
              </a:path>
            </a:pathLst>
          </a:custGeom>
          <a:ln w="12700">
            <a:solidFill>
              <a:srgbClr val="939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406361" y="3674214"/>
            <a:ext cx="23495" cy="24765"/>
          </a:xfrm>
          <a:custGeom>
            <a:avLst/>
            <a:gdLst/>
            <a:ahLst/>
            <a:cxnLst/>
            <a:rect l="l" t="t" r="r" b="b"/>
            <a:pathLst>
              <a:path w="23495" h="24764">
                <a:moveTo>
                  <a:pt x="0" y="0"/>
                </a:moveTo>
                <a:lnTo>
                  <a:pt x="11353" y="24574"/>
                </a:lnTo>
                <a:lnTo>
                  <a:pt x="23342" y="24574"/>
                </a:lnTo>
                <a:lnTo>
                  <a:pt x="23342" y="12661"/>
                </a:lnTo>
                <a:lnTo>
                  <a:pt x="0" y="0"/>
                </a:lnTo>
                <a:close/>
              </a:path>
            </a:pathLst>
          </a:custGeom>
          <a:solidFill>
            <a:srgbClr val="FAA7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406361" y="3674214"/>
            <a:ext cx="23495" cy="24765"/>
          </a:xfrm>
          <a:custGeom>
            <a:avLst/>
            <a:gdLst/>
            <a:ahLst/>
            <a:cxnLst/>
            <a:rect l="l" t="t" r="r" b="b"/>
            <a:pathLst>
              <a:path w="23495" h="24764">
                <a:moveTo>
                  <a:pt x="23342" y="24574"/>
                </a:moveTo>
                <a:lnTo>
                  <a:pt x="11353" y="24574"/>
                </a:lnTo>
                <a:lnTo>
                  <a:pt x="0" y="0"/>
                </a:lnTo>
                <a:lnTo>
                  <a:pt x="23342" y="12661"/>
                </a:lnTo>
                <a:lnTo>
                  <a:pt x="23342" y="24574"/>
                </a:lnTo>
              </a:path>
            </a:pathLst>
          </a:custGeom>
          <a:ln w="12700">
            <a:solidFill>
              <a:srgbClr val="939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268555" y="3807170"/>
            <a:ext cx="285229" cy="3231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5820" y="174193"/>
            <a:ext cx="2691080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marR="5080"/>
            <a:r>
              <a:rPr spc="50" dirty="0"/>
              <a:t>EXCELLENT  </a:t>
            </a:r>
            <a:r>
              <a:rPr spc="25" dirty="0"/>
              <a:t>INFRASTRUCTURES</a:t>
            </a:r>
          </a:p>
        </p:txBody>
      </p:sp>
      <p:sp>
        <p:nvSpPr>
          <p:cNvPr id="30" name="object 30"/>
          <p:cNvSpPr/>
          <p:nvPr/>
        </p:nvSpPr>
        <p:spPr>
          <a:xfrm>
            <a:off x="10286011" y="4801871"/>
            <a:ext cx="1905" cy="1270000"/>
          </a:xfrm>
          <a:custGeom>
            <a:avLst/>
            <a:gdLst/>
            <a:ahLst/>
            <a:cxnLst/>
            <a:rect l="l" t="t" r="r" b="b"/>
            <a:pathLst>
              <a:path w="1904" h="1270000">
                <a:moveTo>
                  <a:pt x="0" y="1270000"/>
                </a:moveTo>
                <a:lnTo>
                  <a:pt x="1714" y="1270000"/>
                </a:lnTo>
                <a:lnTo>
                  <a:pt x="1714" y="0"/>
                </a:lnTo>
                <a:lnTo>
                  <a:pt x="0" y="0"/>
                </a:lnTo>
                <a:lnTo>
                  <a:pt x="0" y="1270000"/>
                </a:lnTo>
                <a:close/>
              </a:path>
            </a:pathLst>
          </a:custGeom>
          <a:solidFill>
            <a:srgbClr val="1D37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252424" y="4801871"/>
            <a:ext cx="9525" cy="1270000"/>
          </a:xfrm>
          <a:custGeom>
            <a:avLst/>
            <a:gdLst/>
            <a:ahLst/>
            <a:cxnLst/>
            <a:rect l="l" t="t" r="r" b="b"/>
            <a:pathLst>
              <a:path w="9525" h="1270000">
                <a:moveTo>
                  <a:pt x="0" y="1270000"/>
                </a:moveTo>
                <a:lnTo>
                  <a:pt x="9258" y="1270000"/>
                </a:lnTo>
                <a:lnTo>
                  <a:pt x="9258" y="0"/>
                </a:lnTo>
                <a:lnTo>
                  <a:pt x="0" y="0"/>
                </a:lnTo>
                <a:lnTo>
                  <a:pt x="0" y="1270000"/>
                </a:lnTo>
                <a:close/>
              </a:path>
            </a:pathLst>
          </a:custGeom>
          <a:solidFill>
            <a:srgbClr val="1D37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261683" y="4801871"/>
            <a:ext cx="3024505" cy="1248410"/>
          </a:xfrm>
          <a:custGeom>
            <a:avLst/>
            <a:gdLst/>
            <a:ahLst/>
            <a:cxnLst/>
            <a:rect l="l" t="t" r="r" b="b"/>
            <a:pathLst>
              <a:path w="3024504" h="1248410">
                <a:moveTo>
                  <a:pt x="0" y="0"/>
                </a:moveTo>
                <a:lnTo>
                  <a:pt x="3024339" y="0"/>
                </a:lnTo>
                <a:lnTo>
                  <a:pt x="3024339" y="1248130"/>
                </a:lnTo>
                <a:lnTo>
                  <a:pt x="0" y="1248130"/>
                </a:lnTo>
                <a:lnTo>
                  <a:pt x="0" y="0"/>
                </a:lnTo>
                <a:close/>
              </a:path>
            </a:pathLst>
          </a:custGeom>
          <a:solidFill>
            <a:srgbClr val="1D3764">
              <a:alpha val="17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568045" y="4979544"/>
            <a:ext cx="2411730" cy="765174"/>
          </a:xfrm>
          <a:custGeom>
            <a:avLst/>
            <a:gdLst/>
            <a:ahLst/>
            <a:cxnLst/>
            <a:rect l="l" t="t" r="r" b="b"/>
            <a:pathLst>
              <a:path w="2411729" h="765175">
                <a:moveTo>
                  <a:pt x="0" y="0"/>
                </a:moveTo>
                <a:lnTo>
                  <a:pt x="2411615" y="0"/>
                </a:lnTo>
                <a:lnTo>
                  <a:pt x="2411615" y="765111"/>
                </a:lnTo>
                <a:lnTo>
                  <a:pt x="0" y="765111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566483" y="5563744"/>
            <a:ext cx="241300" cy="50799"/>
          </a:xfrm>
          <a:custGeom>
            <a:avLst/>
            <a:gdLst/>
            <a:ahLst/>
            <a:cxnLst/>
            <a:rect l="l" t="t" r="r" b="b"/>
            <a:pathLst>
              <a:path w="241300" h="50800">
                <a:moveTo>
                  <a:pt x="0" y="0"/>
                </a:moveTo>
                <a:lnTo>
                  <a:pt x="241300" y="50800"/>
                </a:lnTo>
              </a:path>
            </a:pathLst>
          </a:custGeom>
          <a:ln w="47625">
            <a:solidFill>
              <a:srgbClr val="941A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807782" y="5614544"/>
            <a:ext cx="241300" cy="8255"/>
          </a:xfrm>
          <a:custGeom>
            <a:avLst/>
            <a:gdLst/>
            <a:ahLst/>
            <a:cxnLst/>
            <a:rect l="l" t="t" r="r" b="b"/>
            <a:pathLst>
              <a:path w="241300" h="8254">
                <a:moveTo>
                  <a:pt x="0" y="0"/>
                </a:moveTo>
                <a:lnTo>
                  <a:pt x="241300" y="7696"/>
                </a:lnTo>
              </a:path>
            </a:pathLst>
          </a:custGeom>
          <a:ln w="47625">
            <a:solidFill>
              <a:srgbClr val="941A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049083" y="5589143"/>
            <a:ext cx="241300" cy="33655"/>
          </a:xfrm>
          <a:custGeom>
            <a:avLst/>
            <a:gdLst/>
            <a:ahLst/>
            <a:cxnLst/>
            <a:rect l="l" t="t" r="r" b="b"/>
            <a:pathLst>
              <a:path w="241300" h="33654">
                <a:moveTo>
                  <a:pt x="0" y="33096"/>
                </a:moveTo>
                <a:lnTo>
                  <a:pt x="241300" y="0"/>
                </a:lnTo>
              </a:path>
            </a:pathLst>
          </a:custGeom>
          <a:ln w="47624">
            <a:solidFill>
              <a:srgbClr val="941A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290383" y="5233543"/>
            <a:ext cx="241300" cy="355600"/>
          </a:xfrm>
          <a:custGeom>
            <a:avLst/>
            <a:gdLst/>
            <a:ahLst/>
            <a:cxnLst/>
            <a:rect l="l" t="t" r="r" b="b"/>
            <a:pathLst>
              <a:path w="241300" h="355600">
                <a:moveTo>
                  <a:pt x="0" y="355600"/>
                </a:moveTo>
                <a:lnTo>
                  <a:pt x="241300" y="0"/>
                </a:lnTo>
              </a:path>
            </a:pathLst>
          </a:custGeom>
          <a:ln w="47625">
            <a:solidFill>
              <a:srgbClr val="941A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531682" y="5157343"/>
            <a:ext cx="241300" cy="76200"/>
          </a:xfrm>
          <a:custGeom>
            <a:avLst/>
            <a:gdLst/>
            <a:ahLst/>
            <a:cxnLst/>
            <a:rect l="l" t="t" r="r" b="b"/>
            <a:pathLst>
              <a:path w="241300" h="76200">
                <a:moveTo>
                  <a:pt x="0" y="76200"/>
                </a:moveTo>
                <a:lnTo>
                  <a:pt x="241300" y="0"/>
                </a:lnTo>
              </a:path>
            </a:pathLst>
          </a:custGeom>
          <a:ln w="47625">
            <a:solidFill>
              <a:srgbClr val="941A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772982" y="5119244"/>
            <a:ext cx="241300" cy="38100"/>
          </a:xfrm>
          <a:custGeom>
            <a:avLst/>
            <a:gdLst/>
            <a:ahLst/>
            <a:cxnLst/>
            <a:rect l="l" t="t" r="r" b="b"/>
            <a:pathLst>
              <a:path w="241300" h="38100">
                <a:moveTo>
                  <a:pt x="0" y="38100"/>
                </a:moveTo>
                <a:lnTo>
                  <a:pt x="241300" y="0"/>
                </a:lnTo>
              </a:path>
            </a:pathLst>
          </a:custGeom>
          <a:ln w="47625">
            <a:solidFill>
              <a:srgbClr val="941A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014283" y="5119243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300" y="0"/>
                </a:lnTo>
              </a:path>
            </a:pathLst>
          </a:custGeom>
          <a:ln w="47625">
            <a:solidFill>
              <a:srgbClr val="941A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255583" y="5119243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300" y="0"/>
                </a:lnTo>
              </a:path>
            </a:pathLst>
          </a:custGeom>
          <a:ln w="47625">
            <a:solidFill>
              <a:srgbClr val="941A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496882" y="5106544"/>
            <a:ext cx="241300" cy="12700"/>
          </a:xfrm>
          <a:custGeom>
            <a:avLst/>
            <a:gdLst/>
            <a:ahLst/>
            <a:cxnLst/>
            <a:rect l="l" t="t" r="r" b="b"/>
            <a:pathLst>
              <a:path w="241300" h="12700">
                <a:moveTo>
                  <a:pt x="0" y="12700"/>
                </a:moveTo>
                <a:lnTo>
                  <a:pt x="241300" y="0"/>
                </a:lnTo>
              </a:path>
            </a:pathLst>
          </a:custGeom>
          <a:ln w="47625">
            <a:solidFill>
              <a:srgbClr val="941A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738183" y="5106543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300" y="0"/>
                </a:lnTo>
              </a:path>
            </a:pathLst>
          </a:custGeom>
          <a:ln w="47625">
            <a:solidFill>
              <a:srgbClr val="941A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7738581" y="5368277"/>
            <a:ext cx="38036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0"/>
              </a:lnSpc>
            </a:pPr>
            <a:r>
              <a:rPr sz="1500" spc="-7" baseline="2777" dirty="0">
                <a:solidFill>
                  <a:srgbClr val="020303"/>
                </a:solidFill>
                <a:latin typeface="Arial"/>
                <a:cs typeface="Arial"/>
              </a:rPr>
              <a:t>83 </a:t>
            </a:r>
            <a:r>
              <a:rPr sz="1500" spc="172" baseline="2777" dirty="0">
                <a:solidFill>
                  <a:srgbClr val="020303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020303"/>
                </a:solidFill>
                <a:latin typeface="Arial"/>
                <a:cs typeface="Arial"/>
              </a:rPr>
              <a:t>84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220927" y="5337671"/>
            <a:ext cx="14160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0"/>
              </a:lnSpc>
            </a:pPr>
            <a:r>
              <a:rPr sz="1000" spc="-5" dirty="0">
                <a:solidFill>
                  <a:srgbClr val="020303"/>
                </a:solidFill>
                <a:latin typeface="Arial"/>
                <a:cs typeface="Arial"/>
              </a:rPr>
              <a:t>80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462099" y="4978007"/>
            <a:ext cx="14160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0"/>
              </a:lnSpc>
            </a:pPr>
            <a:r>
              <a:rPr sz="1000" spc="-5" dirty="0">
                <a:solidFill>
                  <a:srgbClr val="020303"/>
                </a:solidFill>
                <a:latin typeface="Arial"/>
                <a:cs typeface="Arial"/>
              </a:rPr>
              <a:t>33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497406" y="4901553"/>
            <a:ext cx="1347470" cy="584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sz="1000" spc="-5" dirty="0">
                <a:solidFill>
                  <a:srgbClr val="020303"/>
                </a:solidFill>
                <a:latin typeface="Arial"/>
                <a:cs typeface="Arial"/>
              </a:rPr>
              <a:t>23</a:t>
            </a: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spcBef>
                <a:spcPts val="40"/>
              </a:spcBef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ts val="1190"/>
              </a:lnSpc>
            </a:pPr>
            <a:r>
              <a:rPr sz="1000" spc="-5" dirty="0">
                <a:solidFill>
                  <a:srgbClr val="020303"/>
                </a:solidFill>
                <a:latin typeface="Arial"/>
                <a:cs typeface="Arial"/>
              </a:rPr>
              <a:t>77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8944445" y="4870946"/>
            <a:ext cx="62357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0"/>
              </a:lnSpc>
            </a:pPr>
            <a:r>
              <a:rPr sz="1500" spc="-7" baseline="2777" dirty="0">
                <a:solidFill>
                  <a:srgbClr val="020303"/>
                </a:solidFill>
                <a:latin typeface="Arial"/>
                <a:cs typeface="Arial"/>
              </a:rPr>
              <a:t>18   18 </a:t>
            </a:r>
            <a:r>
              <a:rPr sz="1500" spc="157" baseline="2777" dirty="0">
                <a:solidFill>
                  <a:srgbClr val="020303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020303"/>
                </a:solidFill>
                <a:latin typeface="Arial"/>
                <a:cs typeface="Arial"/>
              </a:rPr>
              <a:t>19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9667965" y="4847959"/>
            <a:ext cx="38290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0"/>
              </a:lnSpc>
            </a:pPr>
            <a:r>
              <a:rPr sz="1000" spc="-5" dirty="0">
                <a:solidFill>
                  <a:srgbClr val="020303"/>
                </a:solidFill>
                <a:latin typeface="Arial"/>
                <a:cs typeface="Arial"/>
              </a:rPr>
              <a:t>16 </a:t>
            </a:r>
            <a:r>
              <a:rPr sz="1000" spc="135" dirty="0">
                <a:solidFill>
                  <a:srgbClr val="020303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020303"/>
                </a:solidFill>
                <a:latin typeface="Arial"/>
                <a:cs typeface="Arial"/>
              </a:rPr>
              <a:t>16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426923" y="5821287"/>
            <a:ext cx="269430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0"/>
              </a:lnSpc>
              <a:tabLst>
                <a:tab pos="481922" algn="l"/>
                <a:tab pos="964479" algn="l"/>
                <a:tab pos="1446402" algn="l"/>
                <a:tab pos="1928958" algn="l"/>
                <a:tab pos="2410881" algn="l"/>
              </a:tabLst>
            </a:pPr>
            <a:r>
              <a:rPr sz="1000" spc="-5" dirty="0">
                <a:solidFill>
                  <a:srgbClr val="020303"/>
                </a:solidFill>
                <a:latin typeface="Arial"/>
                <a:cs typeface="Arial"/>
              </a:rPr>
              <a:t>200</a:t>
            </a:r>
            <a:r>
              <a:rPr sz="1000" dirty="0">
                <a:solidFill>
                  <a:srgbClr val="020303"/>
                </a:solidFill>
                <a:latin typeface="Arial"/>
                <a:cs typeface="Arial"/>
              </a:rPr>
              <a:t>4	</a:t>
            </a:r>
            <a:r>
              <a:rPr sz="1000" spc="-5" dirty="0">
                <a:solidFill>
                  <a:srgbClr val="020303"/>
                </a:solidFill>
                <a:latin typeface="Arial"/>
                <a:cs typeface="Arial"/>
              </a:rPr>
              <a:t>200</a:t>
            </a:r>
            <a:r>
              <a:rPr sz="1000" dirty="0">
                <a:solidFill>
                  <a:srgbClr val="020303"/>
                </a:solidFill>
                <a:latin typeface="Arial"/>
                <a:cs typeface="Arial"/>
              </a:rPr>
              <a:t>6	</a:t>
            </a:r>
            <a:r>
              <a:rPr sz="1000" spc="-5" dirty="0">
                <a:solidFill>
                  <a:srgbClr val="020303"/>
                </a:solidFill>
                <a:latin typeface="Arial"/>
                <a:cs typeface="Arial"/>
              </a:rPr>
              <a:t>200</a:t>
            </a:r>
            <a:r>
              <a:rPr sz="1000" dirty="0">
                <a:solidFill>
                  <a:srgbClr val="020303"/>
                </a:solidFill>
                <a:latin typeface="Arial"/>
                <a:cs typeface="Arial"/>
              </a:rPr>
              <a:t>8	</a:t>
            </a:r>
            <a:r>
              <a:rPr sz="1000" spc="-5" dirty="0">
                <a:solidFill>
                  <a:srgbClr val="020303"/>
                </a:solidFill>
                <a:latin typeface="Arial"/>
                <a:cs typeface="Arial"/>
              </a:rPr>
              <a:t>201</a:t>
            </a:r>
            <a:r>
              <a:rPr sz="1000" dirty="0">
                <a:solidFill>
                  <a:srgbClr val="020303"/>
                </a:solidFill>
                <a:latin typeface="Arial"/>
                <a:cs typeface="Arial"/>
              </a:rPr>
              <a:t>0	</a:t>
            </a:r>
            <a:r>
              <a:rPr sz="1000" spc="-5" dirty="0">
                <a:solidFill>
                  <a:srgbClr val="020303"/>
                </a:solidFill>
                <a:latin typeface="Arial"/>
                <a:cs typeface="Arial"/>
              </a:rPr>
              <a:t>201</a:t>
            </a:r>
            <a:r>
              <a:rPr sz="1000" dirty="0">
                <a:solidFill>
                  <a:srgbClr val="020303"/>
                </a:solidFill>
                <a:latin typeface="Arial"/>
                <a:cs typeface="Arial"/>
              </a:rPr>
              <a:t>2	</a:t>
            </a:r>
            <a:r>
              <a:rPr sz="1000" spc="-5" dirty="0">
                <a:solidFill>
                  <a:srgbClr val="020303"/>
                </a:solidFill>
                <a:latin typeface="Arial"/>
                <a:cs typeface="Arial"/>
              </a:rPr>
              <a:t>2014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59309" y="7244895"/>
            <a:ext cx="3134792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sz="900" spc="-21" dirty="0">
                <a:latin typeface="Calibri"/>
                <a:cs typeface="Calibri"/>
              </a:rPr>
              <a:t>Source</a:t>
            </a:r>
            <a:r>
              <a:rPr sz="900" spc="-86" dirty="0">
                <a:solidFill>
                  <a:srgbClr val="6D6E71"/>
                </a:solidFill>
                <a:latin typeface="Calibri"/>
                <a:cs typeface="Calibri"/>
              </a:rPr>
              <a:t> </a:t>
            </a:r>
            <a:r>
              <a:rPr sz="900" spc="-55" dirty="0">
                <a:solidFill>
                  <a:srgbClr val="6D6E71"/>
                </a:solidFill>
                <a:latin typeface="Calibri"/>
                <a:cs typeface="Calibri"/>
              </a:rPr>
              <a:t>:</a:t>
            </a:r>
            <a:r>
              <a:rPr sz="900" spc="-86" dirty="0">
                <a:solidFill>
                  <a:srgbClr val="6D6E71"/>
                </a:solidFill>
                <a:latin typeface="Calibri"/>
                <a:cs typeface="Calibri"/>
              </a:rPr>
              <a:t> </a:t>
            </a:r>
            <a:r>
              <a:rPr sz="900" spc="-25" dirty="0">
                <a:latin typeface="Calibri"/>
                <a:cs typeface="Calibri"/>
              </a:rPr>
              <a:t>Autoroutes</a:t>
            </a:r>
            <a:r>
              <a:rPr sz="900" spc="-86" dirty="0">
                <a:latin typeface="Calibri"/>
                <a:cs typeface="Calibri"/>
              </a:rPr>
              <a:t> </a:t>
            </a:r>
            <a:r>
              <a:rPr sz="900" spc="10" dirty="0">
                <a:latin typeface="Calibri"/>
                <a:cs typeface="Calibri"/>
              </a:rPr>
              <a:t>du</a:t>
            </a:r>
            <a:r>
              <a:rPr sz="900" spc="-86" dirty="0">
                <a:latin typeface="Calibri"/>
                <a:cs typeface="Calibri"/>
              </a:rPr>
              <a:t> </a:t>
            </a:r>
            <a:r>
              <a:rPr sz="900" spc="-40" dirty="0">
                <a:latin typeface="Calibri"/>
                <a:cs typeface="Calibri"/>
              </a:rPr>
              <a:t>Maroc,</a:t>
            </a:r>
            <a:r>
              <a:rPr sz="900" spc="-86" dirty="0">
                <a:latin typeface="Calibri"/>
                <a:cs typeface="Calibri"/>
              </a:rPr>
              <a:t> </a:t>
            </a:r>
            <a:r>
              <a:rPr sz="900" spc="-35" dirty="0">
                <a:latin typeface="Calibri"/>
                <a:cs typeface="Calibri"/>
              </a:rPr>
              <a:t>AMDI,</a:t>
            </a:r>
            <a:r>
              <a:rPr sz="900" spc="-86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UNCTAD</a:t>
            </a:r>
            <a:r>
              <a:rPr sz="900" spc="-86" dirty="0">
                <a:latin typeface="Calibri"/>
                <a:cs typeface="Calibri"/>
              </a:rPr>
              <a:t> </a:t>
            </a:r>
            <a:r>
              <a:rPr sz="900" spc="-30" dirty="0">
                <a:latin typeface="Calibri"/>
                <a:cs typeface="Calibri"/>
              </a:rPr>
              <a:t>report</a:t>
            </a:r>
            <a:r>
              <a:rPr sz="900" spc="-86" dirty="0">
                <a:latin typeface="Calibri"/>
                <a:cs typeface="Calibri"/>
              </a:rPr>
              <a:t> </a:t>
            </a:r>
            <a:r>
              <a:rPr sz="900" spc="-30" dirty="0">
                <a:latin typeface="Calibri"/>
                <a:cs typeface="Calibri"/>
              </a:rPr>
              <a:t>2014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239724" y="4091967"/>
            <a:ext cx="2983777" cy="6001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marR="5080"/>
            <a:r>
              <a:rPr lang="en-US" sz="1300" spc="5" dirty="0" smtClean="0">
                <a:solidFill>
                  <a:srgbClr val="1D3764"/>
                </a:solidFill>
                <a:cs typeface="Calibri"/>
              </a:rPr>
              <a:t>Morocco ranks </a:t>
            </a:r>
            <a:r>
              <a:rPr lang="en-US" sz="1300" spc="10" dirty="0" smtClean="0">
                <a:solidFill>
                  <a:srgbClr val="1D3764"/>
                </a:solidFill>
                <a:cs typeface="Calibri"/>
              </a:rPr>
              <a:t>16th </a:t>
            </a:r>
            <a:r>
              <a:rPr lang="en-US" sz="1300" spc="30" dirty="0" smtClean="0">
                <a:solidFill>
                  <a:srgbClr val="1D3764"/>
                </a:solidFill>
                <a:cs typeface="Calibri"/>
              </a:rPr>
              <a:t>on </a:t>
            </a:r>
            <a:r>
              <a:rPr lang="en-US" sz="1300" spc="10" dirty="0" smtClean="0">
                <a:solidFill>
                  <a:srgbClr val="1D3764"/>
                </a:solidFill>
                <a:cs typeface="Calibri"/>
              </a:rPr>
              <a:t>the </a:t>
            </a:r>
            <a:r>
              <a:rPr lang="en-US" sz="1300" b="1" spc="5" dirty="0" smtClean="0">
                <a:solidFill>
                  <a:srgbClr val="1D3764"/>
                </a:solidFill>
                <a:cs typeface="Calibri"/>
              </a:rPr>
              <a:t>liner  </a:t>
            </a:r>
            <a:r>
              <a:rPr lang="en-US" sz="1300" b="1" spc="40" dirty="0" smtClean="0">
                <a:solidFill>
                  <a:srgbClr val="1D3764"/>
                </a:solidFill>
                <a:cs typeface="Calibri"/>
              </a:rPr>
              <a:t>shipping </a:t>
            </a:r>
            <a:r>
              <a:rPr lang="en-US" sz="1300" b="1" spc="15" dirty="0" smtClean="0">
                <a:solidFill>
                  <a:srgbClr val="1D3764"/>
                </a:solidFill>
                <a:cs typeface="Calibri"/>
              </a:rPr>
              <a:t>connectivity </a:t>
            </a:r>
            <a:r>
              <a:rPr lang="en-US" sz="1300" b="1" spc="25" dirty="0" smtClean="0">
                <a:solidFill>
                  <a:srgbClr val="1D3764"/>
                </a:solidFill>
                <a:cs typeface="Calibri"/>
              </a:rPr>
              <a:t>index</a:t>
            </a:r>
            <a:r>
              <a:rPr lang="en-US" sz="1300" spc="25" dirty="0" smtClean="0">
                <a:solidFill>
                  <a:srgbClr val="1D3764"/>
                </a:solidFill>
                <a:cs typeface="Calibri"/>
              </a:rPr>
              <a:t> </a:t>
            </a:r>
            <a:r>
              <a:rPr lang="en-US" sz="1300" spc="-15" dirty="0" smtClean="0">
                <a:solidFill>
                  <a:srgbClr val="1D3764"/>
                </a:solidFill>
                <a:cs typeface="Calibri"/>
              </a:rPr>
              <a:t>(# </a:t>
            </a:r>
            <a:r>
              <a:rPr lang="en-US" sz="1300" spc="15" dirty="0" smtClean="0">
                <a:solidFill>
                  <a:srgbClr val="1D3764"/>
                </a:solidFill>
                <a:cs typeface="Calibri"/>
              </a:rPr>
              <a:t>1in</a:t>
            </a:r>
            <a:r>
              <a:rPr lang="en-US" sz="1300" spc="-165" dirty="0" smtClean="0">
                <a:solidFill>
                  <a:srgbClr val="1D3764"/>
                </a:solidFill>
                <a:cs typeface="Calibri"/>
              </a:rPr>
              <a:t> </a:t>
            </a:r>
            <a:r>
              <a:rPr lang="en-US" sz="1300" dirty="0" smtClean="0">
                <a:solidFill>
                  <a:srgbClr val="1D3764"/>
                </a:solidFill>
                <a:cs typeface="Calibri"/>
              </a:rPr>
              <a:t>Africa)</a:t>
            </a:r>
            <a:endParaRPr lang="en-US" sz="1300" dirty="0" smtClean="0">
              <a:cs typeface="Calibri"/>
            </a:endParaRPr>
          </a:p>
          <a:p>
            <a:pPr marL="12699" marR="5080"/>
            <a:endParaRPr sz="1300" dirty="0">
              <a:latin typeface="Calibri"/>
              <a:cs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6948793" y="2020278"/>
            <a:ext cx="186055" cy="0"/>
          </a:xfrm>
          <a:custGeom>
            <a:avLst/>
            <a:gdLst/>
            <a:ahLst/>
            <a:cxnLst/>
            <a:rect l="l" t="t" r="r" b="b"/>
            <a:pathLst>
              <a:path w="186054">
                <a:moveTo>
                  <a:pt x="0" y="0"/>
                </a:moveTo>
                <a:lnTo>
                  <a:pt x="185953" y="0"/>
                </a:lnTo>
              </a:path>
            </a:pathLst>
          </a:custGeom>
          <a:ln w="12700">
            <a:solidFill>
              <a:srgbClr val="7A11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948793" y="4222344"/>
            <a:ext cx="186055" cy="0"/>
          </a:xfrm>
          <a:custGeom>
            <a:avLst/>
            <a:gdLst/>
            <a:ahLst/>
            <a:cxnLst/>
            <a:rect l="l" t="t" r="r" b="b"/>
            <a:pathLst>
              <a:path w="186054">
                <a:moveTo>
                  <a:pt x="0" y="0"/>
                </a:moveTo>
                <a:lnTo>
                  <a:pt x="185953" y="0"/>
                </a:lnTo>
              </a:path>
            </a:pathLst>
          </a:custGeom>
          <a:ln w="12700">
            <a:solidFill>
              <a:srgbClr val="7A11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7212990" y="1876425"/>
            <a:ext cx="2781910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marR="5080"/>
            <a:r>
              <a:rPr sz="1300" b="1" spc="10" dirty="0">
                <a:solidFill>
                  <a:srgbClr val="1D3764"/>
                </a:solidFill>
                <a:latin typeface="Calibri"/>
                <a:cs typeface="Calibri"/>
              </a:rPr>
              <a:t>TANGIER </a:t>
            </a:r>
            <a:r>
              <a:rPr sz="1300" b="1" spc="-21" dirty="0">
                <a:solidFill>
                  <a:srgbClr val="1D3764"/>
                </a:solidFill>
                <a:latin typeface="Calibri"/>
                <a:cs typeface="Calibri"/>
              </a:rPr>
              <a:t>MED: </a:t>
            </a:r>
            <a:r>
              <a:rPr lang="fr-FR" sz="1300" b="1" spc="10" dirty="0" smtClean="0">
                <a:solidFill>
                  <a:srgbClr val="1D3764"/>
                </a:solidFill>
                <a:latin typeface="Calibri"/>
                <a:cs typeface="Calibri"/>
              </a:rPr>
              <a:t>5</a:t>
            </a:r>
            <a:r>
              <a:rPr sz="1300" b="1" spc="10" dirty="0" err="1" smtClean="0">
                <a:solidFill>
                  <a:srgbClr val="1D3764"/>
                </a:solidFill>
                <a:latin typeface="Calibri"/>
                <a:cs typeface="Calibri"/>
              </a:rPr>
              <a:t>th</a:t>
            </a:r>
            <a:r>
              <a:rPr sz="1300" b="1" spc="10" dirty="0" smtClean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300" spc="15" dirty="0">
                <a:solidFill>
                  <a:srgbClr val="1D3764"/>
                </a:solidFill>
                <a:latin typeface="Calibri"/>
                <a:cs typeface="Calibri"/>
              </a:rPr>
              <a:t>largest </a:t>
            </a:r>
            <a:r>
              <a:rPr sz="1300" spc="10" dirty="0">
                <a:solidFill>
                  <a:srgbClr val="1D3764"/>
                </a:solidFill>
                <a:latin typeface="Calibri"/>
                <a:cs typeface="Calibri"/>
              </a:rPr>
              <a:t>port </a:t>
            </a:r>
            <a:r>
              <a:rPr sz="1300" spc="5" dirty="0">
                <a:solidFill>
                  <a:srgbClr val="1D3764"/>
                </a:solidFill>
                <a:latin typeface="Calibri"/>
                <a:cs typeface="Calibri"/>
              </a:rPr>
              <a:t>of</a:t>
            </a:r>
            <a:r>
              <a:rPr sz="1300" spc="-204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lang="fr-FR" sz="1300" spc="-204" dirty="0" smtClean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300" spc="10" dirty="0" smtClean="0">
                <a:solidFill>
                  <a:srgbClr val="1D3764"/>
                </a:solidFill>
                <a:latin typeface="Calibri"/>
                <a:cs typeface="Calibri"/>
              </a:rPr>
              <a:t>the  </a:t>
            </a:r>
            <a:r>
              <a:rPr sz="1300" dirty="0">
                <a:solidFill>
                  <a:srgbClr val="1D3764"/>
                </a:solidFill>
                <a:latin typeface="Calibri"/>
                <a:cs typeface="Calibri"/>
              </a:rPr>
              <a:t>Mediterranean</a:t>
            </a:r>
            <a:r>
              <a:rPr sz="1300" spc="-95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300" spc="5" dirty="0">
                <a:solidFill>
                  <a:srgbClr val="1D3764"/>
                </a:solidFill>
                <a:latin typeface="Calibri"/>
                <a:cs typeface="Calibri"/>
              </a:rPr>
              <a:t>sea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212990" y="2471205"/>
            <a:ext cx="2693670" cy="14003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2543" marR="5080" indent="-70479"/>
            <a:r>
              <a:rPr sz="1300" spc="-60" dirty="0">
                <a:solidFill>
                  <a:srgbClr val="1D3764"/>
                </a:solidFill>
                <a:latin typeface="Calibri"/>
                <a:cs typeface="Calibri"/>
              </a:rPr>
              <a:t>. </a:t>
            </a:r>
            <a:r>
              <a:rPr sz="1300" spc="10" dirty="0">
                <a:solidFill>
                  <a:srgbClr val="1D3764"/>
                </a:solidFill>
                <a:latin typeface="Calibri"/>
                <a:cs typeface="Calibri"/>
              </a:rPr>
              <a:t>Ideal platform to </a:t>
            </a:r>
            <a:r>
              <a:rPr sz="1300" spc="5" dirty="0">
                <a:solidFill>
                  <a:srgbClr val="1D3764"/>
                </a:solidFill>
                <a:latin typeface="Calibri"/>
                <a:cs typeface="Calibri"/>
              </a:rPr>
              <a:t>serve</a:t>
            </a:r>
            <a:r>
              <a:rPr sz="1300" spc="-130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1D3764"/>
                </a:solidFill>
                <a:latin typeface="Calibri"/>
                <a:cs typeface="Calibri"/>
              </a:rPr>
              <a:t>Mediterranean  </a:t>
            </a:r>
            <a:r>
              <a:rPr sz="1300" spc="30" dirty="0">
                <a:solidFill>
                  <a:srgbClr val="1D3764"/>
                </a:solidFill>
                <a:latin typeface="Calibri"/>
                <a:cs typeface="Calibri"/>
              </a:rPr>
              <a:t>and </a:t>
            </a:r>
            <a:r>
              <a:rPr sz="1300" spc="-10" dirty="0">
                <a:solidFill>
                  <a:srgbClr val="1D3764"/>
                </a:solidFill>
                <a:latin typeface="Calibri"/>
                <a:cs typeface="Calibri"/>
              </a:rPr>
              <a:t>Western </a:t>
            </a:r>
            <a:r>
              <a:rPr sz="1300" spc="10" dirty="0">
                <a:solidFill>
                  <a:srgbClr val="1D3764"/>
                </a:solidFill>
                <a:latin typeface="Calibri"/>
                <a:cs typeface="Calibri"/>
              </a:rPr>
              <a:t>African</a:t>
            </a:r>
            <a:r>
              <a:rPr sz="1300" spc="-110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300" spc="10" dirty="0">
                <a:solidFill>
                  <a:srgbClr val="1D3764"/>
                </a:solidFill>
                <a:latin typeface="Calibri"/>
                <a:cs typeface="Calibri"/>
              </a:rPr>
              <a:t>countries</a:t>
            </a:r>
            <a:endParaRPr sz="1300" dirty="0">
              <a:latin typeface="Calibri"/>
              <a:cs typeface="Calibri"/>
            </a:endParaRPr>
          </a:p>
          <a:p>
            <a:pPr marL="82543" marR="309853" indent="-70479"/>
            <a:r>
              <a:rPr sz="1300" spc="-60" dirty="0">
                <a:solidFill>
                  <a:srgbClr val="1D3764"/>
                </a:solidFill>
                <a:latin typeface="Calibri"/>
                <a:cs typeface="Calibri"/>
              </a:rPr>
              <a:t>. </a:t>
            </a:r>
            <a:r>
              <a:rPr sz="1300" spc="25" dirty="0">
                <a:solidFill>
                  <a:srgbClr val="1D3764"/>
                </a:solidFill>
                <a:latin typeface="Calibri"/>
                <a:cs typeface="Calibri"/>
              </a:rPr>
              <a:t>Connections </a:t>
            </a:r>
            <a:r>
              <a:rPr sz="1300" spc="10" dirty="0">
                <a:solidFill>
                  <a:srgbClr val="1D3764"/>
                </a:solidFill>
                <a:latin typeface="Calibri"/>
                <a:cs typeface="Calibri"/>
              </a:rPr>
              <a:t>to </a:t>
            </a:r>
            <a:r>
              <a:rPr sz="1300" spc="5" dirty="0" smtClean="0">
                <a:solidFill>
                  <a:srgbClr val="1D3764"/>
                </a:solidFill>
                <a:latin typeface="Calibri"/>
                <a:cs typeface="Calibri"/>
              </a:rPr>
              <a:t>17</a:t>
            </a:r>
            <a:r>
              <a:rPr lang="fr-FR" sz="1300" spc="5" dirty="0" smtClean="0">
                <a:solidFill>
                  <a:srgbClr val="1D3764"/>
                </a:solidFill>
                <a:latin typeface="Calibri"/>
                <a:cs typeface="Calibri"/>
              </a:rPr>
              <a:t>0</a:t>
            </a:r>
            <a:r>
              <a:rPr sz="1300" spc="5" dirty="0" smtClean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300" spc="10" dirty="0">
                <a:solidFill>
                  <a:srgbClr val="1D3764"/>
                </a:solidFill>
                <a:latin typeface="Calibri"/>
                <a:cs typeface="Calibri"/>
              </a:rPr>
              <a:t>international  ports </a:t>
            </a:r>
            <a:r>
              <a:rPr sz="1300" spc="21" dirty="0">
                <a:solidFill>
                  <a:srgbClr val="1D3764"/>
                </a:solidFill>
                <a:latin typeface="Calibri"/>
                <a:cs typeface="Calibri"/>
              </a:rPr>
              <a:t>in  </a:t>
            </a:r>
            <a:r>
              <a:rPr sz="1300" spc="5" dirty="0">
                <a:solidFill>
                  <a:srgbClr val="1D3764"/>
                </a:solidFill>
                <a:latin typeface="Calibri"/>
                <a:cs typeface="Calibri"/>
              </a:rPr>
              <a:t>67</a:t>
            </a:r>
            <a:r>
              <a:rPr sz="1300" spc="-191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300" spc="10" dirty="0">
                <a:solidFill>
                  <a:srgbClr val="1D3764"/>
                </a:solidFill>
                <a:latin typeface="Calibri"/>
                <a:cs typeface="Calibri"/>
              </a:rPr>
              <a:t>countries</a:t>
            </a:r>
            <a:endParaRPr sz="1300" dirty="0">
              <a:latin typeface="Calibri"/>
              <a:cs typeface="Calibri"/>
            </a:endParaRPr>
          </a:p>
          <a:p>
            <a:pPr marL="82543" marR="293978" indent="-70479"/>
            <a:r>
              <a:rPr sz="1300" spc="-60" dirty="0">
                <a:solidFill>
                  <a:srgbClr val="1D3764"/>
                </a:solidFill>
                <a:latin typeface="Calibri"/>
                <a:cs typeface="Calibri"/>
              </a:rPr>
              <a:t>. </a:t>
            </a:r>
            <a:r>
              <a:rPr sz="1300" spc="21" dirty="0">
                <a:solidFill>
                  <a:srgbClr val="1D3764"/>
                </a:solidFill>
                <a:latin typeface="Calibri"/>
                <a:cs typeface="Calibri"/>
              </a:rPr>
              <a:t>Capacity </a:t>
            </a:r>
            <a:r>
              <a:rPr sz="1300" spc="5" dirty="0">
                <a:solidFill>
                  <a:srgbClr val="1D3764"/>
                </a:solidFill>
                <a:latin typeface="Calibri"/>
                <a:cs typeface="Calibri"/>
              </a:rPr>
              <a:t>of </a:t>
            </a:r>
            <a:r>
              <a:rPr sz="1300" spc="-15" dirty="0">
                <a:solidFill>
                  <a:srgbClr val="1D3764"/>
                </a:solidFill>
                <a:latin typeface="Calibri"/>
                <a:cs typeface="Calibri"/>
              </a:rPr>
              <a:t>8,5 </a:t>
            </a:r>
            <a:r>
              <a:rPr sz="1300" spc="21" dirty="0">
                <a:solidFill>
                  <a:srgbClr val="1D3764"/>
                </a:solidFill>
                <a:latin typeface="Calibri"/>
                <a:cs typeface="Calibri"/>
              </a:rPr>
              <a:t>million </a:t>
            </a:r>
            <a:r>
              <a:rPr sz="1300" spc="10" dirty="0">
                <a:solidFill>
                  <a:srgbClr val="1D3764"/>
                </a:solidFill>
                <a:latin typeface="Calibri"/>
                <a:cs typeface="Calibri"/>
              </a:rPr>
              <a:t>containers  </a:t>
            </a:r>
            <a:r>
              <a:rPr sz="1300" spc="21" dirty="0">
                <a:solidFill>
                  <a:srgbClr val="1D3764"/>
                </a:solidFill>
                <a:latin typeface="Calibri"/>
                <a:cs typeface="Calibri"/>
              </a:rPr>
              <a:t>in</a:t>
            </a:r>
            <a:r>
              <a:rPr sz="1300" spc="-105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300" spc="5" dirty="0" smtClean="0">
                <a:solidFill>
                  <a:srgbClr val="1D3764"/>
                </a:solidFill>
                <a:latin typeface="Calibri"/>
                <a:cs typeface="Calibri"/>
              </a:rPr>
              <a:t>201</a:t>
            </a:r>
            <a:r>
              <a:rPr lang="fr-FR" sz="1300" spc="5" smtClean="0">
                <a:solidFill>
                  <a:srgbClr val="1D3764"/>
                </a:solidFill>
                <a:latin typeface="Calibri"/>
                <a:cs typeface="Calibri"/>
              </a:rPr>
              <a:t>8</a:t>
            </a:r>
            <a:endParaRPr sz="1300" dirty="0">
              <a:latin typeface="Calibri"/>
              <a:cs typeface="Calibri"/>
            </a:endParaRPr>
          </a:p>
          <a:p>
            <a:pPr marL="12699"/>
            <a:r>
              <a:rPr sz="1300" spc="-60" dirty="0">
                <a:solidFill>
                  <a:srgbClr val="1D3764"/>
                </a:solidFill>
                <a:latin typeface="Calibri"/>
                <a:cs typeface="Calibri"/>
              </a:rPr>
              <a:t>. </a:t>
            </a:r>
            <a:r>
              <a:rPr sz="1300" spc="15" dirty="0">
                <a:solidFill>
                  <a:srgbClr val="1D3764"/>
                </a:solidFill>
                <a:latin typeface="Calibri"/>
                <a:cs typeface="Calibri"/>
              </a:rPr>
              <a:t>Target </a:t>
            </a:r>
            <a:r>
              <a:rPr sz="1300" spc="-80" dirty="0">
                <a:solidFill>
                  <a:srgbClr val="1D3764"/>
                </a:solidFill>
                <a:latin typeface="Calibri"/>
                <a:cs typeface="Calibri"/>
              </a:rPr>
              <a:t>: </a:t>
            </a:r>
            <a:r>
              <a:rPr lang="fr-FR" sz="1300" spc="-80" dirty="0" smtClean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300" spc="30" dirty="0" smtClean="0">
                <a:solidFill>
                  <a:srgbClr val="1D3764"/>
                </a:solidFill>
                <a:latin typeface="Calibri"/>
                <a:cs typeface="Calibri"/>
              </a:rPr>
              <a:t>Top </a:t>
            </a:r>
            <a:r>
              <a:rPr sz="1300" spc="5" dirty="0">
                <a:solidFill>
                  <a:srgbClr val="1D3764"/>
                </a:solidFill>
                <a:latin typeface="Calibri"/>
                <a:cs typeface="Calibri"/>
              </a:rPr>
              <a:t>15</a:t>
            </a:r>
            <a:r>
              <a:rPr sz="1300" spc="-40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300" spc="15" dirty="0">
                <a:solidFill>
                  <a:srgbClr val="1D3764"/>
                </a:solidFill>
                <a:latin typeface="Calibri"/>
                <a:cs typeface="Calibri"/>
              </a:rPr>
              <a:t>worldwide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96999" y="2989287"/>
            <a:ext cx="3147695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>
              <a:lnSpc>
                <a:spcPts val="1540"/>
              </a:lnSpc>
            </a:pPr>
            <a:r>
              <a:rPr sz="1300" b="1" spc="21" dirty="0">
                <a:solidFill>
                  <a:srgbClr val="7A1124"/>
                </a:solidFill>
                <a:latin typeface="Century Gothic"/>
                <a:cs typeface="Century Gothic"/>
              </a:rPr>
              <a:t>Ports</a:t>
            </a:r>
            <a:endParaRPr sz="1300" dirty="0">
              <a:latin typeface="Century Gothic"/>
              <a:cs typeface="Century Gothic"/>
            </a:endParaRPr>
          </a:p>
          <a:p>
            <a:pPr marL="71748" marR="1441958">
              <a:lnSpc>
                <a:spcPts val="1320"/>
              </a:lnSpc>
              <a:spcBef>
                <a:spcPts val="25"/>
              </a:spcBef>
            </a:pPr>
            <a:r>
              <a:rPr sz="1100" spc="5" dirty="0">
                <a:solidFill>
                  <a:srgbClr val="1D3764"/>
                </a:solidFill>
                <a:latin typeface="Calibri"/>
                <a:cs typeface="Calibri"/>
              </a:rPr>
              <a:t>2 shorelines</a:t>
            </a:r>
            <a:r>
              <a:rPr sz="1100" spc="-95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D3764"/>
                </a:solidFill>
                <a:latin typeface="Calibri"/>
                <a:cs typeface="Calibri"/>
              </a:rPr>
              <a:t>(Mediterranean  </a:t>
            </a:r>
            <a:r>
              <a:rPr sz="1100" spc="25" dirty="0">
                <a:solidFill>
                  <a:srgbClr val="1D3764"/>
                </a:solidFill>
                <a:latin typeface="Calibri"/>
                <a:cs typeface="Calibri"/>
              </a:rPr>
              <a:t>and</a:t>
            </a:r>
            <a:r>
              <a:rPr sz="1100" spc="-80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100" spc="5" dirty="0">
                <a:solidFill>
                  <a:srgbClr val="1D3764"/>
                </a:solidFill>
                <a:latin typeface="Calibri"/>
                <a:cs typeface="Calibri"/>
              </a:rPr>
              <a:t>Atlantic)</a:t>
            </a:r>
            <a:endParaRPr sz="1100" dirty="0">
              <a:latin typeface="Calibri"/>
              <a:cs typeface="Calibri"/>
            </a:endParaRPr>
          </a:p>
          <a:p>
            <a:pPr marL="71748">
              <a:lnSpc>
                <a:spcPts val="1275"/>
              </a:lnSpc>
            </a:pPr>
            <a:r>
              <a:rPr sz="1100" b="1" spc="5" dirty="0">
                <a:solidFill>
                  <a:srgbClr val="1D3764"/>
                </a:solidFill>
                <a:latin typeface="Calibri"/>
                <a:cs typeface="Calibri"/>
              </a:rPr>
              <a:t>38</a:t>
            </a:r>
            <a:r>
              <a:rPr sz="1100" b="1" spc="-21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100" b="1" spc="5" dirty="0">
                <a:solidFill>
                  <a:srgbClr val="1D3764"/>
                </a:solidFill>
                <a:latin typeface="Calibri"/>
                <a:cs typeface="Calibri"/>
              </a:rPr>
              <a:t>ports</a:t>
            </a:r>
            <a:r>
              <a:rPr sz="1100" b="1" spc="-21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100" spc="35" dirty="0">
                <a:solidFill>
                  <a:srgbClr val="1D3764"/>
                </a:solidFill>
                <a:latin typeface="Calibri"/>
                <a:cs typeface="Calibri"/>
              </a:rPr>
              <a:t>among</a:t>
            </a:r>
            <a:r>
              <a:rPr sz="1100" spc="-21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100" spc="21" dirty="0">
                <a:solidFill>
                  <a:srgbClr val="1D3764"/>
                </a:solidFill>
                <a:latin typeface="Calibri"/>
                <a:cs typeface="Calibri"/>
              </a:rPr>
              <a:t>which</a:t>
            </a:r>
            <a:r>
              <a:rPr sz="1100" spc="-21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100" spc="5" dirty="0">
                <a:solidFill>
                  <a:srgbClr val="1D3764"/>
                </a:solidFill>
                <a:latin typeface="Calibri"/>
                <a:cs typeface="Calibri"/>
              </a:rPr>
              <a:t>13</a:t>
            </a:r>
            <a:r>
              <a:rPr sz="1100" spc="-21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100" spc="15" dirty="0">
                <a:solidFill>
                  <a:srgbClr val="1D3764"/>
                </a:solidFill>
                <a:latin typeface="Calibri"/>
                <a:cs typeface="Calibri"/>
              </a:rPr>
              <a:t>dedicated</a:t>
            </a:r>
            <a:r>
              <a:rPr sz="1100" spc="-21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100" spc="5" dirty="0">
                <a:solidFill>
                  <a:srgbClr val="1D3764"/>
                </a:solidFill>
                <a:latin typeface="Calibri"/>
                <a:cs typeface="Calibri"/>
              </a:rPr>
              <a:t>to</a:t>
            </a:r>
            <a:r>
              <a:rPr sz="1100" spc="-21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100" spc="15" dirty="0">
                <a:solidFill>
                  <a:srgbClr val="1D3764"/>
                </a:solidFill>
                <a:latin typeface="Calibri"/>
                <a:cs typeface="Calibri"/>
              </a:rPr>
              <a:t>foreign</a:t>
            </a:r>
            <a:r>
              <a:rPr sz="1100" spc="-21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1D3764"/>
                </a:solidFill>
                <a:latin typeface="Calibri"/>
                <a:cs typeface="Calibri"/>
              </a:rPr>
              <a:t>trade.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96905" y="1121208"/>
            <a:ext cx="9626600" cy="528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>
              <a:lnSpc>
                <a:spcPts val="1540"/>
              </a:lnSpc>
            </a:pPr>
            <a:r>
              <a:rPr sz="1300" b="1" dirty="0">
                <a:solidFill>
                  <a:srgbClr val="7A1124"/>
                </a:solidFill>
                <a:latin typeface="Century Gothic"/>
                <a:cs typeface="Century Gothic"/>
              </a:rPr>
              <a:t>Airports</a:t>
            </a:r>
            <a:endParaRPr sz="1300" dirty="0">
              <a:latin typeface="Century Gothic"/>
              <a:cs typeface="Century Gothic"/>
            </a:endParaRPr>
          </a:p>
          <a:p>
            <a:pPr marL="71748">
              <a:lnSpc>
                <a:spcPts val="1299"/>
              </a:lnSpc>
            </a:pPr>
            <a:r>
              <a:rPr sz="1100" b="1" spc="5" dirty="0" smtClean="0">
                <a:solidFill>
                  <a:srgbClr val="1D3764"/>
                </a:solidFill>
                <a:latin typeface="Calibri"/>
                <a:cs typeface="Calibri"/>
              </a:rPr>
              <a:t>1</a:t>
            </a:r>
            <a:r>
              <a:rPr lang="fr-FR" sz="1100" b="1" spc="5" dirty="0" smtClean="0">
                <a:solidFill>
                  <a:srgbClr val="1D3764"/>
                </a:solidFill>
                <a:latin typeface="Calibri"/>
                <a:cs typeface="Calibri"/>
              </a:rPr>
              <a:t>6</a:t>
            </a:r>
            <a:r>
              <a:rPr sz="1100" spc="5" dirty="0" smtClean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100" spc="5" dirty="0">
                <a:solidFill>
                  <a:srgbClr val="1D3764"/>
                </a:solidFill>
                <a:latin typeface="Calibri"/>
                <a:cs typeface="Calibri"/>
              </a:rPr>
              <a:t>international</a:t>
            </a:r>
            <a:r>
              <a:rPr sz="1100" spc="-80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100" spc="5" dirty="0">
                <a:solidFill>
                  <a:srgbClr val="1D3764"/>
                </a:solidFill>
                <a:latin typeface="Calibri"/>
                <a:cs typeface="Calibri"/>
              </a:rPr>
              <a:t>airoports</a:t>
            </a:r>
            <a:endParaRPr sz="1100" dirty="0">
              <a:latin typeface="Calibri"/>
              <a:cs typeface="Calibri"/>
            </a:endParaRPr>
          </a:p>
          <a:p>
            <a:pPr marL="71748"/>
            <a:r>
              <a:rPr sz="1100" spc="15" dirty="0">
                <a:solidFill>
                  <a:srgbClr val="1D3764"/>
                </a:solidFill>
                <a:latin typeface="Calibri"/>
                <a:cs typeface="Calibri"/>
              </a:rPr>
              <a:t>Casablanca</a:t>
            </a:r>
            <a:r>
              <a:rPr sz="1100" spc="-25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D3764"/>
                </a:solidFill>
                <a:latin typeface="Calibri"/>
                <a:cs typeface="Calibri"/>
              </a:rPr>
              <a:t>#1</a:t>
            </a:r>
            <a:r>
              <a:rPr sz="1100" spc="-25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100" spc="35" dirty="0">
                <a:solidFill>
                  <a:srgbClr val="1D3764"/>
                </a:solidFill>
                <a:latin typeface="Calibri"/>
                <a:cs typeface="Calibri"/>
              </a:rPr>
              <a:t>hub</a:t>
            </a:r>
            <a:r>
              <a:rPr sz="1100" spc="-25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100" spc="15" dirty="0">
                <a:solidFill>
                  <a:srgbClr val="1D3764"/>
                </a:solidFill>
                <a:latin typeface="Calibri"/>
                <a:cs typeface="Calibri"/>
              </a:rPr>
              <a:t>between</a:t>
            </a:r>
            <a:r>
              <a:rPr sz="1100" spc="-25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1D3764"/>
                </a:solidFill>
                <a:latin typeface="Calibri"/>
                <a:cs typeface="Calibri"/>
              </a:rPr>
              <a:t>Europe</a:t>
            </a:r>
            <a:r>
              <a:rPr sz="1100" spc="-25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100" spc="25" dirty="0">
                <a:solidFill>
                  <a:srgbClr val="1D3764"/>
                </a:solidFill>
                <a:latin typeface="Calibri"/>
                <a:cs typeface="Calibri"/>
              </a:rPr>
              <a:t>and</a:t>
            </a:r>
            <a:r>
              <a:rPr sz="1100" spc="-25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100" spc="5" dirty="0" smtClean="0">
                <a:solidFill>
                  <a:srgbClr val="1D3764"/>
                </a:solidFill>
                <a:latin typeface="Calibri"/>
                <a:cs typeface="Calibri"/>
              </a:rPr>
              <a:t>Africa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3859187" y="2276908"/>
            <a:ext cx="2259965" cy="564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sz="1300" b="1" spc="-50" dirty="0">
                <a:solidFill>
                  <a:srgbClr val="7A1124"/>
                </a:solidFill>
                <a:latin typeface="Century Gothic"/>
                <a:cs typeface="Century Gothic"/>
              </a:rPr>
              <a:t>Highways</a:t>
            </a:r>
            <a:endParaRPr sz="1300" dirty="0">
              <a:latin typeface="Century Gothic"/>
              <a:cs typeface="Century Gothic"/>
            </a:endParaRPr>
          </a:p>
          <a:p>
            <a:pPr marL="71748" marR="5080" indent="5080">
              <a:spcBef>
                <a:spcPts val="200"/>
              </a:spcBef>
            </a:pPr>
            <a:r>
              <a:rPr sz="1100" spc="5" dirty="0">
                <a:solidFill>
                  <a:srgbClr val="1D3764"/>
                </a:solidFill>
                <a:latin typeface="Calibri"/>
                <a:cs typeface="Calibri"/>
              </a:rPr>
              <a:t>Network </a:t>
            </a:r>
            <a:r>
              <a:rPr sz="1100" spc="15" dirty="0">
                <a:solidFill>
                  <a:srgbClr val="1D3764"/>
                </a:solidFill>
                <a:latin typeface="Calibri"/>
                <a:cs typeface="Calibri"/>
              </a:rPr>
              <a:t>multiplied </a:t>
            </a:r>
            <a:r>
              <a:rPr lang="fr-FR" sz="1100" spc="5" dirty="0" smtClean="0">
                <a:solidFill>
                  <a:srgbClr val="1D3764"/>
                </a:solidFill>
                <a:latin typeface="Calibri"/>
                <a:cs typeface="Calibri"/>
              </a:rPr>
              <a:t>by </a:t>
            </a:r>
            <a:r>
              <a:rPr sz="1100" spc="5" dirty="0" smtClean="0">
                <a:solidFill>
                  <a:srgbClr val="1D3764"/>
                </a:solidFill>
                <a:latin typeface="Calibri"/>
                <a:cs typeface="Calibri"/>
              </a:rPr>
              <a:t>12 </a:t>
            </a:r>
            <a:r>
              <a:rPr sz="1100" spc="15" dirty="0">
                <a:solidFill>
                  <a:srgbClr val="1D3764"/>
                </a:solidFill>
                <a:latin typeface="Calibri"/>
                <a:cs typeface="Calibri"/>
              </a:rPr>
              <a:t>in</a:t>
            </a:r>
            <a:r>
              <a:rPr sz="1100" spc="-170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100" spc="5" dirty="0">
                <a:solidFill>
                  <a:srgbClr val="1D3764"/>
                </a:solidFill>
                <a:latin typeface="Calibri"/>
                <a:cs typeface="Calibri"/>
              </a:rPr>
              <a:t>15 </a:t>
            </a:r>
            <a:r>
              <a:rPr sz="1100" dirty="0">
                <a:solidFill>
                  <a:srgbClr val="1D3764"/>
                </a:solidFill>
                <a:latin typeface="Calibri"/>
                <a:cs typeface="Calibri"/>
              </a:rPr>
              <a:t>years  </a:t>
            </a:r>
            <a:r>
              <a:rPr sz="1100" spc="30" dirty="0">
                <a:solidFill>
                  <a:srgbClr val="1D3764"/>
                </a:solidFill>
                <a:latin typeface="Calibri"/>
                <a:cs typeface="Calibri"/>
              </a:rPr>
              <a:t>Connecting</a:t>
            </a:r>
            <a:r>
              <a:rPr sz="1100" spc="-40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100" spc="30" dirty="0">
                <a:solidFill>
                  <a:srgbClr val="1D3764"/>
                </a:solidFill>
                <a:latin typeface="Calibri"/>
                <a:cs typeface="Calibri"/>
              </a:rPr>
              <a:t>70%</a:t>
            </a:r>
            <a:r>
              <a:rPr sz="1100" spc="-40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D3764"/>
                </a:solidFill>
                <a:latin typeface="Calibri"/>
                <a:cs typeface="Calibri"/>
              </a:rPr>
              <a:t>of</a:t>
            </a:r>
            <a:r>
              <a:rPr sz="1100" spc="-40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1D3764"/>
                </a:solidFill>
                <a:latin typeface="Calibri"/>
                <a:cs typeface="Calibri"/>
              </a:rPr>
              <a:t>the</a:t>
            </a:r>
            <a:r>
              <a:rPr sz="1100" spc="-40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100" spc="21" dirty="0">
                <a:solidFill>
                  <a:srgbClr val="1D3764"/>
                </a:solidFill>
                <a:latin typeface="Calibri"/>
                <a:cs typeface="Calibri"/>
              </a:rPr>
              <a:t>population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96907" y="5048022"/>
            <a:ext cx="1565274" cy="595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sz="1300" b="1" spc="-44" dirty="0">
                <a:solidFill>
                  <a:srgbClr val="7A1124"/>
                </a:solidFill>
                <a:latin typeface="Century Gothic"/>
                <a:cs typeface="Century Gothic"/>
              </a:rPr>
              <a:t>Tramways</a:t>
            </a:r>
            <a:endParaRPr sz="1300" dirty="0">
              <a:latin typeface="Century Gothic"/>
              <a:cs typeface="Century Gothic"/>
            </a:endParaRPr>
          </a:p>
          <a:p>
            <a:pPr marL="82543">
              <a:spcBef>
                <a:spcPts val="200"/>
              </a:spcBef>
            </a:pPr>
            <a:r>
              <a:rPr sz="1100" spc="5" dirty="0">
                <a:solidFill>
                  <a:srgbClr val="1D3764"/>
                </a:solidFill>
                <a:latin typeface="Calibri"/>
                <a:cs typeface="Calibri"/>
              </a:rPr>
              <a:t>Rabat </a:t>
            </a:r>
            <a:r>
              <a:rPr sz="1100" spc="25" dirty="0">
                <a:solidFill>
                  <a:srgbClr val="1D3764"/>
                </a:solidFill>
                <a:latin typeface="Calibri"/>
                <a:cs typeface="Calibri"/>
              </a:rPr>
              <a:t>and</a:t>
            </a:r>
            <a:r>
              <a:rPr sz="1100" spc="-90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100" spc="15" dirty="0">
                <a:solidFill>
                  <a:srgbClr val="1D3764"/>
                </a:solidFill>
                <a:latin typeface="Calibri"/>
                <a:cs typeface="Calibri"/>
              </a:rPr>
              <a:t>Casablanca</a:t>
            </a:r>
            <a:endParaRPr sz="1100" dirty="0">
              <a:latin typeface="Calibri"/>
              <a:cs typeface="Calibri"/>
            </a:endParaRPr>
          </a:p>
          <a:p>
            <a:pPr marL="71748">
              <a:spcBef>
                <a:spcPts val="40"/>
              </a:spcBef>
            </a:pPr>
            <a:r>
              <a:rPr sz="1100" spc="5" dirty="0" smtClean="0">
                <a:solidFill>
                  <a:srgbClr val="1D3764"/>
                </a:solidFill>
                <a:latin typeface="Calibri"/>
                <a:cs typeface="Calibri"/>
              </a:rPr>
              <a:t>1 </a:t>
            </a:r>
            <a:r>
              <a:rPr sz="1100" spc="10" dirty="0">
                <a:solidFill>
                  <a:srgbClr val="1D3764"/>
                </a:solidFill>
                <a:latin typeface="Calibri"/>
                <a:cs typeface="Calibri"/>
              </a:rPr>
              <a:t>Billion </a:t>
            </a:r>
            <a:r>
              <a:rPr sz="1100" dirty="0">
                <a:solidFill>
                  <a:srgbClr val="1D3764"/>
                </a:solidFill>
                <a:latin typeface="Calibri"/>
                <a:cs typeface="Calibri"/>
              </a:rPr>
              <a:t>EUR</a:t>
            </a:r>
            <a:r>
              <a:rPr sz="1100" spc="-135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1D3764"/>
                </a:solidFill>
                <a:latin typeface="Calibri"/>
                <a:cs typeface="Calibri"/>
              </a:rPr>
              <a:t>investm</a:t>
            </a:r>
            <a:r>
              <a:rPr sz="1300" spc="10" dirty="0">
                <a:solidFill>
                  <a:srgbClr val="1D3764"/>
                </a:solidFill>
                <a:latin typeface="Calibri"/>
                <a:cs typeface="Calibri"/>
              </a:rPr>
              <a:t>ent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859175" y="4144924"/>
            <a:ext cx="2540634" cy="7335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sz="1300" b="1" spc="15" dirty="0">
                <a:solidFill>
                  <a:srgbClr val="7A1124"/>
                </a:solidFill>
                <a:latin typeface="Century Gothic"/>
                <a:cs typeface="Century Gothic"/>
              </a:rPr>
              <a:t>Trains</a:t>
            </a:r>
            <a:endParaRPr sz="1300" dirty="0">
              <a:latin typeface="Century Gothic"/>
              <a:cs typeface="Century Gothic"/>
            </a:endParaRPr>
          </a:p>
          <a:p>
            <a:pPr marL="100956" marR="5080" indent="-19048">
              <a:spcBef>
                <a:spcPts val="200"/>
              </a:spcBef>
            </a:pPr>
            <a:r>
              <a:rPr sz="1100" dirty="0">
                <a:solidFill>
                  <a:srgbClr val="1D3764"/>
                </a:solidFill>
                <a:latin typeface="Calibri"/>
                <a:cs typeface="Calibri"/>
              </a:rPr>
              <a:t>1st </a:t>
            </a:r>
            <a:r>
              <a:rPr sz="1100" spc="25" dirty="0">
                <a:solidFill>
                  <a:srgbClr val="1D3764"/>
                </a:solidFill>
                <a:latin typeface="Calibri"/>
                <a:cs typeface="Calibri"/>
              </a:rPr>
              <a:t>high-speed </a:t>
            </a:r>
            <a:r>
              <a:rPr sz="1100" dirty="0">
                <a:solidFill>
                  <a:srgbClr val="1D3764"/>
                </a:solidFill>
                <a:latin typeface="Calibri"/>
                <a:cs typeface="Calibri"/>
              </a:rPr>
              <a:t>train </a:t>
            </a:r>
            <a:r>
              <a:rPr sz="1100" spc="10" dirty="0">
                <a:solidFill>
                  <a:srgbClr val="1D3764"/>
                </a:solidFill>
                <a:latin typeface="Calibri"/>
                <a:cs typeface="Calibri"/>
              </a:rPr>
              <a:t>(Tangier-</a:t>
            </a:r>
            <a:r>
              <a:rPr sz="1100" spc="-145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100" spc="15" dirty="0">
                <a:solidFill>
                  <a:srgbClr val="1D3764"/>
                </a:solidFill>
                <a:latin typeface="Calibri"/>
                <a:cs typeface="Calibri"/>
              </a:rPr>
              <a:t>Casablanca)  </a:t>
            </a:r>
            <a:r>
              <a:rPr sz="1100" spc="10" dirty="0">
                <a:solidFill>
                  <a:srgbClr val="1D3764"/>
                </a:solidFill>
                <a:latin typeface="Calibri"/>
                <a:cs typeface="Calibri"/>
              </a:rPr>
              <a:t>available </a:t>
            </a:r>
            <a:r>
              <a:rPr sz="1100" spc="15" dirty="0">
                <a:solidFill>
                  <a:srgbClr val="1D3764"/>
                </a:solidFill>
                <a:latin typeface="Calibri"/>
                <a:cs typeface="Calibri"/>
              </a:rPr>
              <a:t>in</a:t>
            </a:r>
            <a:r>
              <a:rPr sz="1100" spc="-114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100" spc="5" dirty="0">
                <a:solidFill>
                  <a:srgbClr val="1D3764"/>
                </a:solidFill>
                <a:latin typeface="Calibri"/>
                <a:cs typeface="Calibri"/>
              </a:rPr>
              <a:t>2018</a:t>
            </a:r>
            <a:endParaRPr sz="1100" dirty="0">
              <a:latin typeface="Calibri"/>
              <a:cs typeface="Calibri"/>
            </a:endParaRPr>
          </a:p>
          <a:p>
            <a:pPr marL="71748"/>
            <a:r>
              <a:rPr sz="1100" spc="-15" dirty="0">
                <a:solidFill>
                  <a:srgbClr val="1D3764"/>
                </a:solidFill>
                <a:latin typeface="Calibri"/>
                <a:cs typeface="Calibri"/>
              </a:rPr>
              <a:t>1.8 </a:t>
            </a:r>
            <a:r>
              <a:rPr sz="1100" spc="10" dirty="0">
                <a:solidFill>
                  <a:srgbClr val="1D3764"/>
                </a:solidFill>
                <a:latin typeface="Calibri"/>
                <a:cs typeface="Calibri"/>
              </a:rPr>
              <a:t>Billion </a:t>
            </a:r>
            <a:r>
              <a:rPr sz="1100" dirty="0">
                <a:solidFill>
                  <a:srgbClr val="1D3764"/>
                </a:solidFill>
                <a:latin typeface="Calibri"/>
                <a:cs typeface="Calibri"/>
              </a:rPr>
              <a:t>EUR</a:t>
            </a:r>
            <a:r>
              <a:rPr sz="1100" spc="-90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1D3764"/>
                </a:solidFill>
                <a:latin typeface="Calibri"/>
                <a:cs typeface="Calibri"/>
              </a:rPr>
              <a:t>investment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3871886" y="2887701"/>
            <a:ext cx="1304874" cy="1176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871886" y="4945888"/>
            <a:ext cx="1304886" cy="11768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09601" y="5774880"/>
            <a:ext cx="1304874" cy="11768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09601" y="1732001"/>
            <a:ext cx="1304874" cy="11767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09601" y="3790189"/>
            <a:ext cx="1304874" cy="11768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4421" y="174194"/>
            <a:ext cx="10284561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3977"/>
            <a:r>
              <a:rPr spc="-40" dirty="0" smtClean="0"/>
              <a:t>HIGH-END</a:t>
            </a:r>
            <a:r>
              <a:rPr spc="-200" dirty="0" smtClean="0"/>
              <a:t> </a:t>
            </a:r>
            <a:r>
              <a:rPr spc="-50" dirty="0" smtClean="0"/>
              <a:t>INTEGRATED</a:t>
            </a:r>
            <a:r>
              <a:rPr lang="fr-FR" spc="-50" dirty="0" smtClean="0"/>
              <a:t/>
            </a:r>
            <a:br>
              <a:rPr lang="fr-FR" spc="-50" dirty="0" smtClean="0"/>
            </a:br>
            <a:r>
              <a:rPr spc="-40" dirty="0" smtClean="0"/>
              <a:t>INDUSTRIAL</a:t>
            </a:r>
            <a:r>
              <a:rPr spc="-200" dirty="0" smtClean="0"/>
              <a:t> </a:t>
            </a:r>
            <a:r>
              <a:rPr spc="-50" dirty="0"/>
              <a:t>PLATFORMS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459308" y="7244895"/>
            <a:ext cx="924992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sz="900" spc="-21" dirty="0">
                <a:solidFill>
                  <a:srgbClr val="6D6E71"/>
                </a:solidFill>
                <a:latin typeface="Calibri"/>
                <a:cs typeface="Calibri"/>
              </a:rPr>
              <a:t>Source</a:t>
            </a:r>
            <a:r>
              <a:rPr sz="900" spc="-175" dirty="0">
                <a:solidFill>
                  <a:srgbClr val="6D6E71"/>
                </a:solidFill>
                <a:latin typeface="Calibri"/>
                <a:cs typeface="Calibri"/>
              </a:rPr>
              <a:t> </a:t>
            </a:r>
            <a:r>
              <a:rPr sz="900" spc="-55" dirty="0">
                <a:solidFill>
                  <a:srgbClr val="6D6E71"/>
                </a:solidFill>
                <a:latin typeface="Calibri"/>
                <a:cs typeface="Calibri"/>
              </a:rPr>
              <a:t>: </a:t>
            </a:r>
            <a:r>
              <a:rPr sz="900" spc="-35" dirty="0">
                <a:solidFill>
                  <a:srgbClr val="6D6E71"/>
                </a:solidFill>
                <a:latin typeface="Calibri"/>
                <a:cs typeface="Calibri"/>
              </a:rPr>
              <a:t>AMDI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397" name="object 27"/>
          <p:cNvSpPr txBox="1"/>
          <p:nvPr/>
        </p:nvSpPr>
        <p:spPr>
          <a:xfrm>
            <a:off x="6411823" y="6184196"/>
            <a:ext cx="3735704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4" marR="5080" algn="ctr"/>
            <a:r>
              <a:rPr sz="1500" dirty="0">
                <a:solidFill>
                  <a:srgbClr val="7A1124"/>
                </a:solidFill>
                <a:latin typeface="Calibri"/>
                <a:cs typeface="Calibri"/>
              </a:rPr>
              <a:t>Morocco </a:t>
            </a:r>
            <a:r>
              <a:rPr sz="1500" spc="-5" dirty="0">
                <a:solidFill>
                  <a:srgbClr val="7A1124"/>
                </a:solidFill>
                <a:latin typeface="Calibri"/>
                <a:cs typeface="Calibri"/>
              </a:rPr>
              <a:t>has developed </a:t>
            </a:r>
            <a:r>
              <a:rPr sz="1500" dirty="0">
                <a:solidFill>
                  <a:srgbClr val="7A1124"/>
                </a:solidFill>
                <a:latin typeface="Calibri"/>
                <a:cs typeface="Calibri"/>
              </a:rPr>
              <a:t>a comprehensive</a:t>
            </a:r>
            <a:r>
              <a:rPr sz="1500" spc="-95" dirty="0">
                <a:solidFill>
                  <a:srgbClr val="7A1124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7A1124"/>
                </a:solidFill>
                <a:latin typeface="Calibri"/>
                <a:cs typeface="Calibri"/>
              </a:rPr>
              <a:t>range  </a:t>
            </a:r>
            <a:r>
              <a:rPr sz="1500" spc="-5" dirty="0">
                <a:solidFill>
                  <a:srgbClr val="7A1124"/>
                </a:solidFill>
                <a:latin typeface="Calibri"/>
                <a:cs typeface="Calibri"/>
              </a:rPr>
              <a:t>of actions to support </a:t>
            </a:r>
            <a:r>
              <a:rPr sz="1500" dirty="0">
                <a:solidFill>
                  <a:srgbClr val="7A1124"/>
                </a:solidFill>
                <a:latin typeface="Calibri"/>
                <a:cs typeface="Calibri"/>
              </a:rPr>
              <a:t>the</a:t>
            </a:r>
            <a:r>
              <a:rPr sz="1500" spc="-35" dirty="0">
                <a:solidFill>
                  <a:srgbClr val="7A1124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7A1124"/>
                </a:solidFill>
                <a:latin typeface="Calibri"/>
                <a:cs typeface="Calibri"/>
              </a:rPr>
              <a:t>investor</a:t>
            </a:r>
            <a:endParaRPr sz="15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500" spc="-5" dirty="0">
                <a:solidFill>
                  <a:srgbClr val="7A1124"/>
                </a:solidFill>
                <a:latin typeface="Calibri"/>
                <a:cs typeface="Calibri"/>
              </a:rPr>
              <a:t>and </a:t>
            </a:r>
            <a:r>
              <a:rPr sz="1500" dirty="0">
                <a:solidFill>
                  <a:srgbClr val="7A1124"/>
                </a:solidFill>
                <a:latin typeface="Calibri"/>
                <a:cs typeface="Calibri"/>
              </a:rPr>
              <a:t>let </a:t>
            </a:r>
            <a:r>
              <a:rPr sz="1500" spc="-5" dirty="0">
                <a:solidFill>
                  <a:srgbClr val="7A1124"/>
                </a:solidFill>
                <a:latin typeface="Calibri"/>
                <a:cs typeface="Calibri"/>
              </a:rPr>
              <a:t>it focus on its </a:t>
            </a:r>
            <a:r>
              <a:rPr sz="1500" dirty="0">
                <a:solidFill>
                  <a:srgbClr val="7A1124"/>
                </a:solidFill>
                <a:latin typeface="Calibri"/>
                <a:cs typeface="Calibri"/>
              </a:rPr>
              <a:t>core</a:t>
            </a:r>
            <a:r>
              <a:rPr sz="1500" spc="-5" dirty="0">
                <a:solidFill>
                  <a:srgbClr val="7A1124"/>
                </a:solidFill>
                <a:latin typeface="Calibri"/>
                <a:cs typeface="Calibri"/>
              </a:rPr>
              <a:t> business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398" name="object 28"/>
          <p:cNvSpPr/>
          <p:nvPr/>
        </p:nvSpPr>
        <p:spPr>
          <a:xfrm>
            <a:off x="6760909" y="6112218"/>
            <a:ext cx="3080384" cy="0"/>
          </a:xfrm>
          <a:custGeom>
            <a:avLst/>
            <a:gdLst/>
            <a:ahLst/>
            <a:cxnLst/>
            <a:rect l="l" t="t" r="r" b="b"/>
            <a:pathLst>
              <a:path w="3080384">
                <a:moveTo>
                  <a:pt x="0" y="0"/>
                </a:moveTo>
                <a:lnTo>
                  <a:pt x="3080004" y="0"/>
                </a:lnTo>
              </a:path>
            </a:pathLst>
          </a:custGeom>
          <a:ln w="12700">
            <a:solidFill>
              <a:srgbClr val="1D37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147"/>
          <p:cNvSpPr/>
          <p:nvPr/>
        </p:nvSpPr>
        <p:spPr>
          <a:xfrm>
            <a:off x="7393877" y="3705225"/>
            <a:ext cx="315023" cy="3263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148"/>
          <p:cNvSpPr/>
          <p:nvPr/>
        </p:nvSpPr>
        <p:spPr>
          <a:xfrm>
            <a:off x="7404100" y="2638425"/>
            <a:ext cx="276712" cy="2954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149"/>
          <p:cNvSpPr/>
          <p:nvPr/>
        </p:nvSpPr>
        <p:spPr>
          <a:xfrm>
            <a:off x="7404100" y="4344277"/>
            <a:ext cx="298386" cy="2753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150"/>
          <p:cNvSpPr/>
          <p:nvPr/>
        </p:nvSpPr>
        <p:spPr>
          <a:xfrm>
            <a:off x="7404100" y="4848225"/>
            <a:ext cx="332829" cy="3424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151"/>
          <p:cNvSpPr/>
          <p:nvPr/>
        </p:nvSpPr>
        <p:spPr>
          <a:xfrm>
            <a:off x="7404100" y="3171825"/>
            <a:ext cx="245745" cy="255904"/>
          </a:xfrm>
          <a:custGeom>
            <a:avLst/>
            <a:gdLst/>
            <a:ahLst/>
            <a:cxnLst/>
            <a:rect l="l" t="t" r="r" b="b"/>
            <a:pathLst>
              <a:path w="245745" h="255904">
                <a:moveTo>
                  <a:pt x="200253" y="119265"/>
                </a:moveTo>
                <a:lnTo>
                  <a:pt x="152209" y="119265"/>
                </a:lnTo>
                <a:lnTo>
                  <a:pt x="188341" y="255295"/>
                </a:lnTo>
                <a:lnTo>
                  <a:pt x="210451" y="239420"/>
                </a:lnTo>
                <a:lnTo>
                  <a:pt x="200253" y="119265"/>
                </a:lnTo>
                <a:close/>
              </a:path>
              <a:path w="245745" h="255904">
                <a:moveTo>
                  <a:pt x="0" y="153797"/>
                </a:moveTo>
                <a:lnTo>
                  <a:pt x="40703" y="179120"/>
                </a:lnTo>
                <a:lnTo>
                  <a:pt x="52006" y="225818"/>
                </a:lnTo>
                <a:lnTo>
                  <a:pt x="65125" y="177165"/>
                </a:lnTo>
                <a:lnTo>
                  <a:pt x="95764" y="156794"/>
                </a:lnTo>
                <a:lnTo>
                  <a:pt x="50533" y="156794"/>
                </a:lnTo>
                <a:lnTo>
                  <a:pt x="0" y="153797"/>
                </a:lnTo>
                <a:close/>
              </a:path>
              <a:path w="245745" h="255904">
                <a:moveTo>
                  <a:pt x="38163" y="0"/>
                </a:moveTo>
                <a:lnTo>
                  <a:pt x="16510" y="15519"/>
                </a:lnTo>
                <a:lnTo>
                  <a:pt x="133324" y="93205"/>
                </a:lnTo>
                <a:lnTo>
                  <a:pt x="50533" y="156794"/>
                </a:lnTo>
                <a:lnTo>
                  <a:pt x="95764" y="156794"/>
                </a:lnTo>
                <a:lnTo>
                  <a:pt x="152209" y="119265"/>
                </a:lnTo>
                <a:lnTo>
                  <a:pt x="200253" y="119265"/>
                </a:lnTo>
                <a:lnTo>
                  <a:pt x="197789" y="90233"/>
                </a:lnTo>
                <a:lnTo>
                  <a:pt x="202514" y="86702"/>
                </a:lnTo>
                <a:lnTo>
                  <a:pt x="207416" y="82334"/>
                </a:lnTo>
                <a:lnTo>
                  <a:pt x="213499" y="77749"/>
                </a:lnTo>
                <a:lnTo>
                  <a:pt x="219202" y="72631"/>
                </a:lnTo>
                <a:lnTo>
                  <a:pt x="224967" y="67602"/>
                </a:lnTo>
                <a:lnTo>
                  <a:pt x="229870" y="63233"/>
                </a:lnTo>
                <a:lnTo>
                  <a:pt x="232035" y="60363"/>
                </a:lnTo>
                <a:lnTo>
                  <a:pt x="176034" y="60363"/>
                </a:lnTo>
                <a:lnTo>
                  <a:pt x="38163" y="0"/>
                </a:lnTo>
                <a:close/>
              </a:path>
              <a:path w="245745" h="255904">
                <a:moveTo>
                  <a:pt x="237744" y="31191"/>
                </a:moveTo>
                <a:lnTo>
                  <a:pt x="233260" y="31610"/>
                </a:lnTo>
                <a:lnTo>
                  <a:pt x="228333" y="32283"/>
                </a:lnTo>
                <a:lnTo>
                  <a:pt x="223329" y="33794"/>
                </a:lnTo>
                <a:lnTo>
                  <a:pt x="219583" y="35179"/>
                </a:lnTo>
                <a:lnTo>
                  <a:pt x="216687" y="35852"/>
                </a:lnTo>
                <a:lnTo>
                  <a:pt x="215798" y="36474"/>
                </a:lnTo>
                <a:lnTo>
                  <a:pt x="211645" y="38087"/>
                </a:lnTo>
                <a:lnTo>
                  <a:pt x="206082" y="41554"/>
                </a:lnTo>
                <a:lnTo>
                  <a:pt x="199250" y="45148"/>
                </a:lnTo>
                <a:lnTo>
                  <a:pt x="186359" y="53416"/>
                </a:lnTo>
                <a:lnTo>
                  <a:pt x="181152" y="57327"/>
                </a:lnTo>
                <a:lnTo>
                  <a:pt x="177330" y="59385"/>
                </a:lnTo>
                <a:lnTo>
                  <a:pt x="176034" y="60363"/>
                </a:lnTo>
                <a:lnTo>
                  <a:pt x="232035" y="60363"/>
                </a:lnTo>
                <a:lnTo>
                  <a:pt x="232562" y="59664"/>
                </a:lnTo>
                <a:lnTo>
                  <a:pt x="233400" y="59042"/>
                </a:lnTo>
                <a:lnTo>
                  <a:pt x="235242" y="56934"/>
                </a:lnTo>
                <a:lnTo>
                  <a:pt x="237566" y="53682"/>
                </a:lnTo>
                <a:lnTo>
                  <a:pt x="240322" y="50088"/>
                </a:lnTo>
                <a:lnTo>
                  <a:pt x="242735" y="46024"/>
                </a:lnTo>
                <a:lnTo>
                  <a:pt x="244792" y="41554"/>
                </a:lnTo>
                <a:lnTo>
                  <a:pt x="245186" y="37490"/>
                </a:lnTo>
                <a:lnTo>
                  <a:pt x="244309" y="34505"/>
                </a:lnTo>
                <a:lnTo>
                  <a:pt x="241719" y="31953"/>
                </a:lnTo>
                <a:lnTo>
                  <a:pt x="237744" y="31191"/>
                </a:lnTo>
                <a:close/>
              </a:path>
            </a:pathLst>
          </a:custGeom>
          <a:solidFill>
            <a:srgbClr val="1D37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152"/>
          <p:cNvSpPr txBox="1"/>
          <p:nvPr/>
        </p:nvSpPr>
        <p:spPr>
          <a:xfrm>
            <a:off x="7251700" y="2562225"/>
            <a:ext cx="2286000" cy="2704574"/>
          </a:xfrm>
          <a:prstGeom prst="rect">
            <a:avLst/>
          </a:prstGeom>
          <a:ln w="12700">
            <a:solidFill>
              <a:srgbClr val="414042"/>
            </a:solidFill>
          </a:ln>
        </p:spPr>
        <p:txBody>
          <a:bodyPr vert="horz" wrap="square" lIns="0" tIns="132068" rIns="0" bIns="0" rtlCol="0">
            <a:spAutoFit/>
          </a:bodyPr>
          <a:lstStyle/>
          <a:p>
            <a:pPr marL="576528">
              <a:spcBef>
                <a:spcPts val="1040"/>
              </a:spcBef>
            </a:pPr>
            <a:r>
              <a:rPr sz="1300" spc="5" dirty="0" smtClean="0">
                <a:solidFill>
                  <a:srgbClr val="414042"/>
                </a:solidFill>
                <a:latin typeface="Calibri"/>
                <a:cs typeface="Calibri"/>
              </a:rPr>
              <a:t>OFFSHORING</a:t>
            </a:r>
            <a:r>
              <a:rPr sz="1300" spc="-86" dirty="0" smtClean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1300" spc="5" dirty="0">
                <a:solidFill>
                  <a:srgbClr val="414042"/>
                </a:solidFill>
                <a:latin typeface="Calibri"/>
                <a:cs typeface="Calibri"/>
              </a:rPr>
              <a:t>P2I</a:t>
            </a:r>
            <a:endParaRPr sz="1300" dirty="0">
              <a:latin typeface="Calibri"/>
              <a:cs typeface="Calibri"/>
            </a:endParaRPr>
          </a:p>
          <a:p>
            <a:pPr marL="576528" marR="161910">
              <a:lnSpc>
                <a:spcPct val="305100"/>
              </a:lnSpc>
              <a:spcBef>
                <a:spcPts val="155"/>
              </a:spcBef>
            </a:pPr>
            <a:r>
              <a:rPr sz="1300" spc="10" dirty="0">
                <a:solidFill>
                  <a:srgbClr val="414042"/>
                </a:solidFill>
                <a:latin typeface="Calibri"/>
                <a:cs typeface="Calibri"/>
              </a:rPr>
              <a:t>AERONAUTICS </a:t>
            </a:r>
            <a:r>
              <a:rPr sz="1300" spc="5" dirty="0">
                <a:solidFill>
                  <a:srgbClr val="414042"/>
                </a:solidFill>
                <a:latin typeface="Calibri"/>
                <a:cs typeface="Calibri"/>
              </a:rPr>
              <a:t>P2I  GENERAL</a:t>
            </a:r>
            <a:r>
              <a:rPr sz="1300" spc="-7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1300" spc="5" dirty="0">
                <a:solidFill>
                  <a:srgbClr val="414042"/>
                </a:solidFill>
                <a:latin typeface="Calibri"/>
                <a:cs typeface="Calibri"/>
              </a:rPr>
              <a:t>P2I</a:t>
            </a:r>
            <a:endParaRPr sz="1300" dirty="0">
              <a:latin typeface="Calibri"/>
              <a:cs typeface="Calibri"/>
            </a:endParaRPr>
          </a:p>
          <a:p>
            <a:pPr marL="576528" marR="161910">
              <a:lnSpc>
                <a:spcPct val="278000"/>
              </a:lnSpc>
              <a:spcBef>
                <a:spcPts val="114"/>
              </a:spcBef>
            </a:pPr>
            <a:r>
              <a:rPr sz="1300" spc="10" dirty="0">
                <a:solidFill>
                  <a:srgbClr val="414042"/>
                </a:solidFill>
                <a:latin typeface="Calibri"/>
                <a:cs typeface="Calibri"/>
              </a:rPr>
              <a:t>AUTOMOBILE </a:t>
            </a:r>
            <a:r>
              <a:rPr sz="1300" spc="5" dirty="0">
                <a:solidFill>
                  <a:srgbClr val="414042"/>
                </a:solidFill>
                <a:latin typeface="Calibri"/>
                <a:cs typeface="Calibri"/>
              </a:rPr>
              <a:t>P2I  </a:t>
            </a:r>
            <a:r>
              <a:rPr sz="1300" spc="10" dirty="0">
                <a:solidFill>
                  <a:srgbClr val="414042"/>
                </a:solidFill>
                <a:latin typeface="Calibri"/>
                <a:cs typeface="Calibri"/>
              </a:rPr>
              <a:t>AGRICULTURAL</a:t>
            </a:r>
            <a:r>
              <a:rPr sz="1300" spc="-10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1300" spc="5" dirty="0">
                <a:solidFill>
                  <a:srgbClr val="414042"/>
                </a:solidFill>
                <a:latin typeface="Calibri"/>
                <a:cs typeface="Calibri"/>
              </a:rPr>
              <a:t>P2I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405" name="object 29"/>
          <p:cNvSpPr/>
          <p:nvPr/>
        </p:nvSpPr>
        <p:spPr>
          <a:xfrm>
            <a:off x="1405534" y="2895626"/>
            <a:ext cx="4280192" cy="41774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30"/>
          <p:cNvSpPr/>
          <p:nvPr/>
        </p:nvSpPr>
        <p:spPr>
          <a:xfrm>
            <a:off x="4215092" y="3410318"/>
            <a:ext cx="40297" cy="4030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31"/>
          <p:cNvSpPr/>
          <p:nvPr/>
        </p:nvSpPr>
        <p:spPr>
          <a:xfrm>
            <a:off x="4215103" y="3410318"/>
            <a:ext cx="40641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0" y="20154"/>
                </a:moveTo>
                <a:lnTo>
                  <a:pt x="1582" y="12312"/>
                </a:lnTo>
                <a:lnTo>
                  <a:pt x="5899" y="5905"/>
                </a:lnTo>
                <a:lnTo>
                  <a:pt x="12301" y="1584"/>
                </a:lnTo>
                <a:lnTo>
                  <a:pt x="20142" y="0"/>
                </a:lnTo>
                <a:lnTo>
                  <a:pt x="27993" y="1584"/>
                </a:lnTo>
                <a:lnTo>
                  <a:pt x="34394" y="5905"/>
                </a:lnTo>
                <a:lnTo>
                  <a:pt x="38705" y="12312"/>
                </a:lnTo>
                <a:lnTo>
                  <a:pt x="40284" y="20154"/>
                </a:lnTo>
                <a:lnTo>
                  <a:pt x="38705" y="27997"/>
                </a:lnTo>
                <a:lnTo>
                  <a:pt x="34394" y="34404"/>
                </a:lnTo>
                <a:lnTo>
                  <a:pt x="27993" y="38725"/>
                </a:lnTo>
                <a:lnTo>
                  <a:pt x="20142" y="40309"/>
                </a:lnTo>
                <a:lnTo>
                  <a:pt x="12301" y="38725"/>
                </a:lnTo>
                <a:lnTo>
                  <a:pt x="5899" y="34404"/>
                </a:lnTo>
                <a:lnTo>
                  <a:pt x="1582" y="27997"/>
                </a:lnTo>
                <a:lnTo>
                  <a:pt x="0" y="20154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32"/>
          <p:cNvSpPr/>
          <p:nvPr/>
        </p:nvSpPr>
        <p:spPr>
          <a:xfrm>
            <a:off x="4039934" y="3529457"/>
            <a:ext cx="38736" cy="40640"/>
          </a:xfrm>
          <a:custGeom>
            <a:avLst/>
            <a:gdLst/>
            <a:ahLst/>
            <a:cxnLst/>
            <a:rect l="l" t="t" r="r" b="b"/>
            <a:pathLst>
              <a:path w="38735" h="40639">
                <a:moveTo>
                  <a:pt x="19278" y="0"/>
                </a:moveTo>
                <a:lnTo>
                  <a:pt x="11765" y="1584"/>
                </a:lnTo>
                <a:lnTo>
                  <a:pt x="5638" y="5903"/>
                </a:lnTo>
                <a:lnTo>
                  <a:pt x="1512" y="12306"/>
                </a:lnTo>
                <a:lnTo>
                  <a:pt x="0" y="20142"/>
                </a:lnTo>
                <a:lnTo>
                  <a:pt x="1512" y="27988"/>
                </a:lnTo>
                <a:lnTo>
                  <a:pt x="5638" y="34390"/>
                </a:lnTo>
                <a:lnTo>
                  <a:pt x="11765" y="38703"/>
                </a:lnTo>
                <a:lnTo>
                  <a:pt x="19278" y="40284"/>
                </a:lnTo>
                <a:lnTo>
                  <a:pt x="26768" y="38703"/>
                </a:lnTo>
                <a:lnTo>
                  <a:pt x="32893" y="34390"/>
                </a:lnTo>
                <a:lnTo>
                  <a:pt x="37027" y="27988"/>
                </a:lnTo>
                <a:lnTo>
                  <a:pt x="38544" y="20142"/>
                </a:lnTo>
                <a:lnTo>
                  <a:pt x="37027" y="12306"/>
                </a:lnTo>
                <a:lnTo>
                  <a:pt x="32893" y="5903"/>
                </a:lnTo>
                <a:lnTo>
                  <a:pt x="26768" y="1584"/>
                </a:lnTo>
                <a:lnTo>
                  <a:pt x="192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33"/>
          <p:cNvSpPr/>
          <p:nvPr/>
        </p:nvSpPr>
        <p:spPr>
          <a:xfrm>
            <a:off x="4039934" y="3529457"/>
            <a:ext cx="38736" cy="40640"/>
          </a:xfrm>
          <a:custGeom>
            <a:avLst/>
            <a:gdLst/>
            <a:ahLst/>
            <a:cxnLst/>
            <a:rect l="l" t="t" r="r" b="b"/>
            <a:pathLst>
              <a:path w="38735" h="40639">
                <a:moveTo>
                  <a:pt x="19265" y="0"/>
                </a:moveTo>
                <a:lnTo>
                  <a:pt x="11765" y="1582"/>
                </a:lnTo>
                <a:lnTo>
                  <a:pt x="5641" y="5899"/>
                </a:lnTo>
                <a:lnTo>
                  <a:pt x="1513" y="12301"/>
                </a:lnTo>
                <a:lnTo>
                  <a:pt x="0" y="20142"/>
                </a:lnTo>
                <a:lnTo>
                  <a:pt x="1513" y="27988"/>
                </a:lnTo>
                <a:lnTo>
                  <a:pt x="5641" y="34390"/>
                </a:lnTo>
                <a:lnTo>
                  <a:pt x="11765" y="38703"/>
                </a:lnTo>
                <a:lnTo>
                  <a:pt x="19265" y="40284"/>
                </a:lnTo>
                <a:lnTo>
                  <a:pt x="26762" y="38703"/>
                </a:lnTo>
                <a:lnTo>
                  <a:pt x="32891" y="34390"/>
                </a:lnTo>
                <a:lnTo>
                  <a:pt x="37027" y="27988"/>
                </a:lnTo>
                <a:lnTo>
                  <a:pt x="38544" y="20142"/>
                </a:lnTo>
                <a:lnTo>
                  <a:pt x="37027" y="12301"/>
                </a:lnTo>
                <a:lnTo>
                  <a:pt x="32891" y="5899"/>
                </a:lnTo>
                <a:lnTo>
                  <a:pt x="26762" y="1582"/>
                </a:lnTo>
                <a:lnTo>
                  <a:pt x="192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34"/>
          <p:cNvSpPr/>
          <p:nvPr/>
        </p:nvSpPr>
        <p:spPr>
          <a:xfrm>
            <a:off x="4039934" y="3529457"/>
            <a:ext cx="38544" cy="402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35"/>
          <p:cNvSpPr/>
          <p:nvPr/>
        </p:nvSpPr>
        <p:spPr>
          <a:xfrm>
            <a:off x="4039934" y="3529457"/>
            <a:ext cx="38736" cy="40640"/>
          </a:xfrm>
          <a:custGeom>
            <a:avLst/>
            <a:gdLst/>
            <a:ahLst/>
            <a:cxnLst/>
            <a:rect l="l" t="t" r="r" b="b"/>
            <a:pathLst>
              <a:path w="38735" h="40639">
                <a:moveTo>
                  <a:pt x="0" y="20142"/>
                </a:moveTo>
                <a:lnTo>
                  <a:pt x="1512" y="12306"/>
                </a:lnTo>
                <a:lnTo>
                  <a:pt x="5638" y="5903"/>
                </a:lnTo>
                <a:lnTo>
                  <a:pt x="11765" y="1584"/>
                </a:lnTo>
                <a:lnTo>
                  <a:pt x="19278" y="0"/>
                </a:lnTo>
                <a:lnTo>
                  <a:pt x="26768" y="1584"/>
                </a:lnTo>
                <a:lnTo>
                  <a:pt x="32893" y="5903"/>
                </a:lnTo>
                <a:lnTo>
                  <a:pt x="37027" y="12306"/>
                </a:lnTo>
                <a:lnTo>
                  <a:pt x="38544" y="20142"/>
                </a:lnTo>
                <a:lnTo>
                  <a:pt x="37027" y="27988"/>
                </a:lnTo>
                <a:lnTo>
                  <a:pt x="32893" y="34390"/>
                </a:lnTo>
                <a:lnTo>
                  <a:pt x="26768" y="38703"/>
                </a:lnTo>
                <a:lnTo>
                  <a:pt x="19278" y="40284"/>
                </a:lnTo>
                <a:lnTo>
                  <a:pt x="11765" y="38703"/>
                </a:lnTo>
                <a:lnTo>
                  <a:pt x="5638" y="34390"/>
                </a:lnTo>
                <a:lnTo>
                  <a:pt x="1512" y="27988"/>
                </a:lnTo>
                <a:lnTo>
                  <a:pt x="0" y="20142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36"/>
          <p:cNvSpPr/>
          <p:nvPr/>
        </p:nvSpPr>
        <p:spPr>
          <a:xfrm>
            <a:off x="5288953" y="3093250"/>
            <a:ext cx="40641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0142" y="0"/>
                </a:moveTo>
                <a:lnTo>
                  <a:pt x="12306" y="1582"/>
                </a:lnTo>
                <a:lnTo>
                  <a:pt x="5903" y="5900"/>
                </a:lnTo>
                <a:lnTo>
                  <a:pt x="1584" y="12306"/>
                </a:lnTo>
                <a:lnTo>
                  <a:pt x="0" y="20154"/>
                </a:lnTo>
                <a:lnTo>
                  <a:pt x="1584" y="27995"/>
                </a:lnTo>
                <a:lnTo>
                  <a:pt x="5903" y="34397"/>
                </a:lnTo>
                <a:lnTo>
                  <a:pt x="12306" y="38714"/>
                </a:lnTo>
                <a:lnTo>
                  <a:pt x="20142" y="40297"/>
                </a:lnTo>
                <a:lnTo>
                  <a:pt x="27995" y="38714"/>
                </a:lnTo>
                <a:lnTo>
                  <a:pt x="34401" y="34397"/>
                </a:lnTo>
                <a:lnTo>
                  <a:pt x="38715" y="27995"/>
                </a:lnTo>
                <a:lnTo>
                  <a:pt x="40297" y="20154"/>
                </a:lnTo>
                <a:lnTo>
                  <a:pt x="38715" y="12306"/>
                </a:lnTo>
                <a:lnTo>
                  <a:pt x="34401" y="5900"/>
                </a:lnTo>
                <a:lnTo>
                  <a:pt x="27995" y="1582"/>
                </a:lnTo>
                <a:lnTo>
                  <a:pt x="201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37"/>
          <p:cNvSpPr/>
          <p:nvPr/>
        </p:nvSpPr>
        <p:spPr>
          <a:xfrm>
            <a:off x="5288953" y="3093263"/>
            <a:ext cx="40641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0142" y="0"/>
                </a:moveTo>
                <a:lnTo>
                  <a:pt x="12306" y="1580"/>
                </a:lnTo>
                <a:lnTo>
                  <a:pt x="5903" y="5894"/>
                </a:lnTo>
                <a:lnTo>
                  <a:pt x="1584" y="12296"/>
                </a:lnTo>
                <a:lnTo>
                  <a:pt x="0" y="20142"/>
                </a:lnTo>
                <a:lnTo>
                  <a:pt x="1584" y="27982"/>
                </a:lnTo>
                <a:lnTo>
                  <a:pt x="5903" y="34385"/>
                </a:lnTo>
                <a:lnTo>
                  <a:pt x="12306" y="38701"/>
                </a:lnTo>
                <a:lnTo>
                  <a:pt x="20142" y="40284"/>
                </a:lnTo>
                <a:lnTo>
                  <a:pt x="28000" y="38701"/>
                </a:lnTo>
                <a:lnTo>
                  <a:pt x="34405" y="34385"/>
                </a:lnTo>
                <a:lnTo>
                  <a:pt x="38717" y="27982"/>
                </a:lnTo>
                <a:lnTo>
                  <a:pt x="40297" y="20142"/>
                </a:lnTo>
                <a:lnTo>
                  <a:pt x="38717" y="12296"/>
                </a:lnTo>
                <a:lnTo>
                  <a:pt x="34405" y="5894"/>
                </a:lnTo>
                <a:lnTo>
                  <a:pt x="28000" y="1580"/>
                </a:lnTo>
                <a:lnTo>
                  <a:pt x="201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38"/>
          <p:cNvSpPr/>
          <p:nvPr/>
        </p:nvSpPr>
        <p:spPr>
          <a:xfrm>
            <a:off x="5288954" y="3093263"/>
            <a:ext cx="40297" cy="402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39"/>
          <p:cNvSpPr/>
          <p:nvPr/>
        </p:nvSpPr>
        <p:spPr>
          <a:xfrm>
            <a:off x="5288953" y="3093250"/>
            <a:ext cx="40641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0" y="20154"/>
                </a:moveTo>
                <a:lnTo>
                  <a:pt x="1584" y="12306"/>
                </a:lnTo>
                <a:lnTo>
                  <a:pt x="5903" y="5900"/>
                </a:lnTo>
                <a:lnTo>
                  <a:pt x="12306" y="1582"/>
                </a:lnTo>
                <a:lnTo>
                  <a:pt x="20142" y="0"/>
                </a:lnTo>
                <a:lnTo>
                  <a:pt x="27995" y="1582"/>
                </a:lnTo>
                <a:lnTo>
                  <a:pt x="34401" y="5900"/>
                </a:lnTo>
                <a:lnTo>
                  <a:pt x="38715" y="12306"/>
                </a:lnTo>
                <a:lnTo>
                  <a:pt x="40297" y="20154"/>
                </a:lnTo>
                <a:lnTo>
                  <a:pt x="38715" y="27995"/>
                </a:lnTo>
                <a:lnTo>
                  <a:pt x="34401" y="34397"/>
                </a:lnTo>
                <a:lnTo>
                  <a:pt x="27995" y="38714"/>
                </a:lnTo>
                <a:lnTo>
                  <a:pt x="20142" y="40297"/>
                </a:lnTo>
                <a:lnTo>
                  <a:pt x="12306" y="38714"/>
                </a:lnTo>
                <a:lnTo>
                  <a:pt x="5903" y="34397"/>
                </a:lnTo>
                <a:lnTo>
                  <a:pt x="1584" y="27995"/>
                </a:lnTo>
                <a:lnTo>
                  <a:pt x="0" y="20154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0"/>
          <p:cNvSpPr/>
          <p:nvPr/>
        </p:nvSpPr>
        <p:spPr>
          <a:xfrm>
            <a:off x="4551438" y="3489160"/>
            <a:ext cx="40641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0154" y="0"/>
                </a:moveTo>
                <a:lnTo>
                  <a:pt x="12312" y="1584"/>
                </a:lnTo>
                <a:lnTo>
                  <a:pt x="5905" y="5905"/>
                </a:lnTo>
                <a:lnTo>
                  <a:pt x="1584" y="12312"/>
                </a:lnTo>
                <a:lnTo>
                  <a:pt x="0" y="20154"/>
                </a:lnTo>
                <a:lnTo>
                  <a:pt x="1584" y="28000"/>
                </a:lnTo>
                <a:lnTo>
                  <a:pt x="5905" y="34402"/>
                </a:lnTo>
                <a:lnTo>
                  <a:pt x="12312" y="38716"/>
                </a:lnTo>
                <a:lnTo>
                  <a:pt x="20154" y="40297"/>
                </a:lnTo>
                <a:lnTo>
                  <a:pt x="28002" y="38716"/>
                </a:lnTo>
                <a:lnTo>
                  <a:pt x="34409" y="34402"/>
                </a:lnTo>
                <a:lnTo>
                  <a:pt x="38726" y="28000"/>
                </a:lnTo>
                <a:lnTo>
                  <a:pt x="40309" y="20154"/>
                </a:lnTo>
                <a:lnTo>
                  <a:pt x="38726" y="12312"/>
                </a:lnTo>
                <a:lnTo>
                  <a:pt x="34409" y="5905"/>
                </a:lnTo>
                <a:lnTo>
                  <a:pt x="28002" y="1584"/>
                </a:lnTo>
                <a:lnTo>
                  <a:pt x="201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"/>
          <p:cNvSpPr/>
          <p:nvPr/>
        </p:nvSpPr>
        <p:spPr>
          <a:xfrm>
            <a:off x="4551438" y="3489160"/>
            <a:ext cx="40641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0167" y="0"/>
                </a:moveTo>
                <a:lnTo>
                  <a:pt x="12317" y="1584"/>
                </a:lnTo>
                <a:lnTo>
                  <a:pt x="5907" y="5905"/>
                </a:lnTo>
                <a:lnTo>
                  <a:pt x="1584" y="12312"/>
                </a:lnTo>
                <a:lnTo>
                  <a:pt x="0" y="20154"/>
                </a:lnTo>
                <a:lnTo>
                  <a:pt x="1584" y="28000"/>
                </a:lnTo>
                <a:lnTo>
                  <a:pt x="5907" y="34402"/>
                </a:lnTo>
                <a:lnTo>
                  <a:pt x="12317" y="38716"/>
                </a:lnTo>
                <a:lnTo>
                  <a:pt x="20167" y="40297"/>
                </a:lnTo>
                <a:lnTo>
                  <a:pt x="28008" y="38716"/>
                </a:lnTo>
                <a:lnTo>
                  <a:pt x="34410" y="34402"/>
                </a:lnTo>
                <a:lnTo>
                  <a:pt x="38727" y="28000"/>
                </a:lnTo>
                <a:lnTo>
                  <a:pt x="40309" y="20154"/>
                </a:lnTo>
                <a:lnTo>
                  <a:pt x="38727" y="12312"/>
                </a:lnTo>
                <a:lnTo>
                  <a:pt x="34410" y="5905"/>
                </a:lnTo>
                <a:lnTo>
                  <a:pt x="28008" y="1584"/>
                </a:lnTo>
                <a:lnTo>
                  <a:pt x="20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2"/>
          <p:cNvSpPr/>
          <p:nvPr/>
        </p:nvSpPr>
        <p:spPr>
          <a:xfrm>
            <a:off x="4551438" y="3489161"/>
            <a:ext cx="40310" cy="4029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3"/>
          <p:cNvSpPr/>
          <p:nvPr/>
        </p:nvSpPr>
        <p:spPr>
          <a:xfrm>
            <a:off x="4551438" y="3489160"/>
            <a:ext cx="40641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0" y="20154"/>
                </a:moveTo>
                <a:lnTo>
                  <a:pt x="1584" y="12312"/>
                </a:lnTo>
                <a:lnTo>
                  <a:pt x="5905" y="5905"/>
                </a:lnTo>
                <a:lnTo>
                  <a:pt x="12312" y="1584"/>
                </a:lnTo>
                <a:lnTo>
                  <a:pt x="20154" y="0"/>
                </a:lnTo>
                <a:lnTo>
                  <a:pt x="28002" y="1584"/>
                </a:lnTo>
                <a:lnTo>
                  <a:pt x="34409" y="5905"/>
                </a:lnTo>
                <a:lnTo>
                  <a:pt x="38726" y="12312"/>
                </a:lnTo>
                <a:lnTo>
                  <a:pt x="40309" y="20154"/>
                </a:lnTo>
                <a:lnTo>
                  <a:pt x="38726" y="28000"/>
                </a:lnTo>
                <a:lnTo>
                  <a:pt x="34409" y="34402"/>
                </a:lnTo>
                <a:lnTo>
                  <a:pt x="28002" y="38716"/>
                </a:lnTo>
                <a:lnTo>
                  <a:pt x="20154" y="40297"/>
                </a:lnTo>
                <a:lnTo>
                  <a:pt x="12312" y="38716"/>
                </a:lnTo>
                <a:lnTo>
                  <a:pt x="5905" y="34402"/>
                </a:lnTo>
                <a:lnTo>
                  <a:pt x="1584" y="28000"/>
                </a:lnTo>
                <a:lnTo>
                  <a:pt x="0" y="20154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4"/>
          <p:cNvSpPr/>
          <p:nvPr/>
        </p:nvSpPr>
        <p:spPr>
          <a:xfrm>
            <a:off x="4709108" y="3415576"/>
            <a:ext cx="40641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0154" y="0"/>
                </a:moveTo>
                <a:lnTo>
                  <a:pt x="12312" y="1588"/>
                </a:lnTo>
                <a:lnTo>
                  <a:pt x="5905" y="5916"/>
                </a:lnTo>
                <a:lnTo>
                  <a:pt x="1584" y="12328"/>
                </a:lnTo>
                <a:lnTo>
                  <a:pt x="0" y="20167"/>
                </a:lnTo>
                <a:lnTo>
                  <a:pt x="1584" y="28013"/>
                </a:lnTo>
                <a:lnTo>
                  <a:pt x="5905" y="34415"/>
                </a:lnTo>
                <a:lnTo>
                  <a:pt x="12312" y="38728"/>
                </a:lnTo>
                <a:lnTo>
                  <a:pt x="20154" y="40309"/>
                </a:lnTo>
                <a:lnTo>
                  <a:pt x="28000" y="38728"/>
                </a:lnTo>
                <a:lnTo>
                  <a:pt x="34402" y="34415"/>
                </a:lnTo>
                <a:lnTo>
                  <a:pt x="38716" y="28013"/>
                </a:lnTo>
                <a:lnTo>
                  <a:pt x="40297" y="20167"/>
                </a:lnTo>
                <a:lnTo>
                  <a:pt x="38716" y="12328"/>
                </a:lnTo>
                <a:lnTo>
                  <a:pt x="34402" y="5916"/>
                </a:lnTo>
                <a:lnTo>
                  <a:pt x="28000" y="1588"/>
                </a:lnTo>
                <a:lnTo>
                  <a:pt x="201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5"/>
          <p:cNvSpPr/>
          <p:nvPr/>
        </p:nvSpPr>
        <p:spPr>
          <a:xfrm>
            <a:off x="4709108" y="3415576"/>
            <a:ext cx="40641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0154" y="0"/>
                </a:moveTo>
                <a:lnTo>
                  <a:pt x="12312" y="1588"/>
                </a:lnTo>
                <a:lnTo>
                  <a:pt x="5905" y="5916"/>
                </a:lnTo>
                <a:lnTo>
                  <a:pt x="1584" y="12328"/>
                </a:lnTo>
                <a:lnTo>
                  <a:pt x="0" y="20167"/>
                </a:lnTo>
                <a:lnTo>
                  <a:pt x="1584" y="28013"/>
                </a:lnTo>
                <a:lnTo>
                  <a:pt x="5905" y="34415"/>
                </a:lnTo>
                <a:lnTo>
                  <a:pt x="12312" y="38728"/>
                </a:lnTo>
                <a:lnTo>
                  <a:pt x="20154" y="40309"/>
                </a:lnTo>
                <a:lnTo>
                  <a:pt x="28000" y="38728"/>
                </a:lnTo>
                <a:lnTo>
                  <a:pt x="34402" y="34415"/>
                </a:lnTo>
                <a:lnTo>
                  <a:pt x="38716" y="28013"/>
                </a:lnTo>
                <a:lnTo>
                  <a:pt x="40297" y="20167"/>
                </a:lnTo>
                <a:lnTo>
                  <a:pt x="38716" y="12328"/>
                </a:lnTo>
                <a:lnTo>
                  <a:pt x="34402" y="5916"/>
                </a:lnTo>
                <a:lnTo>
                  <a:pt x="28000" y="1588"/>
                </a:lnTo>
                <a:lnTo>
                  <a:pt x="201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6"/>
          <p:cNvSpPr/>
          <p:nvPr/>
        </p:nvSpPr>
        <p:spPr>
          <a:xfrm>
            <a:off x="4709109" y="3415576"/>
            <a:ext cx="40297" cy="4030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7"/>
          <p:cNvSpPr/>
          <p:nvPr/>
        </p:nvSpPr>
        <p:spPr>
          <a:xfrm>
            <a:off x="4709108" y="3415576"/>
            <a:ext cx="40641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0" y="20167"/>
                </a:moveTo>
                <a:lnTo>
                  <a:pt x="1584" y="12328"/>
                </a:lnTo>
                <a:lnTo>
                  <a:pt x="5905" y="5916"/>
                </a:lnTo>
                <a:lnTo>
                  <a:pt x="12312" y="1588"/>
                </a:lnTo>
                <a:lnTo>
                  <a:pt x="20154" y="0"/>
                </a:lnTo>
                <a:lnTo>
                  <a:pt x="28000" y="1588"/>
                </a:lnTo>
                <a:lnTo>
                  <a:pt x="34402" y="5916"/>
                </a:lnTo>
                <a:lnTo>
                  <a:pt x="38716" y="12328"/>
                </a:lnTo>
                <a:lnTo>
                  <a:pt x="40297" y="20167"/>
                </a:lnTo>
                <a:lnTo>
                  <a:pt x="38716" y="28013"/>
                </a:lnTo>
                <a:lnTo>
                  <a:pt x="34402" y="34415"/>
                </a:lnTo>
                <a:lnTo>
                  <a:pt x="28000" y="38728"/>
                </a:lnTo>
                <a:lnTo>
                  <a:pt x="20154" y="40309"/>
                </a:lnTo>
                <a:lnTo>
                  <a:pt x="12312" y="38728"/>
                </a:lnTo>
                <a:lnTo>
                  <a:pt x="5905" y="34415"/>
                </a:lnTo>
                <a:lnTo>
                  <a:pt x="1584" y="28013"/>
                </a:lnTo>
                <a:lnTo>
                  <a:pt x="0" y="20167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8"/>
          <p:cNvSpPr/>
          <p:nvPr/>
        </p:nvSpPr>
        <p:spPr>
          <a:xfrm>
            <a:off x="5432629" y="3189605"/>
            <a:ext cx="38736" cy="40640"/>
          </a:xfrm>
          <a:custGeom>
            <a:avLst/>
            <a:gdLst/>
            <a:ahLst/>
            <a:cxnLst/>
            <a:rect l="l" t="t" r="r" b="b"/>
            <a:pathLst>
              <a:path w="38735" h="40639">
                <a:moveTo>
                  <a:pt x="19265" y="0"/>
                </a:moveTo>
                <a:lnTo>
                  <a:pt x="11765" y="1580"/>
                </a:lnTo>
                <a:lnTo>
                  <a:pt x="5641" y="5894"/>
                </a:lnTo>
                <a:lnTo>
                  <a:pt x="1513" y="12296"/>
                </a:lnTo>
                <a:lnTo>
                  <a:pt x="0" y="20142"/>
                </a:lnTo>
                <a:lnTo>
                  <a:pt x="1513" y="27977"/>
                </a:lnTo>
                <a:lnTo>
                  <a:pt x="5641" y="34380"/>
                </a:lnTo>
                <a:lnTo>
                  <a:pt x="11765" y="38699"/>
                </a:lnTo>
                <a:lnTo>
                  <a:pt x="19265" y="40284"/>
                </a:lnTo>
                <a:lnTo>
                  <a:pt x="26760" y="38699"/>
                </a:lnTo>
                <a:lnTo>
                  <a:pt x="32885" y="34380"/>
                </a:lnTo>
                <a:lnTo>
                  <a:pt x="37016" y="27977"/>
                </a:lnTo>
                <a:lnTo>
                  <a:pt x="38531" y="20142"/>
                </a:lnTo>
                <a:lnTo>
                  <a:pt x="37016" y="12296"/>
                </a:lnTo>
                <a:lnTo>
                  <a:pt x="32885" y="5894"/>
                </a:lnTo>
                <a:lnTo>
                  <a:pt x="26760" y="1580"/>
                </a:lnTo>
                <a:lnTo>
                  <a:pt x="192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9"/>
          <p:cNvSpPr/>
          <p:nvPr/>
        </p:nvSpPr>
        <p:spPr>
          <a:xfrm>
            <a:off x="5432629" y="3189605"/>
            <a:ext cx="38736" cy="40640"/>
          </a:xfrm>
          <a:custGeom>
            <a:avLst/>
            <a:gdLst/>
            <a:ahLst/>
            <a:cxnLst/>
            <a:rect l="l" t="t" r="r" b="b"/>
            <a:pathLst>
              <a:path w="38735" h="40639">
                <a:moveTo>
                  <a:pt x="19253" y="0"/>
                </a:moveTo>
                <a:lnTo>
                  <a:pt x="11755" y="1580"/>
                </a:lnTo>
                <a:lnTo>
                  <a:pt x="5635" y="5894"/>
                </a:lnTo>
                <a:lnTo>
                  <a:pt x="1511" y="12296"/>
                </a:lnTo>
                <a:lnTo>
                  <a:pt x="0" y="20142"/>
                </a:lnTo>
                <a:lnTo>
                  <a:pt x="1511" y="27977"/>
                </a:lnTo>
                <a:lnTo>
                  <a:pt x="5635" y="34380"/>
                </a:lnTo>
                <a:lnTo>
                  <a:pt x="11755" y="38699"/>
                </a:lnTo>
                <a:lnTo>
                  <a:pt x="19253" y="40284"/>
                </a:lnTo>
                <a:lnTo>
                  <a:pt x="26753" y="38699"/>
                </a:lnTo>
                <a:lnTo>
                  <a:pt x="32877" y="34380"/>
                </a:lnTo>
                <a:lnTo>
                  <a:pt x="37005" y="27977"/>
                </a:lnTo>
                <a:lnTo>
                  <a:pt x="38519" y="20142"/>
                </a:lnTo>
                <a:lnTo>
                  <a:pt x="37005" y="12296"/>
                </a:lnTo>
                <a:lnTo>
                  <a:pt x="32877" y="5894"/>
                </a:lnTo>
                <a:lnTo>
                  <a:pt x="26753" y="1580"/>
                </a:lnTo>
                <a:lnTo>
                  <a:pt x="192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50"/>
          <p:cNvSpPr/>
          <p:nvPr/>
        </p:nvSpPr>
        <p:spPr>
          <a:xfrm>
            <a:off x="5432629" y="3189605"/>
            <a:ext cx="38519" cy="402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51"/>
          <p:cNvSpPr/>
          <p:nvPr/>
        </p:nvSpPr>
        <p:spPr>
          <a:xfrm>
            <a:off x="5432629" y="3189605"/>
            <a:ext cx="38736" cy="40640"/>
          </a:xfrm>
          <a:custGeom>
            <a:avLst/>
            <a:gdLst/>
            <a:ahLst/>
            <a:cxnLst/>
            <a:rect l="l" t="t" r="r" b="b"/>
            <a:pathLst>
              <a:path w="38735" h="40639">
                <a:moveTo>
                  <a:pt x="0" y="20142"/>
                </a:moveTo>
                <a:lnTo>
                  <a:pt x="1513" y="12296"/>
                </a:lnTo>
                <a:lnTo>
                  <a:pt x="5641" y="5894"/>
                </a:lnTo>
                <a:lnTo>
                  <a:pt x="11765" y="1580"/>
                </a:lnTo>
                <a:lnTo>
                  <a:pt x="19265" y="0"/>
                </a:lnTo>
                <a:lnTo>
                  <a:pt x="26760" y="1580"/>
                </a:lnTo>
                <a:lnTo>
                  <a:pt x="32885" y="5894"/>
                </a:lnTo>
                <a:lnTo>
                  <a:pt x="37016" y="12296"/>
                </a:lnTo>
                <a:lnTo>
                  <a:pt x="38531" y="20142"/>
                </a:lnTo>
                <a:lnTo>
                  <a:pt x="37016" y="27977"/>
                </a:lnTo>
                <a:lnTo>
                  <a:pt x="32885" y="34380"/>
                </a:lnTo>
                <a:lnTo>
                  <a:pt x="26760" y="38699"/>
                </a:lnTo>
                <a:lnTo>
                  <a:pt x="19265" y="40284"/>
                </a:lnTo>
                <a:lnTo>
                  <a:pt x="11765" y="38699"/>
                </a:lnTo>
                <a:lnTo>
                  <a:pt x="5641" y="34380"/>
                </a:lnTo>
                <a:lnTo>
                  <a:pt x="1513" y="27977"/>
                </a:lnTo>
                <a:lnTo>
                  <a:pt x="0" y="20142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52"/>
          <p:cNvSpPr/>
          <p:nvPr/>
        </p:nvSpPr>
        <p:spPr>
          <a:xfrm>
            <a:off x="4588230" y="2979382"/>
            <a:ext cx="40641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0142" y="0"/>
                </a:moveTo>
                <a:lnTo>
                  <a:pt x="12306" y="1580"/>
                </a:lnTo>
                <a:lnTo>
                  <a:pt x="5903" y="5894"/>
                </a:lnTo>
                <a:lnTo>
                  <a:pt x="1584" y="12296"/>
                </a:lnTo>
                <a:lnTo>
                  <a:pt x="0" y="20142"/>
                </a:lnTo>
                <a:lnTo>
                  <a:pt x="1584" y="27988"/>
                </a:lnTo>
                <a:lnTo>
                  <a:pt x="5903" y="34390"/>
                </a:lnTo>
                <a:lnTo>
                  <a:pt x="12306" y="38703"/>
                </a:lnTo>
                <a:lnTo>
                  <a:pt x="20142" y="40284"/>
                </a:lnTo>
                <a:lnTo>
                  <a:pt x="27993" y="38703"/>
                </a:lnTo>
                <a:lnTo>
                  <a:pt x="34394" y="34390"/>
                </a:lnTo>
                <a:lnTo>
                  <a:pt x="38705" y="27988"/>
                </a:lnTo>
                <a:lnTo>
                  <a:pt x="40284" y="20142"/>
                </a:lnTo>
                <a:lnTo>
                  <a:pt x="38705" y="12296"/>
                </a:lnTo>
                <a:lnTo>
                  <a:pt x="34394" y="5894"/>
                </a:lnTo>
                <a:lnTo>
                  <a:pt x="27993" y="1580"/>
                </a:lnTo>
                <a:lnTo>
                  <a:pt x="201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53"/>
          <p:cNvSpPr/>
          <p:nvPr/>
        </p:nvSpPr>
        <p:spPr>
          <a:xfrm>
            <a:off x="4588230" y="2979394"/>
            <a:ext cx="40641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0142" y="0"/>
                </a:moveTo>
                <a:lnTo>
                  <a:pt x="12306" y="1579"/>
                </a:lnTo>
                <a:lnTo>
                  <a:pt x="5903" y="5889"/>
                </a:lnTo>
                <a:lnTo>
                  <a:pt x="1584" y="12290"/>
                </a:lnTo>
                <a:lnTo>
                  <a:pt x="0" y="20142"/>
                </a:lnTo>
                <a:lnTo>
                  <a:pt x="1584" y="27980"/>
                </a:lnTo>
                <a:lnTo>
                  <a:pt x="5903" y="34378"/>
                </a:lnTo>
                <a:lnTo>
                  <a:pt x="12306" y="38690"/>
                </a:lnTo>
                <a:lnTo>
                  <a:pt x="20142" y="40271"/>
                </a:lnTo>
                <a:lnTo>
                  <a:pt x="27995" y="38690"/>
                </a:lnTo>
                <a:lnTo>
                  <a:pt x="34401" y="34378"/>
                </a:lnTo>
                <a:lnTo>
                  <a:pt x="38715" y="27980"/>
                </a:lnTo>
                <a:lnTo>
                  <a:pt x="40297" y="20142"/>
                </a:lnTo>
                <a:lnTo>
                  <a:pt x="38715" y="12290"/>
                </a:lnTo>
                <a:lnTo>
                  <a:pt x="34401" y="5889"/>
                </a:lnTo>
                <a:lnTo>
                  <a:pt x="27995" y="1579"/>
                </a:lnTo>
                <a:lnTo>
                  <a:pt x="201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54"/>
          <p:cNvSpPr/>
          <p:nvPr/>
        </p:nvSpPr>
        <p:spPr>
          <a:xfrm>
            <a:off x="4588231" y="2979395"/>
            <a:ext cx="40297" cy="4027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55"/>
          <p:cNvSpPr/>
          <p:nvPr/>
        </p:nvSpPr>
        <p:spPr>
          <a:xfrm>
            <a:off x="4588230" y="2979382"/>
            <a:ext cx="40641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0" y="20142"/>
                </a:moveTo>
                <a:lnTo>
                  <a:pt x="1584" y="12296"/>
                </a:lnTo>
                <a:lnTo>
                  <a:pt x="5903" y="5894"/>
                </a:lnTo>
                <a:lnTo>
                  <a:pt x="12306" y="1580"/>
                </a:lnTo>
                <a:lnTo>
                  <a:pt x="20142" y="0"/>
                </a:lnTo>
                <a:lnTo>
                  <a:pt x="27993" y="1580"/>
                </a:lnTo>
                <a:lnTo>
                  <a:pt x="34394" y="5894"/>
                </a:lnTo>
                <a:lnTo>
                  <a:pt x="38705" y="12296"/>
                </a:lnTo>
                <a:lnTo>
                  <a:pt x="40284" y="20142"/>
                </a:lnTo>
                <a:lnTo>
                  <a:pt x="38705" y="27988"/>
                </a:lnTo>
                <a:lnTo>
                  <a:pt x="34394" y="34390"/>
                </a:lnTo>
                <a:lnTo>
                  <a:pt x="27993" y="38703"/>
                </a:lnTo>
                <a:lnTo>
                  <a:pt x="20142" y="40284"/>
                </a:lnTo>
                <a:lnTo>
                  <a:pt x="12306" y="38703"/>
                </a:lnTo>
                <a:lnTo>
                  <a:pt x="5903" y="34390"/>
                </a:lnTo>
                <a:lnTo>
                  <a:pt x="1584" y="27988"/>
                </a:lnTo>
                <a:lnTo>
                  <a:pt x="0" y="20142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56"/>
          <p:cNvSpPr/>
          <p:nvPr/>
        </p:nvSpPr>
        <p:spPr>
          <a:xfrm>
            <a:off x="4479632" y="2914574"/>
            <a:ext cx="40641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0142" y="0"/>
                </a:moveTo>
                <a:lnTo>
                  <a:pt x="12306" y="1582"/>
                </a:lnTo>
                <a:lnTo>
                  <a:pt x="5903" y="5899"/>
                </a:lnTo>
                <a:lnTo>
                  <a:pt x="1584" y="12301"/>
                </a:lnTo>
                <a:lnTo>
                  <a:pt x="0" y="20142"/>
                </a:lnTo>
                <a:lnTo>
                  <a:pt x="1584" y="27988"/>
                </a:lnTo>
                <a:lnTo>
                  <a:pt x="5903" y="34390"/>
                </a:lnTo>
                <a:lnTo>
                  <a:pt x="12306" y="38703"/>
                </a:lnTo>
                <a:lnTo>
                  <a:pt x="20142" y="40284"/>
                </a:lnTo>
                <a:lnTo>
                  <a:pt x="27986" y="38703"/>
                </a:lnTo>
                <a:lnTo>
                  <a:pt x="34383" y="34390"/>
                </a:lnTo>
                <a:lnTo>
                  <a:pt x="38692" y="27988"/>
                </a:lnTo>
                <a:lnTo>
                  <a:pt x="40271" y="20142"/>
                </a:lnTo>
                <a:lnTo>
                  <a:pt x="38692" y="12301"/>
                </a:lnTo>
                <a:lnTo>
                  <a:pt x="34383" y="5899"/>
                </a:lnTo>
                <a:lnTo>
                  <a:pt x="27986" y="1582"/>
                </a:lnTo>
                <a:lnTo>
                  <a:pt x="201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57"/>
          <p:cNvSpPr/>
          <p:nvPr/>
        </p:nvSpPr>
        <p:spPr>
          <a:xfrm>
            <a:off x="4479620" y="2914574"/>
            <a:ext cx="40641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0154" y="0"/>
                </a:moveTo>
                <a:lnTo>
                  <a:pt x="12312" y="1582"/>
                </a:lnTo>
                <a:lnTo>
                  <a:pt x="5905" y="5899"/>
                </a:lnTo>
                <a:lnTo>
                  <a:pt x="1584" y="12301"/>
                </a:lnTo>
                <a:lnTo>
                  <a:pt x="0" y="20142"/>
                </a:lnTo>
                <a:lnTo>
                  <a:pt x="1584" y="27986"/>
                </a:lnTo>
                <a:lnTo>
                  <a:pt x="5905" y="34383"/>
                </a:lnTo>
                <a:lnTo>
                  <a:pt x="12312" y="38692"/>
                </a:lnTo>
                <a:lnTo>
                  <a:pt x="20154" y="40271"/>
                </a:lnTo>
                <a:lnTo>
                  <a:pt x="27993" y="38692"/>
                </a:lnTo>
                <a:lnTo>
                  <a:pt x="34391" y="34383"/>
                </a:lnTo>
                <a:lnTo>
                  <a:pt x="38703" y="27986"/>
                </a:lnTo>
                <a:lnTo>
                  <a:pt x="40284" y="20142"/>
                </a:lnTo>
                <a:lnTo>
                  <a:pt x="38703" y="12301"/>
                </a:lnTo>
                <a:lnTo>
                  <a:pt x="34391" y="5899"/>
                </a:lnTo>
                <a:lnTo>
                  <a:pt x="27993" y="1582"/>
                </a:lnTo>
                <a:lnTo>
                  <a:pt x="201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58"/>
          <p:cNvSpPr/>
          <p:nvPr/>
        </p:nvSpPr>
        <p:spPr>
          <a:xfrm>
            <a:off x="4479621" y="2914575"/>
            <a:ext cx="40284" cy="402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59"/>
          <p:cNvSpPr/>
          <p:nvPr/>
        </p:nvSpPr>
        <p:spPr>
          <a:xfrm>
            <a:off x="4479632" y="2914574"/>
            <a:ext cx="40641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0" y="20142"/>
                </a:moveTo>
                <a:lnTo>
                  <a:pt x="1584" y="12301"/>
                </a:lnTo>
                <a:lnTo>
                  <a:pt x="5903" y="5899"/>
                </a:lnTo>
                <a:lnTo>
                  <a:pt x="12306" y="1582"/>
                </a:lnTo>
                <a:lnTo>
                  <a:pt x="20142" y="0"/>
                </a:lnTo>
                <a:lnTo>
                  <a:pt x="27986" y="1582"/>
                </a:lnTo>
                <a:lnTo>
                  <a:pt x="34383" y="5899"/>
                </a:lnTo>
                <a:lnTo>
                  <a:pt x="38692" y="12301"/>
                </a:lnTo>
                <a:lnTo>
                  <a:pt x="40271" y="20142"/>
                </a:lnTo>
                <a:lnTo>
                  <a:pt x="38692" y="27988"/>
                </a:lnTo>
                <a:lnTo>
                  <a:pt x="34383" y="34390"/>
                </a:lnTo>
                <a:lnTo>
                  <a:pt x="27986" y="38703"/>
                </a:lnTo>
                <a:lnTo>
                  <a:pt x="20142" y="40284"/>
                </a:lnTo>
                <a:lnTo>
                  <a:pt x="12306" y="38703"/>
                </a:lnTo>
                <a:lnTo>
                  <a:pt x="5903" y="34390"/>
                </a:lnTo>
                <a:lnTo>
                  <a:pt x="1584" y="27988"/>
                </a:lnTo>
                <a:lnTo>
                  <a:pt x="0" y="20142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60"/>
          <p:cNvSpPr/>
          <p:nvPr/>
        </p:nvSpPr>
        <p:spPr>
          <a:xfrm>
            <a:off x="2582429" y="5263743"/>
            <a:ext cx="40641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0142" y="0"/>
                </a:moveTo>
                <a:lnTo>
                  <a:pt x="12301" y="1582"/>
                </a:lnTo>
                <a:lnTo>
                  <a:pt x="5899" y="5899"/>
                </a:lnTo>
                <a:lnTo>
                  <a:pt x="1582" y="12301"/>
                </a:lnTo>
                <a:lnTo>
                  <a:pt x="0" y="20142"/>
                </a:lnTo>
                <a:lnTo>
                  <a:pt x="1582" y="27984"/>
                </a:lnTo>
                <a:lnTo>
                  <a:pt x="5899" y="34391"/>
                </a:lnTo>
                <a:lnTo>
                  <a:pt x="12301" y="38712"/>
                </a:lnTo>
                <a:lnTo>
                  <a:pt x="20142" y="40297"/>
                </a:lnTo>
                <a:lnTo>
                  <a:pt x="27984" y="38712"/>
                </a:lnTo>
                <a:lnTo>
                  <a:pt x="34391" y="34391"/>
                </a:lnTo>
                <a:lnTo>
                  <a:pt x="38712" y="27984"/>
                </a:lnTo>
                <a:lnTo>
                  <a:pt x="40297" y="20142"/>
                </a:lnTo>
                <a:lnTo>
                  <a:pt x="38712" y="12301"/>
                </a:lnTo>
                <a:lnTo>
                  <a:pt x="34391" y="5899"/>
                </a:lnTo>
                <a:lnTo>
                  <a:pt x="27984" y="1582"/>
                </a:lnTo>
                <a:lnTo>
                  <a:pt x="201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61"/>
          <p:cNvSpPr/>
          <p:nvPr/>
        </p:nvSpPr>
        <p:spPr>
          <a:xfrm>
            <a:off x="2582429" y="5263743"/>
            <a:ext cx="40641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0142" y="0"/>
                </a:moveTo>
                <a:lnTo>
                  <a:pt x="12301" y="1582"/>
                </a:lnTo>
                <a:lnTo>
                  <a:pt x="5899" y="5899"/>
                </a:lnTo>
                <a:lnTo>
                  <a:pt x="1582" y="12301"/>
                </a:lnTo>
                <a:lnTo>
                  <a:pt x="0" y="20142"/>
                </a:lnTo>
                <a:lnTo>
                  <a:pt x="1582" y="27992"/>
                </a:lnTo>
                <a:lnTo>
                  <a:pt x="5899" y="34402"/>
                </a:lnTo>
                <a:lnTo>
                  <a:pt x="12301" y="38724"/>
                </a:lnTo>
                <a:lnTo>
                  <a:pt x="20142" y="40309"/>
                </a:lnTo>
                <a:lnTo>
                  <a:pt x="27984" y="38724"/>
                </a:lnTo>
                <a:lnTo>
                  <a:pt x="34391" y="34402"/>
                </a:lnTo>
                <a:lnTo>
                  <a:pt x="38712" y="27992"/>
                </a:lnTo>
                <a:lnTo>
                  <a:pt x="40297" y="20142"/>
                </a:lnTo>
                <a:lnTo>
                  <a:pt x="38712" y="12301"/>
                </a:lnTo>
                <a:lnTo>
                  <a:pt x="34391" y="5899"/>
                </a:lnTo>
                <a:lnTo>
                  <a:pt x="27984" y="1582"/>
                </a:lnTo>
                <a:lnTo>
                  <a:pt x="201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62"/>
          <p:cNvSpPr/>
          <p:nvPr/>
        </p:nvSpPr>
        <p:spPr>
          <a:xfrm>
            <a:off x="2582430" y="5263743"/>
            <a:ext cx="40297" cy="4030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63"/>
          <p:cNvSpPr/>
          <p:nvPr/>
        </p:nvSpPr>
        <p:spPr>
          <a:xfrm>
            <a:off x="2582429" y="5263743"/>
            <a:ext cx="40641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0" y="20142"/>
                </a:moveTo>
                <a:lnTo>
                  <a:pt x="1582" y="12301"/>
                </a:lnTo>
                <a:lnTo>
                  <a:pt x="5899" y="5899"/>
                </a:lnTo>
                <a:lnTo>
                  <a:pt x="12301" y="1582"/>
                </a:lnTo>
                <a:lnTo>
                  <a:pt x="20142" y="0"/>
                </a:lnTo>
                <a:lnTo>
                  <a:pt x="27984" y="1582"/>
                </a:lnTo>
                <a:lnTo>
                  <a:pt x="34391" y="5899"/>
                </a:lnTo>
                <a:lnTo>
                  <a:pt x="38712" y="12301"/>
                </a:lnTo>
                <a:lnTo>
                  <a:pt x="40297" y="20142"/>
                </a:lnTo>
                <a:lnTo>
                  <a:pt x="38712" y="27984"/>
                </a:lnTo>
                <a:lnTo>
                  <a:pt x="34391" y="34391"/>
                </a:lnTo>
                <a:lnTo>
                  <a:pt x="27984" y="38712"/>
                </a:lnTo>
                <a:lnTo>
                  <a:pt x="20142" y="40297"/>
                </a:lnTo>
                <a:lnTo>
                  <a:pt x="12301" y="38712"/>
                </a:lnTo>
                <a:lnTo>
                  <a:pt x="5899" y="34391"/>
                </a:lnTo>
                <a:lnTo>
                  <a:pt x="1582" y="27984"/>
                </a:lnTo>
                <a:lnTo>
                  <a:pt x="0" y="20142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64"/>
          <p:cNvSpPr/>
          <p:nvPr/>
        </p:nvSpPr>
        <p:spPr>
          <a:xfrm>
            <a:off x="3488092" y="4436884"/>
            <a:ext cx="40641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0142" y="0"/>
                </a:moveTo>
                <a:lnTo>
                  <a:pt x="12312" y="1582"/>
                </a:lnTo>
                <a:lnTo>
                  <a:pt x="5908" y="5899"/>
                </a:lnTo>
                <a:lnTo>
                  <a:pt x="1586" y="12301"/>
                </a:lnTo>
                <a:lnTo>
                  <a:pt x="0" y="20142"/>
                </a:lnTo>
                <a:lnTo>
                  <a:pt x="1586" y="27990"/>
                </a:lnTo>
                <a:lnTo>
                  <a:pt x="5908" y="34396"/>
                </a:lnTo>
                <a:lnTo>
                  <a:pt x="12312" y="38714"/>
                </a:lnTo>
                <a:lnTo>
                  <a:pt x="20142" y="40297"/>
                </a:lnTo>
                <a:lnTo>
                  <a:pt x="27997" y="38714"/>
                </a:lnTo>
                <a:lnTo>
                  <a:pt x="34407" y="34396"/>
                </a:lnTo>
                <a:lnTo>
                  <a:pt x="38726" y="27990"/>
                </a:lnTo>
                <a:lnTo>
                  <a:pt x="40309" y="20142"/>
                </a:lnTo>
                <a:lnTo>
                  <a:pt x="38726" y="12301"/>
                </a:lnTo>
                <a:lnTo>
                  <a:pt x="34407" y="5899"/>
                </a:lnTo>
                <a:lnTo>
                  <a:pt x="27997" y="1582"/>
                </a:lnTo>
                <a:lnTo>
                  <a:pt x="201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65"/>
          <p:cNvSpPr/>
          <p:nvPr/>
        </p:nvSpPr>
        <p:spPr>
          <a:xfrm>
            <a:off x="3488092" y="4436884"/>
            <a:ext cx="40641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0154" y="0"/>
                </a:moveTo>
                <a:lnTo>
                  <a:pt x="12317" y="1582"/>
                </a:lnTo>
                <a:lnTo>
                  <a:pt x="5910" y="5899"/>
                </a:lnTo>
                <a:lnTo>
                  <a:pt x="1586" y="12301"/>
                </a:lnTo>
                <a:lnTo>
                  <a:pt x="0" y="20142"/>
                </a:lnTo>
                <a:lnTo>
                  <a:pt x="1586" y="27990"/>
                </a:lnTo>
                <a:lnTo>
                  <a:pt x="5910" y="34396"/>
                </a:lnTo>
                <a:lnTo>
                  <a:pt x="12317" y="38714"/>
                </a:lnTo>
                <a:lnTo>
                  <a:pt x="20154" y="40297"/>
                </a:lnTo>
                <a:lnTo>
                  <a:pt x="27995" y="38714"/>
                </a:lnTo>
                <a:lnTo>
                  <a:pt x="34397" y="34396"/>
                </a:lnTo>
                <a:lnTo>
                  <a:pt x="38714" y="27990"/>
                </a:lnTo>
                <a:lnTo>
                  <a:pt x="40297" y="20142"/>
                </a:lnTo>
                <a:lnTo>
                  <a:pt x="38714" y="12301"/>
                </a:lnTo>
                <a:lnTo>
                  <a:pt x="34397" y="5899"/>
                </a:lnTo>
                <a:lnTo>
                  <a:pt x="27995" y="1582"/>
                </a:lnTo>
                <a:lnTo>
                  <a:pt x="201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66"/>
          <p:cNvSpPr/>
          <p:nvPr/>
        </p:nvSpPr>
        <p:spPr>
          <a:xfrm>
            <a:off x="3488094" y="4436886"/>
            <a:ext cx="40297" cy="4029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67"/>
          <p:cNvSpPr/>
          <p:nvPr/>
        </p:nvSpPr>
        <p:spPr>
          <a:xfrm>
            <a:off x="3488092" y="4436884"/>
            <a:ext cx="40641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0" y="20142"/>
                </a:moveTo>
                <a:lnTo>
                  <a:pt x="1586" y="12301"/>
                </a:lnTo>
                <a:lnTo>
                  <a:pt x="5908" y="5899"/>
                </a:lnTo>
                <a:lnTo>
                  <a:pt x="12312" y="1582"/>
                </a:lnTo>
                <a:lnTo>
                  <a:pt x="20142" y="0"/>
                </a:lnTo>
                <a:lnTo>
                  <a:pt x="27997" y="1582"/>
                </a:lnTo>
                <a:lnTo>
                  <a:pt x="34407" y="5899"/>
                </a:lnTo>
                <a:lnTo>
                  <a:pt x="38726" y="12301"/>
                </a:lnTo>
                <a:lnTo>
                  <a:pt x="40309" y="20142"/>
                </a:lnTo>
                <a:lnTo>
                  <a:pt x="38726" y="27990"/>
                </a:lnTo>
                <a:lnTo>
                  <a:pt x="34407" y="34396"/>
                </a:lnTo>
                <a:lnTo>
                  <a:pt x="27997" y="38714"/>
                </a:lnTo>
                <a:lnTo>
                  <a:pt x="20142" y="40297"/>
                </a:lnTo>
                <a:lnTo>
                  <a:pt x="12312" y="38714"/>
                </a:lnTo>
                <a:lnTo>
                  <a:pt x="5908" y="34396"/>
                </a:lnTo>
                <a:lnTo>
                  <a:pt x="1586" y="27990"/>
                </a:lnTo>
                <a:lnTo>
                  <a:pt x="0" y="20142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68"/>
          <p:cNvSpPr/>
          <p:nvPr/>
        </p:nvSpPr>
        <p:spPr>
          <a:xfrm>
            <a:off x="3896271" y="4097045"/>
            <a:ext cx="40641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0142" y="0"/>
                </a:moveTo>
                <a:lnTo>
                  <a:pt x="12306" y="1582"/>
                </a:lnTo>
                <a:lnTo>
                  <a:pt x="5903" y="5899"/>
                </a:lnTo>
                <a:lnTo>
                  <a:pt x="1584" y="12301"/>
                </a:lnTo>
                <a:lnTo>
                  <a:pt x="0" y="20142"/>
                </a:lnTo>
                <a:lnTo>
                  <a:pt x="1584" y="27986"/>
                </a:lnTo>
                <a:lnTo>
                  <a:pt x="5903" y="34397"/>
                </a:lnTo>
                <a:lnTo>
                  <a:pt x="12306" y="38723"/>
                </a:lnTo>
                <a:lnTo>
                  <a:pt x="20142" y="40309"/>
                </a:lnTo>
                <a:lnTo>
                  <a:pt x="27988" y="38723"/>
                </a:lnTo>
                <a:lnTo>
                  <a:pt x="34390" y="34397"/>
                </a:lnTo>
                <a:lnTo>
                  <a:pt x="38703" y="27986"/>
                </a:lnTo>
                <a:lnTo>
                  <a:pt x="40284" y="20142"/>
                </a:lnTo>
                <a:lnTo>
                  <a:pt x="38703" y="12301"/>
                </a:lnTo>
                <a:lnTo>
                  <a:pt x="34390" y="5899"/>
                </a:lnTo>
                <a:lnTo>
                  <a:pt x="27988" y="1582"/>
                </a:lnTo>
                <a:lnTo>
                  <a:pt x="201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69"/>
          <p:cNvSpPr/>
          <p:nvPr/>
        </p:nvSpPr>
        <p:spPr>
          <a:xfrm>
            <a:off x="3896282" y="4097059"/>
            <a:ext cx="40641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0142" y="0"/>
                </a:moveTo>
                <a:lnTo>
                  <a:pt x="12306" y="1582"/>
                </a:lnTo>
                <a:lnTo>
                  <a:pt x="5903" y="5897"/>
                </a:lnTo>
                <a:lnTo>
                  <a:pt x="1584" y="12296"/>
                </a:lnTo>
                <a:lnTo>
                  <a:pt x="0" y="20129"/>
                </a:lnTo>
                <a:lnTo>
                  <a:pt x="1584" y="27974"/>
                </a:lnTo>
                <a:lnTo>
                  <a:pt x="5903" y="34385"/>
                </a:lnTo>
                <a:lnTo>
                  <a:pt x="12306" y="38710"/>
                </a:lnTo>
                <a:lnTo>
                  <a:pt x="20142" y="40297"/>
                </a:lnTo>
                <a:lnTo>
                  <a:pt x="27980" y="38710"/>
                </a:lnTo>
                <a:lnTo>
                  <a:pt x="34378" y="34385"/>
                </a:lnTo>
                <a:lnTo>
                  <a:pt x="38690" y="27974"/>
                </a:lnTo>
                <a:lnTo>
                  <a:pt x="40271" y="20129"/>
                </a:lnTo>
                <a:lnTo>
                  <a:pt x="38690" y="12296"/>
                </a:lnTo>
                <a:lnTo>
                  <a:pt x="34378" y="5897"/>
                </a:lnTo>
                <a:lnTo>
                  <a:pt x="27980" y="1582"/>
                </a:lnTo>
                <a:lnTo>
                  <a:pt x="201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70"/>
          <p:cNvSpPr/>
          <p:nvPr/>
        </p:nvSpPr>
        <p:spPr>
          <a:xfrm>
            <a:off x="3896284" y="4097059"/>
            <a:ext cx="40271" cy="4029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71"/>
          <p:cNvSpPr/>
          <p:nvPr/>
        </p:nvSpPr>
        <p:spPr>
          <a:xfrm>
            <a:off x="3896271" y="4097045"/>
            <a:ext cx="40641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0" y="20142"/>
                </a:moveTo>
                <a:lnTo>
                  <a:pt x="1584" y="12301"/>
                </a:lnTo>
                <a:lnTo>
                  <a:pt x="5903" y="5899"/>
                </a:lnTo>
                <a:lnTo>
                  <a:pt x="12306" y="1582"/>
                </a:lnTo>
                <a:lnTo>
                  <a:pt x="20142" y="0"/>
                </a:lnTo>
                <a:lnTo>
                  <a:pt x="27988" y="1582"/>
                </a:lnTo>
                <a:lnTo>
                  <a:pt x="34390" y="5899"/>
                </a:lnTo>
                <a:lnTo>
                  <a:pt x="38703" y="12301"/>
                </a:lnTo>
                <a:lnTo>
                  <a:pt x="40284" y="20142"/>
                </a:lnTo>
                <a:lnTo>
                  <a:pt x="38703" y="27986"/>
                </a:lnTo>
                <a:lnTo>
                  <a:pt x="34390" y="34397"/>
                </a:lnTo>
                <a:lnTo>
                  <a:pt x="27988" y="38723"/>
                </a:lnTo>
                <a:lnTo>
                  <a:pt x="20142" y="40309"/>
                </a:lnTo>
                <a:lnTo>
                  <a:pt x="12306" y="38723"/>
                </a:lnTo>
                <a:lnTo>
                  <a:pt x="5903" y="34397"/>
                </a:lnTo>
                <a:lnTo>
                  <a:pt x="1584" y="27986"/>
                </a:lnTo>
                <a:lnTo>
                  <a:pt x="0" y="20142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72"/>
          <p:cNvSpPr/>
          <p:nvPr/>
        </p:nvSpPr>
        <p:spPr>
          <a:xfrm>
            <a:off x="4302683" y="3326244"/>
            <a:ext cx="38736" cy="40640"/>
          </a:xfrm>
          <a:custGeom>
            <a:avLst/>
            <a:gdLst/>
            <a:ahLst/>
            <a:cxnLst/>
            <a:rect l="l" t="t" r="r" b="b"/>
            <a:pathLst>
              <a:path w="38735" h="40639">
                <a:moveTo>
                  <a:pt x="19278" y="0"/>
                </a:moveTo>
                <a:lnTo>
                  <a:pt x="11781" y="1582"/>
                </a:lnTo>
                <a:lnTo>
                  <a:pt x="5653" y="5900"/>
                </a:lnTo>
                <a:lnTo>
                  <a:pt x="1517" y="12306"/>
                </a:lnTo>
                <a:lnTo>
                  <a:pt x="0" y="20154"/>
                </a:lnTo>
                <a:lnTo>
                  <a:pt x="1517" y="27990"/>
                </a:lnTo>
                <a:lnTo>
                  <a:pt x="5653" y="34393"/>
                </a:lnTo>
                <a:lnTo>
                  <a:pt x="11781" y="38712"/>
                </a:lnTo>
                <a:lnTo>
                  <a:pt x="19278" y="40297"/>
                </a:lnTo>
                <a:lnTo>
                  <a:pt x="26778" y="38712"/>
                </a:lnTo>
                <a:lnTo>
                  <a:pt x="32902" y="34393"/>
                </a:lnTo>
                <a:lnTo>
                  <a:pt x="37030" y="27990"/>
                </a:lnTo>
                <a:lnTo>
                  <a:pt x="38544" y="20154"/>
                </a:lnTo>
                <a:lnTo>
                  <a:pt x="37030" y="12306"/>
                </a:lnTo>
                <a:lnTo>
                  <a:pt x="32902" y="5900"/>
                </a:lnTo>
                <a:lnTo>
                  <a:pt x="26778" y="1582"/>
                </a:lnTo>
                <a:lnTo>
                  <a:pt x="192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73"/>
          <p:cNvSpPr/>
          <p:nvPr/>
        </p:nvSpPr>
        <p:spPr>
          <a:xfrm>
            <a:off x="4302683" y="3326244"/>
            <a:ext cx="38736" cy="40640"/>
          </a:xfrm>
          <a:custGeom>
            <a:avLst/>
            <a:gdLst/>
            <a:ahLst/>
            <a:cxnLst/>
            <a:rect l="l" t="t" r="r" b="b"/>
            <a:pathLst>
              <a:path w="38735" h="40639">
                <a:moveTo>
                  <a:pt x="19278" y="0"/>
                </a:moveTo>
                <a:lnTo>
                  <a:pt x="11781" y="1582"/>
                </a:lnTo>
                <a:lnTo>
                  <a:pt x="5653" y="5900"/>
                </a:lnTo>
                <a:lnTo>
                  <a:pt x="1517" y="12306"/>
                </a:lnTo>
                <a:lnTo>
                  <a:pt x="0" y="20154"/>
                </a:lnTo>
                <a:lnTo>
                  <a:pt x="1517" y="27990"/>
                </a:lnTo>
                <a:lnTo>
                  <a:pt x="5653" y="34393"/>
                </a:lnTo>
                <a:lnTo>
                  <a:pt x="11781" y="38712"/>
                </a:lnTo>
                <a:lnTo>
                  <a:pt x="19278" y="40297"/>
                </a:lnTo>
                <a:lnTo>
                  <a:pt x="26778" y="38712"/>
                </a:lnTo>
                <a:lnTo>
                  <a:pt x="32902" y="34393"/>
                </a:lnTo>
                <a:lnTo>
                  <a:pt x="37030" y="27990"/>
                </a:lnTo>
                <a:lnTo>
                  <a:pt x="38544" y="20154"/>
                </a:lnTo>
                <a:lnTo>
                  <a:pt x="37030" y="12306"/>
                </a:lnTo>
                <a:lnTo>
                  <a:pt x="32902" y="5900"/>
                </a:lnTo>
                <a:lnTo>
                  <a:pt x="26778" y="1582"/>
                </a:lnTo>
                <a:lnTo>
                  <a:pt x="192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74"/>
          <p:cNvSpPr/>
          <p:nvPr/>
        </p:nvSpPr>
        <p:spPr>
          <a:xfrm>
            <a:off x="4302684" y="3326245"/>
            <a:ext cx="38544" cy="402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75"/>
          <p:cNvSpPr/>
          <p:nvPr/>
        </p:nvSpPr>
        <p:spPr>
          <a:xfrm>
            <a:off x="4302683" y="3326244"/>
            <a:ext cx="38736" cy="40640"/>
          </a:xfrm>
          <a:custGeom>
            <a:avLst/>
            <a:gdLst/>
            <a:ahLst/>
            <a:cxnLst/>
            <a:rect l="l" t="t" r="r" b="b"/>
            <a:pathLst>
              <a:path w="38735" h="40639">
                <a:moveTo>
                  <a:pt x="0" y="20154"/>
                </a:moveTo>
                <a:lnTo>
                  <a:pt x="1517" y="12306"/>
                </a:lnTo>
                <a:lnTo>
                  <a:pt x="5653" y="5900"/>
                </a:lnTo>
                <a:lnTo>
                  <a:pt x="11781" y="1582"/>
                </a:lnTo>
                <a:lnTo>
                  <a:pt x="19278" y="0"/>
                </a:lnTo>
                <a:lnTo>
                  <a:pt x="26778" y="1582"/>
                </a:lnTo>
                <a:lnTo>
                  <a:pt x="32902" y="5900"/>
                </a:lnTo>
                <a:lnTo>
                  <a:pt x="37030" y="12306"/>
                </a:lnTo>
                <a:lnTo>
                  <a:pt x="38544" y="20154"/>
                </a:lnTo>
                <a:lnTo>
                  <a:pt x="37030" y="27990"/>
                </a:lnTo>
                <a:lnTo>
                  <a:pt x="32902" y="34393"/>
                </a:lnTo>
                <a:lnTo>
                  <a:pt x="26778" y="38712"/>
                </a:lnTo>
                <a:lnTo>
                  <a:pt x="19278" y="40297"/>
                </a:lnTo>
                <a:lnTo>
                  <a:pt x="11781" y="38712"/>
                </a:lnTo>
                <a:lnTo>
                  <a:pt x="5653" y="34393"/>
                </a:lnTo>
                <a:lnTo>
                  <a:pt x="1517" y="27990"/>
                </a:lnTo>
                <a:lnTo>
                  <a:pt x="0" y="20154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76"/>
          <p:cNvSpPr/>
          <p:nvPr/>
        </p:nvSpPr>
        <p:spPr>
          <a:xfrm>
            <a:off x="1771344" y="6230759"/>
            <a:ext cx="40641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0142" y="0"/>
                </a:moveTo>
                <a:lnTo>
                  <a:pt x="12296" y="1581"/>
                </a:lnTo>
                <a:lnTo>
                  <a:pt x="5894" y="5895"/>
                </a:lnTo>
                <a:lnTo>
                  <a:pt x="1580" y="12301"/>
                </a:lnTo>
                <a:lnTo>
                  <a:pt x="0" y="20154"/>
                </a:lnTo>
                <a:lnTo>
                  <a:pt x="1580" y="27982"/>
                </a:lnTo>
                <a:lnTo>
                  <a:pt x="5894" y="34382"/>
                </a:lnTo>
                <a:lnTo>
                  <a:pt x="12296" y="38700"/>
                </a:lnTo>
                <a:lnTo>
                  <a:pt x="20142" y="40284"/>
                </a:lnTo>
                <a:lnTo>
                  <a:pt x="27977" y="38700"/>
                </a:lnTo>
                <a:lnTo>
                  <a:pt x="34380" y="34382"/>
                </a:lnTo>
                <a:lnTo>
                  <a:pt x="38699" y="27982"/>
                </a:lnTo>
                <a:lnTo>
                  <a:pt x="40284" y="20154"/>
                </a:lnTo>
                <a:lnTo>
                  <a:pt x="38699" y="12301"/>
                </a:lnTo>
                <a:lnTo>
                  <a:pt x="34380" y="5895"/>
                </a:lnTo>
                <a:lnTo>
                  <a:pt x="27977" y="1581"/>
                </a:lnTo>
                <a:lnTo>
                  <a:pt x="201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77"/>
          <p:cNvSpPr/>
          <p:nvPr/>
        </p:nvSpPr>
        <p:spPr>
          <a:xfrm>
            <a:off x="1771344" y="6230759"/>
            <a:ext cx="40641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0129" y="0"/>
                </a:moveTo>
                <a:lnTo>
                  <a:pt x="12290" y="1581"/>
                </a:lnTo>
                <a:lnTo>
                  <a:pt x="5892" y="5895"/>
                </a:lnTo>
                <a:lnTo>
                  <a:pt x="1580" y="12301"/>
                </a:lnTo>
                <a:lnTo>
                  <a:pt x="0" y="20154"/>
                </a:lnTo>
                <a:lnTo>
                  <a:pt x="1580" y="27982"/>
                </a:lnTo>
                <a:lnTo>
                  <a:pt x="5892" y="34382"/>
                </a:lnTo>
                <a:lnTo>
                  <a:pt x="12290" y="38700"/>
                </a:lnTo>
                <a:lnTo>
                  <a:pt x="20129" y="40284"/>
                </a:lnTo>
                <a:lnTo>
                  <a:pt x="27972" y="38700"/>
                </a:lnTo>
                <a:lnTo>
                  <a:pt x="34378" y="34382"/>
                </a:lnTo>
                <a:lnTo>
                  <a:pt x="38699" y="27982"/>
                </a:lnTo>
                <a:lnTo>
                  <a:pt x="40284" y="20154"/>
                </a:lnTo>
                <a:lnTo>
                  <a:pt x="38699" y="12301"/>
                </a:lnTo>
                <a:lnTo>
                  <a:pt x="34378" y="5895"/>
                </a:lnTo>
                <a:lnTo>
                  <a:pt x="27972" y="1581"/>
                </a:lnTo>
                <a:lnTo>
                  <a:pt x="201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78"/>
          <p:cNvSpPr/>
          <p:nvPr/>
        </p:nvSpPr>
        <p:spPr>
          <a:xfrm>
            <a:off x="1771345" y="6230759"/>
            <a:ext cx="40284" cy="402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79"/>
          <p:cNvSpPr/>
          <p:nvPr/>
        </p:nvSpPr>
        <p:spPr>
          <a:xfrm>
            <a:off x="1771344" y="6230759"/>
            <a:ext cx="40641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0" y="20154"/>
                </a:moveTo>
                <a:lnTo>
                  <a:pt x="1580" y="12301"/>
                </a:lnTo>
                <a:lnTo>
                  <a:pt x="5894" y="5895"/>
                </a:lnTo>
                <a:lnTo>
                  <a:pt x="12296" y="1581"/>
                </a:lnTo>
                <a:lnTo>
                  <a:pt x="20142" y="0"/>
                </a:lnTo>
                <a:lnTo>
                  <a:pt x="27977" y="1581"/>
                </a:lnTo>
                <a:lnTo>
                  <a:pt x="34380" y="5895"/>
                </a:lnTo>
                <a:lnTo>
                  <a:pt x="38699" y="12301"/>
                </a:lnTo>
                <a:lnTo>
                  <a:pt x="40284" y="20154"/>
                </a:lnTo>
                <a:lnTo>
                  <a:pt x="38699" y="27982"/>
                </a:lnTo>
                <a:lnTo>
                  <a:pt x="34380" y="34382"/>
                </a:lnTo>
                <a:lnTo>
                  <a:pt x="27977" y="38700"/>
                </a:lnTo>
                <a:lnTo>
                  <a:pt x="20142" y="40284"/>
                </a:lnTo>
                <a:lnTo>
                  <a:pt x="12296" y="38700"/>
                </a:lnTo>
                <a:lnTo>
                  <a:pt x="5894" y="34382"/>
                </a:lnTo>
                <a:lnTo>
                  <a:pt x="1580" y="27982"/>
                </a:lnTo>
                <a:lnTo>
                  <a:pt x="0" y="20154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80"/>
          <p:cNvSpPr txBox="1"/>
          <p:nvPr/>
        </p:nvSpPr>
        <p:spPr>
          <a:xfrm>
            <a:off x="4309263" y="3358451"/>
            <a:ext cx="3321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sz="800" spc="15" dirty="0">
                <a:solidFill>
                  <a:srgbClr val="FFFFFF"/>
                </a:solidFill>
                <a:latin typeface="Calibri"/>
                <a:cs typeface="Calibri"/>
              </a:rPr>
              <a:t>RABAT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457" name="object 81"/>
          <p:cNvSpPr txBox="1"/>
          <p:nvPr/>
        </p:nvSpPr>
        <p:spPr>
          <a:xfrm>
            <a:off x="4370071" y="3175890"/>
            <a:ext cx="419733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sz="800" spc="1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800" spc="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800" spc="15" dirty="0">
                <a:solidFill>
                  <a:srgbClr val="FFFFFF"/>
                </a:solidFill>
                <a:latin typeface="Calibri"/>
                <a:cs typeface="Calibri"/>
              </a:rPr>
              <a:t>NITRA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458" name="object 82"/>
          <p:cNvSpPr txBox="1"/>
          <p:nvPr/>
        </p:nvSpPr>
        <p:spPr>
          <a:xfrm>
            <a:off x="4693286" y="2763609"/>
            <a:ext cx="577216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6828" marR="5080" indent="-104765">
              <a:lnSpc>
                <a:spcPts val="990"/>
              </a:lnSpc>
            </a:pPr>
            <a:r>
              <a:rPr sz="800" spc="15" dirty="0">
                <a:solidFill>
                  <a:srgbClr val="231F20"/>
                </a:solidFill>
                <a:latin typeface="Calibri"/>
                <a:cs typeface="Calibri"/>
              </a:rPr>
              <a:t>TANGER  </a:t>
            </a:r>
            <a:r>
              <a:rPr sz="800" spc="10" dirty="0">
                <a:solidFill>
                  <a:srgbClr val="231F20"/>
                </a:solidFill>
                <a:latin typeface="Calibri"/>
                <a:cs typeface="Calibri"/>
              </a:rPr>
              <a:t>TETOUAN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459" name="object 83"/>
          <p:cNvSpPr txBox="1"/>
          <p:nvPr/>
        </p:nvSpPr>
        <p:spPr>
          <a:xfrm>
            <a:off x="4899253" y="3114905"/>
            <a:ext cx="549910" cy="2846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sz="800" spc="15" dirty="0">
                <a:solidFill>
                  <a:srgbClr val="FFFFFF"/>
                </a:solidFill>
                <a:latin typeface="Calibri"/>
                <a:cs typeface="Calibri"/>
              </a:rPr>
              <a:t>BERKANE</a:t>
            </a:r>
            <a:endParaRPr sz="800" dirty="0">
              <a:latin typeface="Calibri"/>
              <a:cs typeface="Calibri"/>
            </a:endParaRPr>
          </a:p>
          <a:p>
            <a:pPr marL="220959">
              <a:spcBef>
                <a:spcPts val="290"/>
              </a:spcBef>
            </a:pPr>
            <a:r>
              <a:rPr sz="800" spc="15" dirty="0">
                <a:solidFill>
                  <a:srgbClr val="FFFFFF"/>
                </a:solidFill>
                <a:latin typeface="Calibri"/>
                <a:cs typeface="Calibri"/>
              </a:rPr>
              <a:t>OUJDA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460" name="object 84"/>
          <p:cNvSpPr txBox="1"/>
          <p:nvPr/>
        </p:nvSpPr>
        <p:spPr>
          <a:xfrm>
            <a:off x="4735222" y="3258529"/>
            <a:ext cx="18351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sz="800" spc="10" dirty="0">
                <a:solidFill>
                  <a:srgbClr val="FFFFFF"/>
                </a:solidFill>
                <a:latin typeface="Calibri"/>
                <a:cs typeface="Calibri"/>
              </a:rPr>
              <a:t>FES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461" name="object 85"/>
          <p:cNvSpPr txBox="1"/>
          <p:nvPr/>
        </p:nvSpPr>
        <p:spPr>
          <a:xfrm>
            <a:off x="4794426" y="3494976"/>
            <a:ext cx="41338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sz="800" spc="21" dirty="0">
                <a:solidFill>
                  <a:srgbClr val="FFFFFF"/>
                </a:solidFill>
                <a:latin typeface="Calibri"/>
                <a:cs typeface="Calibri"/>
              </a:rPr>
              <a:t>ME</a:t>
            </a:r>
            <a:r>
              <a:rPr sz="800" spc="1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800" spc="21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800" spc="10" dirty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462" name="object 86"/>
          <p:cNvSpPr txBox="1"/>
          <p:nvPr/>
        </p:nvSpPr>
        <p:spPr>
          <a:xfrm>
            <a:off x="3624492" y="3718242"/>
            <a:ext cx="641985" cy="259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indent="62225"/>
            <a:r>
              <a:rPr sz="800" spc="-5" dirty="0">
                <a:solidFill>
                  <a:srgbClr val="FFFFFF"/>
                </a:solidFill>
                <a:latin typeface="Calibri"/>
                <a:cs typeface="Calibri"/>
              </a:rPr>
              <a:t>CASABLANCA</a:t>
            </a:r>
            <a:endParaRPr sz="800" dirty="0">
              <a:latin typeface="Calibri"/>
              <a:cs typeface="Calibri"/>
            </a:endParaRPr>
          </a:p>
          <a:p>
            <a:pPr marL="12699">
              <a:spcBef>
                <a:spcPts val="114"/>
              </a:spcBef>
            </a:pPr>
            <a:r>
              <a:rPr sz="800" spc="15" dirty="0">
                <a:solidFill>
                  <a:srgbClr val="FFFFFF"/>
                </a:solidFill>
                <a:latin typeface="Calibri"/>
                <a:cs typeface="Calibri"/>
              </a:rPr>
              <a:t>MARRAKECH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463" name="object 87"/>
          <p:cNvSpPr txBox="1"/>
          <p:nvPr/>
        </p:nvSpPr>
        <p:spPr>
          <a:xfrm>
            <a:off x="3485248" y="4460292"/>
            <a:ext cx="38481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sz="800" spc="15" dirty="0">
                <a:solidFill>
                  <a:srgbClr val="FFFFFF"/>
                </a:solidFill>
                <a:latin typeface="Calibri"/>
                <a:cs typeface="Calibri"/>
              </a:rPr>
              <a:t>AGADIR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464" name="object 88"/>
          <p:cNvSpPr txBox="1"/>
          <p:nvPr/>
        </p:nvSpPr>
        <p:spPr>
          <a:xfrm>
            <a:off x="2601443" y="5290619"/>
            <a:ext cx="53022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sz="800" spc="10" dirty="0">
                <a:solidFill>
                  <a:srgbClr val="FFFFFF"/>
                </a:solidFill>
                <a:latin typeface="Calibri"/>
                <a:cs typeface="Calibri"/>
              </a:rPr>
              <a:t>LAAYOUNE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465" name="object 89"/>
          <p:cNvSpPr txBox="1"/>
          <p:nvPr/>
        </p:nvSpPr>
        <p:spPr>
          <a:xfrm>
            <a:off x="1842872" y="6236538"/>
            <a:ext cx="399416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sz="800" spc="10" dirty="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sz="800" spc="15" dirty="0">
                <a:solidFill>
                  <a:srgbClr val="FFFFFF"/>
                </a:solidFill>
                <a:latin typeface="Calibri"/>
                <a:cs typeface="Calibri"/>
              </a:rPr>
              <a:t>KHLA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466" name="object 90"/>
          <p:cNvSpPr/>
          <p:nvPr/>
        </p:nvSpPr>
        <p:spPr>
          <a:xfrm>
            <a:off x="4012704" y="1209981"/>
            <a:ext cx="974725" cy="1717675"/>
          </a:xfrm>
          <a:custGeom>
            <a:avLst/>
            <a:gdLst/>
            <a:ahLst/>
            <a:cxnLst/>
            <a:rect l="l" t="t" r="r" b="b"/>
            <a:pathLst>
              <a:path w="974725" h="1717675">
                <a:moveTo>
                  <a:pt x="487057" y="0"/>
                </a:moveTo>
                <a:lnTo>
                  <a:pt x="440152" y="2229"/>
                </a:lnTo>
                <a:lnTo>
                  <a:pt x="394507" y="8781"/>
                </a:lnTo>
                <a:lnTo>
                  <a:pt x="350328" y="19452"/>
                </a:lnTo>
                <a:lnTo>
                  <a:pt x="307819" y="34037"/>
                </a:lnTo>
                <a:lnTo>
                  <a:pt x="267183" y="52334"/>
                </a:lnTo>
                <a:lnTo>
                  <a:pt x="228624" y="74137"/>
                </a:lnTo>
                <a:lnTo>
                  <a:pt x="192348" y="99243"/>
                </a:lnTo>
                <a:lnTo>
                  <a:pt x="158558" y="127448"/>
                </a:lnTo>
                <a:lnTo>
                  <a:pt x="127458" y="158548"/>
                </a:lnTo>
                <a:lnTo>
                  <a:pt x="99252" y="192339"/>
                </a:lnTo>
                <a:lnTo>
                  <a:pt x="74144" y="228618"/>
                </a:lnTo>
                <a:lnTo>
                  <a:pt x="52340" y="267179"/>
                </a:lnTo>
                <a:lnTo>
                  <a:pt x="34042" y="307820"/>
                </a:lnTo>
                <a:lnTo>
                  <a:pt x="19454" y="350336"/>
                </a:lnTo>
                <a:lnTo>
                  <a:pt x="8782" y="394523"/>
                </a:lnTo>
                <a:lnTo>
                  <a:pt x="2229" y="440177"/>
                </a:lnTo>
                <a:lnTo>
                  <a:pt x="0" y="487095"/>
                </a:lnTo>
                <a:lnTo>
                  <a:pt x="2445" y="536207"/>
                </a:lnTo>
                <a:lnTo>
                  <a:pt x="9624" y="583922"/>
                </a:lnTo>
                <a:lnTo>
                  <a:pt x="21303" y="630007"/>
                </a:lnTo>
                <a:lnTo>
                  <a:pt x="37247" y="674226"/>
                </a:lnTo>
                <a:lnTo>
                  <a:pt x="57220" y="716346"/>
                </a:lnTo>
                <a:lnTo>
                  <a:pt x="80988" y="756132"/>
                </a:lnTo>
                <a:lnTo>
                  <a:pt x="108316" y="793349"/>
                </a:lnTo>
                <a:lnTo>
                  <a:pt x="138970" y="827764"/>
                </a:lnTo>
                <a:lnTo>
                  <a:pt x="172714" y="859140"/>
                </a:lnTo>
                <a:lnTo>
                  <a:pt x="209314" y="887245"/>
                </a:lnTo>
                <a:lnTo>
                  <a:pt x="248536" y="911843"/>
                </a:lnTo>
                <a:lnTo>
                  <a:pt x="290143" y="932700"/>
                </a:lnTo>
                <a:lnTo>
                  <a:pt x="333902" y="949582"/>
                </a:lnTo>
                <a:lnTo>
                  <a:pt x="379577" y="962253"/>
                </a:lnTo>
                <a:lnTo>
                  <a:pt x="395394" y="969520"/>
                </a:lnTo>
                <a:lnTo>
                  <a:pt x="403353" y="981606"/>
                </a:lnTo>
                <a:lnTo>
                  <a:pt x="406714" y="997966"/>
                </a:lnTo>
                <a:lnTo>
                  <a:pt x="408736" y="1018057"/>
                </a:lnTo>
                <a:lnTo>
                  <a:pt x="487057" y="1717624"/>
                </a:lnTo>
                <a:lnTo>
                  <a:pt x="564261" y="1028026"/>
                </a:lnTo>
                <a:lnTo>
                  <a:pt x="566324" y="1006793"/>
                </a:lnTo>
                <a:lnTo>
                  <a:pt x="569785" y="986985"/>
                </a:lnTo>
                <a:lnTo>
                  <a:pt x="577609" y="971346"/>
                </a:lnTo>
                <a:lnTo>
                  <a:pt x="592759" y="962621"/>
                </a:lnTo>
                <a:lnTo>
                  <a:pt x="638630" y="950087"/>
                </a:lnTo>
                <a:lnTo>
                  <a:pt x="682581" y="933308"/>
                </a:lnTo>
                <a:lnTo>
                  <a:pt x="724375" y="912521"/>
                </a:lnTo>
                <a:lnTo>
                  <a:pt x="763777" y="887963"/>
                </a:lnTo>
                <a:lnTo>
                  <a:pt x="800549" y="859872"/>
                </a:lnTo>
                <a:lnTo>
                  <a:pt x="834455" y="828483"/>
                </a:lnTo>
                <a:lnTo>
                  <a:pt x="865258" y="794034"/>
                </a:lnTo>
                <a:lnTo>
                  <a:pt x="892722" y="756761"/>
                </a:lnTo>
                <a:lnTo>
                  <a:pt x="916610" y="716902"/>
                </a:lnTo>
                <a:lnTo>
                  <a:pt x="936685" y="674693"/>
                </a:lnTo>
                <a:lnTo>
                  <a:pt x="952711" y="630371"/>
                </a:lnTo>
                <a:lnTo>
                  <a:pt x="964452" y="584172"/>
                </a:lnTo>
                <a:lnTo>
                  <a:pt x="971669" y="536335"/>
                </a:lnTo>
                <a:lnTo>
                  <a:pt x="974128" y="487095"/>
                </a:lnTo>
                <a:lnTo>
                  <a:pt x="971898" y="440177"/>
                </a:lnTo>
                <a:lnTo>
                  <a:pt x="965345" y="394523"/>
                </a:lnTo>
                <a:lnTo>
                  <a:pt x="954673" y="350336"/>
                </a:lnTo>
                <a:lnTo>
                  <a:pt x="940085" y="307820"/>
                </a:lnTo>
                <a:lnTo>
                  <a:pt x="921787" y="267179"/>
                </a:lnTo>
                <a:lnTo>
                  <a:pt x="899982" y="228618"/>
                </a:lnTo>
                <a:lnTo>
                  <a:pt x="874874" y="192339"/>
                </a:lnTo>
                <a:lnTo>
                  <a:pt x="846668" y="158548"/>
                </a:lnTo>
                <a:lnTo>
                  <a:pt x="815568" y="127448"/>
                </a:lnTo>
                <a:lnTo>
                  <a:pt x="781776" y="99243"/>
                </a:lnTo>
                <a:lnTo>
                  <a:pt x="745499" y="74137"/>
                </a:lnTo>
                <a:lnTo>
                  <a:pt x="706940" y="52334"/>
                </a:lnTo>
                <a:lnTo>
                  <a:pt x="666303" y="34037"/>
                </a:lnTo>
                <a:lnTo>
                  <a:pt x="623792" y="19452"/>
                </a:lnTo>
                <a:lnTo>
                  <a:pt x="579611" y="8781"/>
                </a:lnTo>
                <a:lnTo>
                  <a:pt x="533965" y="2229"/>
                </a:lnTo>
                <a:lnTo>
                  <a:pt x="487057" y="0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91"/>
          <p:cNvSpPr/>
          <p:nvPr/>
        </p:nvSpPr>
        <p:spPr>
          <a:xfrm>
            <a:off x="4499762" y="1209981"/>
            <a:ext cx="487681" cy="1717675"/>
          </a:xfrm>
          <a:custGeom>
            <a:avLst/>
            <a:gdLst/>
            <a:ahLst/>
            <a:cxnLst/>
            <a:rect l="l" t="t" r="r" b="b"/>
            <a:pathLst>
              <a:path w="487679" h="1717675">
                <a:moveTo>
                  <a:pt x="0" y="0"/>
                </a:moveTo>
                <a:lnTo>
                  <a:pt x="0" y="1717624"/>
                </a:lnTo>
                <a:lnTo>
                  <a:pt x="77203" y="1028026"/>
                </a:lnTo>
                <a:lnTo>
                  <a:pt x="79266" y="1006793"/>
                </a:lnTo>
                <a:lnTo>
                  <a:pt x="82727" y="986985"/>
                </a:lnTo>
                <a:lnTo>
                  <a:pt x="90551" y="971346"/>
                </a:lnTo>
                <a:lnTo>
                  <a:pt x="105702" y="962621"/>
                </a:lnTo>
                <a:lnTo>
                  <a:pt x="151572" y="950087"/>
                </a:lnTo>
                <a:lnTo>
                  <a:pt x="195523" y="933308"/>
                </a:lnTo>
                <a:lnTo>
                  <a:pt x="237318" y="912521"/>
                </a:lnTo>
                <a:lnTo>
                  <a:pt x="276719" y="887963"/>
                </a:lnTo>
                <a:lnTo>
                  <a:pt x="313491" y="859871"/>
                </a:lnTo>
                <a:lnTo>
                  <a:pt x="347397" y="828482"/>
                </a:lnTo>
                <a:lnTo>
                  <a:pt x="378201" y="794032"/>
                </a:lnTo>
                <a:lnTo>
                  <a:pt x="405665" y="756759"/>
                </a:lnTo>
                <a:lnTo>
                  <a:pt x="429553" y="716898"/>
                </a:lnTo>
                <a:lnTo>
                  <a:pt x="449628" y="674688"/>
                </a:lnTo>
                <a:lnTo>
                  <a:pt x="465654" y="630364"/>
                </a:lnTo>
                <a:lnTo>
                  <a:pt x="477394" y="584164"/>
                </a:lnTo>
                <a:lnTo>
                  <a:pt x="484611" y="536325"/>
                </a:lnTo>
                <a:lnTo>
                  <a:pt x="487070" y="487083"/>
                </a:lnTo>
                <a:lnTo>
                  <a:pt x="484840" y="440167"/>
                </a:lnTo>
                <a:lnTo>
                  <a:pt x="478287" y="394514"/>
                </a:lnTo>
                <a:lnTo>
                  <a:pt x="467615" y="350329"/>
                </a:lnTo>
                <a:lnTo>
                  <a:pt x="453028" y="307814"/>
                </a:lnTo>
                <a:lnTo>
                  <a:pt x="434730" y="267175"/>
                </a:lnTo>
                <a:lnTo>
                  <a:pt x="412924" y="228614"/>
                </a:lnTo>
                <a:lnTo>
                  <a:pt x="387817" y="192337"/>
                </a:lnTo>
                <a:lnTo>
                  <a:pt x="359611" y="158546"/>
                </a:lnTo>
                <a:lnTo>
                  <a:pt x="328510" y="127447"/>
                </a:lnTo>
                <a:lnTo>
                  <a:pt x="294719" y="99242"/>
                </a:lnTo>
                <a:lnTo>
                  <a:pt x="258442" y="74136"/>
                </a:lnTo>
                <a:lnTo>
                  <a:pt x="219882" y="52333"/>
                </a:lnTo>
                <a:lnTo>
                  <a:pt x="179245" y="34037"/>
                </a:lnTo>
                <a:lnTo>
                  <a:pt x="136734" y="19452"/>
                </a:lnTo>
                <a:lnTo>
                  <a:pt x="92553" y="8781"/>
                </a:lnTo>
                <a:lnTo>
                  <a:pt x="46907" y="2229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92"/>
          <p:cNvSpPr/>
          <p:nvPr/>
        </p:nvSpPr>
        <p:spPr>
          <a:xfrm>
            <a:off x="4032808" y="1226084"/>
            <a:ext cx="934086" cy="934085"/>
          </a:xfrm>
          <a:custGeom>
            <a:avLst/>
            <a:gdLst/>
            <a:ahLst/>
            <a:cxnLst/>
            <a:rect l="l" t="t" r="r" b="b"/>
            <a:pathLst>
              <a:path w="934085" h="934085">
                <a:moveTo>
                  <a:pt x="466953" y="0"/>
                </a:moveTo>
                <a:lnTo>
                  <a:pt x="419324" y="2418"/>
                </a:lnTo>
                <a:lnTo>
                  <a:pt x="373044" y="9516"/>
                </a:lnTo>
                <a:lnTo>
                  <a:pt x="328352" y="21054"/>
                </a:lnTo>
                <a:lnTo>
                  <a:pt x="285485" y="36796"/>
                </a:lnTo>
                <a:lnTo>
                  <a:pt x="244681" y="56503"/>
                </a:lnTo>
                <a:lnTo>
                  <a:pt x="206179" y="79938"/>
                </a:lnTo>
                <a:lnTo>
                  <a:pt x="170214" y="106863"/>
                </a:lnTo>
                <a:lnTo>
                  <a:pt x="137026" y="137039"/>
                </a:lnTo>
                <a:lnTo>
                  <a:pt x="106852" y="170229"/>
                </a:lnTo>
                <a:lnTo>
                  <a:pt x="79930" y="206196"/>
                </a:lnTo>
                <a:lnTo>
                  <a:pt x="56497" y="244701"/>
                </a:lnTo>
                <a:lnTo>
                  <a:pt x="36792" y="285507"/>
                </a:lnTo>
                <a:lnTo>
                  <a:pt x="21052" y="328375"/>
                </a:lnTo>
                <a:lnTo>
                  <a:pt x="9515" y="373068"/>
                </a:lnTo>
                <a:lnTo>
                  <a:pt x="2418" y="419349"/>
                </a:lnTo>
                <a:lnTo>
                  <a:pt x="0" y="466978"/>
                </a:lnTo>
                <a:lnTo>
                  <a:pt x="2418" y="514615"/>
                </a:lnTo>
                <a:lnTo>
                  <a:pt x="9515" y="560900"/>
                </a:lnTo>
                <a:lnTo>
                  <a:pt x="21052" y="605597"/>
                </a:lnTo>
                <a:lnTo>
                  <a:pt x="36792" y="648468"/>
                </a:lnTo>
                <a:lnTo>
                  <a:pt x="56497" y="689276"/>
                </a:lnTo>
                <a:lnTo>
                  <a:pt x="79930" y="727782"/>
                </a:lnTo>
                <a:lnTo>
                  <a:pt x="106852" y="763749"/>
                </a:lnTo>
                <a:lnTo>
                  <a:pt x="137026" y="796939"/>
                </a:lnTo>
                <a:lnTo>
                  <a:pt x="170214" y="827114"/>
                </a:lnTo>
                <a:lnTo>
                  <a:pt x="206179" y="854038"/>
                </a:lnTo>
                <a:lnTo>
                  <a:pt x="244681" y="877471"/>
                </a:lnTo>
                <a:lnTo>
                  <a:pt x="285485" y="897177"/>
                </a:lnTo>
                <a:lnTo>
                  <a:pt x="328352" y="912917"/>
                </a:lnTo>
                <a:lnTo>
                  <a:pt x="373044" y="924455"/>
                </a:lnTo>
                <a:lnTo>
                  <a:pt x="419324" y="931552"/>
                </a:lnTo>
                <a:lnTo>
                  <a:pt x="466953" y="933970"/>
                </a:lnTo>
                <a:lnTo>
                  <a:pt x="514583" y="931552"/>
                </a:lnTo>
                <a:lnTo>
                  <a:pt x="560863" y="924455"/>
                </a:lnTo>
                <a:lnTo>
                  <a:pt x="605557" y="912917"/>
                </a:lnTo>
                <a:lnTo>
                  <a:pt x="648425" y="897177"/>
                </a:lnTo>
                <a:lnTo>
                  <a:pt x="689231" y="877471"/>
                </a:lnTo>
                <a:lnTo>
                  <a:pt x="727736" y="854038"/>
                </a:lnTo>
                <a:lnTo>
                  <a:pt x="763702" y="827114"/>
                </a:lnTo>
                <a:lnTo>
                  <a:pt x="796893" y="796939"/>
                </a:lnTo>
                <a:lnTo>
                  <a:pt x="827069" y="763749"/>
                </a:lnTo>
                <a:lnTo>
                  <a:pt x="853994" y="727782"/>
                </a:lnTo>
                <a:lnTo>
                  <a:pt x="877428" y="689276"/>
                </a:lnTo>
                <a:lnTo>
                  <a:pt x="897135" y="648468"/>
                </a:lnTo>
                <a:lnTo>
                  <a:pt x="912877" y="605597"/>
                </a:lnTo>
                <a:lnTo>
                  <a:pt x="924416" y="560900"/>
                </a:lnTo>
                <a:lnTo>
                  <a:pt x="931513" y="514615"/>
                </a:lnTo>
                <a:lnTo>
                  <a:pt x="933932" y="466978"/>
                </a:lnTo>
                <a:lnTo>
                  <a:pt x="931513" y="419349"/>
                </a:lnTo>
                <a:lnTo>
                  <a:pt x="924416" y="373068"/>
                </a:lnTo>
                <a:lnTo>
                  <a:pt x="912877" y="328375"/>
                </a:lnTo>
                <a:lnTo>
                  <a:pt x="897135" y="285507"/>
                </a:lnTo>
                <a:lnTo>
                  <a:pt x="877428" y="244701"/>
                </a:lnTo>
                <a:lnTo>
                  <a:pt x="853994" y="206196"/>
                </a:lnTo>
                <a:lnTo>
                  <a:pt x="827069" y="170229"/>
                </a:lnTo>
                <a:lnTo>
                  <a:pt x="796893" y="137039"/>
                </a:lnTo>
                <a:lnTo>
                  <a:pt x="763702" y="106863"/>
                </a:lnTo>
                <a:lnTo>
                  <a:pt x="727736" y="79938"/>
                </a:lnTo>
                <a:lnTo>
                  <a:pt x="689231" y="56503"/>
                </a:lnTo>
                <a:lnTo>
                  <a:pt x="648425" y="36796"/>
                </a:lnTo>
                <a:lnTo>
                  <a:pt x="605557" y="21054"/>
                </a:lnTo>
                <a:lnTo>
                  <a:pt x="560863" y="9516"/>
                </a:lnTo>
                <a:lnTo>
                  <a:pt x="514583" y="2418"/>
                </a:lnTo>
                <a:lnTo>
                  <a:pt x="466953" y="0"/>
                </a:lnTo>
                <a:close/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93"/>
          <p:cNvSpPr/>
          <p:nvPr/>
        </p:nvSpPr>
        <p:spPr>
          <a:xfrm>
            <a:off x="4357789" y="1780770"/>
            <a:ext cx="284010" cy="2574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94"/>
          <p:cNvSpPr txBox="1"/>
          <p:nvPr/>
        </p:nvSpPr>
        <p:spPr>
          <a:xfrm>
            <a:off x="4072051" y="1418405"/>
            <a:ext cx="824865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marR="5080" indent="-1270" algn="ctr">
              <a:lnSpc>
                <a:spcPct val="71800"/>
              </a:lnSpc>
            </a:pPr>
            <a:r>
              <a:rPr sz="1000" dirty="0">
                <a:solidFill>
                  <a:schemeClr val="tx2"/>
                </a:solidFill>
                <a:latin typeface="Calibri"/>
                <a:cs typeface="Calibri"/>
              </a:rPr>
              <a:t>TANGER  AUTOMOTIVE  </a:t>
            </a:r>
            <a:r>
              <a:rPr sz="1000" spc="-5" dirty="0">
                <a:solidFill>
                  <a:schemeClr val="tx2"/>
                </a:solidFill>
                <a:latin typeface="Calibri"/>
                <a:cs typeface="Calibri"/>
              </a:rPr>
              <a:t>CITY</a:t>
            </a:r>
            <a:endParaRPr sz="100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471" name="object 95"/>
          <p:cNvSpPr/>
          <p:nvPr/>
        </p:nvSpPr>
        <p:spPr>
          <a:xfrm>
            <a:off x="3393413" y="2496438"/>
            <a:ext cx="841376" cy="950594"/>
          </a:xfrm>
          <a:custGeom>
            <a:avLst/>
            <a:gdLst/>
            <a:ahLst/>
            <a:cxnLst/>
            <a:rect l="l" t="t" r="r" b="b"/>
            <a:pathLst>
              <a:path w="841375" h="950595">
                <a:moveTo>
                  <a:pt x="616894" y="607212"/>
                </a:moveTo>
                <a:lnTo>
                  <a:pt x="478996" y="607212"/>
                </a:lnTo>
                <a:lnTo>
                  <a:pt x="488155" y="610029"/>
                </a:lnTo>
                <a:lnTo>
                  <a:pt x="496768" y="616957"/>
                </a:lnTo>
                <a:lnTo>
                  <a:pt x="506273" y="626339"/>
                </a:lnTo>
                <a:lnTo>
                  <a:pt x="841210" y="950380"/>
                </a:lnTo>
                <a:lnTo>
                  <a:pt x="616894" y="607212"/>
                </a:lnTo>
                <a:close/>
              </a:path>
              <a:path w="841375" h="950595">
                <a:moveTo>
                  <a:pt x="330431" y="0"/>
                </a:moveTo>
                <a:lnTo>
                  <a:pt x="285412" y="1988"/>
                </a:lnTo>
                <a:lnTo>
                  <a:pt x="240855" y="10291"/>
                </a:lnTo>
                <a:lnTo>
                  <a:pt x="197463" y="24977"/>
                </a:lnTo>
                <a:lnTo>
                  <a:pt x="155937" y="46112"/>
                </a:lnTo>
                <a:lnTo>
                  <a:pt x="116980" y="73762"/>
                </a:lnTo>
                <a:lnTo>
                  <a:pt x="82470" y="106808"/>
                </a:lnTo>
                <a:lnTo>
                  <a:pt x="53877" y="143604"/>
                </a:lnTo>
                <a:lnTo>
                  <a:pt x="31266" y="183448"/>
                </a:lnTo>
                <a:lnTo>
                  <a:pt x="14705" y="225638"/>
                </a:lnTo>
                <a:lnTo>
                  <a:pt x="4260" y="269473"/>
                </a:lnTo>
                <a:lnTo>
                  <a:pt x="0" y="314250"/>
                </a:lnTo>
                <a:lnTo>
                  <a:pt x="1989" y="359268"/>
                </a:lnTo>
                <a:lnTo>
                  <a:pt x="10296" y="403825"/>
                </a:lnTo>
                <a:lnTo>
                  <a:pt x="24986" y="447219"/>
                </a:lnTo>
                <a:lnTo>
                  <a:pt x="46128" y="488748"/>
                </a:lnTo>
                <a:lnTo>
                  <a:pt x="73787" y="527711"/>
                </a:lnTo>
                <a:lnTo>
                  <a:pt x="108747" y="563927"/>
                </a:lnTo>
                <a:lnTo>
                  <a:pt x="147833" y="593562"/>
                </a:lnTo>
                <a:lnTo>
                  <a:pt x="190222" y="616537"/>
                </a:lnTo>
                <a:lnTo>
                  <a:pt x="235093" y="632776"/>
                </a:lnTo>
                <a:lnTo>
                  <a:pt x="281621" y="642198"/>
                </a:lnTo>
                <a:lnTo>
                  <a:pt x="328984" y="644726"/>
                </a:lnTo>
                <a:lnTo>
                  <a:pt x="376359" y="640281"/>
                </a:lnTo>
                <a:lnTo>
                  <a:pt x="422924" y="628785"/>
                </a:lnTo>
                <a:lnTo>
                  <a:pt x="467856" y="610159"/>
                </a:lnTo>
                <a:lnTo>
                  <a:pt x="478996" y="607212"/>
                </a:lnTo>
                <a:lnTo>
                  <a:pt x="616894" y="607212"/>
                </a:lnTo>
                <a:lnTo>
                  <a:pt x="589865" y="565862"/>
                </a:lnTo>
                <a:lnTo>
                  <a:pt x="581954" y="554149"/>
                </a:lnTo>
                <a:lnTo>
                  <a:pt x="575361" y="542579"/>
                </a:lnTo>
                <a:lnTo>
                  <a:pt x="572759" y="531300"/>
                </a:lnTo>
                <a:lnTo>
                  <a:pt x="576822" y="520459"/>
                </a:lnTo>
                <a:lnTo>
                  <a:pt x="603822" y="479826"/>
                </a:lnTo>
                <a:lnTo>
                  <a:pt x="624092" y="436206"/>
                </a:lnTo>
                <a:lnTo>
                  <a:pt x="637553" y="390428"/>
                </a:lnTo>
                <a:lnTo>
                  <a:pt x="644125" y="343323"/>
                </a:lnTo>
                <a:lnTo>
                  <a:pt x="643733" y="295722"/>
                </a:lnTo>
                <a:lnTo>
                  <a:pt x="636296" y="248455"/>
                </a:lnTo>
                <a:lnTo>
                  <a:pt x="621738" y="202354"/>
                </a:lnTo>
                <a:lnTo>
                  <a:pt x="599979" y="158248"/>
                </a:lnTo>
                <a:lnTo>
                  <a:pt x="570942" y="116967"/>
                </a:lnTo>
                <a:lnTo>
                  <a:pt x="537892" y="82461"/>
                </a:lnTo>
                <a:lnTo>
                  <a:pt x="501092" y="53871"/>
                </a:lnTo>
                <a:lnTo>
                  <a:pt x="461243" y="31263"/>
                </a:lnTo>
                <a:lnTo>
                  <a:pt x="419049" y="14704"/>
                </a:lnTo>
                <a:lnTo>
                  <a:pt x="375211" y="4260"/>
                </a:lnTo>
                <a:lnTo>
                  <a:pt x="330431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96"/>
          <p:cNvSpPr/>
          <p:nvPr/>
        </p:nvSpPr>
        <p:spPr>
          <a:xfrm>
            <a:off x="3510395" y="2496434"/>
            <a:ext cx="724535" cy="950594"/>
          </a:xfrm>
          <a:custGeom>
            <a:avLst/>
            <a:gdLst/>
            <a:ahLst/>
            <a:cxnLst/>
            <a:rect l="l" t="t" r="r" b="b"/>
            <a:pathLst>
              <a:path w="724535" h="950595">
                <a:moveTo>
                  <a:pt x="213451" y="0"/>
                </a:moveTo>
                <a:lnTo>
                  <a:pt x="168431" y="1989"/>
                </a:lnTo>
                <a:lnTo>
                  <a:pt x="123875" y="10293"/>
                </a:lnTo>
                <a:lnTo>
                  <a:pt x="80482" y="24980"/>
                </a:lnTo>
                <a:lnTo>
                  <a:pt x="38956" y="46116"/>
                </a:lnTo>
                <a:lnTo>
                  <a:pt x="0" y="73766"/>
                </a:lnTo>
                <a:lnTo>
                  <a:pt x="724230" y="950384"/>
                </a:lnTo>
                <a:lnTo>
                  <a:pt x="472884" y="565866"/>
                </a:lnTo>
                <a:lnTo>
                  <a:pt x="464976" y="554148"/>
                </a:lnTo>
                <a:lnTo>
                  <a:pt x="458385" y="542577"/>
                </a:lnTo>
                <a:lnTo>
                  <a:pt x="455784" y="531297"/>
                </a:lnTo>
                <a:lnTo>
                  <a:pt x="459841" y="520451"/>
                </a:lnTo>
                <a:lnTo>
                  <a:pt x="486842" y="479822"/>
                </a:lnTo>
                <a:lnTo>
                  <a:pt x="507112" y="436204"/>
                </a:lnTo>
                <a:lnTo>
                  <a:pt x="520572" y="390428"/>
                </a:lnTo>
                <a:lnTo>
                  <a:pt x="527145" y="343325"/>
                </a:lnTo>
                <a:lnTo>
                  <a:pt x="526752" y="295725"/>
                </a:lnTo>
                <a:lnTo>
                  <a:pt x="519316" y="248459"/>
                </a:lnTo>
                <a:lnTo>
                  <a:pt x="504757" y="202358"/>
                </a:lnTo>
                <a:lnTo>
                  <a:pt x="482998" y="158252"/>
                </a:lnTo>
                <a:lnTo>
                  <a:pt x="453961" y="116972"/>
                </a:lnTo>
                <a:lnTo>
                  <a:pt x="420911" y="82463"/>
                </a:lnTo>
                <a:lnTo>
                  <a:pt x="384111" y="53870"/>
                </a:lnTo>
                <a:lnTo>
                  <a:pt x="344263" y="31262"/>
                </a:lnTo>
                <a:lnTo>
                  <a:pt x="302069" y="14702"/>
                </a:lnTo>
                <a:lnTo>
                  <a:pt x="258231" y="4260"/>
                </a:lnTo>
                <a:lnTo>
                  <a:pt x="213451" y="0"/>
                </a:lnTo>
                <a:close/>
              </a:path>
            </a:pathLst>
          </a:custGeom>
          <a:solidFill>
            <a:srgbClr val="1D37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97"/>
          <p:cNvSpPr/>
          <p:nvPr/>
        </p:nvSpPr>
        <p:spPr>
          <a:xfrm>
            <a:off x="3405268" y="2507931"/>
            <a:ext cx="617855" cy="617856"/>
          </a:xfrm>
          <a:custGeom>
            <a:avLst/>
            <a:gdLst/>
            <a:ahLst/>
            <a:cxnLst/>
            <a:rect l="l" t="t" r="r" b="b"/>
            <a:pathLst>
              <a:path w="617854" h="617855">
                <a:moveTo>
                  <a:pt x="316511" y="0"/>
                </a:moveTo>
                <a:lnTo>
                  <a:pt x="273312" y="1887"/>
                </a:lnTo>
                <a:lnTo>
                  <a:pt x="230571" y="9815"/>
                </a:lnTo>
                <a:lnTo>
                  <a:pt x="188968" y="23850"/>
                </a:lnTo>
                <a:lnTo>
                  <a:pt x="149187" y="44056"/>
                </a:lnTo>
                <a:lnTo>
                  <a:pt x="111908" y="70498"/>
                </a:lnTo>
                <a:lnTo>
                  <a:pt x="78912" y="102112"/>
                </a:lnTo>
                <a:lnTo>
                  <a:pt x="51567" y="137361"/>
                </a:lnTo>
                <a:lnTo>
                  <a:pt x="29939" y="175564"/>
                </a:lnTo>
                <a:lnTo>
                  <a:pt x="14091" y="216038"/>
                </a:lnTo>
                <a:lnTo>
                  <a:pt x="4090" y="258102"/>
                </a:lnTo>
                <a:lnTo>
                  <a:pt x="0" y="301073"/>
                </a:lnTo>
                <a:lnTo>
                  <a:pt x="1885" y="344271"/>
                </a:lnTo>
                <a:lnTo>
                  <a:pt x="9811" y="387014"/>
                </a:lnTo>
                <a:lnTo>
                  <a:pt x="23842" y="428619"/>
                </a:lnTo>
                <a:lnTo>
                  <a:pt x="44044" y="468405"/>
                </a:lnTo>
                <a:lnTo>
                  <a:pt x="70480" y="505689"/>
                </a:lnTo>
                <a:lnTo>
                  <a:pt x="102110" y="538691"/>
                </a:lnTo>
                <a:lnTo>
                  <a:pt x="137373" y="566040"/>
                </a:lnTo>
                <a:lnTo>
                  <a:pt x="175587" y="587672"/>
                </a:lnTo>
                <a:lnTo>
                  <a:pt x="216069" y="603520"/>
                </a:lnTo>
                <a:lnTo>
                  <a:pt x="258140" y="613522"/>
                </a:lnTo>
                <a:lnTo>
                  <a:pt x="301116" y="617611"/>
                </a:lnTo>
                <a:lnTo>
                  <a:pt x="344316" y="615724"/>
                </a:lnTo>
                <a:lnTo>
                  <a:pt x="387058" y="607796"/>
                </a:lnTo>
                <a:lnTo>
                  <a:pt x="428661" y="593762"/>
                </a:lnTo>
                <a:lnTo>
                  <a:pt x="468443" y="573557"/>
                </a:lnTo>
                <a:lnTo>
                  <a:pt x="505722" y="547117"/>
                </a:lnTo>
                <a:lnTo>
                  <a:pt x="538715" y="515497"/>
                </a:lnTo>
                <a:lnTo>
                  <a:pt x="566058" y="480242"/>
                </a:lnTo>
                <a:lnTo>
                  <a:pt x="587685" y="442035"/>
                </a:lnTo>
                <a:lnTo>
                  <a:pt x="603532" y="401558"/>
                </a:lnTo>
                <a:lnTo>
                  <a:pt x="613532" y="359491"/>
                </a:lnTo>
                <a:lnTo>
                  <a:pt x="617622" y="316517"/>
                </a:lnTo>
                <a:lnTo>
                  <a:pt x="615735" y="273316"/>
                </a:lnTo>
                <a:lnTo>
                  <a:pt x="607807" y="230572"/>
                </a:lnTo>
                <a:lnTo>
                  <a:pt x="593773" y="188964"/>
                </a:lnTo>
                <a:lnTo>
                  <a:pt x="573567" y="149176"/>
                </a:lnTo>
                <a:lnTo>
                  <a:pt x="547124" y="111888"/>
                </a:lnTo>
                <a:lnTo>
                  <a:pt x="515500" y="78898"/>
                </a:lnTo>
                <a:lnTo>
                  <a:pt x="480243" y="51558"/>
                </a:lnTo>
                <a:lnTo>
                  <a:pt x="442033" y="29932"/>
                </a:lnTo>
                <a:lnTo>
                  <a:pt x="401554" y="14088"/>
                </a:lnTo>
                <a:lnTo>
                  <a:pt x="359486" y="4088"/>
                </a:lnTo>
                <a:lnTo>
                  <a:pt x="3165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98"/>
          <p:cNvSpPr/>
          <p:nvPr/>
        </p:nvSpPr>
        <p:spPr>
          <a:xfrm>
            <a:off x="3574784" y="2772652"/>
            <a:ext cx="277237" cy="2600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99"/>
          <p:cNvSpPr txBox="1"/>
          <p:nvPr/>
        </p:nvSpPr>
        <p:spPr>
          <a:xfrm>
            <a:off x="3436658" y="2651634"/>
            <a:ext cx="551180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sz="700" spc="5" dirty="0">
                <a:solidFill>
                  <a:srgbClr val="1D3764"/>
                </a:solidFill>
                <a:latin typeface="Calibri"/>
                <a:cs typeface="Calibri"/>
              </a:rPr>
              <a:t>TECHNOPOLIS</a:t>
            </a:r>
            <a:endParaRPr sz="700" dirty="0">
              <a:latin typeface="Calibri"/>
              <a:cs typeface="Calibri"/>
            </a:endParaRPr>
          </a:p>
        </p:txBody>
      </p:sp>
      <p:sp>
        <p:nvSpPr>
          <p:cNvPr id="476" name="object 100"/>
          <p:cNvSpPr/>
          <p:nvPr/>
        </p:nvSpPr>
        <p:spPr>
          <a:xfrm>
            <a:off x="3500526" y="4109745"/>
            <a:ext cx="840741" cy="1482726"/>
          </a:xfrm>
          <a:custGeom>
            <a:avLst/>
            <a:gdLst/>
            <a:ahLst/>
            <a:cxnLst/>
            <a:rect l="l" t="t" r="r" b="b"/>
            <a:pathLst>
              <a:path w="840739" h="1482725">
                <a:moveTo>
                  <a:pt x="420306" y="0"/>
                </a:moveTo>
                <a:lnTo>
                  <a:pt x="353682" y="595058"/>
                </a:lnTo>
                <a:lnTo>
                  <a:pt x="351908" y="613382"/>
                </a:lnTo>
                <a:lnTo>
                  <a:pt x="348921" y="630480"/>
                </a:lnTo>
                <a:lnTo>
                  <a:pt x="342164" y="643980"/>
                </a:lnTo>
                <a:lnTo>
                  <a:pt x="329082" y="651510"/>
                </a:lnTo>
                <a:lnTo>
                  <a:pt x="283061" y="664489"/>
                </a:lnTo>
                <a:lnTo>
                  <a:pt x="239340" y="682408"/>
                </a:lnTo>
                <a:lnTo>
                  <a:pt x="198244" y="704941"/>
                </a:lnTo>
                <a:lnTo>
                  <a:pt x="160097" y="731766"/>
                </a:lnTo>
                <a:lnTo>
                  <a:pt x="125223" y="762555"/>
                </a:lnTo>
                <a:lnTo>
                  <a:pt x="93946" y="796986"/>
                </a:lnTo>
                <a:lnTo>
                  <a:pt x="66592" y="834734"/>
                </a:lnTo>
                <a:lnTo>
                  <a:pt x="43483" y="875474"/>
                </a:lnTo>
                <a:lnTo>
                  <a:pt x="24946" y="918880"/>
                </a:lnTo>
                <a:lnTo>
                  <a:pt x="11303" y="964630"/>
                </a:lnTo>
                <a:lnTo>
                  <a:pt x="2879" y="1012398"/>
                </a:lnTo>
                <a:lnTo>
                  <a:pt x="0" y="1061859"/>
                </a:lnTo>
                <a:lnTo>
                  <a:pt x="2827" y="1110886"/>
                </a:lnTo>
                <a:lnTo>
                  <a:pt x="11100" y="1158249"/>
                </a:lnTo>
                <a:lnTo>
                  <a:pt x="24503" y="1203634"/>
                </a:lnTo>
                <a:lnTo>
                  <a:pt x="42720" y="1246725"/>
                </a:lnTo>
                <a:lnTo>
                  <a:pt x="65436" y="1287208"/>
                </a:lnTo>
                <a:lnTo>
                  <a:pt x="92336" y="1324767"/>
                </a:lnTo>
                <a:lnTo>
                  <a:pt x="123104" y="1359087"/>
                </a:lnTo>
                <a:lnTo>
                  <a:pt x="157425" y="1389853"/>
                </a:lnTo>
                <a:lnTo>
                  <a:pt x="194984" y="1416751"/>
                </a:lnTo>
                <a:lnTo>
                  <a:pt x="235465" y="1439465"/>
                </a:lnTo>
                <a:lnTo>
                  <a:pt x="278553" y="1457679"/>
                </a:lnTo>
                <a:lnTo>
                  <a:pt x="323933" y="1471080"/>
                </a:lnTo>
                <a:lnTo>
                  <a:pt x="371289" y="1479351"/>
                </a:lnTo>
                <a:lnTo>
                  <a:pt x="420306" y="1482178"/>
                </a:lnTo>
                <a:lnTo>
                  <a:pt x="469320" y="1479351"/>
                </a:lnTo>
                <a:lnTo>
                  <a:pt x="516674" y="1471080"/>
                </a:lnTo>
                <a:lnTo>
                  <a:pt x="562052" y="1457679"/>
                </a:lnTo>
                <a:lnTo>
                  <a:pt x="605139" y="1439465"/>
                </a:lnTo>
                <a:lnTo>
                  <a:pt x="645619" y="1416751"/>
                </a:lnTo>
                <a:lnTo>
                  <a:pt x="683177" y="1389853"/>
                </a:lnTo>
                <a:lnTo>
                  <a:pt x="717497" y="1359087"/>
                </a:lnTo>
                <a:lnTo>
                  <a:pt x="748265" y="1324767"/>
                </a:lnTo>
                <a:lnTo>
                  <a:pt x="775164" y="1287208"/>
                </a:lnTo>
                <a:lnTo>
                  <a:pt x="797880" y="1246725"/>
                </a:lnTo>
                <a:lnTo>
                  <a:pt x="816097" y="1203634"/>
                </a:lnTo>
                <a:lnTo>
                  <a:pt x="829499" y="1158249"/>
                </a:lnTo>
                <a:lnTo>
                  <a:pt x="837772" y="1110886"/>
                </a:lnTo>
                <a:lnTo>
                  <a:pt x="840600" y="1061859"/>
                </a:lnTo>
                <a:lnTo>
                  <a:pt x="837735" y="1012523"/>
                </a:lnTo>
                <a:lnTo>
                  <a:pt x="829356" y="964873"/>
                </a:lnTo>
                <a:lnTo>
                  <a:pt x="815785" y="919232"/>
                </a:lnTo>
                <a:lnTo>
                  <a:pt x="797342" y="875919"/>
                </a:lnTo>
                <a:lnTo>
                  <a:pt x="774350" y="835258"/>
                </a:lnTo>
                <a:lnTo>
                  <a:pt x="747131" y="797567"/>
                </a:lnTo>
                <a:lnTo>
                  <a:pt x="716006" y="763170"/>
                </a:lnTo>
                <a:lnTo>
                  <a:pt x="681297" y="732386"/>
                </a:lnTo>
                <a:lnTo>
                  <a:pt x="643325" y="705538"/>
                </a:lnTo>
                <a:lnTo>
                  <a:pt x="602413" y="682946"/>
                </a:lnTo>
                <a:lnTo>
                  <a:pt x="558882" y="664931"/>
                </a:lnTo>
                <a:lnTo>
                  <a:pt x="513054" y="651814"/>
                </a:lnTo>
                <a:lnTo>
                  <a:pt x="499406" y="645543"/>
                </a:lnTo>
                <a:lnTo>
                  <a:pt x="492536" y="635119"/>
                </a:lnTo>
                <a:lnTo>
                  <a:pt x="489635" y="621005"/>
                </a:lnTo>
                <a:lnTo>
                  <a:pt x="487895" y="603669"/>
                </a:lnTo>
                <a:lnTo>
                  <a:pt x="420306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101"/>
          <p:cNvSpPr/>
          <p:nvPr/>
        </p:nvSpPr>
        <p:spPr>
          <a:xfrm>
            <a:off x="3500527" y="4109745"/>
            <a:ext cx="420370" cy="1482726"/>
          </a:xfrm>
          <a:custGeom>
            <a:avLst/>
            <a:gdLst/>
            <a:ahLst/>
            <a:cxnLst/>
            <a:rect l="l" t="t" r="r" b="b"/>
            <a:pathLst>
              <a:path w="420370" h="1482725">
                <a:moveTo>
                  <a:pt x="420306" y="0"/>
                </a:moveTo>
                <a:lnTo>
                  <a:pt x="353682" y="595058"/>
                </a:lnTo>
                <a:lnTo>
                  <a:pt x="351908" y="613382"/>
                </a:lnTo>
                <a:lnTo>
                  <a:pt x="348921" y="630480"/>
                </a:lnTo>
                <a:lnTo>
                  <a:pt x="342164" y="643980"/>
                </a:lnTo>
                <a:lnTo>
                  <a:pt x="329082" y="651510"/>
                </a:lnTo>
                <a:lnTo>
                  <a:pt x="283061" y="664489"/>
                </a:lnTo>
                <a:lnTo>
                  <a:pt x="239340" y="682408"/>
                </a:lnTo>
                <a:lnTo>
                  <a:pt x="198244" y="704941"/>
                </a:lnTo>
                <a:lnTo>
                  <a:pt x="160097" y="731766"/>
                </a:lnTo>
                <a:lnTo>
                  <a:pt x="125223" y="762555"/>
                </a:lnTo>
                <a:lnTo>
                  <a:pt x="93946" y="796986"/>
                </a:lnTo>
                <a:lnTo>
                  <a:pt x="66592" y="834734"/>
                </a:lnTo>
                <a:lnTo>
                  <a:pt x="43483" y="875474"/>
                </a:lnTo>
                <a:lnTo>
                  <a:pt x="24946" y="918880"/>
                </a:lnTo>
                <a:lnTo>
                  <a:pt x="11303" y="964630"/>
                </a:lnTo>
                <a:lnTo>
                  <a:pt x="2879" y="1012398"/>
                </a:lnTo>
                <a:lnTo>
                  <a:pt x="0" y="1061859"/>
                </a:lnTo>
                <a:lnTo>
                  <a:pt x="2827" y="1110886"/>
                </a:lnTo>
                <a:lnTo>
                  <a:pt x="11100" y="1158249"/>
                </a:lnTo>
                <a:lnTo>
                  <a:pt x="24503" y="1203634"/>
                </a:lnTo>
                <a:lnTo>
                  <a:pt x="42720" y="1246725"/>
                </a:lnTo>
                <a:lnTo>
                  <a:pt x="65436" y="1287208"/>
                </a:lnTo>
                <a:lnTo>
                  <a:pt x="92336" y="1324767"/>
                </a:lnTo>
                <a:lnTo>
                  <a:pt x="123104" y="1359087"/>
                </a:lnTo>
                <a:lnTo>
                  <a:pt x="157425" y="1389853"/>
                </a:lnTo>
                <a:lnTo>
                  <a:pt x="194984" y="1416751"/>
                </a:lnTo>
                <a:lnTo>
                  <a:pt x="235465" y="1439465"/>
                </a:lnTo>
                <a:lnTo>
                  <a:pt x="278553" y="1457679"/>
                </a:lnTo>
                <a:lnTo>
                  <a:pt x="323933" y="1471080"/>
                </a:lnTo>
                <a:lnTo>
                  <a:pt x="371289" y="1479351"/>
                </a:lnTo>
                <a:lnTo>
                  <a:pt x="420306" y="1482178"/>
                </a:lnTo>
                <a:lnTo>
                  <a:pt x="420306" y="0"/>
                </a:lnTo>
                <a:close/>
              </a:path>
            </a:pathLst>
          </a:custGeom>
          <a:solidFill>
            <a:srgbClr val="1D37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102"/>
          <p:cNvSpPr/>
          <p:nvPr/>
        </p:nvSpPr>
        <p:spPr>
          <a:xfrm>
            <a:off x="3517874" y="4772088"/>
            <a:ext cx="806450" cy="806450"/>
          </a:xfrm>
          <a:custGeom>
            <a:avLst/>
            <a:gdLst/>
            <a:ahLst/>
            <a:cxnLst/>
            <a:rect l="l" t="t" r="r" b="b"/>
            <a:pathLst>
              <a:path w="806450" h="806450">
                <a:moveTo>
                  <a:pt x="402958" y="0"/>
                </a:moveTo>
                <a:lnTo>
                  <a:pt x="356076" y="2719"/>
                </a:lnTo>
                <a:lnTo>
                  <a:pt x="310753" y="10673"/>
                </a:lnTo>
                <a:lnTo>
                  <a:pt x="267296" y="23555"/>
                </a:lnTo>
                <a:lnTo>
                  <a:pt x="226010" y="41060"/>
                </a:lnTo>
                <a:lnTo>
                  <a:pt x="187203" y="62881"/>
                </a:lnTo>
                <a:lnTo>
                  <a:pt x="151181" y="88712"/>
                </a:lnTo>
                <a:lnTo>
                  <a:pt x="118249" y="118246"/>
                </a:lnTo>
                <a:lnTo>
                  <a:pt x="88715" y="151178"/>
                </a:lnTo>
                <a:lnTo>
                  <a:pt x="62883" y="187201"/>
                </a:lnTo>
                <a:lnTo>
                  <a:pt x="41062" y="226010"/>
                </a:lnTo>
                <a:lnTo>
                  <a:pt x="23557" y="267297"/>
                </a:lnTo>
                <a:lnTo>
                  <a:pt x="10674" y="310757"/>
                </a:lnTo>
                <a:lnTo>
                  <a:pt x="2719" y="356083"/>
                </a:lnTo>
                <a:lnTo>
                  <a:pt x="0" y="402970"/>
                </a:lnTo>
                <a:lnTo>
                  <a:pt x="2719" y="449855"/>
                </a:lnTo>
                <a:lnTo>
                  <a:pt x="10674" y="495181"/>
                </a:lnTo>
                <a:lnTo>
                  <a:pt x="23557" y="538641"/>
                </a:lnTo>
                <a:lnTo>
                  <a:pt x="41062" y="579928"/>
                </a:lnTo>
                <a:lnTo>
                  <a:pt x="62883" y="618738"/>
                </a:lnTo>
                <a:lnTo>
                  <a:pt x="88715" y="654763"/>
                </a:lnTo>
                <a:lnTo>
                  <a:pt x="118249" y="687697"/>
                </a:lnTo>
                <a:lnTo>
                  <a:pt x="151181" y="717233"/>
                </a:lnTo>
                <a:lnTo>
                  <a:pt x="187203" y="743066"/>
                </a:lnTo>
                <a:lnTo>
                  <a:pt x="226010" y="764889"/>
                </a:lnTo>
                <a:lnTo>
                  <a:pt x="267296" y="782395"/>
                </a:lnTo>
                <a:lnTo>
                  <a:pt x="310753" y="795279"/>
                </a:lnTo>
                <a:lnTo>
                  <a:pt x="356076" y="803234"/>
                </a:lnTo>
                <a:lnTo>
                  <a:pt x="402958" y="805954"/>
                </a:lnTo>
                <a:lnTo>
                  <a:pt x="449840" y="803234"/>
                </a:lnTo>
                <a:lnTo>
                  <a:pt x="495162" y="795279"/>
                </a:lnTo>
                <a:lnTo>
                  <a:pt x="538618" y="782395"/>
                </a:lnTo>
                <a:lnTo>
                  <a:pt x="579903" y="764889"/>
                </a:lnTo>
                <a:lnTo>
                  <a:pt x="618708" y="743066"/>
                </a:lnTo>
                <a:lnTo>
                  <a:pt x="654730" y="717233"/>
                </a:lnTo>
                <a:lnTo>
                  <a:pt x="687660" y="687697"/>
                </a:lnTo>
                <a:lnTo>
                  <a:pt x="717193" y="654763"/>
                </a:lnTo>
                <a:lnTo>
                  <a:pt x="743023" y="618738"/>
                </a:lnTo>
                <a:lnTo>
                  <a:pt x="764843" y="579928"/>
                </a:lnTo>
                <a:lnTo>
                  <a:pt x="782348" y="538641"/>
                </a:lnTo>
                <a:lnTo>
                  <a:pt x="795230" y="495181"/>
                </a:lnTo>
                <a:lnTo>
                  <a:pt x="803184" y="449855"/>
                </a:lnTo>
                <a:lnTo>
                  <a:pt x="805903" y="402970"/>
                </a:lnTo>
                <a:lnTo>
                  <a:pt x="803184" y="356083"/>
                </a:lnTo>
                <a:lnTo>
                  <a:pt x="795230" y="310757"/>
                </a:lnTo>
                <a:lnTo>
                  <a:pt x="782348" y="267297"/>
                </a:lnTo>
                <a:lnTo>
                  <a:pt x="764843" y="226010"/>
                </a:lnTo>
                <a:lnTo>
                  <a:pt x="743023" y="187201"/>
                </a:lnTo>
                <a:lnTo>
                  <a:pt x="717193" y="151178"/>
                </a:lnTo>
                <a:lnTo>
                  <a:pt x="687660" y="118246"/>
                </a:lnTo>
                <a:lnTo>
                  <a:pt x="654730" y="88712"/>
                </a:lnTo>
                <a:lnTo>
                  <a:pt x="618708" y="62881"/>
                </a:lnTo>
                <a:lnTo>
                  <a:pt x="579903" y="41060"/>
                </a:lnTo>
                <a:lnTo>
                  <a:pt x="538618" y="23555"/>
                </a:lnTo>
                <a:lnTo>
                  <a:pt x="495162" y="10673"/>
                </a:lnTo>
                <a:lnTo>
                  <a:pt x="449840" y="2719"/>
                </a:lnTo>
                <a:lnTo>
                  <a:pt x="4029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103"/>
          <p:cNvSpPr/>
          <p:nvPr/>
        </p:nvSpPr>
        <p:spPr>
          <a:xfrm>
            <a:off x="3910190" y="5190377"/>
            <a:ext cx="269290" cy="26556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104"/>
          <p:cNvSpPr/>
          <p:nvPr/>
        </p:nvSpPr>
        <p:spPr>
          <a:xfrm>
            <a:off x="3642841" y="5192687"/>
            <a:ext cx="260852" cy="258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105"/>
          <p:cNvSpPr txBox="1"/>
          <p:nvPr/>
        </p:nvSpPr>
        <p:spPr>
          <a:xfrm>
            <a:off x="3617367" y="4963978"/>
            <a:ext cx="604520" cy="1844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1910" marR="5080" indent="-149846">
              <a:lnSpc>
                <a:spcPct val="72800"/>
              </a:lnSpc>
            </a:pPr>
            <a:r>
              <a:rPr sz="800" spc="10" dirty="0">
                <a:solidFill>
                  <a:srgbClr val="1D3764"/>
                </a:solidFill>
                <a:latin typeface="Calibri"/>
                <a:cs typeface="Calibri"/>
              </a:rPr>
              <a:t>MARRAK</a:t>
            </a:r>
            <a:r>
              <a:rPr sz="800" dirty="0">
                <a:solidFill>
                  <a:srgbClr val="1D3764"/>
                </a:solidFill>
                <a:latin typeface="Calibri"/>
                <a:cs typeface="Calibri"/>
              </a:rPr>
              <a:t>ECH  SHORE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482" name="object 106"/>
          <p:cNvSpPr/>
          <p:nvPr/>
        </p:nvSpPr>
        <p:spPr>
          <a:xfrm>
            <a:off x="4400677" y="3414777"/>
            <a:ext cx="654685" cy="1153794"/>
          </a:xfrm>
          <a:custGeom>
            <a:avLst/>
            <a:gdLst/>
            <a:ahLst/>
            <a:cxnLst/>
            <a:rect l="l" t="t" r="r" b="b"/>
            <a:pathLst>
              <a:path w="654685" h="1153795">
                <a:moveTo>
                  <a:pt x="327113" y="0"/>
                </a:moveTo>
                <a:lnTo>
                  <a:pt x="275259" y="463130"/>
                </a:lnTo>
                <a:lnTo>
                  <a:pt x="273874" y="477386"/>
                </a:lnTo>
                <a:lnTo>
                  <a:pt x="271552" y="490691"/>
                </a:lnTo>
                <a:lnTo>
                  <a:pt x="266299" y="501198"/>
                </a:lnTo>
                <a:lnTo>
                  <a:pt x="256120" y="507060"/>
                </a:lnTo>
                <a:lnTo>
                  <a:pt x="208748" y="521392"/>
                </a:lnTo>
                <a:lnTo>
                  <a:pt x="164708" y="542409"/>
                </a:lnTo>
                <a:lnTo>
                  <a:pt x="124599" y="569513"/>
                </a:lnTo>
                <a:lnTo>
                  <a:pt x="89019" y="602103"/>
                </a:lnTo>
                <a:lnTo>
                  <a:pt x="58567" y="639582"/>
                </a:lnTo>
                <a:lnTo>
                  <a:pt x="33841" y="681352"/>
                </a:lnTo>
                <a:lnTo>
                  <a:pt x="15439" y="726812"/>
                </a:lnTo>
                <a:lnTo>
                  <a:pt x="3959" y="775366"/>
                </a:lnTo>
                <a:lnTo>
                  <a:pt x="0" y="826414"/>
                </a:lnTo>
                <a:lnTo>
                  <a:pt x="3546" y="874760"/>
                </a:lnTo>
                <a:lnTo>
                  <a:pt x="13849" y="920902"/>
                </a:lnTo>
                <a:lnTo>
                  <a:pt x="30403" y="964332"/>
                </a:lnTo>
                <a:lnTo>
                  <a:pt x="52700" y="1004547"/>
                </a:lnTo>
                <a:lnTo>
                  <a:pt x="80236" y="1041039"/>
                </a:lnTo>
                <a:lnTo>
                  <a:pt x="112504" y="1073304"/>
                </a:lnTo>
                <a:lnTo>
                  <a:pt x="148998" y="1100837"/>
                </a:lnTo>
                <a:lnTo>
                  <a:pt x="189212" y="1123131"/>
                </a:lnTo>
                <a:lnTo>
                  <a:pt x="232640" y="1139681"/>
                </a:lnTo>
                <a:lnTo>
                  <a:pt x="278775" y="1149982"/>
                </a:lnTo>
                <a:lnTo>
                  <a:pt x="327113" y="1153528"/>
                </a:lnTo>
                <a:lnTo>
                  <a:pt x="375451" y="1149982"/>
                </a:lnTo>
                <a:lnTo>
                  <a:pt x="421585" y="1139681"/>
                </a:lnTo>
                <a:lnTo>
                  <a:pt x="465011" y="1123131"/>
                </a:lnTo>
                <a:lnTo>
                  <a:pt x="505222" y="1100837"/>
                </a:lnTo>
                <a:lnTo>
                  <a:pt x="541712" y="1073304"/>
                </a:lnTo>
                <a:lnTo>
                  <a:pt x="573976" y="1041039"/>
                </a:lnTo>
                <a:lnTo>
                  <a:pt x="601509" y="1004547"/>
                </a:lnTo>
                <a:lnTo>
                  <a:pt x="623803" y="964332"/>
                </a:lnTo>
                <a:lnTo>
                  <a:pt x="640354" y="920902"/>
                </a:lnTo>
                <a:lnTo>
                  <a:pt x="650656" y="874760"/>
                </a:lnTo>
                <a:lnTo>
                  <a:pt x="654202" y="826414"/>
                </a:lnTo>
                <a:lnTo>
                  <a:pt x="650264" y="775501"/>
                </a:lnTo>
                <a:lnTo>
                  <a:pt x="638845" y="727069"/>
                </a:lnTo>
                <a:lnTo>
                  <a:pt x="620538" y="681711"/>
                </a:lnTo>
                <a:lnTo>
                  <a:pt x="595939" y="640019"/>
                </a:lnTo>
                <a:lnTo>
                  <a:pt x="565639" y="602586"/>
                </a:lnTo>
                <a:lnTo>
                  <a:pt x="530233" y="570005"/>
                </a:lnTo>
                <a:lnTo>
                  <a:pt x="490314" y="542868"/>
                </a:lnTo>
                <a:lnTo>
                  <a:pt x="446476" y="521770"/>
                </a:lnTo>
                <a:lnTo>
                  <a:pt x="399313" y="507301"/>
                </a:lnTo>
                <a:lnTo>
                  <a:pt x="388680" y="502418"/>
                </a:lnTo>
                <a:lnTo>
                  <a:pt x="383328" y="494299"/>
                </a:lnTo>
                <a:lnTo>
                  <a:pt x="381070" y="483309"/>
                </a:lnTo>
                <a:lnTo>
                  <a:pt x="379717" y="469811"/>
                </a:lnTo>
                <a:lnTo>
                  <a:pt x="327113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107"/>
          <p:cNvSpPr/>
          <p:nvPr/>
        </p:nvSpPr>
        <p:spPr>
          <a:xfrm>
            <a:off x="4400677" y="3414777"/>
            <a:ext cx="327660" cy="1153794"/>
          </a:xfrm>
          <a:custGeom>
            <a:avLst/>
            <a:gdLst/>
            <a:ahLst/>
            <a:cxnLst/>
            <a:rect l="l" t="t" r="r" b="b"/>
            <a:pathLst>
              <a:path w="327660" h="1153795">
                <a:moveTo>
                  <a:pt x="327113" y="0"/>
                </a:moveTo>
                <a:lnTo>
                  <a:pt x="275259" y="463130"/>
                </a:lnTo>
                <a:lnTo>
                  <a:pt x="273874" y="477386"/>
                </a:lnTo>
                <a:lnTo>
                  <a:pt x="271552" y="490691"/>
                </a:lnTo>
                <a:lnTo>
                  <a:pt x="266299" y="501198"/>
                </a:lnTo>
                <a:lnTo>
                  <a:pt x="256120" y="507060"/>
                </a:lnTo>
                <a:lnTo>
                  <a:pt x="208748" y="521396"/>
                </a:lnTo>
                <a:lnTo>
                  <a:pt x="164708" y="542416"/>
                </a:lnTo>
                <a:lnTo>
                  <a:pt x="124599" y="569521"/>
                </a:lnTo>
                <a:lnTo>
                  <a:pt x="89019" y="602113"/>
                </a:lnTo>
                <a:lnTo>
                  <a:pt x="58567" y="639592"/>
                </a:lnTo>
                <a:lnTo>
                  <a:pt x="33841" y="681360"/>
                </a:lnTo>
                <a:lnTo>
                  <a:pt x="15439" y="726819"/>
                </a:lnTo>
                <a:lnTo>
                  <a:pt x="3959" y="775370"/>
                </a:lnTo>
                <a:lnTo>
                  <a:pt x="0" y="826414"/>
                </a:lnTo>
                <a:lnTo>
                  <a:pt x="3546" y="874760"/>
                </a:lnTo>
                <a:lnTo>
                  <a:pt x="13849" y="920902"/>
                </a:lnTo>
                <a:lnTo>
                  <a:pt x="30403" y="964332"/>
                </a:lnTo>
                <a:lnTo>
                  <a:pt x="52700" y="1004547"/>
                </a:lnTo>
                <a:lnTo>
                  <a:pt x="80236" y="1041039"/>
                </a:lnTo>
                <a:lnTo>
                  <a:pt x="112504" y="1073304"/>
                </a:lnTo>
                <a:lnTo>
                  <a:pt x="148998" y="1100837"/>
                </a:lnTo>
                <a:lnTo>
                  <a:pt x="189212" y="1123131"/>
                </a:lnTo>
                <a:lnTo>
                  <a:pt x="232640" y="1139681"/>
                </a:lnTo>
                <a:lnTo>
                  <a:pt x="278775" y="1149982"/>
                </a:lnTo>
                <a:lnTo>
                  <a:pt x="327113" y="1153528"/>
                </a:lnTo>
                <a:lnTo>
                  <a:pt x="327113" y="0"/>
                </a:lnTo>
                <a:close/>
              </a:path>
            </a:pathLst>
          </a:custGeom>
          <a:solidFill>
            <a:srgbClr val="1D37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108"/>
          <p:cNvSpPr/>
          <p:nvPr/>
        </p:nvSpPr>
        <p:spPr>
          <a:xfrm>
            <a:off x="4414177" y="3930257"/>
            <a:ext cx="627380" cy="627380"/>
          </a:xfrm>
          <a:custGeom>
            <a:avLst/>
            <a:gdLst/>
            <a:ahLst/>
            <a:cxnLst/>
            <a:rect l="l" t="t" r="r" b="b"/>
            <a:pathLst>
              <a:path w="627379" h="627379">
                <a:moveTo>
                  <a:pt x="313613" y="0"/>
                </a:moveTo>
                <a:lnTo>
                  <a:pt x="267373" y="3411"/>
                </a:lnTo>
                <a:lnTo>
                  <a:pt x="223205" y="13316"/>
                </a:lnTo>
                <a:lnTo>
                  <a:pt x="181600" y="29224"/>
                </a:lnTo>
                <a:lnTo>
                  <a:pt x="143050" y="50644"/>
                </a:lnTo>
                <a:lnTo>
                  <a:pt x="108046" y="77083"/>
                </a:lnTo>
                <a:lnTo>
                  <a:pt x="77079" y="108051"/>
                </a:lnTo>
                <a:lnTo>
                  <a:pt x="50640" y="143056"/>
                </a:lnTo>
                <a:lnTo>
                  <a:pt x="29222" y="181606"/>
                </a:lnTo>
                <a:lnTo>
                  <a:pt x="13315" y="223210"/>
                </a:lnTo>
                <a:lnTo>
                  <a:pt x="3410" y="267376"/>
                </a:lnTo>
                <a:lnTo>
                  <a:pt x="0" y="313613"/>
                </a:lnTo>
                <a:lnTo>
                  <a:pt x="3410" y="359857"/>
                </a:lnTo>
                <a:lnTo>
                  <a:pt x="13315" y="404027"/>
                </a:lnTo>
                <a:lnTo>
                  <a:pt x="29222" y="445634"/>
                </a:lnTo>
                <a:lnTo>
                  <a:pt x="50640" y="484186"/>
                </a:lnTo>
                <a:lnTo>
                  <a:pt x="77079" y="519192"/>
                </a:lnTo>
                <a:lnTo>
                  <a:pt x="108046" y="550159"/>
                </a:lnTo>
                <a:lnTo>
                  <a:pt x="143050" y="576598"/>
                </a:lnTo>
                <a:lnTo>
                  <a:pt x="181600" y="598017"/>
                </a:lnTo>
                <a:lnTo>
                  <a:pt x="223205" y="613924"/>
                </a:lnTo>
                <a:lnTo>
                  <a:pt x="267373" y="623829"/>
                </a:lnTo>
                <a:lnTo>
                  <a:pt x="313613" y="627240"/>
                </a:lnTo>
                <a:lnTo>
                  <a:pt x="359853" y="623829"/>
                </a:lnTo>
                <a:lnTo>
                  <a:pt x="404019" y="613924"/>
                </a:lnTo>
                <a:lnTo>
                  <a:pt x="445622" y="598017"/>
                </a:lnTo>
                <a:lnTo>
                  <a:pt x="484169" y="576598"/>
                </a:lnTo>
                <a:lnTo>
                  <a:pt x="519170" y="550159"/>
                </a:lnTo>
                <a:lnTo>
                  <a:pt x="550133" y="519192"/>
                </a:lnTo>
                <a:lnTo>
                  <a:pt x="576568" y="484186"/>
                </a:lnTo>
                <a:lnTo>
                  <a:pt x="597984" y="445634"/>
                </a:lnTo>
                <a:lnTo>
                  <a:pt x="613889" y="404027"/>
                </a:lnTo>
                <a:lnTo>
                  <a:pt x="623792" y="359857"/>
                </a:lnTo>
                <a:lnTo>
                  <a:pt x="627202" y="313613"/>
                </a:lnTo>
                <a:lnTo>
                  <a:pt x="623792" y="267376"/>
                </a:lnTo>
                <a:lnTo>
                  <a:pt x="613889" y="223210"/>
                </a:lnTo>
                <a:lnTo>
                  <a:pt x="597984" y="181606"/>
                </a:lnTo>
                <a:lnTo>
                  <a:pt x="576568" y="143056"/>
                </a:lnTo>
                <a:lnTo>
                  <a:pt x="550133" y="108051"/>
                </a:lnTo>
                <a:lnTo>
                  <a:pt x="519170" y="77083"/>
                </a:lnTo>
                <a:lnTo>
                  <a:pt x="484169" y="50644"/>
                </a:lnTo>
                <a:lnTo>
                  <a:pt x="445622" y="29224"/>
                </a:lnTo>
                <a:lnTo>
                  <a:pt x="404019" y="13316"/>
                </a:lnTo>
                <a:lnTo>
                  <a:pt x="359853" y="3411"/>
                </a:lnTo>
                <a:lnTo>
                  <a:pt x="3136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109"/>
          <p:cNvSpPr txBox="1"/>
          <p:nvPr/>
        </p:nvSpPr>
        <p:spPr>
          <a:xfrm>
            <a:off x="4529684" y="4077032"/>
            <a:ext cx="414655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sz="700" spc="-10" dirty="0">
                <a:solidFill>
                  <a:srgbClr val="1D3764"/>
                </a:solidFill>
                <a:latin typeface="Calibri"/>
                <a:cs typeface="Calibri"/>
              </a:rPr>
              <a:t>FES</a:t>
            </a:r>
            <a:r>
              <a:rPr sz="700" spc="-86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700" spc="-10" dirty="0">
                <a:solidFill>
                  <a:srgbClr val="1D3764"/>
                </a:solidFill>
                <a:latin typeface="Calibri"/>
                <a:cs typeface="Calibri"/>
              </a:rPr>
              <a:t>SHORE</a:t>
            </a:r>
            <a:endParaRPr sz="700" dirty="0">
              <a:latin typeface="Calibri"/>
              <a:cs typeface="Calibri"/>
            </a:endParaRPr>
          </a:p>
        </p:txBody>
      </p:sp>
      <p:sp>
        <p:nvSpPr>
          <p:cNvPr id="486" name="object 110"/>
          <p:cNvSpPr/>
          <p:nvPr/>
        </p:nvSpPr>
        <p:spPr>
          <a:xfrm>
            <a:off x="4736947" y="4220180"/>
            <a:ext cx="225674" cy="2180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111"/>
          <p:cNvSpPr/>
          <p:nvPr/>
        </p:nvSpPr>
        <p:spPr>
          <a:xfrm>
            <a:off x="4507777" y="4230202"/>
            <a:ext cx="209249" cy="2167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112"/>
          <p:cNvSpPr/>
          <p:nvPr/>
        </p:nvSpPr>
        <p:spPr>
          <a:xfrm>
            <a:off x="5048339" y="3210116"/>
            <a:ext cx="813435" cy="1433829"/>
          </a:xfrm>
          <a:custGeom>
            <a:avLst/>
            <a:gdLst/>
            <a:ahLst/>
            <a:cxnLst/>
            <a:rect l="l" t="t" r="r" b="b"/>
            <a:pathLst>
              <a:path w="813435" h="1433829">
                <a:moveTo>
                  <a:pt x="406539" y="0"/>
                </a:moveTo>
                <a:lnTo>
                  <a:pt x="342087" y="575589"/>
                </a:lnTo>
                <a:lnTo>
                  <a:pt x="340372" y="593294"/>
                </a:lnTo>
                <a:lnTo>
                  <a:pt x="337488" y="609825"/>
                </a:lnTo>
                <a:lnTo>
                  <a:pt x="330962" y="622884"/>
                </a:lnTo>
                <a:lnTo>
                  <a:pt x="318325" y="630173"/>
                </a:lnTo>
                <a:lnTo>
                  <a:pt x="273807" y="642728"/>
                </a:lnTo>
                <a:lnTo>
                  <a:pt x="231514" y="660060"/>
                </a:lnTo>
                <a:lnTo>
                  <a:pt x="191761" y="681856"/>
                </a:lnTo>
                <a:lnTo>
                  <a:pt x="154860" y="707801"/>
                </a:lnTo>
                <a:lnTo>
                  <a:pt x="121127" y="737581"/>
                </a:lnTo>
                <a:lnTo>
                  <a:pt x="90873" y="770883"/>
                </a:lnTo>
                <a:lnTo>
                  <a:pt x="64413" y="807393"/>
                </a:lnTo>
                <a:lnTo>
                  <a:pt x="42060" y="846797"/>
                </a:lnTo>
                <a:lnTo>
                  <a:pt x="24129" y="888781"/>
                </a:lnTo>
                <a:lnTo>
                  <a:pt x="10933" y="933031"/>
                </a:lnTo>
                <a:lnTo>
                  <a:pt x="2785" y="979233"/>
                </a:lnTo>
                <a:lnTo>
                  <a:pt x="0" y="1027074"/>
                </a:lnTo>
                <a:lnTo>
                  <a:pt x="2735" y="1074491"/>
                </a:lnTo>
                <a:lnTo>
                  <a:pt x="10737" y="1120300"/>
                </a:lnTo>
                <a:lnTo>
                  <a:pt x="23700" y="1164196"/>
                </a:lnTo>
                <a:lnTo>
                  <a:pt x="41321" y="1205873"/>
                </a:lnTo>
                <a:lnTo>
                  <a:pt x="63293" y="1245027"/>
                </a:lnTo>
                <a:lnTo>
                  <a:pt x="89312" y="1281354"/>
                </a:lnTo>
                <a:lnTo>
                  <a:pt x="119073" y="1314548"/>
                </a:lnTo>
                <a:lnTo>
                  <a:pt x="152270" y="1344305"/>
                </a:lnTo>
                <a:lnTo>
                  <a:pt x="188599" y="1370320"/>
                </a:lnTo>
                <a:lnTo>
                  <a:pt x="227754" y="1392289"/>
                </a:lnTo>
                <a:lnTo>
                  <a:pt x="269431" y="1409906"/>
                </a:lnTo>
                <a:lnTo>
                  <a:pt x="313324" y="1422866"/>
                </a:lnTo>
                <a:lnTo>
                  <a:pt x="359129" y="1430867"/>
                </a:lnTo>
                <a:lnTo>
                  <a:pt x="406539" y="1433601"/>
                </a:lnTo>
                <a:lnTo>
                  <a:pt x="453947" y="1430867"/>
                </a:lnTo>
                <a:lnTo>
                  <a:pt x="499750" y="1422866"/>
                </a:lnTo>
                <a:lnTo>
                  <a:pt x="543641" y="1409906"/>
                </a:lnTo>
                <a:lnTo>
                  <a:pt x="585316" y="1392289"/>
                </a:lnTo>
                <a:lnTo>
                  <a:pt x="624470" y="1370320"/>
                </a:lnTo>
                <a:lnTo>
                  <a:pt x="660798" y="1344305"/>
                </a:lnTo>
                <a:lnTo>
                  <a:pt x="693994" y="1314548"/>
                </a:lnTo>
                <a:lnTo>
                  <a:pt x="723754" y="1281354"/>
                </a:lnTo>
                <a:lnTo>
                  <a:pt x="749773" y="1245027"/>
                </a:lnTo>
                <a:lnTo>
                  <a:pt x="771745" y="1205873"/>
                </a:lnTo>
                <a:lnTo>
                  <a:pt x="789365" y="1164196"/>
                </a:lnTo>
                <a:lnTo>
                  <a:pt x="802329" y="1120300"/>
                </a:lnTo>
                <a:lnTo>
                  <a:pt x="810331" y="1074491"/>
                </a:lnTo>
                <a:lnTo>
                  <a:pt x="813066" y="1027074"/>
                </a:lnTo>
                <a:lnTo>
                  <a:pt x="810295" y="979358"/>
                </a:lnTo>
                <a:lnTo>
                  <a:pt x="802190" y="933272"/>
                </a:lnTo>
                <a:lnTo>
                  <a:pt x="789062" y="889129"/>
                </a:lnTo>
                <a:lnTo>
                  <a:pt x="771222" y="847238"/>
                </a:lnTo>
                <a:lnTo>
                  <a:pt x="748982" y="807911"/>
                </a:lnTo>
                <a:lnTo>
                  <a:pt x="722653" y="771458"/>
                </a:lnTo>
                <a:lnTo>
                  <a:pt x="692547" y="738190"/>
                </a:lnTo>
                <a:lnTo>
                  <a:pt x="658975" y="708418"/>
                </a:lnTo>
                <a:lnTo>
                  <a:pt x="622248" y="682452"/>
                </a:lnTo>
                <a:lnTo>
                  <a:pt x="582677" y="660604"/>
                </a:lnTo>
                <a:lnTo>
                  <a:pt x="540575" y="643184"/>
                </a:lnTo>
                <a:lnTo>
                  <a:pt x="496252" y="630504"/>
                </a:lnTo>
                <a:lnTo>
                  <a:pt x="483045" y="624434"/>
                </a:lnTo>
                <a:lnTo>
                  <a:pt x="476397" y="614338"/>
                </a:lnTo>
                <a:lnTo>
                  <a:pt x="473590" y="600673"/>
                </a:lnTo>
                <a:lnTo>
                  <a:pt x="471906" y="583895"/>
                </a:lnTo>
                <a:lnTo>
                  <a:pt x="406539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113"/>
          <p:cNvSpPr/>
          <p:nvPr/>
        </p:nvSpPr>
        <p:spPr>
          <a:xfrm>
            <a:off x="5048338" y="3210116"/>
            <a:ext cx="407034" cy="1433829"/>
          </a:xfrm>
          <a:custGeom>
            <a:avLst/>
            <a:gdLst/>
            <a:ahLst/>
            <a:cxnLst/>
            <a:rect l="l" t="t" r="r" b="b"/>
            <a:pathLst>
              <a:path w="407035" h="1433829">
                <a:moveTo>
                  <a:pt x="406539" y="0"/>
                </a:moveTo>
                <a:lnTo>
                  <a:pt x="342087" y="575589"/>
                </a:lnTo>
                <a:lnTo>
                  <a:pt x="340372" y="593294"/>
                </a:lnTo>
                <a:lnTo>
                  <a:pt x="337488" y="609825"/>
                </a:lnTo>
                <a:lnTo>
                  <a:pt x="330962" y="622884"/>
                </a:lnTo>
                <a:lnTo>
                  <a:pt x="318325" y="630174"/>
                </a:lnTo>
                <a:lnTo>
                  <a:pt x="273807" y="642728"/>
                </a:lnTo>
                <a:lnTo>
                  <a:pt x="231514" y="660060"/>
                </a:lnTo>
                <a:lnTo>
                  <a:pt x="191761" y="681856"/>
                </a:lnTo>
                <a:lnTo>
                  <a:pt x="154860" y="707801"/>
                </a:lnTo>
                <a:lnTo>
                  <a:pt x="121127" y="737581"/>
                </a:lnTo>
                <a:lnTo>
                  <a:pt x="90873" y="770883"/>
                </a:lnTo>
                <a:lnTo>
                  <a:pt x="64413" y="807393"/>
                </a:lnTo>
                <a:lnTo>
                  <a:pt x="42060" y="846797"/>
                </a:lnTo>
                <a:lnTo>
                  <a:pt x="24129" y="888781"/>
                </a:lnTo>
                <a:lnTo>
                  <a:pt x="10933" y="933031"/>
                </a:lnTo>
                <a:lnTo>
                  <a:pt x="2785" y="979233"/>
                </a:lnTo>
                <a:lnTo>
                  <a:pt x="0" y="1027074"/>
                </a:lnTo>
                <a:lnTo>
                  <a:pt x="2735" y="1074491"/>
                </a:lnTo>
                <a:lnTo>
                  <a:pt x="10737" y="1120300"/>
                </a:lnTo>
                <a:lnTo>
                  <a:pt x="23700" y="1164196"/>
                </a:lnTo>
                <a:lnTo>
                  <a:pt x="41321" y="1205873"/>
                </a:lnTo>
                <a:lnTo>
                  <a:pt x="63293" y="1245027"/>
                </a:lnTo>
                <a:lnTo>
                  <a:pt x="89312" y="1281354"/>
                </a:lnTo>
                <a:lnTo>
                  <a:pt x="119073" y="1314548"/>
                </a:lnTo>
                <a:lnTo>
                  <a:pt x="152270" y="1344305"/>
                </a:lnTo>
                <a:lnTo>
                  <a:pt x="188599" y="1370320"/>
                </a:lnTo>
                <a:lnTo>
                  <a:pt x="227754" y="1392289"/>
                </a:lnTo>
                <a:lnTo>
                  <a:pt x="269431" y="1409906"/>
                </a:lnTo>
                <a:lnTo>
                  <a:pt x="313324" y="1422866"/>
                </a:lnTo>
                <a:lnTo>
                  <a:pt x="359129" y="1430867"/>
                </a:lnTo>
                <a:lnTo>
                  <a:pt x="406539" y="1433601"/>
                </a:lnTo>
                <a:lnTo>
                  <a:pt x="406539" y="0"/>
                </a:lnTo>
                <a:close/>
              </a:path>
            </a:pathLst>
          </a:custGeom>
          <a:solidFill>
            <a:srgbClr val="1D37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114"/>
          <p:cNvSpPr/>
          <p:nvPr/>
        </p:nvSpPr>
        <p:spPr>
          <a:xfrm>
            <a:off x="5065116" y="3850780"/>
            <a:ext cx="779780" cy="779780"/>
          </a:xfrm>
          <a:custGeom>
            <a:avLst/>
            <a:gdLst/>
            <a:ahLst/>
            <a:cxnLst/>
            <a:rect l="l" t="t" r="r" b="b"/>
            <a:pathLst>
              <a:path w="779779" h="779779">
                <a:moveTo>
                  <a:pt x="389763" y="0"/>
                </a:moveTo>
                <a:lnTo>
                  <a:pt x="340985" y="3045"/>
                </a:lnTo>
                <a:lnTo>
                  <a:pt x="293984" y="11936"/>
                </a:lnTo>
                <a:lnTo>
                  <a:pt x="249129" y="26303"/>
                </a:lnTo>
                <a:lnTo>
                  <a:pt x="206789" y="45775"/>
                </a:lnTo>
                <a:lnTo>
                  <a:pt x="167336" y="69982"/>
                </a:lnTo>
                <a:lnTo>
                  <a:pt x="131138" y="98555"/>
                </a:lnTo>
                <a:lnTo>
                  <a:pt x="98566" y="131124"/>
                </a:lnTo>
                <a:lnTo>
                  <a:pt x="69990" y="167319"/>
                </a:lnTo>
                <a:lnTo>
                  <a:pt x="45780" y="206770"/>
                </a:lnTo>
                <a:lnTo>
                  <a:pt x="26306" y="249107"/>
                </a:lnTo>
                <a:lnTo>
                  <a:pt x="11938" y="293960"/>
                </a:lnTo>
                <a:lnTo>
                  <a:pt x="3046" y="340960"/>
                </a:lnTo>
                <a:lnTo>
                  <a:pt x="0" y="389737"/>
                </a:lnTo>
                <a:lnTo>
                  <a:pt x="3046" y="438517"/>
                </a:lnTo>
                <a:lnTo>
                  <a:pt x="11938" y="485521"/>
                </a:lnTo>
                <a:lnTo>
                  <a:pt x="26306" y="530379"/>
                </a:lnTo>
                <a:lnTo>
                  <a:pt x="45780" y="572722"/>
                </a:lnTo>
                <a:lnTo>
                  <a:pt x="69990" y="612178"/>
                </a:lnTo>
                <a:lnTo>
                  <a:pt x="98566" y="648378"/>
                </a:lnTo>
                <a:lnTo>
                  <a:pt x="131138" y="680952"/>
                </a:lnTo>
                <a:lnTo>
                  <a:pt x="167336" y="709530"/>
                </a:lnTo>
                <a:lnTo>
                  <a:pt x="206789" y="733741"/>
                </a:lnTo>
                <a:lnTo>
                  <a:pt x="249129" y="753217"/>
                </a:lnTo>
                <a:lnTo>
                  <a:pt x="293984" y="767586"/>
                </a:lnTo>
                <a:lnTo>
                  <a:pt x="340985" y="776479"/>
                </a:lnTo>
                <a:lnTo>
                  <a:pt x="389763" y="779526"/>
                </a:lnTo>
                <a:lnTo>
                  <a:pt x="438539" y="776479"/>
                </a:lnTo>
                <a:lnTo>
                  <a:pt x="485538" y="767586"/>
                </a:lnTo>
                <a:lnTo>
                  <a:pt x="530391" y="753217"/>
                </a:lnTo>
                <a:lnTo>
                  <a:pt x="572727" y="733741"/>
                </a:lnTo>
                <a:lnTo>
                  <a:pt x="612177" y="709530"/>
                </a:lnTo>
                <a:lnTo>
                  <a:pt x="648370" y="680952"/>
                </a:lnTo>
                <a:lnTo>
                  <a:pt x="680938" y="648378"/>
                </a:lnTo>
                <a:lnTo>
                  <a:pt x="709509" y="612178"/>
                </a:lnTo>
                <a:lnTo>
                  <a:pt x="733715" y="572722"/>
                </a:lnTo>
                <a:lnTo>
                  <a:pt x="753186" y="530379"/>
                </a:lnTo>
                <a:lnTo>
                  <a:pt x="767551" y="485521"/>
                </a:lnTo>
                <a:lnTo>
                  <a:pt x="776442" y="438517"/>
                </a:lnTo>
                <a:lnTo>
                  <a:pt x="779487" y="389737"/>
                </a:lnTo>
                <a:lnTo>
                  <a:pt x="776442" y="340960"/>
                </a:lnTo>
                <a:lnTo>
                  <a:pt x="767551" y="293960"/>
                </a:lnTo>
                <a:lnTo>
                  <a:pt x="753186" y="249107"/>
                </a:lnTo>
                <a:lnTo>
                  <a:pt x="733715" y="206770"/>
                </a:lnTo>
                <a:lnTo>
                  <a:pt x="709509" y="167319"/>
                </a:lnTo>
                <a:lnTo>
                  <a:pt x="680938" y="131124"/>
                </a:lnTo>
                <a:lnTo>
                  <a:pt x="648370" y="98555"/>
                </a:lnTo>
                <a:lnTo>
                  <a:pt x="612177" y="69982"/>
                </a:lnTo>
                <a:lnTo>
                  <a:pt x="572727" y="45775"/>
                </a:lnTo>
                <a:lnTo>
                  <a:pt x="530391" y="26303"/>
                </a:lnTo>
                <a:lnTo>
                  <a:pt x="485538" y="11936"/>
                </a:lnTo>
                <a:lnTo>
                  <a:pt x="438539" y="3045"/>
                </a:lnTo>
                <a:lnTo>
                  <a:pt x="3897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115"/>
          <p:cNvSpPr txBox="1"/>
          <p:nvPr/>
        </p:nvSpPr>
        <p:spPr>
          <a:xfrm>
            <a:off x="5331346" y="4081957"/>
            <a:ext cx="495934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sz="600" spc="15" dirty="0">
                <a:solidFill>
                  <a:srgbClr val="1D3764"/>
                </a:solidFill>
                <a:latin typeface="Calibri"/>
                <a:cs typeface="Calibri"/>
              </a:rPr>
              <a:t>OUJDA</a:t>
            </a:r>
            <a:r>
              <a:rPr sz="600" spc="-90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600" spc="15" dirty="0">
                <a:solidFill>
                  <a:srgbClr val="1D3764"/>
                </a:solidFill>
                <a:latin typeface="Calibri"/>
                <a:cs typeface="Calibri"/>
              </a:rPr>
              <a:t>SHORE</a:t>
            </a:r>
            <a:endParaRPr sz="600" dirty="0">
              <a:latin typeface="Calibri"/>
              <a:cs typeface="Calibri"/>
            </a:endParaRPr>
          </a:p>
        </p:txBody>
      </p:sp>
      <p:sp>
        <p:nvSpPr>
          <p:cNvPr id="492" name="object 116"/>
          <p:cNvSpPr txBox="1"/>
          <p:nvPr/>
        </p:nvSpPr>
        <p:spPr>
          <a:xfrm>
            <a:off x="5328525" y="4299534"/>
            <a:ext cx="413385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sz="600" spc="10" dirty="0">
                <a:solidFill>
                  <a:srgbClr val="1D3764"/>
                </a:solidFill>
                <a:latin typeface="Calibri"/>
                <a:cs typeface="Calibri"/>
              </a:rPr>
              <a:t>CLEA</a:t>
            </a:r>
            <a:r>
              <a:rPr sz="600" spc="21" dirty="0">
                <a:solidFill>
                  <a:srgbClr val="1D3764"/>
                </a:solidFill>
                <a:latin typeface="Calibri"/>
                <a:cs typeface="Calibri"/>
              </a:rPr>
              <a:t>N</a:t>
            </a:r>
            <a:r>
              <a:rPr sz="600" spc="10" dirty="0">
                <a:solidFill>
                  <a:srgbClr val="1D3764"/>
                </a:solidFill>
                <a:latin typeface="Calibri"/>
                <a:cs typeface="Calibri"/>
              </a:rPr>
              <a:t>TECH</a:t>
            </a:r>
            <a:endParaRPr sz="600" dirty="0">
              <a:latin typeface="Calibri"/>
              <a:cs typeface="Calibri"/>
            </a:endParaRPr>
          </a:p>
        </p:txBody>
      </p:sp>
      <p:sp>
        <p:nvSpPr>
          <p:cNvPr id="493" name="object 117"/>
          <p:cNvSpPr/>
          <p:nvPr/>
        </p:nvSpPr>
        <p:spPr>
          <a:xfrm>
            <a:off x="5134190" y="4019290"/>
            <a:ext cx="214057" cy="2038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118"/>
          <p:cNvSpPr/>
          <p:nvPr/>
        </p:nvSpPr>
        <p:spPr>
          <a:xfrm>
            <a:off x="5125934" y="4237342"/>
            <a:ext cx="217323" cy="20377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119"/>
          <p:cNvSpPr/>
          <p:nvPr/>
        </p:nvSpPr>
        <p:spPr>
          <a:xfrm>
            <a:off x="5125935" y="4246702"/>
            <a:ext cx="217804" cy="0"/>
          </a:xfrm>
          <a:custGeom>
            <a:avLst/>
            <a:gdLst/>
            <a:ahLst/>
            <a:cxnLst/>
            <a:rect l="l" t="t" r="r" b="b"/>
            <a:pathLst>
              <a:path w="217804">
                <a:moveTo>
                  <a:pt x="0" y="0"/>
                </a:moveTo>
                <a:lnTo>
                  <a:pt x="217322" y="0"/>
                </a:lnTo>
              </a:path>
            </a:pathLst>
          </a:custGeom>
          <a:ln w="128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120"/>
          <p:cNvSpPr/>
          <p:nvPr/>
        </p:nvSpPr>
        <p:spPr>
          <a:xfrm>
            <a:off x="4353992" y="2086243"/>
            <a:ext cx="518159" cy="913765"/>
          </a:xfrm>
          <a:custGeom>
            <a:avLst/>
            <a:gdLst/>
            <a:ahLst/>
            <a:cxnLst/>
            <a:rect l="l" t="t" r="r" b="b"/>
            <a:pathLst>
              <a:path w="518160" h="913764">
                <a:moveTo>
                  <a:pt x="258965" y="0"/>
                </a:moveTo>
                <a:lnTo>
                  <a:pt x="212411" y="4171"/>
                </a:lnTo>
                <a:lnTo>
                  <a:pt x="168597" y="16199"/>
                </a:lnTo>
                <a:lnTo>
                  <a:pt x="128253" y="35353"/>
                </a:lnTo>
                <a:lnTo>
                  <a:pt x="92110" y="60902"/>
                </a:lnTo>
                <a:lnTo>
                  <a:pt x="60899" y="92114"/>
                </a:lnTo>
                <a:lnTo>
                  <a:pt x="35352" y="128260"/>
                </a:lnTo>
                <a:lnTo>
                  <a:pt x="16199" y="168609"/>
                </a:lnTo>
                <a:lnTo>
                  <a:pt x="4171" y="212429"/>
                </a:lnTo>
                <a:lnTo>
                  <a:pt x="0" y="258991"/>
                </a:lnTo>
                <a:lnTo>
                  <a:pt x="5117" y="310476"/>
                </a:lnTo>
                <a:lnTo>
                  <a:pt x="19802" y="358492"/>
                </a:lnTo>
                <a:lnTo>
                  <a:pt x="43057" y="402042"/>
                </a:lnTo>
                <a:lnTo>
                  <a:pt x="73883" y="440128"/>
                </a:lnTo>
                <a:lnTo>
                  <a:pt x="111282" y="471752"/>
                </a:lnTo>
                <a:lnTo>
                  <a:pt x="154255" y="495920"/>
                </a:lnTo>
                <a:lnTo>
                  <a:pt x="201803" y="511632"/>
                </a:lnTo>
                <a:lnTo>
                  <a:pt x="210225" y="515501"/>
                </a:lnTo>
                <a:lnTo>
                  <a:pt x="214458" y="521928"/>
                </a:lnTo>
                <a:lnTo>
                  <a:pt x="216244" y="530627"/>
                </a:lnTo>
                <a:lnTo>
                  <a:pt x="217322" y="541312"/>
                </a:lnTo>
                <a:lnTo>
                  <a:pt x="258965" y="913282"/>
                </a:lnTo>
                <a:lnTo>
                  <a:pt x="300024" y="546608"/>
                </a:lnTo>
                <a:lnTo>
                  <a:pt x="301111" y="535318"/>
                </a:lnTo>
                <a:lnTo>
                  <a:pt x="302947" y="524787"/>
                </a:lnTo>
                <a:lnTo>
                  <a:pt x="307109" y="516473"/>
                </a:lnTo>
                <a:lnTo>
                  <a:pt x="315175" y="511835"/>
                </a:lnTo>
                <a:lnTo>
                  <a:pt x="362938" y="496253"/>
                </a:lnTo>
                <a:lnTo>
                  <a:pt x="406112" y="472145"/>
                </a:lnTo>
                <a:lnTo>
                  <a:pt x="443693" y="440520"/>
                </a:lnTo>
                <a:lnTo>
                  <a:pt x="474674" y="402384"/>
                </a:lnTo>
                <a:lnTo>
                  <a:pt x="498049" y="358746"/>
                </a:lnTo>
                <a:lnTo>
                  <a:pt x="512812" y="310612"/>
                </a:lnTo>
                <a:lnTo>
                  <a:pt x="517956" y="258991"/>
                </a:lnTo>
                <a:lnTo>
                  <a:pt x="513783" y="212429"/>
                </a:lnTo>
                <a:lnTo>
                  <a:pt x="501752" y="168609"/>
                </a:lnTo>
                <a:lnTo>
                  <a:pt x="482594" y="128260"/>
                </a:lnTo>
                <a:lnTo>
                  <a:pt x="457042" y="92114"/>
                </a:lnTo>
                <a:lnTo>
                  <a:pt x="425826" y="60902"/>
                </a:lnTo>
                <a:lnTo>
                  <a:pt x="389679" y="35353"/>
                </a:lnTo>
                <a:lnTo>
                  <a:pt x="349332" y="16199"/>
                </a:lnTo>
                <a:lnTo>
                  <a:pt x="305517" y="4171"/>
                </a:lnTo>
                <a:lnTo>
                  <a:pt x="258965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121"/>
          <p:cNvSpPr/>
          <p:nvPr/>
        </p:nvSpPr>
        <p:spPr>
          <a:xfrm>
            <a:off x="4612958" y="2086243"/>
            <a:ext cx="259079" cy="913765"/>
          </a:xfrm>
          <a:custGeom>
            <a:avLst/>
            <a:gdLst/>
            <a:ahLst/>
            <a:cxnLst/>
            <a:rect l="l" t="t" r="r" b="b"/>
            <a:pathLst>
              <a:path w="259079" h="913764">
                <a:moveTo>
                  <a:pt x="0" y="0"/>
                </a:moveTo>
                <a:lnTo>
                  <a:pt x="0" y="913282"/>
                </a:lnTo>
                <a:lnTo>
                  <a:pt x="41059" y="546608"/>
                </a:lnTo>
                <a:lnTo>
                  <a:pt x="42145" y="535318"/>
                </a:lnTo>
                <a:lnTo>
                  <a:pt x="43981" y="524787"/>
                </a:lnTo>
                <a:lnTo>
                  <a:pt x="48143" y="516473"/>
                </a:lnTo>
                <a:lnTo>
                  <a:pt x="56210" y="511835"/>
                </a:lnTo>
                <a:lnTo>
                  <a:pt x="103972" y="496253"/>
                </a:lnTo>
                <a:lnTo>
                  <a:pt x="147146" y="472145"/>
                </a:lnTo>
                <a:lnTo>
                  <a:pt x="184727" y="440519"/>
                </a:lnTo>
                <a:lnTo>
                  <a:pt x="215708" y="402382"/>
                </a:lnTo>
                <a:lnTo>
                  <a:pt x="239083" y="358741"/>
                </a:lnTo>
                <a:lnTo>
                  <a:pt x="253846" y="310604"/>
                </a:lnTo>
                <a:lnTo>
                  <a:pt x="258991" y="258978"/>
                </a:lnTo>
                <a:lnTo>
                  <a:pt x="254818" y="212420"/>
                </a:lnTo>
                <a:lnTo>
                  <a:pt x="242786" y="168603"/>
                </a:lnTo>
                <a:lnTo>
                  <a:pt x="223629" y="128256"/>
                </a:lnTo>
                <a:lnTo>
                  <a:pt x="198076" y="92112"/>
                </a:lnTo>
                <a:lnTo>
                  <a:pt x="166860" y="60900"/>
                </a:lnTo>
                <a:lnTo>
                  <a:pt x="130713" y="35353"/>
                </a:lnTo>
                <a:lnTo>
                  <a:pt x="90366" y="16199"/>
                </a:lnTo>
                <a:lnTo>
                  <a:pt x="46551" y="4171"/>
                </a:lnTo>
                <a:lnTo>
                  <a:pt x="0" y="0"/>
                </a:lnTo>
                <a:close/>
              </a:path>
            </a:pathLst>
          </a:custGeom>
          <a:solidFill>
            <a:srgbClr val="1D37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122"/>
          <p:cNvSpPr/>
          <p:nvPr/>
        </p:nvSpPr>
        <p:spPr>
          <a:xfrm>
            <a:off x="4364673" y="2094801"/>
            <a:ext cx="497205" cy="497205"/>
          </a:xfrm>
          <a:custGeom>
            <a:avLst/>
            <a:gdLst/>
            <a:ahLst/>
            <a:cxnLst/>
            <a:rect l="l" t="t" r="r" b="b"/>
            <a:pathLst>
              <a:path w="497204" h="497205">
                <a:moveTo>
                  <a:pt x="248285" y="0"/>
                </a:moveTo>
                <a:lnTo>
                  <a:pt x="198349" y="5060"/>
                </a:lnTo>
                <a:lnTo>
                  <a:pt x="151792" y="19565"/>
                </a:lnTo>
                <a:lnTo>
                  <a:pt x="109623" y="42505"/>
                </a:lnTo>
                <a:lnTo>
                  <a:pt x="72855" y="72867"/>
                </a:lnTo>
                <a:lnTo>
                  <a:pt x="42497" y="109641"/>
                </a:lnTo>
                <a:lnTo>
                  <a:pt x="19561" y="151813"/>
                </a:lnTo>
                <a:lnTo>
                  <a:pt x="5058" y="198373"/>
                </a:lnTo>
                <a:lnTo>
                  <a:pt x="0" y="248310"/>
                </a:lnTo>
                <a:lnTo>
                  <a:pt x="5058" y="298249"/>
                </a:lnTo>
                <a:lnTo>
                  <a:pt x="19561" y="344810"/>
                </a:lnTo>
                <a:lnTo>
                  <a:pt x="42497" y="386981"/>
                </a:lnTo>
                <a:lnTo>
                  <a:pt x="72855" y="423751"/>
                </a:lnTo>
                <a:lnTo>
                  <a:pt x="109623" y="454109"/>
                </a:lnTo>
                <a:lnTo>
                  <a:pt x="151792" y="477046"/>
                </a:lnTo>
                <a:lnTo>
                  <a:pt x="198349" y="491549"/>
                </a:lnTo>
                <a:lnTo>
                  <a:pt x="248285" y="496608"/>
                </a:lnTo>
                <a:lnTo>
                  <a:pt x="298217" y="491549"/>
                </a:lnTo>
                <a:lnTo>
                  <a:pt x="344776" y="477046"/>
                </a:lnTo>
                <a:lnTo>
                  <a:pt x="386948" y="454109"/>
                </a:lnTo>
                <a:lnTo>
                  <a:pt x="423722" y="423751"/>
                </a:lnTo>
                <a:lnTo>
                  <a:pt x="454086" y="386981"/>
                </a:lnTo>
                <a:lnTo>
                  <a:pt x="477027" y="344810"/>
                </a:lnTo>
                <a:lnTo>
                  <a:pt x="491534" y="298249"/>
                </a:lnTo>
                <a:lnTo>
                  <a:pt x="496595" y="248310"/>
                </a:lnTo>
                <a:lnTo>
                  <a:pt x="491534" y="198373"/>
                </a:lnTo>
                <a:lnTo>
                  <a:pt x="477027" y="151813"/>
                </a:lnTo>
                <a:lnTo>
                  <a:pt x="454086" y="109641"/>
                </a:lnTo>
                <a:lnTo>
                  <a:pt x="423722" y="72867"/>
                </a:lnTo>
                <a:lnTo>
                  <a:pt x="386948" y="42505"/>
                </a:lnTo>
                <a:lnTo>
                  <a:pt x="344776" y="19565"/>
                </a:lnTo>
                <a:lnTo>
                  <a:pt x="298217" y="5060"/>
                </a:lnTo>
                <a:lnTo>
                  <a:pt x="2482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123"/>
          <p:cNvSpPr/>
          <p:nvPr/>
        </p:nvSpPr>
        <p:spPr>
          <a:xfrm>
            <a:off x="4516742" y="2357836"/>
            <a:ext cx="195376" cy="1832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124"/>
          <p:cNvSpPr txBox="1"/>
          <p:nvPr/>
        </p:nvSpPr>
        <p:spPr>
          <a:xfrm>
            <a:off x="4432300" y="2224142"/>
            <a:ext cx="504075" cy="1572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3018" marR="5080" indent="-60954">
              <a:lnSpc>
                <a:spcPct val="72600"/>
              </a:lnSpc>
            </a:pPr>
            <a:r>
              <a:rPr sz="700" dirty="0">
                <a:solidFill>
                  <a:srgbClr val="1D3764"/>
                </a:solidFill>
                <a:latin typeface="Calibri"/>
                <a:cs typeface="Calibri"/>
              </a:rPr>
              <a:t>TETOUAN  SHORE</a:t>
            </a:r>
            <a:endParaRPr sz="700" dirty="0">
              <a:latin typeface="Calibri"/>
              <a:cs typeface="Calibri"/>
            </a:endParaRPr>
          </a:p>
        </p:txBody>
      </p:sp>
      <p:sp>
        <p:nvSpPr>
          <p:cNvPr id="501" name="object 125"/>
          <p:cNvSpPr/>
          <p:nvPr/>
        </p:nvSpPr>
        <p:spPr>
          <a:xfrm>
            <a:off x="4107790" y="2523313"/>
            <a:ext cx="466725" cy="822960"/>
          </a:xfrm>
          <a:custGeom>
            <a:avLst/>
            <a:gdLst/>
            <a:ahLst/>
            <a:cxnLst/>
            <a:rect l="l" t="t" r="r" b="b"/>
            <a:pathLst>
              <a:path w="466725" h="822960">
                <a:moveTo>
                  <a:pt x="233311" y="0"/>
                </a:moveTo>
                <a:lnTo>
                  <a:pt x="186291" y="4739"/>
                </a:lnTo>
                <a:lnTo>
                  <a:pt x="142496" y="18331"/>
                </a:lnTo>
                <a:lnTo>
                  <a:pt x="102865" y="39840"/>
                </a:lnTo>
                <a:lnTo>
                  <a:pt x="68335" y="68327"/>
                </a:lnTo>
                <a:lnTo>
                  <a:pt x="39846" y="102856"/>
                </a:lnTo>
                <a:lnTo>
                  <a:pt x="18334" y="142491"/>
                </a:lnTo>
                <a:lnTo>
                  <a:pt x="4740" y="186292"/>
                </a:lnTo>
                <a:lnTo>
                  <a:pt x="0" y="233324"/>
                </a:lnTo>
                <a:lnTo>
                  <a:pt x="4610" y="279711"/>
                </a:lnTo>
                <a:lnTo>
                  <a:pt x="17840" y="322969"/>
                </a:lnTo>
                <a:lnTo>
                  <a:pt x="38791" y="362203"/>
                </a:lnTo>
                <a:lnTo>
                  <a:pt x="66563" y="396514"/>
                </a:lnTo>
                <a:lnTo>
                  <a:pt x="100255" y="425006"/>
                </a:lnTo>
                <a:lnTo>
                  <a:pt x="138967" y="446782"/>
                </a:lnTo>
                <a:lnTo>
                  <a:pt x="181800" y="460946"/>
                </a:lnTo>
                <a:lnTo>
                  <a:pt x="189393" y="464421"/>
                </a:lnTo>
                <a:lnTo>
                  <a:pt x="193211" y="470211"/>
                </a:lnTo>
                <a:lnTo>
                  <a:pt x="194819" y="478048"/>
                </a:lnTo>
                <a:lnTo>
                  <a:pt x="195783" y="487667"/>
                </a:lnTo>
                <a:lnTo>
                  <a:pt x="233311" y="822794"/>
                </a:lnTo>
                <a:lnTo>
                  <a:pt x="270306" y="492429"/>
                </a:lnTo>
                <a:lnTo>
                  <a:pt x="271284" y="482260"/>
                </a:lnTo>
                <a:lnTo>
                  <a:pt x="272935" y="472771"/>
                </a:lnTo>
                <a:lnTo>
                  <a:pt x="276682" y="465285"/>
                </a:lnTo>
                <a:lnTo>
                  <a:pt x="283946" y="461124"/>
                </a:lnTo>
                <a:lnTo>
                  <a:pt x="326977" y="447074"/>
                </a:lnTo>
                <a:lnTo>
                  <a:pt x="365876" y="425350"/>
                </a:lnTo>
                <a:lnTo>
                  <a:pt x="399736" y="396858"/>
                </a:lnTo>
                <a:lnTo>
                  <a:pt x="427650" y="362503"/>
                </a:lnTo>
                <a:lnTo>
                  <a:pt x="448711" y="323192"/>
                </a:lnTo>
                <a:lnTo>
                  <a:pt x="462013" y="279831"/>
                </a:lnTo>
                <a:lnTo>
                  <a:pt x="466648" y="233324"/>
                </a:lnTo>
                <a:lnTo>
                  <a:pt x="461907" y="186292"/>
                </a:lnTo>
                <a:lnTo>
                  <a:pt x="448309" y="142491"/>
                </a:lnTo>
                <a:lnTo>
                  <a:pt x="426794" y="102856"/>
                </a:lnTo>
                <a:lnTo>
                  <a:pt x="398300" y="68327"/>
                </a:lnTo>
                <a:lnTo>
                  <a:pt x="363766" y="39840"/>
                </a:lnTo>
                <a:lnTo>
                  <a:pt x="324130" y="18331"/>
                </a:lnTo>
                <a:lnTo>
                  <a:pt x="280333" y="4739"/>
                </a:lnTo>
                <a:lnTo>
                  <a:pt x="233311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126"/>
          <p:cNvSpPr/>
          <p:nvPr/>
        </p:nvSpPr>
        <p:spPr>
          <a:xfrm>
            <a:off x="4341102" y="2523313"/>
            <a:ext cx="233680" cy="822960"/>
          </a:xfrm>
          <a:custGeom>
            <a:avLst/>
            <a:gdLst/>
            <a:ahLst/>
            <a:cxnLst/>
            <a:rect l="l" t="t" r="r" b="b"/>
            <a:pathLst>
              <a:path w="233679" h="822960">
                <a:moveTo>
                  <a:pt x="0" y="0"/>
                </a:moveTo>
                <a:lnTo>
                  <a:pt x="0" y="822794"/>
                </a:lnTo>
                <a:lnTo>
                  <a:pt x="36995" y="492429"/>
                </a:lnTo>
                <a:lnTo>
                  <a:pt x="37972" y="482260"/>
                </a:lnTo>
                <a:lnTo>
                  <a:pt x="39624" y="472770"/>
                </a:lnTo>
                <a:lnTo>
                  <a:pt x="43370" y="465279"/>
                </a:lnTo>
                <a:lnTo>
                  <a:pt x="50634" y="461111"/>
                </a:lnTo>
                <a:lnTo>
                  <a:pt x="93665" y="447066"/>
                </a:lnTo>
                <a:lnTo>
                  <a:pt x="132564" y="425345"/>
                </a:lnTo>
                <a:lnTo>
                  <a:pt x="166424" y="396855"/>
                </a:lnTo>
                <a:lnTo>
                  <a:pt x="194338" y="362502"/>
                </a:lnTo>
                <a:lnTo>
                  <a:pt x="215399" y="323192"/>
                </a:lnTo>
                <a:lnTo>
                  <a:pt x="228701" y="279831"/>
                </a:lnTo>
                <a:lnTo>
                  <a:pt x="233337" y="233324"/>
                </a:lnTo>
                <a:lnTo>
                  <a:pt x="228595" y="186292"/>
                </a:lnTo>
                <a:lnTo>
                  <a:pt x="214998" y="142491"/>
                </a:lnTo>
                <a:lnTo>
                  <a:pt x="193483" y="102856"/>
                </a:lnTo>
                <a:lnTo>
                  <a:pt x="164988" y="68327"/>
                </a:lnTo>
                <a:lnTo>
                  <a:pt x="130454" y="39840"/>
                </a:lnTo>
                <a:lnTo>
                  <a:pt x="90819" y="18331"/>
                </a:lnTo>
                <a:lnTo>
                  <a:pt x="47021" y="4739"/>
                </a:lnTo>
                <a:lnTo>
                  <a:pt x="0" y="0"/>
                </a:lnTo>
                <a:close/>
              </a:path>
            </a:pathLst>
          </a:custGeom>
          <a:solidFill>
            <a:srgbClr val="1D37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127"/>
          <p:cNvSpPr/>
          <p:nvPr/>
        </p:nvSpPr>
        <p:spPr>
          <a:xfrm>
            <a:off x="4117416" y="2531022"/>
            <a:ext cx="447675" cy="447675"/>
          </a:xfrm>
          <a:custGeom>
            <a:avLst/>
            <a:gdLst/>
            <a:ahLst/>
            <a:cxnLst/>
            <a:rect l="l" t="t" r="r" b="b"/>
            <a:pathLst>
              <a:path w="447675" h="447675">
                <a:moveTo>
                  <a:pt x="223685" y="0"/>
                </a:moveTo>
                <a:lnTo>
                  <a:pt x="178697" y="4558"/>
                </a:lnTo>
                <a:lnTo>
                  <a:pt x="136752" y="17627"/>
                </a:lnTo>
                <a:lnTo>
                  <a:pt x="98762" y="38292"/>
                </a:lnTo>
                <a:lnTo>
                  <a:pt x="65636" y="65644"/>
                </a:lnTo>
                <a:lnTo>
                  <a:pt x="38286" y="98770"/>
                </a:lnTo>
                <a:lnTo>
                  <a:pt x="17623" y="136758"/>
                </a:lnTo>
                <a:lnTo>
                  <a:pt x="4557" y="178696"/>
                </a:lnTo>
                <a:lnTo>
                  <a:pt x="0" y="223672"/>
                </a:lnTo>
                <a:lnTo>
                  <a:pt x="4557" y="268669"/>
                </a:lnTo>
                <a:lnTo>
                  <a:pt x="17623" y="310623"/>
                </a:lnTo>
                <a:lnTo>
                  <a:pt x="38286" y="348622"/>
                </a:lnTo>
                <a:lnTo>
                  <a:pt x="65636" y="381755"/>
                </a:lnTo>
                <a:lnTo>
                  <a:pt x="98762" y="409111"/>
                </a:lnTo>
                <a:lnTo>
                  <a:pt x="136752" y="429780"/>
                </a:lnTo>
                <a:lnTo>
                  <a:pt x="178697" y="442849"/>
                </a:lnTo>
                <a:lnTo>
                  <a:pt x="223685" y="447408"/>
                </a:lnTo>
                <a:lnTo>
                  <a:pt x="268669" y="442849"/>
                </a:lnTo>
                <a:lnTo>
                  <a:pt x="310614" y="429780"/>
                </a:lnTo>
                <a:lnTo>
                  <a:pt x="348606" y="409111"/>
                </a:lnTo>
                <a:lnTo>
                  <a:pt x="381735" y="381755"/>
                </a:lnTo>
                <a:lnTo>
                  <a:pt x="409088" y="348622"/>
                </a:lnTo>
                <a:lnTo>
                  <a:pt x="429755" y="310623"/>
                </a:lnTo>
                <a:lnTo>
                  <a:pt x="442824" y="268669"/>
                </a:lnTo>
                <a:lnTo>
                  <a:pt x="447382" y="223672"/>
                </a:lnTo>
                <a:lnTo>
                  <a:pt x="442824" y="178696"/>
                </a:lnTo>
                <a:lnTo>
                  <a:pt x="429755" y="136758"/>
                </a:lnTo>
                <a:lnTo>
                  <a:pt x="409088" y="98770"/>
                </a:lnTo>
                <a:lnTo>
                  <a:pt x="381735" y="65644"/>
                </a:lnTo>
                <a:lnTo>
                  <a:pt x="348606" y="38292"/>
                </a:lnTo>
                <a:lnTo>
                  <a:pt x="310614" y="17627"/>
                </a:lnTo>
                <a:lnTo>
                  <a:pt x="268669" y="4558"/>
                </a:lnTo>
                <a:lnTo>
                  <a:pt x="2236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128"/>
          <p:cNvSpPr/>
          <p:nvPr/>
        </p:nvSpPr>
        <p:spPr>
          <a:xfrm>
            <a:off x="4260838" y="2786422"/>
            <a:ext cx="150050" cy="1360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129"/>
          <p:cNvSpPr txBox="1"/>
          <p:nvPr/>
        </p:nvSpPr>
        <p:spPr>
          <a:xfrm>
            <a:off x="4156265" y="2608352"/>
            <a:ext cx="377190" cy="1549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marR="5080" indent="10159">
              <a:lnSpc>
                <a:spcPts val="619"/>
              </a:lnSpc>
            </a:pPr>
            <a:r>
              <a:rPr sz="600" spc="5" dirty="0">
                <a:solidFill>
                  <a:srgbClr val="1D3764"/>
                </a:solidFill>
                <a:latin typeface="Calibri"/>
                <a:cs typeface="Calibri"/>
              </a:rPr>
              <a:t>ATLANTIC  </a:t>
            </a:r>
            <a:r>
              <a:rPr sz="600" dirty="0">
                <a:solidFill>
                  <a:srgbClr val="1D3764"/>
                </a:solidFill>
                <a:latin typeface="Calibri"/>
                <a:cs typeface="Calibri"/>
              </a:rPr>
              <a:t>FRE</a:t>
            </a:r>
            <a:r>
              <a:rPr sz="600" spc="5" dirty="0">
                <a:solidFill>
                  <a:srgbClr val="1D3764"/>
                </a:solidFill>
                <a:latin typeface="Calibri"/>
                <a:cs typeface="Calibri"/>
              </a:rPr>
              <a:t>E ZONE</a:t>
            </a:r>
            <a:endParaRPr sz="600" dirty="0">
              <a:latin typeface="Calibri"/>
              <a:cs typeface="Calibri"/>
            </a:endParaRPr>
          </a:p>
        </p:txBody>
      </p:sp>
      <p:sp>
        <p:nvSpPr>
          <p:cNvPr id="506" name="object 130"/>
          <p:cNvSpPr/>
          <p:nvPr/>
        </p:nvSpPr>
        <p:spPr>
          <a:xfrm>
            <a:off x="1311471" y="2347024"/>
            <a:ext cx="2741295" cy="1582420"/>
          </a:xfrm>
          <a:custGeom>
            <a:avLst/>
            <a:gdLst/>
            <a:ahLst/>
            <a:cxnLst/>
            <a:rect l="l" t="t" r="r" b="b"/>
            <a:pathLst>
              <a:path w="2741295" h="1582420">
                <a:moveTo>
                  <a:pt x="777694" y="0"/>
                </a:moveTo>
                <a:lnTo>
                  <a:pt x="731431" y="2121"/>
                </a:lnTo>
                <a:lnTo>
                  <a:pt x="685686" y="6924"/>
                </a:lnTo>
                <a:lnTo>
                  <a:pt x="640557" y="14346"/>
                </a:lnTo>
                <a:lnTo>
                  <a:pt x="596143" y="24326"/>
                </a:lnTo>
                <a:lnTo>
                  <a:pt x="552543" y="36799"/>
                </a:lnTo>
                <a:lnTo>
                  <a:pt x="509855" y="51705"/>
                </a:lnTo>
                <a:lnTo>
                  <a:pt x="468180" y="68980"/>
                </a:lnTo>
                <a:lnTo>
                  <a:pt x="427615" y="88563"/>
                </a:lnTo>
                <a:lnTo>
                  <a:pt x="388259" y="110389"/>
                </a:lnTo>
                <a:lnTo>
                  <a:pt x="350211" y="134398"/>
                </a:lnTo>
                <a:lnTo>
                  <a:pt x="313570" y="160527"/>
                </a:lnTo>
                <a:lnTo>
                  <a:pt x="278434" y="188712"/>
                </a:lnTo>
                <a:lnTo>
                  <a:pt x="244904" y="218893"/>
                </a:lnTo>
                <a:lnTo>
                  <a:pt x="213076" y="251005"/>
                </a:lnTo>
                <a:lnTo>
                  <a:pt x="183051" y="284987"/>
                </a:lnTo>
                <a:lnTo>
                  <a:pt x="154927" y="320777"/>
                </a:lnTo>
                <a:lnTo>
                  <a:pt x="128803" y="358311"/>
                </a:lnTo>
                <a:lnTo>
                  <a:pt x="104778" y="397528"/>
                </a:lnTo>
                <a:lnTo>
                  <a:pt x="82950" y="438364"/>
                </a:lnTo>
                <a:lnTo>
                  <a:pt x="63418" y="480758"/>
                </a:lnTo>
                <a:lnTo>
                  <a:pt x="46282" y="524647"/>
                </a:lnTo>
                <a:lnTo>
                  <a:pt x="31639" y="569969"/>
                </a:lnTo>
                <a:lnTo>
                  <a:pt x="19590" y="616660"/>
                </a:lnTo>
                <a:lnTo>
                  <a:pt x="10358" y="663980"/>
                </a:lnTo>
                <a:lnTo>
                  <a:pt x="4058" y="711180"/>
                </a:lnTo>
                <a:lnTo>
                  <a:pt x="626" y="758161"/>
                </a:lnTo>
                <a:lnTo>
                  <a:pt x="0" y="804824"/>
                </a:lnTo>
                <a:lnTo>
                  <a:pt x="2117" y="851070"/>
                </a:lnTo>
                <a:lnTo>
                  <a:pt x="6915" y="896801"/>
                </a:lnTo>
                <a:lnTo>
                  <a:pt x="14333" y="941917"/>
                </a:lnTo>
                <a:lnTo>
                  <a:pt x="24307" y="986319"/>
                </a:lnTo>
                <a:lnTo>
                  <a:pt x="36775" y="1029909"/>
                </a:lnTo>
                <a:lnTo>
                  <a:pt x="51674" y="1072588"/>
                </a:lnTo>
                <a:lnTo>
                  <a:pt x="68943" y="1114256"/>
                </a:lnTo>
                <a:lnTo>
                  <a:pt x="88518" y="1154816"/>
                </a:lnTo>
                <a:lnTo>
                  <a:pt x="110338" y="1194167"/>
                </a:lnTo>
                <a:lnTo>
                  <a:pt x="134341" y="1232211"/>
                </a:lnTo>
                <a:lnTo>
                  <a:pt x="160462" y="1268849"/>
                </a:lnTo>
                <a:lnTo>
                  <a:pt x="188642" y="1303982"/>
                </a:lnTo>
                <a:lnTo>
                  <a:pt x="218816" y="1337511"/>
                </a:lnTo>
                <a:lnTo>
                  <a:pt x="250922" y="1369338"/>
                </a:lnTo>
                <a:lnTo>
                  <a:pt x="284899" y="1399363"/>
                </a:lnTo>
                <a:lnTo>
                  <a:pt x="320684" y="1427488"/>
                </a:lnTo>
                <a:lnTo>
                  <a:pt x="358214" y="1453613"/>
                </a:lnTo>
                <a:lnTo>
                  <a:pt x="397427" y="1477639"/>
                </a:lnTo>
                <a:lnTo>
                  <a:pt x="438260" y="1499469"/>
                </a:lnTo>
                <a:lnTo>
                  <a:pt x="480652" y="1519002"/>
                </a:lnTo>
                <a:lnTo>
                  <a:pt x="524540" y="1536140"/>
                </a:lnTo>
                <a:lnTo>
                  <a:pt x="569861" y="1550784"/>
                </a:lnTo>
                <a:lnTo>
                  <a:pt x="616553" y="1562835"/>
                </a:lnTo>
                <a:lnTo>
                  <a:pt x="664488" y="1572166"/>
                </a:lnTo>
                <a:lnTo>
                  <a:pt x="712297" y="1578490"/>
                </a:lnTo>
                <a:lnTo>
                  <a:pt x="759878" y="1581874"/>
                </a:lnTo>
                <a:lnTo>
                  <a:pt x="807128" y="1582381"/>
                </a:lnTo>
                <a:lnTo>
                  <a:pt x="853945" y="1580078"/>
                </a:lnTo>
                <a:lnTo>
                  <a:pt x="900225" y="1575028"/>
                </a:lnTo>
                <a:lnTo>
                  <a:pt x="945866" y="1567296"/>
                </a:lnTo>
                <a:lnTo>
                  <a:pt x="990765" y="1556949"/>
                </a:lnTo>
                <a:lnTo>
                  <a:pt x="1034820" y="1544050"/>
                </a:lnTo>
                <a:lnTo>
                  <a:pt x="1077928" y="1528664"/>
                </a:lnTo>
                <a:lnTo>
                  <a:pt x="1119985" y="1510857"/>
                </a:lnTo>
                <a:lnTo>
                  <a:pt x="1160890" y="1490693"/>
                </a:lnTo>
                <a:lnTo>
                  <a:pt x="1200539" y="1468238"/>
                </a:lnTo>
                <a:lnTo>
                  <a:pt x="1238830" y="1443555"/>
                </a:lnTo>
                <a:lnTo>
                  <a:pt x="1275660" y="1416711"/>
                </a:lnTo>
                <a:lnTo>
                  <a:pt x="1310927" y="1387770"/>
                </a:lnTo>
                <a:lnTo>
                  <a:pt x="1344526" y="1356797"/>
                </a:lnTo>
                <a:lnTo>
                  <a:pt x="1376357" y="1323857"/>
                </a:lnTo>
                <a:lnTo>
                  <a:pt x="1406316" y="1289015"/>
                </a:lnTo>
                <a:lnTo>
                  <a:pt x="1434299" y="1252336"/>
                </a:lnTo>
                <a:lnTo>
                  <a:pt x="1460206" y="1213884"/>
                </a:lnTo>
                <a:lnTo>
                  <a:pt x="1483932" y="1173725"/>
                </a:lnTo>
                <a:lnTo>
                  <a:pt x="1505375" y="1131924"/>
                </a:lnTo>
                <a:lnTo>
                  <a:pt x="1522586" y="1109448"/>
                </a:lnTo>
                <a:lnTo>
                  <a:pt x="1544613" y="1101125"/>
                </a:lnTo>
                <a:lnTo>
                  <a:pt x="2362201" y="1101125"/>
                </a:lnTo>
                <a:lnTo>
                  <a:pt x="1675885" y="862951"/>
                </a:lnTo>
                <a:lnTo>
                  <a:pt x="1612868" y="839440"/>
                </a:lnTo>
                <a:lnTo>
                  <a:pt x="1582579" y="794307"/>
                </a:lnTo>
                <a:lnTo>
                  <a:pt x="1581385" y="747168"/>
                </a:lnTo>
                <a:lnTo>
                  <a:pt x="1577405" y="700527"/>
                </a:lnTo>
                <a:lnTo>
                  <a:pt x="1570704" y="654489"/>
                </a:lnTo>
                <a:lnTo>
                  <a:pt x="1561346" y="609156"/>
                </a:lnTo>
                <a:lnTo>
                  <a:pt x="1549398" y="564634"/>
                </a:lnTo>
                <a:lnTo>
                  <a:pt x="1534925" y="521024"/>
                </a:lnTo>
                <a:lnTo>
                  <a:pt x="1517993" y="478431"/>
                </a:lnTo>
                <a:lnTo>
                  <a:pt x="1498666" y="436957"/>
                </a:lnTo>
                <a:lnTo>
                  <a:pt x="1477010" y="396707"/>
                </a:lnTo>
                <a:lnTo>
                  <a:pt x="1453091" y="357784"/>
                </a:lnTo>
                <a:lnTo>
                  <a:pt x="1426974" y="320291"/>
                </a:lnTo>
                <a:lnTo>
                  <a:pt x="1398724" y="284331"/>
                </a:lnTo>
                <a:lnTo>
                  <a:pt x="1368407" y="250008"/>
                </a:lnTo>
                <a:lnTo>
                  <a:pt x="1336089" y="217426"/>
                </a:lnTo>
                <a:lnTo>
                  <a:pt x="1301834" y="186688"/>
                </a:lnTo>
                <a:lnTo>
                  <a:pt x="1265709" y="157898"/>
                </a:lnTo>
                <a:lnTo>
                  <a:pt x="1227778" y="131158"/>
                </a:lnTo>
                <a:lnTo>
                  <a:pt x="1188107" y="106573"/>
                </a:lnTo>
                <a:lnTo>
                  <a:pt x="1146761" y="84245"/>
                </a:lnTo>
                <a:lnTo>
                  <a:pt x="1103807" y="64279"/>
                </a:lnTo>
                <a:lnTo>
                  <a:pt x="1059309" y="46777"/>
                </a:lnTo>
                <a:lnTo>
                  <a:pt x="1013332" y="31844"/>
                </a:lnTo>
                <a:lnTo>
                  <a:pt x="965943" y="19582"/>
                </a:lnTo>
                <a:lnTo>
                  <a:pt x="918598" y="10351"/>
                </a:lnTo>
                <a:lnTo>
                  <a:pt x="871376" y="4052"/>
                </a:lnTo>
                <a:lnTo>
                  <a:pt x="824375" y="623"/>
                </a:lnTo>
                <a:lnTo>
                  <a:pt x="777694" y="0"/>
                </a:lnTo>
                <a:close/>
              </a:path>
              <a:path w="2741295" h="1582420">
                <a:moveTo>
                  <a:pt x="2362201" y="1101125"/>
                </a:moveTo>
                <a:lnTo>
                  <a:pt x="1544613" y="1101125"/>
                </a:lnTo>
                <a:lnTo>
                  <a:pt x="1571767" y="1101629"/>
                </a:lnTo>
                <a:lnTo>
                  <a:pt x="1604359" y="1105635"/>
                </a:lnTo>
                <a:lnTo>
                  <a:pt x="2740717" y="1232483"/>
                </a:lnTo>
                <a:lnTo>
                  <a:pt x="2362201" y="1101125"/>
                </a:lnTo>
                <a:close/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131"/>
          <p:cNvSpPr/>
          <p:nvPr/>
        </p:nvSpPr>
        <p:spPr>
          <a:xfrm>
            <a:off x="2222501" y="3171825"/>
            <a:ext cx="228599" cy="304800"/>
          </a:xfrm>
          <a:custGeom>
            <a:avLst/>
            <a:gdLst/>
            <a:ahLst/>
            <a:cxnLst/>
            <a:rect l="l" t="t" r="r" b="b"/>
            <a:pathLst>
              <a:path w="673735" h="657860">
                <a:moveTo>
                  <a:pt x="0" y="328790"/>
                </a:moveTo>
                <a:lnTo>
                  <a:pt x="3652" y="280201"/>
                </a:lnTo>
                <a:lnTo>
                  <a:pt x="14261" y="233827"/>
                </a:lnTo>
                <a:lnTo>
                  <a:pt x="31305" y="190175"/>
                </a:lnTo>
                <a:lnTo>
                  <a:pt x="54263" y="149755"/>
                </a:lnTo>
                <a:lnTo>
                  <a:pt x="82613" y="113075"/>
                </a:lnTo>
                <a:lnTo>
                  <a:pt x="115833" y="80642"/>
                </a:lnTo>
                <a:lnTo>
                  <a:pt x="153403" y="52967"/>
                </a:lnTo>
                <a:lnTo>
                  <a:pt x="194800" y="30556"/>
                </a:lnTo>
                <a:lnTo>
                  <a:pt x="239503" y="13919"/>
                </a:lnTo>
                <a:lnTo>
                  <a:pt x="286990" y="3564"/>
                </a:lnTo>
                <a:lnTo>
                  <a:pt x="336740" y="0"/>
                </a:lnTo>
                <a:lnTo>
                  <a:pt x="386504" y="3564"/>
                </a:lnTo>
                <a:lnTo>
                  <a:pt x="434001" y="13919"/>
                </a:lnTo>
                <a:lnTo>
                  <a:pt x="478708" y="30556"/>
                </a:lnTo>
                <a:lnTo>
                  <a:pt x="520105" y="52967"/>
                </a:lnTo>
                <a:lnTo>
                  <a:pt x="557673" y="80642"/>
                </a:lnTo>
                <a:lnTo>
                  <a:pt x="590889" y="113075"/>
                </a:lnTo>
                <a:lnTo>
                  <a:pt x="619233" y="149755"/>
                </a:lnTo>
                <a:lnTo>
                  <a:pt x="642185" y="190175"/>
                </a:lnTo>
                <a:lnTo>
                  <a:pt x="659224" y="233827"/>
                </a:lnTo>
                <a:lnTo>
                  <a:pt x="669830" y="280201"/>
                </a:lnTo>
                <a:lnTo>
                  <a:pt x="673481" y="328790"/>
                </a:lnTo>
                <a:lnTo>
                  <a:pt x="669830" y="377359"/>
                </a:lnTo>
                <a:lnTo>
                  <a:pt x="659224" y="423716"/>
                </a:lnTo>
                <a:lnTo>
                  <a:pt x="642185" y="467353"/>
                </a:lnTo>
                <a:lnTo>
                  <a:pt x="619233" y="507760"/>
                </a:lnTo>
                <a:lnTo>
                  <a:pt x="590889" y="544430"/>
                </a:lnTo>
                <a:lnTo>
                  <a:pt x="557673" y="576854"/>
                </a:lnTo>
                <a:lnTo>
                  <a:pt x="520105" y="604523"/>
                </a:lnTo>
                <a:lnTo>
                  <a:pt x="478708" y="626928"/>
                </a:lnTo>
                <a:lnTo>
                  <a:pt x="434001" y="643561"/>
                </a:lnTo>
                <a:lnTo>
                  <a:pt x="386504" y="653914"/>
                </a:lnTo>
                <a:lnTo>
                  <a:pt x="336740" y="657479"/>
                </a:lnTo>
                <a:lnTo>
                  <a:pt x="286990" y="653914"/>
                </a:lnTo>
                <a:lnTo>
                  <a:pt x="239503" y="643561"/>
                </a:lnTo>
                <a:lnTo>
                  <a:pt x="194800" y="626928"/>
                </a:lnTo>
                <a:lnTo>
                  <a:pt x="153403" y="604523"/>
                </a:lnTo>
                <a:lnTo>
                  <a:pt x="115833" y="576854"/>
                </a:lnTo>
                <a:lnTo>
                  <a:pt x="82613" y="544430"/>
                </a:lnTo>
                <a:lnTo>
                  <a:pt x="54263" y="507760"/>
                </a:lnTo>
                <a:lnTo>
                  <a:pt x="31305" y="467353"/>
                </a:lnTo>
                <a:lnTo>
                  <a:pt x="14261" y="423716"/>
                </a:lnTo>
                <a:lnTo>
                  <a:pt x="3652" y="377359"/>
                </a:lnTo>
                <a:lnTo>
                  <a:pt x="0" y="32879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132"/>
          <p:cNvSpPr/>
          <p:nvPr/>
        </p:nvSpPr>
        <p:spPr>
          <a:xfrm>
            <a:off x="2222500" y="3248026"/>
            <a:ext cx="152400" cy="152399"/>
          </a:xfrm>
          <a:custGeom>
            <a:avLst/>
            <a:gdLst/>
            <a:ahLst/>
            <a:cxnLst/>
            <a:rect l="l" t="t" r="r" b="b"/>
            <a:pathLst>
              <a:path w="510539" h="504189">
                <a:moveTo>
                  <a:pt x="412856" y="232829"/>
                </a:moveTo>
                <a:lnTo>
                  <a:pt x="314210" y="232829"/>
                </a:lnTo>
                <a:lnTo>
                  <a:pt x="379742" y="504202"/>
                </a:lnTo>
                <a:lnTo>
                  <a:pt x="426097" y="470852"/>
                </a:lnTo>
                <a:lnTo>
                  <a:pt x="412856" y="232829"/>
                </a:lnTo>
                <a:close/>
              </a:path>
              <a:path w="510539" h="504189">
                <a:moveTo>
                  <a:pt x="0" y="311797"/>
                </a:moveTo>
                <a:lnTo>
                  <a:pt x="81838" y="360146"/>
                </a:lnTo>
                <a:lnTo>
                  <a:pt x="102107" y="453377"/>
                </a:lnTo>
                <a:lnTo>
                  <a:pt x="132029" y="354660"/>
                </a:lnTo>
                <a:lnTo>
                  <a:pt x="191813" y="314680"/>
                </a:lnTo>
                <a:lnTo>
                  <a:pt x="103416" y="314680"/>
                </a:lnTo>
                <a:lnTo>
                  <a:pt x="0" y="311797"/>
                </a:lnTo>
                <a:close/>
              </a:path>
              <a:path w="510539" h="504189">
                <a:moveTo>
                  <a:pt x="87782" y="0"/>
                </a:moveTo>
                <a:lnTo>
                  <a:pt x="42468" y="32562"/>
                </a:lnTo>
                <a:lnTo>
                  <a:pt x="277177" y="181571"/>
                </a:lnTo>
                <a:lnTo>
                  <a:pt x="103416" y="314680"/>
                </a:lnTo>
                <a:lnTo>
                  <a:pt x="191813" y="314680"/>
                </a:lnTo>
                <a:lnTo>
                  <a:pt x="314210" y="232829"/>
                </a:lnTo>
                <a:lnTo>
                  <a:pt x="412856" y="232829"/>
                </a:lnTo>
                <a:lnTo>
                  <a:pt x="409448" y="171564"/>
                </a:lnTo>
                <a:lnTo>
                  <a:pt x="419366" y="164134"/>
                </a:lnTo>
                <a:lnTo>
                  <a:pt x="429653" y="155003"/>
                </a:lnTo>
                <a:lnTo>
                  <a:pt x="442442" y="145414"/>
                </a:lnTo>
                <a:lnTo>
                  <a:pt x="454482" y="134785"/>
                </a:lnTo>
                <a:lnTo>
                  <a:pt x="466598" y="124294"/>
                </a:lnTo>
                <a:lnTo>
                  <a:pt x="476897" y="115150"/>
                </a:lnTo>
                <a:lnTo>
                  <a:pt x="478785" y="112775"/>
                </a:lnTo>
                <a:lnTo>
                  <a:pt x="366699" y="112775"/>
                </a:lnTo>
                <a:lnTo>
                  <a:pt x="87782" y="0"/>
                </a:lnTo>
                <a:close/>
              </a:path>
              <a:path w="510539" h="504189">
                <a:moveTo>
                  <a:pt x="495058" y="50291"/>
                </a:moveTo>
                <a:lnTo>
                  <a:pt x="485902" y="51371"/>
                </a:lnTo>
                <a:lnTo>
                  <a:pt x="475716" y="53009"/>
                </a:lnTo>
                <a:lnTo>
                  <a:pt x="465404" y="56387"/>
                </a:lnTo>
                <a:lnTo>
                  <a:pt x="457606" y="59372"/>
                </a:lnTo>
                <a:lnTo>
                  <a:pt x="451586" y="60896"/>
                </a:lnTo>
                <a:lnTo>
                  <a:pt x="449745" y="62280"/>
                </a:lnTo>
                <a:lnTo>
                  <a:pt x="441172" y="65735"/>
                </a:lnTo>
                <a:lnTo>
                  <a:pt x="429539" y="73050"/>
                </a:lnTo>
                <a:lnTo>
                  <a:pt x="415264" y="80733"/>
                </a:lnTo>
                <a:lnTo>
                  <a:pt x="388340" y="98145"/>
                </a:lnTo>
                <a:lnTo>
                  <a:pt x="377393" y="106362"/>
                </a:lnTo>
                <a:lnTo>
                  <a:pt x="369430" y="110756"/>
                </a:lnTo>
                <a:lnTo>
                  <a:pt x="366699" y="112775"/>
                </a:lnTo>
                <a:lnTo>
                  <a:pt x="478785" y="112775"/>
                </a:lnTo>
                <a:lnTo>
                  <a:pt x="482663" y="107899"/>
                </a:lnTo>
                <a:lnTo>
                  <a:pt x="484454" y="106540"/>
                </a:lnTo>
                <a:lnTo>
                  <a:pt x="488353" y="102196"/>
                </a:lnTo>
                <a:lnTo>
                  <a:pt x="493318" y="95478"/>
                </a:lnTo>
                <a:lnTo>
                  <a:pt x="499160" y="88099"/>
                </a:lnTo>
                <a:lnTo>
                  <a:pt x="504380" y="79794"/>
                </a:lnTo>
                <a:lnTo>
                  <a:pt x="508901" y="70599"/>
                </a:lnTo>
                <a:lnTo>
                  <a:pt x="509955" y="62420"/>
                </a:lnTo>
                <a:lnTo>
                  <a:pt x="508342" y="56502"/>
                </a:lnTo>
                <a:lnTo>
                  <a:pt x="503212" y="51549"/>
                </a:lnTo>
                <a:lnTo>
                  <a:pt x="495058" y="502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133"/>
          <p:cNvSpPr txBox="1"/>
          <p:nvPr/>
        </p:nvSpPr>
        <p:spPr>
          <a:xfrm>
            <a:off x="1472794" y="2567776"/>
            <a:ext cx="132207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6038" marR="218421" algn="ctr">
              <a:lnSpc>
                <a:spcPts val="1400"/>
              </a:lnSpc>
            </a:pPr>
            <a:r>
              <a:rPr sz="1000" spc="-5" dirty="0">
                <a:solidFill>
                  <a:schemeClr val="tx2"/>
                </a:solidFill>
                <a:latin typeface="Calibri"/>
                <a:cs typeface="Calibri"/>
              </a:rPr>
              <a:t>N</a:t>
            </a:r>
            <a:r>
              <a:rPr sz="1000" spc="-10" dirty="0">
                <a:solidFill>
                  <a:schemeClr val="tx2"/>
                </a:solidFill>
                <a:latin typeface="Calibri"/>
                <a:cs typeface="Calibri"/>
              </a:rPr>
              <a:t>OUASSEUR  </a:t>
            </a:r>
            <a:r>
              <a:rPr sz="1000" spc="-5" dirty="0">
                <a:solidFill>
                  <a:schemeClr val="tx2"/>
                </a:solidFill>
                <a:latin typeface="Calibri"/>
                <a:cs typeface="Calibri"/>
              </a:rPr>
              <a:t>AEROSPACE</a:t>
            </a:r>
            <a:endParaRPr sz="1000" dirty="0">
              <a:solidFill>
                <a:schemeClr val="tx2"/>
              </a:solidFill>
              <a:latin typeface="Calibri"/>
              <a:cs typeface="Calibri"/>
            </a:endParaRPr>
          </a:p>
          <a:p>
            <a:pPr algn="ctr">
              <a:lnSpc>
                <a:spcPts val="1400"/>
              </a:lnSpc>
            </a:pPr>
            <a:r>
              <a:rPr sz="1000" spc="-5" dirty="0">
                <a:solidFill>
                  <a:schemeClr val="tx2"/>
                </a:solidFill>
                <a:latin typeface="Calibri"/>
                <a:cs typeface="Calibri"/>
              </a:rPr>
              <a:t>PARK</a:t>
            </a:r>
            <a:r>
              <a:rPr sz="1000" spc="-5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chemeClr val="tx2"/>
                </a:solidFill>
                <a:latin typeface="Calibri"/>
                <a:cs typeface="Calibri"/>
              </a:rPr>
              <a:t>«MIDPARC»</a:t>
            </a:r>
            <a:endParaRPr sz="100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510" name="object 134"/>
          <p:cNvSpPr/>
          <p:nvPr/>
        </p:nvSpPr>
        <p:spPr>
          <a:xfrm>
            <a:off x="4044519" y="3617432"/>
            <a:ext cx="459105" cy="809625"/>
          </a:xfrm>
          <a:custGeom>
            <a:avLst/>
            <a:gdLst/>
            <a:ahLst/>
            <a:cxnLst/>
            <a:rect l="l" t="t" r="r" b="b"/>
            <a:pathLst>
              <a:path w="459104" h="809625">
                <a:moveTo>
                  <a:pt x="229552" y="0"/>
                </a:moveTo>
                <a:lnTo>
                  <a:pt x="193166" y="325018"/>
                </a:lnTo>
                <a:lnTo>
                  <a:pt x="192199" y="335013"/>
                </a:lnTo>
                <a:lnTo>
                  <a:pt x="190573" y="344339"/>
                </a:lnTo>
                <a:lnTo>
                  <a:pt x="186884" y="351702"/>
                </a:lnTo>
                <a:lnTo>
                  <a:pt x="179730" y="355803"/>
                </a:lnTo>
                <a:lnTo>
                  <a:pt x="137399" y="369620"/>
                </a:lnTo>
                <a:lnTo>
                  <a:pt x="99134" y="390990"/>
                </a:lnTo>
                <a:lnTo>
                  <a:pt x="65824" y="419023"/>
                </a:lnTo>
                <a:lnTo>
                  <a:pt x="38364" y="452825"/>
                </a:lnTo>
                <a:lnTo>
                  <a:pt x="17645" y="491506"/>
                </a:lnTo>
                <a:lnTo>
                  <a:pt x="4560" y="534172"/>
                </a:lnTo>
                <a:lnTo>
                  <a:pt x="0" y="579932"/>
                </a:lnTo>
                <a:lnTo>
                  <a:pt x="4664" y="626200"/>
                </a:lnTo>
                <a:lnTo>
                  <a:pt x="18042" y="669290"/>
                </a:lnTo>
                <a:lnTo>
                  <a:pt x="39209" y="708281"/>
                </a:lnTo>
                <a:lnTo>
                  <a:pt x="67241" y="742251"/>
                </a:lnTo>
                <a:lnTo>
                  <a:pt x="101216" y="770277"/>
                </a:lnTo>
                <a:lnTo>
                  <a:pt x="140208" y="791437"/>
                </a:lnTo>
                <a:lnTo>
                  <a:pt x="183295" y="804810"/>
                </a:lnTo>
                <a:lnTo>
                  <a:pt x="229552" y="809472"/>
                </a:lnTo>
                <a:lnTo>
                  <a:pt x="275812" y="804810"/>
                </a:lnTo>
                <a:lnTo>
                  <a:pt x="318899" y="791437"/>
                </a:lnTo>
                <a:lnTo>
                  <a:pt x="357890" y="770277"/>
                </a:lnTo>
                <a:lnTo>
                  <a:pt x="391861" y="742251"/>
                </a:lnTo>
                <a:lnTo>
                  <a:pt x="419890" y="708281"/>
                </a:lnTo>
                <a:lnTo>
                  <a:pt x="441053" y="669290"/>
                </a:lnTo>
                <a:lnTo>
                  <a:pt x="454428" y="626200"/>
                </a:lnTo>
                <a:lnTo>
                  <a:pt x="459092" y="579932"/>
                </a:lnTo>
                <a:lnTo>
                  <a:pt x="454556" y="534297"/>
                </a:lnTo>
                <a:lnTo>
                  <a:pt x="441539" y="491737"/>
                </a:lnTo>
                <a:lnTo>
                  <a:pt x="420927" y="453136"/>
                </a:lnTo>
                <a:lnTo>
                  <a:pt x="393604" y="419378"/>
                </a:lnTo>
                <a:lnTo>
                  <a:pt x="360456" y="391346"/>
                </a:lnTo>
                <a:lnTo>
                  <a:pt x="322368" y="369924"/>
                </a:lnTo>
                <a:lnTo>
                  <a:pt x="280225" y="355993"/>
                </a:lnTo>
                <a:lnTo>
                  <a:pt x="272761" y="352571"/>
                </a:lnTo>
                <a:lnTo>
                  <a:pt x="269006" y="346876"/>
                </a:lnTo>
                <a:lnTo>
                  <a:pt x="267425" y="339164"/>
                </a:lnTo>
                <a:lnTo>
                  <a:pt x="266484" y="329691"/>
                </a:lnTo>
                <a:lnTo>
                  <a:pt x="229552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135"/>
          <p:cNvSpPr/>
          <p:nvPr/>
        </p:nvSpPr>
        <p:spPr>
          <a:xfrm>
            <a:off x="4044518" y="3617432"/>
            <a:ext cx="229870" cy="809625"/>
          </a:xfrm>
          <a:custGeom>
            <a:avLst/>
            <a:gdLst/>
            <a:ahLst/>
            <a:cxnLst/>
            <a:rect l="l" t="t" r="r" b="b"/>
            <a:pathLst>
              <a:path w="229870" h="809625">
                <a:moveTo>
                  <a:pt x="229552" y="0"/>
                </a:moveTo>
                <a:lnTo>
                  <a:pt x="193166" y="325018"/>
                </a:lnTo>
                <a:lnTo>
                  <a:pt x="192199" y="335015"/>
                </a:lnTo>
                <a:lnTo>
                  <a:pt x="190573" y="344346"/>
                </a:lnTo>
                <a:lnTo>
                  <a:pt x="186884" y="351712"/>
                </a:lnTo>
                <a:lnTo>
                  <a:pt x="179730" y="355815"/>
                </a:lnTo>
                <a:lnTo>
                  <a:pt x="137399" y="369632"/>
                </a:lnTo>
                <a:lnTo>
                  <a:pt x="99134" y="391001"/>
                </a:lnTo>
                <a:lnTo>
                  <a:pt x="65824" y="419031"/>
                </a:lnTo>
                <a:lnTo>
                  <a:pt x="38364" y="452830"/>
                </a:lnTo>
                <a:lnTo>
                  <a:pt x="17645" y="491508"/>
                </a:lnTo>
                <a:lnTo>
                  <a:pt x="4560" y="534173"/>
                </a:lnTo>
                <a:lnTo>
                  <a:pt x="0" y="579932"/>
                </a:lnTo>
                <a:lnTo>
                  <a:pt x="4664" y="626200"/>
                </a:lnTo>
                <a:lnTo>
                  <a:pt x="18042" y="669290"/>
                </a:lnTo>
                <a:lnTo>
                  <a:pt x="39209" y="708281"/>
                </a:lnTo>
                <a:lnTo>
                  <a:pt x="67241" y="742251"/>
                </a:lnTo>
                <a:lnTo>
                  <a:pt x="101216" y="770277"/>
                </a:lnTo>
                <a:lnTo>
                  <a:pt x="140208" y="791437"/>
                </a:lnTo>
                <a:lnTo>
                  <a:pt x="183295" y="804810"/>
                </a:lnTo>
                <a:lnTo>
                  <a:pt x="229552" y="809472"/>
                </a:lnTo>
                <a:lnTo>
                  <a:pt x="229552" y="0"/>
                </a:lnTo>
                <a:close/>
              </a:path>
            </a:pathLst>
          </a:custGeom>
          <a:solidFill>
            <a:srgbClr val="1D37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136"/>
          <p:cNvSpPr/>
          <p:nvPr/>
        </p:nvSpPr>
        <p:spPr>
          <a:xfrm>
            <a:off x="4053993" y="3979151"/>
            <a:ext cx="440690" cy="440690"/>
          </a:xfrm>
          <a:custGeom>
            <a:avLst/>
            <a:gdLst/>
            <a:ahLst/>
            <a:cxnLst/>
            <a:rect l="l" t="t" r="r" b="b"/>
            <a:pathLst>
              <a:path w="440689" h="440689">
                <a:moveTo>
                  <a:pt x="220078" y="0"/>
                </a:moveTo>
                <a:lnTo>
                  <a:pt x="175821" y="4485"/>
                </a:lnTo>
                <a:lnTo>
                  <a:pt x="134556" y="17342"/>
                </a:lnTo>
                <a:lnTo>
                  <a:pt x="97178" y="37676"/>
                </a:lnTo>
                <a:lnTo>
                  <a:pt x="64585" y="64590"/>
                </a:lnTo>
                <a:lnTo>
                  <a:pt x="37674" y="97187"/>
                </a:lnTo>
                <a:lnTo>
                  <a:pt x="17342" y="134572"/>
                </a:lnTo>
                <a:lnTo>
                  <a:pt x="4485" y="175847"/>
                </a:lnTo>
                <a:lnTo>
                  <a:pt x="0" y="220116"/>
                </a:lnTo>
                <a:lnTo>
                  <a:pt x="4485" y="264359"/>
                </a:lnTo>
                <a:lnTo>
                  <a:pt x="17342" y="305614"/>
                </a:lnTo>
                <a:lnTo>
                  <a:pt x="37674" y="342983"/>
                </a:lnTo>
                <a:lnTo>
                  <a:pt x="64585" y="375569"/>
                </a:lnTo>
                <a:lnTo>
                  <a:pt x="97178" y="402475"/>
                </a:lnTo>
                <a:lnTo>
                  <a:pt x="134556" y="422804"/>
                </a:lnTo>
                <a:lnTo>
                  <a:pt x="175821" y="435659"/>
                </a:lnTo>
                <a:lnTo>
                  <a:pt x="220078" y="440143"/>
                </a:lnTo>
                <a:lnTo>
                  <a:pt x="264338" y="435659"/>
                </a:lnTo>
                <a:lnTo>
                  <a:pt x="305605" y="422804"/>
                </a:lnTo>
                <a:lnTo>
                  <a:pt x="342983" y="402475"/>
                </a:lnTo>
                <a:lnTo>
                  <a:pt x="375575" y="375569"/>
                </a:lnTo>
                <a:lnTo>
                  <a:pt x="402485" y="342983"/>
                </a:lnTo>
                <a:lnTo>
                  <a:pt x="422816" y="305614"/>
                </a:lnTo>
                <a:lnTo>
                  <a:pt x="435672" y="264359"/>
                </a:lnTo>
                <a:lnTo>
                  <a:pt x="440156" y="220116"/>
                </a:lnTo>
                <a:lnTo>
                  <a:pt x="435672" y="175847"/>
                </a:lnTo>
                <a:lnTo>
                  <a:pt x="422816" y="134572"/>
                </a:lnTo>
                <a:lnTo>
                  <a:pt x="402485" y="97187"/>
                </a:lnTo>
                <a:lnTo>
                  <a:pt x="375575" y="64590"/>
                </a:lnTo>
                <a:lnTo>
                  <a:pt x="342983" y="37676"/>
                </a:lnTo>
                <a:lnTo>
                  <a:pt x="305605" y="17342"/>
                </a:lnTo>
                <a:lnTo>
                  <a:pt x="264338" y="4485"/>
                </a:lnTo>
                <a:lnTo>
                  <a:pt x="2200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137"/>
          <p:cNvSpPr txBox="1"/>
          <p:nvPr/>
        </p:nvSpPr>
        <p:spPr>
          <a:xfrm>
            <a:off x="4082035" y="4109516"/>
            <a:ext cx="37909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sz="600" spc="21" dirty="0">
                <a:solidFill>
                  <a:srgbClr val="1D3764"/>
                </a:solidFill>
                <a:latin typeface="Calibri"/>
                <a:cs typeface="Calibri"/>
              </a:rPr>
              <a:t>AGROPOLIS</a:t>
            </a:r>
            <a:endParaRPr sz="600" dirty="0">
              <a:latin typeface="Calibri"/>
              <a:cs typeface="Calibri"/>
            </a:endParaRPr>
          </a:p>
        </p:txBody>
      </p:sp>
      <p:sp>
        <p:nvSpPr>
          <p:cNvPr id="514" name="object 138"/>
          <p:cNvSpPr/>
          <p:nvPr/>
        </p:nvSpPr>
        <p:spPr>
          <a:xfrm>
            <a:off x="4183049" y="4199634"/>
            <a:ext cx="174298" cy="18140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140"/>
          <p:cNvSpPr/>
          <p:nvPr/>
        </p:nvSpPr>
        <p:spPr>
          <a:xfrm>
            <a:off x="3142234" y="3856483"/>
            <a:ext cx="215265" cy="213360"/>
          </a:xfrm>
          <a:custGeom>
            <a:avLst/>
            <a:gdLst/>
            <a:ahLst/>
            <a:cxnLst/>
            <a:rect l="l" t="t" r="r" b="b"/>
            <a:pathLst>
              <a:path w="215264" h="213360">
                <a:moveTo>
                  <a:pt x="174284" y="98374"/>
                </a:moveTo>
                <a:lnTo>
                  <a:pt x="132638" y="98374"/>
                </a:lnTo>
                <a:lnTo>
                  <a:pt x="160312" y="213080"/>
                </a:lnTo>
                <a:lnTo>
                  <a:pt x="179882" y="198983"/>
                </a:lnTo>
                <a:lnTo>
                  <a:pt x="174284" y="98374"/>
                </a:lnTo>
                <a:close/>
              </a:path>
              <a:path w="215264" h="213360">
                <a:moveTo>
                  <a:pt x="0" y="131749"/>
                </a:moveTo>
                <a:lnTo>
                  <a:pt x="34556" y="152196"/>
                </a:lnTo>
                <a:lnTo>
                  <a:pt x="43103" y="191592"/>
                </a:lnTo>
                <a:lnTo>
                  <a:pt x="55752" y="149872"/>
                </a:lnTo>
                <a:lnTo>
                  <a:pt x="80951" y="132994"/>
                </a:lnTo>
                <a:lnTo>
                  <a:pt x="43649" y="132994"/>
                </a:lnTo>
                <a:lnTo>
                  <a:pt x="0" y="131749"/>
                </a:lnTo>
                <a:close/>
              </a:path>
              <a:path w="215264" h="213360">
                <a:moveTo>
                  <a:pt x="37071" y="0"/>
                </a:moveTo>
                <a:lnTo>
                  <a:pt x="17945" y="13779"/>
                </a:lnTo>
                <a:lnTo>
                  <a:pt x="116979" y="76733"/>
                </a:lnTo>
                <a:lnTo>
                  <a:pt x="43649" y="132994"/>
                </a:lnTo>
                <a:lnTo>
                  <a:pt x="80951" y="132994"/>
                </a:lnTo>
                <a:lnTo>
                  <a:pt x="132638" y="98374"/>
                </a:lnTo>
                <a:lnTo>
                  <a:pt x="174284" y="98374"/>
                </a:lnTo>
                <a:lnTo>
                  <a:pt x="172847" y="72529"/>
                </a:lnTo>
                <a:lnTo>
                  <a:pt x="177038" y="69380"/>
                </a:lnTo>
                <a:lnTo>
                  <a:pt x="181381" y="65506"/>
                </a:lnTo>
                <a:lnTo>
                  <a:pt x="186791" y="61455"/>
                </a:lnTo>
                <a:lnTo>
                  <a:pt x="191833" y="56972"/>
                </a:lnTo>
                <a:lnTo>
                  <a:pt x="196964" y="52539"/>
                </a:lnTo>
                <a:lnTo>
                  <a:pt x="201307" y="48679"/>
                </a:lnTo>
                <a:lnTo>
                  <a:pt x="202086" y="47701"/>
                </a:lnTo>
                <a:lnTo>
                  <a:pt x="154813" y="47701"/>
                </a:lnTo>
                <a:lnTo>
                  <a:pt x="37071" y="0"/>
                </a:lnTo>
                <a:close/>
              </a:path>
              <a:path w="215264" h="213360">
                <a:moveTo>
                  <a:pt x="208978" y="21259"/>
                </a:moveTo>
                <a:lnTo>
                  <a:pt x="205117" y="21717"/>
                </a:lnTo>
                <a:lnTo>
                  <a:pt x="200787" y="22428"/>
                </a:lnTo>
                <a:lnTo>
                  <a:pt x="196345" y="23888"/>
                </a:lnTo>
                <a:lnTo>
                  <a:pt x="193192" y="25107"/>
                </a:lnTo>
                <a:lnTo>
                  <a:pt x="190639" y="25742"/>
                </a:lnTo>
                <a:lnTo>
                  <a:pt x="189877" y="26339"/>
                </a:lnTo>
                <a:lnTo>
                  <a:pt x="186232" y="27800"/>
                </a:lnTo>
                <a:lnTo>
                  <a:pt x="181305" y="30886"/>
                </a:lnTo>
                <a:lnTo>
                  <a:pt x="175310" y="34124"/>
                </a:lnTo>
                <a:lnTo>
                  <a:pt x="163957" y="41478"/>
                </a:lnTo>
                <a:lnTo>
                  <a:pt x="159334" y="44945"/>
                </a:lnTo>
                <a:lnTo>
                  <a:pt x="155956" y="46824"/>
                </a:lnTo>
                <a:lnTo>
                  <a:pt x="154813" y="47701"/>
                </a:lnTo>
                <a:lnTo>
                  <a:pt x="202086" y="47701"/>
                </a:lnTo>
                <a:lnTo>
                  <a:pt x="203746" y="45618"/>
                </a:lnTo>
                <a:lnTo>
                  <a:pt x="204520" y="45046"/>
                </a:lnTo>
                <a:lnTo>
                  <a:pt x="206159" y="43192"/>
                </a:lnTo>
                <a:lnTo>
                  <a:pt x="208229" y="40360"/>
                </a:lnTo>
                <a:lnTo>
                  <a:pt x="210743" y="37236"/>
                </a:lnTo>
                <a:lnTo>
                  <a:pt x="212915" y="33743"/>
                </a:lnTo>
                <a:lnTo>
                  <a:pt x="214845" y="29845"/>
                </a:lnTo>
                <a:lnTo>
                  <a:pt x="215265" y="26441"/>
                </a:lnTo>
                <a:lnTo>
                  <a:pt x="214591" y="23888"/>
                </a:lnTo>
                <a:lnTo>
                  <a:pt x="212394" y="21805"/>
                </a:lnTo>
                <a:lnTo>
                  <a:pt x="208978" y="212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141"/>
          <p:cNvSpPr txBox="1"/>
          <p:nvPr/>
        </p:nvSpPr>
        <p:spPr>
          <a:xfrm>
            <a:off x="2984463" y="3647669"/>
            <a:ext cx="52895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sz="900" b="1" spc="-10" dirty="0">
                <a:solidFill>
                  <a:srgbClr val="FFFFFF"/>
                </a:solidFill>
                <a:latin typeface="Calibri"/>
                <a:cs typeface="Calibri"/>
              </a:rPr>
              <a:t>MIDPARC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518" name="object 142"/>
          <p:cNvSpPr/>
          <p:nvPr/>
        </p:nvSpPr>
        <p:spPr>
          <a:xfrm>
            <a:off x="3151036" y="2982892"/>
            <a:ext cx="949960" cy="592455"/>
          </a:xfrm>
          <a:custGeom>
            <a:avLst/>
            <a:gdLst/>
            <a:ahLst/>
            <a:cxnLst/>
            <a:rect l="l" t="t" r="r" b="b"/>
            <a:pathLst>
              <a:path w="949960" h="592454">
                <a:moveTo>
                  <a:pt x="722544" y="455217"/>
                </a:moveTo>
                <a:lnTo>
                  <a:pt x="533256" y="455217"/>
                </a:lnTo>
                <a:lnTo>
                  <a:pt x="542883" y="457452"/>
                </a:lnTo>
                <a:lnTo>
                  <a:pt x="554176" y="461323"/>
                </a:lnTo>
                <a:lnTo>
                  <a:pt x="949718" y="592120"/>
                </a:lnTo>
                <a:lnTo>
                  <a:pt x="722544" y="455217"/>
                </a:lnTo>
                <a:close/>
              </a:path>
              <a:path w="949960" h="592454">
                <a:moveTo>
                  <a:pt x="274567" y="0"/>
                </a:moveTo>
                <a:lnTo>
                  <a:pt x="230459" y="5529"/>
                </a:lnTo>
                <a:lnTo>
                  <a:pt x="187910" y="17683"/>
                </a:lnTo>
                <a:lnTo>
                  <a:pt x="147707" y="36171"/>
                </a:lnTo>
                <a:lnTo>
                  <a:pt x="110636" y="60699"/>
                </a:lnTo>
                <a:lnTo>
                  <a:pt x="77485" y="90976"/>
                </a:lnTo>
                <a:lnTo>
                  <a:pt x="49039" y="126711"/>
                </a:lnTo>
                <a:lnTo>
                  <a:pt x="26085" y="167610"/>
                </a:lnTo>
                <a:lnTo>
                  <a:pt x="9987" y="211674"/>
                </a:lnTo>
                <a:lnTo>
                  <a:pt x="1389" y="256540"/>
                </a:lnTo>
                <a:lnTo>
                  <a:pt x="0" y="301423"/>
                </a:lnTo>
                <a:lnTo>
                  <a:pt x="5528" y="345533"/>
                </a:lnTo>
                <a:lnTo>
                  <a:pt x="17682" y="388085"/>
                </a:lnTo>
                <a:lnTo>
                  <a:pt x="36172" y="428291"/>
                </a:lnTo>
                <a:lnTo>
                  <a:pt x="60705" y="465363"/>
                </a:lnTo>
                <a:lnTo>
                  <a:pt x="90990" y="498514"/>
                </a:lnTo>
                <a:lnTo>
                  <a:pt x="126736" y="526958"/>
                </a:lnTo>
                <a:lnTo>
                  <a:pt x="167652" y="549905"/>
                </a:lnTo>
                <a:lnTo>
                  <a:pt x="215212" y="566946"/>
                </a:lnTo>
                <a:lnTo>
                  <a:pt x="263632" y="575288"/>
                </a:lnTo>
                <a:lnTo>
                  <a:pt x="311990" y="575288"/>
                </a:lnTo>
                <a:lnTo>
                  <a:pt x="359106" y="567346"/>
                </a:lnTo>
                <a:lnTo>
                  <a:pt x="404187" y="551795"/>
                </a:lnTo>
                <a:lnTo>
                  <a:pt x="446181" y="529013"/>
                </a:lnTo>
                <a:lnTo>
                  <a:pt x="484103" y="499369"/>
                </a:lnTo>
                <a:lnTo>
                  <a:pt x="516965" y="463228"/>
                </a:lnTo>
                <a:lnTo>
                  <a:pt x="524787" y="456512"/>
                </a:lnTo>
                <a:lnTo>
                  <a:pt x="533256" y="455217"/>
                </a:lnTo>
                <a:lnTo>
                  <a:pt x="722544" y="455217"/>
                </a:lnTo>
                <a:lnTo>
                  <a:pt x="597991" y="380157"/>
                </a:lnTo>
                <a:lnTo>
                  <a:pt x="587075" y="373800"/>
                </a:lnTo>
                <a:lnTo>
                  <a:pt x="577270" y="367038"/>
                </a:lnTo>
                <a:lnTo>
                  <a:pt x="570786" y="358962"/>
                </a:lnTo>
                <a:lnTo>
                  <a:pt x="569835" y="348661"/>
                </a:lnTo>
                <a:lnTo>
                  <a:pt x="576070" y="300058"/>
                </a:lnTo>
                <a:lnTo>
                  <a:pt x="574019" y="251829"/>
                </a:lnTo>
                <a:lnTo>
                  <a:pt x="564050" y="204970"/>
                </a:lnTo>
                <a:lnTo>
                  <a:pt x="546534" y="160477"/>
                </a:lnTo>
                <a:lnTo>
                  <a:pt x="521840" y="119346"/>
                </a:lnTo>
                <a:lnTo>
                  <a:pt x="490336" y="82573"/>
                </a:lnTo>
                <a:lnTo>
                  <a:pt x="452393" y="51152"/>
                </a:lnTo>
                <a:lnTo>
                  <a:pt x="408380" y="26081"/>
                </a:lnTo>
                <a:lnTo>
                  <a:pt x="364314" y="9984"/>
                </a:lnTo>
                <a:lnTo>
                  <a:pt x="319448" y="1387"/>
                </a:lnTo>
                <a:lnTo>
                  <a:pt x="274567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143"/>
          <p:cNvSpPr/>
          <p:nvPr/>
        </p:nvSpPr>
        <p:spPr>
          <a:xfrm>
            <a:off x="3177121" y="2982897"/>
            <a:ext cx="923925" cy="592455"/>
          </a:xfrm>
          <a:custGeom>
            <a:avLst/>
            <a:gdLst/>
            <a:ahLst/>
            <a:cxnLst/>
            <a:rect l="l" t="t" r="r" b="b"/>
            <a:pathLst>
              <a:path w="923925" h="592454">
                <a:moveTo>
                  <a:pt x="248481" y="0"/>
                </a:moveTo>
                <a:lnTo>
                  <a:pt x="204373" y="5527"/>
                </a:lnTo>
                <a:lnTo>
                  <a:pt x="161824" y="17681"/>
                </a:lnTo>
                <a:lnTo>
                  <a:pt x="121621" y="36167"/>
                </a:lnTo>
                <a:lnTo>
                  <a:pt x="84551" y="60695"/>
                </a:lnTo>
                <a:lnTo>
                  <a:pt x="51399" y="90972"/>
                </a:lnTo>
                <a:lnTo>
                  <a:pt x="22953" y="126706"/>
                </a:lnTo>
                <a:lnTo>
                  <a:pt x="0" y="167606"/>
                </a:lnTo>
                <a:lnTo>
                  <a:pt x="923632" y="592116"/>
                </a:lnTo>
                <a:lnTo>
                  <a:pt x="571906" y="380166"/>
                </a:lnTo>
                <a:lnTo>
                  <a:pt x="560990" y="373803"/>
                </a:lnTo>
                <a:lnTo>
                  <a:pt x="551184" y="367040"/>
                </a:lnTo>
                <a:lnTo>
                  <a:pt x="544701" y="358963"/>
                </a:lnTo>
                <a:lnTo>
                  <a:pt x="543750" y="348657"/>
                </a:lnTo>
                <a:lnTo>
                  <a:pt x="549981" y="300054"/>
                </a:lnTo>
                <a:lnTo>
                  <a:pt x="547928" y="251825"/>
                </a:lnTo>
                <a:lnTo>
                  <a:pt x="537959" y="204967"/>
                </a:lnTo>
                <a:lnTo>
                  <a:pt x="520444" y="160475"/>
                </a:lnTo>
                <a:lnTo>
                  <a:pt x="495751" y="119345"/>
                </a:lnTo>
                <a:lnTo>
                  <a:pt x="464249" y="82574"/>
                </a:lnTo>
                <a:lnTo>
                  <a:pt x="426307" y="51156"/>
                </a:lnTo>
                <a:lnTo>
                  <a:pt x="382295" y="26090"/>
                </a:lnTo>
                <a:lnTo>
                  <a:pt x="338229" y="9989"/>
                </a:lnTo>
                <a:lnTo>
                  <a:pt x="293362" y="1389"/>
                </a:lnTo>
                <a:lnTo>
                  <a:pt x="248481" y="0"/>
                </a:lnTo>
                <a:close/>
              </a:path>
            </a:pathLst>
          </a:custGeom>
          <a:solidFill>
            <a:srgbClr val="1D37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144"/>
          <p:cNvSpPr/>
          <p:nvPr/>
        </p:nvSpPr>
        <p:spPr>
          <a:xfrm>
            <a:off x="3161334" y="2994359"/>
            <a:ext cx="551180" cy="551180"/>
          </a:xfrm>
          <a:custGeom>
            <a:avLst/>
            <a:gdLst/>
            <a:ahLst/>
            <a:cxnLst/>
            <a:rect l="l" t="t" r="r" b="b"/>
            <a:pathLst>
              <a:path w="551179" h="551179">
                <a:moveTo>
                  <a:pt x="296247" y="0"/>
                </a:moveTo>
                <a:lnTo>
                  <a:pt x="248588" y="643"/>
                </a:lnTo>
                <a:lnTo>
                  <a:pt x="202126" y="9345"/>
                </a:lnTo>
                <a:lnTo>
                  <a:pt x="157908" y="25717"/>
                </a:lnTo>
                <a:lnTo>
                  <a:pt x="116983" y="49370"/>
                </a:lnTo>
                <a:lnTo>
                  <a:pt x="80399" y="79916"/>
                </a:lnTo>
                <a:lnTo>
                  <a:pt x="49203" y="116969"/>
                </a:lnTo>
                <a:lnTo>
                  <a:pt x="24449" y="160130"/>
                </a:lnTo>
                <a:lnTo>
                  <a:pt x="7805" y="207036"/>
                </a:lnTo>
                <a:lnTo>
                  <a:pt x="0" y="254842"/>
                </a:lnTo>
                <a:lnTo>
                  <a:pt x="643" y="302500"/>
                </a:lnTo>
                <a:lnTo>
                  <a:pt x="9347" y="348963"/>
                </a:lnTo>
                <a:lnTo>
                  <a:pt x="25722" y="393182"/>
                </a:lnTo>
                <a:lnTo>
                  <a:pt x="49386" y="434116"/>
                </a:lnTo>
                <a:lnTo>
                  <a:pt x="79932" y="470695"/>
                </a:lnTo>
                <a:lnTo>
                  <a:pt x="116988" y="501892"/>
                </a:lnTo>
                <a:lnTo>
                  <a:pt x="160161" y="526652"/>
                </a:lnTo>
                <a:lnTo>
                  <a:pt x="207070" y="543293"/>
                </a:lnTo>
                <a:lnTo>
                  <a:pt x="254878" y="551098"/>
                </a:lnTo>
                <a:lnTo>
                  <a:pt x="302539" y="550455"/>
                </a:lnTo>
                <a:lnTo>
                  <a:pt x="349003" y="541753"/>
                </a:lnTo>
                <a:lnTo>
                  <a:pt x="393222" y="525380"/>
                </a:lnTo>
                <a:lnTo>
                  <a:pt x="434148" y="501724"/>
                </a:lnTo>
                <a:lnTo>
                  <a:pt x="470732" y="471173"/>
                </a:lnTo>
                <a:lnTo>
                  <a:pt x="501930" y="434109"/>
                </a:lnTo>
                <a:lnTo>
                  <a:pt x="526683" y="390940"/>
                </a:lnTo>
                <a:lnTo>
                  <a:pt x="543320" y="344035"/>
                </a:lnTo>
                <a:lnTo>
                  <a:pt x="551124" y="296229"/>
                </a:lnTo>
                <a:lnTo>
                  <a:pt x="550482" y="248571"/>
                </a:lnTo>
                <a:lnTo>
                  <a:pt x="541781" y="202110"/>
                </a:lnTo>
                <a:lnTo>
                  <a:pt x="525409" y="157893"/>
                </a:lnTo>
                <a:lnTo>
                  <a:pt x="501750" y="116966"/>
                </a:lnTo>
                <a:lnTo>
                  <a:pt x="471201" y="80388"/>
                </a:lnTo>
                <a:lnTo>
                  <a:pt x="434140" y="49196"/>
                </a:lnTo>
                <a:lnTo>
                  <a:pt x="390958" y="24444"/>
                </a:lnTo>
                <a:lnTo>
                  <a:pt x="344053" y="7804"/>
                </a:lnTo>
                <a:lnTo>
                  <a:pt x="2962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145"/>
          <p:cNvSpPr/>
          <p:nvPr/>
        </p:nvSpPr>
        <p:spPr>
          <a:xfrm>
            <a:off x="3420225" y="3274340"/>
            <a:ext cx="187515" cy="18158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146"/>
          <p:cNvSpPr/>
          <p:nvPr/>
        </p:nvSpPr>
        <p:spPr>
          <a:xfrm>
            <a:off x="3235732" y="3276004"/>
            <a:ext cx="174269" cy="18009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153"/>
          <p:cNvSpPr txBox="1"/>
          <p:nvPr/>
        </p:nvSpPr>
        <p:spPr>
          <a:xfrm>
            <a:off x="3181007" y="3157641"/>
            <a:ext cx="495299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sz="500" dirty="0">
                <a:solidFill>
                  <a:srgbClr val="1D3764"/>
                </a:solidFill>
                <a:latin typeface="Calibri"/>
                <a:cs typeface="Calibri"/>
              </a:rPr>
              <a:t>CASANEARSHORE</a:t>
            </a:r>
            <a:endParaRPr sz="500" dirty="0">
              <a:latin typeface="Calibri"/>
              <a:cs typeface="Calibri"/>
            </a:endParaRPr>
          </a:p>
        </p:txBody>
      </p:sp>
      <p:sp>
        <p:nvSpPr>
          <p:cNvPr id="524" name="object 154"/>
          <p:cNvSpPr/>
          <p:nvPr/>
        </p:nvSpPr>
        <p:spPr>
          <a:xfrm>
            <a:off x="5214544" y="2627122"/>
            <a:ext cx="178141" cy="1737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155"/>
          <p:cNvSpPr/>
          <p:nvPr/>
        </p:nvSpPr>
        <p:spPr>
          <a:xfrm>
            <a:off x="5148874" y="2554161"/>
            <a:ext cx="320675" cy="565150"/>
          </a:xfrm>
          <a:custGeom>
            <a:avLst/>
            <a:gdLst/>
            <a:ahLst/>
            <a:cxnLst/>
            <a:rect l="l" t="t" r="r" b="b"/>
            <a:pathLst>
              <a:path w="320675" h="565150">
                <a:moveTo>
                  <a:pt x="160235" y="0"/>
                </a:moveTo>
                <a:lnTo>
                  <a:pt x="109584" y="8165"/>
                </a:lnTo>
                <a:lnTo>
                  <a:pt x="65598" y="30905"/>
                </a:lnTo>
                <a:lnTo>
                  <a:pt x="30913" y="65587"/>
                </a:lnTo>
                <a:lnTo>
                  <a:pt x="8167" y="109575"/>
                </a:lnTo>
                <a:lnTo>
                  <a:pt x="0" y="160235"/>
                </a:lnTo>
                <a:lnTo>
                  <a:pt x="6124" y="204270"/>
                </a:lnTo>
                <a:lnTo>
                  <a:pt x="23368" y="243611"/>
                </a:lnTo>
                <a:lnTo>
                  <a:pt x="50038" y="276567"/>
                </a:lnTo>
                <a:lnTo>
                  <a:pt x="84440" y="301451"/>
                </a:lnTo>
                <a:lnTo>
                  <a:pt x="124879" y="316572"/>
                </a:lnTo>
                <a:lnTo>
                  <a:pt x="134010" y="318617"/>
                </a:lnTo>
                <a:lnTo>
                  <a:pt x="133388" y="325361"/>
                </a:lnTo>
                <a:lnTo>
                  <a:pt x="160235" y="565061"/>
                </a:lnTo>
                <a:lnTo>
                  <a:pt x="186664" y="328968"/>
                </a:lnTo>
                <a:lnTo>
                  <a:pt x="186309" y="318592"/>
                </a:lnTo>
                <a:lnTo>
                  <a:pt x="195008" y="316699"/>
                </a:lnTo>
                <a:lnTo>
                  <a:pt x="235620" y="301682"/>
                </a:lnTo>
                <a:lnTo>
                  <a:pt x="270180" y="276818"/>
                </a:lnTo>
                <a:lnTo>
                  <a:pt x="296981" y="243816"/>
                </a:lnTo>
                <a:lnTo>
                  <a:pt x="314314" y="204386"/>
                </a:lnTo>
                <a:lnTo>
                  <a:pt x="320471" y="160235"/>
                </a:lnTo>
                <a:lnTo>
                  <a:pt x="312302" y="109575"/>
                </a:lnTo>
                <a:lnTo>
                  <a:pt x="289554" y="65587"/>
                </a:lnTo>
                <a:lnTo>
                  <a:pt x="254868" y="30905"/>
                </a:lnTo>
                <a:lnTo>
                  <a:pt x="210881" y="8165"/>
                </a:lnTo>
                <a:lnTo>
                  <a:pt x="160235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156"/>
          <p:cNvSpPr/>
          <p:nvPr/>
        </p:nvSpPr>
        <p:spPr>
          <a:xfrm>
            <a:off x="5309109" y="2554161"/>
            <a:ext cx="160655" cy="565150"/>
          </a:xfrm>
          <a:custGeom>
            <a:avLst/>
            <a:gdLst/>
            <a:ahLst/>
            <a:cxnLst/>
            <a:rect l="l" t="t" r="r" b="b"/>
            <a:pathLst>
              <a:path w="160654" h="565150">
                <a:moveTo>
                  <a:pt x="0" y="0"/>
                </a:moveTo>
                <a:lnTo>
                  <a:pt x="0" y="565061"/>
                </a:lnTo>
                <a:lnTo>
                  <a:pt x="26428" y="328968"/>
                </a:lnTo>
                <a:lnTo>
                  <a:pt x="26073" y="318592"/>
                </a:lnTo>
                <a:lnTo>
                  <a:pt x="34772" y="316687"/>
                </a:lnTo>
                <a:lnTo>
                  <a:pt x="75384" y="301669"/>
                </a:lnTo>
                <a:lnTo>
                  <a:pt x="109944" y="276806"/>
                </a:lnTo>
                <a:lnTo>
                  <a:pt x="136745" y="243806"/>
                </a:lnTo>
                <a:lnTo>
                  <a:pt x="154078" y="204380"/>
                </a:lnTo>
                <a:lnTo>
                  <a:pt x="160235" y="160235"/>
                </a:lnTo>
                <a:lnTo>
                  <a:pt x="152066" y="109575"/>
                </a:lnTo>
                <a:lnTo>
                  <a:pt x="129319" y="65587"/>
                </a:lnTo>
                <a:lnTo>
                  <a:pt x="94632" y="30905"/>
                </a:lnTo>
                <a:lnTo>
                  <a:pt x="50646" y="8165"/>
                </a:lnTo>
                <a:lnTo>
                  <a:pt x="0" y="0"/>
                </a:lnTo>
                <a:close/>
              </a:path>
            </a:pathLst>
          </a:custGeom>
          <a:solidFill>
            <a:srgbClr val="1D37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157"/>
          <p:cNvSpPr/>
          <p:nvPr/>
        </p:nvSpPr>
        <p:spPr>
          <a:xfrm>
            <a:off x="5155488" y="2559456"/>
            <a:ext cx="307341" cy="307340"/>
          </a:xfrm>
          <a:custGeom>
            <a:avLst/>
            <a:gdLst/>
            <a:ahLst/>
            <a:cxnLst/>
            <a:rect l="l" t="t" r="r" b="b"/>
            <a:pathLst>
              <a:path w="307339" h="307339">
                <a:moveTo>
                  <a:pt x="153619" y="0"/>
                </a:moveTo>
                <a:lnTo>
                  <a:pt x="105143" y="7852"/>
                </a:lnTo>
                <a:lnTo>
                  <a:pt x="62983" y="29702"/>
                </a:lnTo>
                <a:lnTo>
                  <a:pt x="29699" y="62986"/>
                </a:lnTo>
                <a:lnTo>
                  <a:pt x="7851" y="105142"/>
                </a:lnTo>
                <a:lnTo>
                  <a:pt x="0" y="153606"/>
                </a:lnTo>
                <a:lnTo>
                  <a:pt x="7851" y="202084"/>
                </a:lnTo>
                <a:lnTo>
                  <a:pt x="29699" y="244250"/>
                </a:lnTo>
                <a:lnTo>
                  <a:pt x="62983" y="277542"/>
                </a:lnTo>
                <a:lnTo>
                  <a:pt x="105143" y="299396"/>
                </a:lnTo>
                <a:lnTo>
                  <a:pt x="153619" y="307251"/>
                </a:lnTo>
                <a:lnTo>
                  <a:pt x="202091" y="299396"/>
                </a:lnTo>
                <a:lnTo>
                  <a:pt x="244253" y="277542"/>
                </a:lnTo>
                <a:lnTo>
                  <a:pt x="277543" y="244250"/>
                </a:lnTo>
                <a:lnTo>
                  <a:pt x="299396" y="202084"/>
                </a:lnTo>
                <a:lnTo>
                  <a:pt x="307251" y="153606"/>
                </a:lnTo>
                <a:lnTo>
                  <a:pt x="299396" y="105142"/>
                </a:lnTo>
                <a:lnTo>
                  <a:pt x="277543" y="62986"/>
                </a:lnTo>
                <a:lnTo>
                  <a:pt x="244253" y="29702"/>
                </a:lnTo>
                <a:lnTo>
                  <a:pt x="202091" y="7852"/>
                </a:lnTo>
                <a:lnTo>
                  <a:pt x="1536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158"/>
          <p:cNvSpPr/>
          <p:nvPr/>
        </p:nvSpPr>
        <p:spPr>
          <a:xfrm>
            <a:off x="5204613" y="2614958"/>
            <a:ext cx="198442" cy="1935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159"/>
          <p:cNvSpPr/>
          <p:nvPr/>
        </p:nvSpPr>
        <p:spPr>
          <a:xfrm>
            <a:off x="2508009" y="4827369"/>
            <a:ext cx="178145" cy="1737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160"/>
          <p:cNvSpPr/>
          <p:nvPr/>
        </p:nvSpPr>
        <p:spPr>
          <a:xfrm>
            <a:off x="2442337" y="4754411"/>
            <a:ext cx="320675" cy="565150"/>
          </a:xfrm>
          <a:custGeom>
            <a:avLst/>
            <a:gdLst/>
            <a:ahLst/>
            <a:cxnLst/>
            <a:rect l="l" t="t" r="r" b="b"/>
            <a:pathLst>
              <a:path w="320675" h="565150">
                <a:moveTo>
                  <a:pt x="160235" y="0"/>
                </a:moveTo>
                <a:lnTo>
                  <a:pt x="109584" y="8165"/>
                </a:lnTo>
                <a:lnTo>
                  <a:pt x="65598" y="30905"/>
                </a:lnTo>
                <a:lnTo>
                  <a:pt x="30913" y="65587"/>
                </a:lnTo>
                <a:lnTo>
                  <a:pt x="8167" y="109575"/>
                </a:lnTo>
                <a:lnTo>
                  <a:pt x="0" y="160235"/>
                </a:lnTo>
                <a:lnTo>
                  <a:pt x="6124" y="204270"/>
                </a:lnTo>
                <a:lnTo>
                  <a:pt x="23368" y="243611"/>
                </a:lnTo>
                <a:lnTo>
                  <a:pt x="50038" y="276567"/>
                </a:lnTo>
                <a:lnTo>
                  <a:pt x="84440" y="301451"/>
                </a:lnTo>
                <a:lnTo>
                  <a:pt x="124879" y="316572"/>
                </a:lnTo>
                <a:lnTo>
                  <a:pt x="134010" y="318617"/>
                </a:lnTo>
                <a:lnTo>
                  <a:pt x="133388" y="325361"/>
                </a:lnTo>
                <a:lnTo>
                  <a:pt x="160235" y="565061"/>
                </a:lnTo>
                <a:lnTo>
                  <a:pt x="186664" y="328968"/>
                </a:lnTo>
                <a:lnTo>
                  <a:pt x="186308" y="318592"/>
                </a:lnTo>
                <a:lnTo>
                  <a:pt x="195008" y="316699"/>
                </a:lnTo>
                <a:lnTo>
                  <a:pt x="235620" y="301682"/>
                </a:lnTo>
                <a:lnTo>
                  <a:pt x="270180" y="276818"/>
                </a:lnTo>
                <a:lnTo>
                  <a:pt x="296981" y="243816"/>
                </a:lnTo>
                <a:lnTo>
                  <a:pt x="314314" y="204386"/>
                </a:lnTo>
                <a:lnTo>
                  <a:pt x="320471" y="160235"/>
                </a:lnTo>
                <a:lnTo>
                  <a:pt x="312302" y="109575"/>
                </a:lnTo>
                <a:lnTo>
                  <a:pt x="289554" y="65587"/>
                </a:lnTo>
                <a:lnTo>
                  <a:pt x="254868" y="30905"/>
                </a:lnTo>
                <a:lnTo>
                  <a:pt x="210881" y="8165"/>
                </a:lnTo>
                <a:lnTo>
                  <a:pt x="160235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161"/>
          <p:cNvSpPr/>
          <p:nvPr/>
        </p:nvSpPr>
        <p:spPr>
          <a:xfrm>
            <a:off x="2602573" y="4754411"/>
            <a:ext cx="160655" cy="565150"/>
          </a:xfrm>
          <a:custGeom>
            <a:avLst/>
            <a:gdLst/>
            <a:ahLst/>
            <a:cxnLst/>
            <a:rect l="l" t="t" r="r" b="b"/>
            <a:pathLst>
              <a:path w="160655" h="565150">
                <a:moveTo>
                  <a:pt x="0" y="0"/>
                </a:moveTo>
                <a:lnTo>
                  <a:pt x="0" y="565061"/>
                </a:lnTo>
                <a:lnTo>
                  <a:pt x="26428" y="328968"/>
                </a:lnTo>
                <a:lnTo>
                  <a:pt x="26073" y="318592"/>
                </a:lnTo>
                <a:lnTo>
                  <a:pt x="34772" y="316687"/>
                </a:lnTo>
                <a:lnTo>
                  <a:pt x="75384" y="301669"/>
                </a:lnTo>
                <a:lnTo>
                  <a:pt x="109944" y="276806"/>
                </a:lnTo>
                <a:lnTo>
                  <a:pt x="136745" y="243806"/>
                </a:lnTo>
                <a:lnTo>
                  <a:pt x="154078" y="204380"/>
                </a:lnTo>
                <a:lnTo>
                  <a:pt x="160235" y="160235"/>
                </a:lnTo>
                <a:lnTo>
                  <a:pt x="152066" y="109575"/>
                </a:lnTo>
                <a:lnTo>
                  <a:pt x="129319" y="65587"/>
                </a:lnTo>
                <a:lnTo>
                  <a:pt x="94632" y="30905"/>
                </a:lnTo>
                <a:lnTo>
                  <a:pt x="50646" y="8165"/>
                </a:lnTo>
                <a:lnTo>
                  <a:pt x="0" y="0"/>
                </a:lnTo>
                <a:close/>
              </a:path>
            </a:pathLst>
          </a:custGeom>
          <a:solidFill>
            <a:srgbClr val="1D37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162"/>
          <p:cNvSpPr/>
          <p:nvPr/>
        </p:nvSpPr>
        <p:spPr>
          <a:xfrm>
            <a:off x="2448953" y="4759706"/>
            <a:ext cx="307341" cy="307340"/>
          </a:xfrm>
          <a:custGeom>
            <a:avLst/>
            <a:gdLst/>
            <a:ahLst/>
            <a:cxnLst/>
            <a:rect l="l" t="t" r="r" b="b"/>
            <a:pathLst>
              <a:path w="307339" h="307339">
                <a:moveTo>
                  <a:pt x="153619" y="0"/>
                </a:moveTo>
                <a:lnTo>
                  <a:pt x="105143" y="7852"/>
                </a:lnTo>
                <a:lnTo>
                  <a:pt x="62983" y="29702"/>
                </a:lnTo>
                <a:lnTo>
                  <a:pt x="29699" y="62986"/>
                </a:lnTo>
                <a:lnTo>
                  <a:pt x="7851" y="105142"/>
                </a:lnTo>
                <a:lnTo>
                  <a:pt x="0" y="153606"/>
                </a:lnTo>
                <a:lnTo>
                  <a:pt x="7851" y="202084"/>
                </a:lnTo>
                <a:lnTo>
                  <a:pt x="29699" y="244250"/>
                </a:lnTo>
                <a:lnTo>
                  <a:pt x="62983" y="277542"/>
                </a:lnTo>
                <a:lnTo>
                  <a:pt x="105143" y="299396"/>
                </a:lnTo>
                <a:lnTo>
                  <a:pt x="153619" y="307251"/>
                </a:lnTo>
                <a:lnTo>
                  <a:pt x="202091" y="299396"/>
                </a:lnTo>
                <a:lnTo>
                  <a:pt x="244253" y="277542"/>
                </a:lnTo>
                <a:lnTo>
                  <a:pt x="277543" y="244250"/>
                </a:lnTo>
                <a:lnTo>
                  <a:pt x="299396" y="202084"/>
                </a:lnTo>
                <a:lnTo>
                  <a:pt x="307251" y="153606"/>
                </a:lnTo>
                <a:lnTo>
                  <a:pt x="299396" y="105142"/>
                </a:lnTo>
                <a:lnTo>
                  <a:pt x="277543" y="62986"/>
                </a:lnTo>
                <a:lnTo>
                  <a:pt x="244253" y="29702"/>
                </a:lnTo>
                <a:lnTo>
                  <a:pt x="202091" y="7852"/>
                </a:lnTo>
                <a:lnTo>
                  <a:pt x="1536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163"/>
          <p:cNvSpPr/>
          <p:nvPr/>
        </p:nvSpPr>
        <p:spPr>
          <a:xfrm>
            <a:off x="2498090" y="4815207"/>
            <a:ext cx="198437" cy="1935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164"/>
          <p:cNvSpPr/>
          <p:nvPr/>
        </p:nvSpPr>
        <p:spPr>
          <a:xfrm>
            <a:off x="3428581" y="4008933"/>
            <a:ext cx="178141" cy="1737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165"/>
          <p:cNvSpPr/>
          <p:nvPr/>
        </p:nvSpPr>
        <p:spPr>
          <a:xfrm>
            <a:off x="3362910" y="3935971"/>
            <a:ext cx="320675" cy="565150"/>
          </a:xfrm>
          <a:custGeom>
            <a:avLst/>
            <a:gdLst/>
            <a:ahLst/>
            <a:cxnLst/>
            <a:rect l="l" t="t" r="r" b="b"/>
            <a:pathLst>
              <a:path w="320675" h="565150">
                <a:moveTo>
                  <a:pt x="160235" y="0"/>
                </a:moveTo>
                <a:lnTo>
                  <a:pt x="109584" y="8165"/>
                </a:lnTo>
                <a:lnTo>
                  <a:pt x="65598" y="30905"/>
                </a:lnTo>
                <a:lnTo>
                  <a:pt x="30913" y="65587"/>
                </a:lnTo>
                <a:lnTo>
                  <a:pt x="8167" y="109575"/>
                </a:lnTo>
                <a:lnTo>
                  <a:pt x="0" y="160235"/>
                </a:lnTo>
                <a:lnTo>
                  <a:pt x="6124" y="204270"/>
                </a:lnTo>
                <a:lnTo>
                  <a:pt x="23368" y="243611"/>
                </a:lnTo>
                <a:lnTo>
                  <a:pt x="50038" y="276567"/>
                </a:lnTo>
                <a:lnTo>
                  <a:pt x="84440" y="301451"/>
                </a:lnTo>
                <a:lnTo>
                  <a:pt x="124879" y="316572"/>
                </a:lnTo>
                <a:lnTo>
                  <a:pt x="134010" y="318617"/>
                </a:lnTo>
                <a:lnTo>
                  <a:pt x="133388" y="325361"/>
                </a:lnTo>
                <a:lnTo>
                  <a:pt x="160235" y="565061"/>
                </a:lnTo>
                <a:lnTo>
                  <a:pt x="186664" y="328968"/>
                </a:lnTo>
                <a:lnTo>
                  <a:pt x="186309" y="318592"/>
                </a:lnTo>
                <a:lnTo>
                  <a:pt x="195008" y="316699"/>
                </a:lnTo>
                <a:lnTo>
                  <a:pt x="235620" y="301682"/>
                </a:lnTo>
                <a:lnTo>
                  <a:pt x="270180" y="276818"/>
                </a:lnTo>
                <a:lnTo>
                  <a:pt x="296981" y="243816"/>
                </a:lnTo>
                <a:lnTo>
                  <a:pt x="314314" y="204386"/>
                </a:lnTo>
                <a:lnTo>
                  <a:pt x="320471" y="160235"/>
                </a:lnTo>
                <a:lnTo>
                  <a:pt x="312302" y="109575"/>
                </a:lnTo>
                <a:lnTo>
                  <a:pt x="289554" y="65587"/>
                </a:lnTo>
                <a:lnTo>
                  <a:pt x="254868" y="30905"/>
                </a:lnTo>
                <a:lnTo>
                  <a:pt x="210881" y="8165"/>
                </a:lnTo>
                <a:lnTo>
                  <a:pt x="160235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166"/>
          <p:cNvSpPr/>
          <p:nvPr/>
        </p:nvSpPr>
        <p:spPr>
          <a:xfrm>
            <a:off x="3523146" y="3935971"/>
            <a:ext cx="160655" cy="565150"/>
          </a:xfrm>
          <a:custGeom>
            <a:avLst/>
            <a:gdLst/>
            <a:ahLst/>
            <a:cxnLst/>
            <a:rect l="l" t="t" r="r" b="b"/>
            <a:pathLst>
              <a:path w="160654" h="565150">
                <a:moveTo>
                  <a:pt x="0" y="0"/>
                </a:moveTo>
                <a:lnTo>
                  <a:pt x="0" y="565061"/>
                </a:lnTo>
                <a:lnTo>
                  <a:pt x="26428" y="328968"/>
                </a:lnTo>
                <a:lnTo>
                  <a:pt x="26073" y="318592"/>
                </a:lnTo>
                <a:lnTo>
                  <a:pt x="34772" y="316687"/>
                </a:lnTo>
                <a:lnTo>
                  <a:pt x="75384" y="301669"/>
                </a:lnTo>
                <a:lnTo>
                  <a:pt x="109944" y="276806"/>
                </a:lnTo>
                <a:lnTo>
                  <a:pt x="136745" y="243806"/>
                </a:lnTo>
                <a:lnTo>
                  <a:pt x="154078" y="204380"/>
                </a:lnTo>
                <a:lnTo>
                  <a:pt x="160235" y="160235"/>
                </a:lnTo>
                <a:lnTo>
                  <a:pt x="152066" y="109575"/>
                </a:lnTo>
                <a:lnTo>
                  <a:pt x="129319" y="65587"/>
                </a:lnTo>
                <a:lnTo>
                  <a:pt x="94632" y="30905"/>
                </a:lnTo>
                <a:lnTo>
                  <a:pt x="50646" y="8165"/>
                </a:lnTo>
                <a:lnTo>
                  <a:pt x="0" y="0"/>
                </a:lnTo>
                <a:close/>
              </a:path>
            </a:pathLst>
          </a:custGeom>
          <a:solidFill>
            <a:srgbClr val="1D37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167"/>
          <p:cNvSpPr/>
          <p:nvPr/>
        </p:nvSpPr>
        <p:spPr>
          <a:xfrm>
            <a:off x="3369525" y="3941267"/>
            <a:ext cx="307341" cy="307340"/>
          </a:xfrm>
          <a:custGeom>
            <a:avLst/>
            <a:gdLst/>
            <a:ahLst/>
            <a:cxnLst/>
            <a:rect l="l" t="t" r="r" b="b"/>
            <a:pathLst>
              <a:path w="307339" h="307339">
                <a:moveTo>
                  <a:pt x="153619" y="0"/>
                </a:moveTo>
                <a:lnTo>
                  <a:pt x="105143" y="7852"/>
                </a:lnTo>
                <a:lnTo>
                  <a:pt x="62983" y="29702"/>
                </a:lnTo>
                <a:lnTo>
                  <a:pt x="29699" y="62986"/>
                </a:lnTo>
                <a:lnTo>
                  <a:pt x="7851" y="105142"/>
                </a:lnTo>
                <a:lnTo>
                  <a:pt x="0" y="153606"/>
                </a:lnTo>
                <a:lnTo>
                  <a:pt x="7851" y="202084"/>
                </a:lnTo>
                <a:lnTo>
                  <a:pt x="29699" y="244250"/>
                </a:lnTo>
                <a:lnTo>
                  <a:pt x="62983" y="277542"/>
                </a:lnTo>
                <a:lnTo>
                  <a:pt x="105143" y="299396"/>
                </a:lnTo>
                <a:lnTo>
                  <a:pt x="153619" y="307251"/>
                </a:lnTo>
                <a:lnTo>
                  <a:pt x="202091" y="299396"/>
                </a:lnTo>
                <a:lnTo>
                  <a:pt x="244253" y="277542"/>
                </a:lnTo>
                <a:lnTo>
                  <a:pt x="277543" y="244250"/>
                </a:lnTo>
                <a:lnTo>
                  <a:pt x="299396" y="202084"/>
                </a:lnTo>
                <a:lnTo>
                  <a:pt x="307251" y="153606"/>
                </a:lnTo>
                <a:lnTo>
                  <a:pt x="299396" y="105142"/>
                </a:lnTo>
                <a:lnTo>
                  <a:pt x="277543" y="62986"/>
                </a:lnTo>
                <a:lnTo>
                  <a:pt x="244253" y="29702"/>
                </a:lnTo>
                <a:lnTo>
                  <a:pt x="202091" y="7852"/>
                </a:lnTo>
                <a:lnTo>
                  <a:pt x="1536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168"/>
          <p:cNvSpPr/>
          <p:nvPr/>
        </p:nvSpPr>
        <p:spPr>
          <a:xfrm>
            <a:off x="3418649" y="3996768"/>
            <a:ext cx="198442" cy="1935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51"/>
          <p:cNvSpPr/>
          <p:nvPr/>
        </p:nvSpPr>
        <p:spPr>
          <a:xfrm>
            <a:off x="1917700" y="3248025"/>
            <a:ext cx="245745" cy="255904"/>
          </a:xfrm>
          <a:custGeom>
            <a:avLst/>
            <a:gdLst/>
            <a:ahLst/>
            <a:cxnLst/>
            <a:rect l="l" t="t" r="r" b="b"/>
            <a:pathLst>
              <a:path w="245745" h="255904">
                <a:moveTo>
                  <a:pt x="200253" y="119265"/>
                </a:moveTo>
                <a:lnTo>
                  <a:pt x="152209" y="119265"/>
                </a:lnTo>
                <a:lnTo>
                  <a:pt x="188341" y="255295"/>
                </a:lnTo>
                <a:lnTo>
                  <a:pt x="210451" y="239420"/>
                </a:lnTo>
                <a:lnTo>
                  <a:pt x="200253" y="119265"/>
                </a:lnTo>
                <a:close/>
              </a:path>
              <a:path w="245745" h="255904">
                <a:moveTo>
                  <a:pt x="0" y="153797"/>
                </a:moveTo>
                <a:lnTo>
                  <a:pt x="40703" y="179120"/>
                </a:lnTo>
                <a:lnTo>
                  <a:pt x="52006" y="225818"/>
                </a:lnTo>
                <a:lnTo>
                  <a:pt x="65125" y="177165"/>
                </a:lnTo>
                <a:lnTo>
                  <a:pt x="95764" y="156794"/>
                </a:lnTo>
                <a:lnTo>
                  <a:pt x="50533" y="156794"/>
                </a:lnTo>
                <a:lnTo>
                  <a:pt x="0" y="153797"/>
                </a:lnTo>
                <a:close/>
              </a:path>
              <a:path w="245745" h="255904">
                <a:moveTo>
                  <a:pt x="38163" y="0"/>
                </a:moveTo>
                <a:lnTo>
                  <a:pt x="16510" y="15519"/>
                </a:lnTo>
                <a:lnTo>
                  <a:pt x="133324" y="93205"/>
                </a:lnTo>
                <a:lnTo>
                  <a:pt x="50533" y="156794"/>
                </a:lnTo>
                <a:lnTo>
                  <a:pt x="95764" y="156794"/>
                </a:lnTo>
                <a:lnTo>
                  <a:pt x="152209" y="119265"/>
                </a:lnTo>
                <a:lnTo>
                  <a:pt x="200253" y="119265"/>
                </a:lnTo>
                <a:lnTo>
                  <a:pt x="197789" y="90233"/>
                </a:lnTo>
                <a:lnTo>
                  <a:pt x="202514" y="86702"/>
                </a:lnTo>
                <a:lnTo>
                  <a:pt x="207416" y="82334"/>
                </a:lnTo>
                <a:lnTo>
                  <a:pt x="213499" y="77749"/>
                </a:lnTo>
                <a:lnTo>
                  <a:pt x="219202" y="72631"/>
                </a:lnTo>
                <a:lnTo>
                  <a:pt x="224967" y="67602"/>
                </a:lnTo>
                <a:lnTo>
                  <a:pt x="229870" y="63233"/>
                </a:lnTo>
                <a:lnTo>
                  <a:pt x="232035" y="60363"/>
                </a:lnTo>
                <a:lnTo>
                  <a:pt x="176034" y="60363"/>
                </a:lnTo>
                <a:lnTo>
                  <a:pt x="38163" y="0"/>
                </a:lnTo>
                <a:close/>
              </a:path>
              <a:path w="245745" h="255904">
                <a:moveTo>
                  <a:pt x="237744" y="31191"/>
                </a:moveTo>
                <a:lnTo>
                  <a:pt x="233260" y="31610"/>
                </a:lnTo>
                <a:lnTo>
                  <a:pt x="228333" y="32283"/>
                </a:lnTo>
                <a:lnTo>
                  <a:pt x="223329" y="33794"/>
                </a:lnTo>
                <a:lnTo>
                  <a:pt x="219583" y="35179"/>
                </a:lnTo>
                <a:lnTo>
                  <a:pt x="216687" y="35852"/>
                </a:lnTo>
                <a:lnTo>
                  <a:pt x="215798" y="36474"/>
                </a:lnTo>
                <a:lnTo>
                  <a:pt x="211645" y="38087"/>
                </a:lnTo>
                <a:lnTo>
                  <a:pt x="206082" y="41554"/>
                </a:lnTo>
                <a:lnTo>
                  <a:pt x="199250" y="45148"/>
                </a:lnTo>
                <a:lnTo>
                  <a:pt x="186359" y="53416"/>
                </a:lnTo>
                <a:lnTo>
                  <a:pt x="181152" y="57327"/>
                </a:lnTo>
                <a:lnTo>
                  <a:pt x="177330" y="59385"/>
                </a:lnTo>
                <a:lnTo>
                  <a:pt x="176034" y="60363"/>
                </a:lnTo>
                <a:lnTo>
                  <a:pt x="232035" y="60363"/>
                </a:lnTo>
                <a:lnTo>
                  <a:pt x="232562" y="59664"/>
                </a:lnTo>
                <a:lnTo>
                  <a:pt x="233400" y="59042"/>
                </a:lnTo>
                <a:lnTo>
                  <a:pt x="235242" y="56934"/>
                </a:lnTo>
                <a:lnTo>
                  <a:pt x="237566" y="53682"/>
                </a:lnTo>
                <a:lnTo>
                  <a:pt x="240322" y="50088"/>
                </a:lnTo>
                <a:lnTo>
                  <a:pt x="242735" y="46024"/>
                </a:lnTo>
                <a:lnTo>
                  <a:pt x="244792" y="41554"/>
                </a:lnTo>
                <a:lnTo>
                  <a:pt x="245186" y="37490"/>
                </a:lnTo>
                <a:lnTo>
                  <a:pt x="244309" y="34505"/>
                </a:lnTo>
                <a:lnTo>
                  <a:pt x="241719" y="31953"/>
                </a:lnTo>
                <a:lnTo>
                  <a:pt x="237744" y="31191"/>
                </a:lnTo>
                <a:close/>
              </a:path>
            </a:pathLst>
          </a:custGeom>
          <a:solidFill>
            <a:srgbClr val="1D376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5820" y="174180"/>
            <a:ext cx="3529280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marR="5080"/>
            <a:r>
              <a:rPr spc="5" dirty="0"/>
              <a:t>AMBITIOUS</a:t>
            </a:r>
            <a:r>
              <a:rPr spc="-114" dirty="0"/>
              <a:t> </a:t>
            </a:r>
            <a:r>
              <a:rPr spc="50" dirty="0"/>
              <a:t>SECTORAL  </a:t>
            </a:r>
            <a:r>
              <a:rPr spc="21" dirty="0"/>
              <a:t>STRATEGIES</a:t>
            </a:r>
          </a:p>
        </p:txBody>
      </p:sp>
      <p:sp>
        <p:nvSpPr>
          <p:cNvPr id="30" name="object 30"/>
          <p:cNvSpPr/>
          <p:nvPr/>
        </p:nvSpPr>
        <p:spPr>
          <a:xfrm>
            <a:off x="1217787" y="6096902"/>
            <a:ext cx="974585" cy="9224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640045" y="6087042"/>
            <a:ext cx="960970" cy="9322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31044" y="6028499"/>
            <a:ext cx="3775710" cy="0"/>
          </a:xfrm>
          <a:custGeom>
            <a:avLst/>
            <a:gdLst/>
            <a:ahLst/>
            <a:cxnLst/>
            <a:rect l="l" t="t" r="r" b="b"/>
            <a:pathLst>
              <a:path w="3775710">
                <a:moveTo>
                  <a:pt x="0" y="0"/>
                </a:moveTo>
                <a:lnTo>
                  <a:pt x="3775341" y="0"/>
                </a:lnTo>
              </a:path>
            </a:pathLst>
          </a:custGeom>
          <a:ln w="12700">
            <a:solidFill>
              <a:srgbClr val="6D6E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653303" y="6028499"/>
            <a:ext cx="3775710" cy="0"/>
          </a:xfrm>
          <a:custGeom>
            <a:avLst/>
            <a:gdLst/>
            <a:ahLst/>
            <a:cxnLst/>
            <a:rect l="l" t="t" r="r" b="b"/>
            <a:pathLst>
              <a:path w="3775709">
                <a:moveTo>
                  <a:pt x="0" y="0"/>
                </a:moveTo>
                <a:lnTo>
                  <a:pt x="3775341" y="0"/>
                </a:lnTo>
              </a:path>
            </a:pathLst>
          </a:custGeom>
          <a:ln w="12700">
            <a:solidFill>
              <a:srgbClr val="6D6E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627345" y="5755069"/>
            <a:ext cx="3014345" cy="10361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sz="1500" spc="15" dirty="0">
                <a:solidFill>
                  <a:srgbClr val="7A1124"/>
                </a:solidFill>
                <a:latin typeface="Calibri"/>
                <a:cs typeface="Calibri"/>
              </a:rPr>
              <a:t>LIQUIFIED </a:t>
            </a:r>
            <a:r>
              <a:rPr sz="1500" spc="25" dirty="0">
                <a:solidFill>
                  <a:srgbClr val="7A1124"/>
                </a:solidFill>
                <a:latin typeface="Calibri"/>
                <a:cs typeface="Calibri"/>
              </a:rPr>
              <a:t>NATURAL</a:t>
            </a:r>
            <a:r>
              <a:rPr sz="1500" spc="-100" dirty="0">
                <a:solidFill>
                  <a:srgbClr val="7A1124"/>
                </a:solidFill>
                <a:latin typeface="Calibri"/>
                <a:cs typeface="Calibri"/>
              </a:rPr>
              <a:t> </a:t>
            </a:r>
            <a:r>
              <a:rPr sz="1500" spc="40" dirty="0">
                <a:solidFill>
                  <a:srgbClr val="7A1124"/>
                </a:solidFill>
                <a:latin typeface="Calibri"/>
                <a:cs typeface="Calibri"/>
              </a:rPr>
              <a:t>GAS</a:t>
            </a:r>
            <a:endParaRPr sz="1500" dirty="0">
              <a:latin typeface="Calibri"/>
              <a:cs typeface="Calibri"/>
            </a:endParaRPr>
          </a:p>
          <a:p>
            <a:pPr marL="1230520">
              <a:spcBef>
                <a:spcPts val="955"/>
              </a:spcBef>
            </a:pPr>
            <a:r>
              <a:rPr sz="1100" spc="-44" dirty="0">
                <a:solidFill>
                  <a:srgbClr val="1D3764"/>
                </a:solidFill>
                <a:latin typeface="Calibri"/>
                <a:cs typeface="Calibri"/>
              </a:rPr>
              <a:t>. </a:t>
            </a:r>
            <a:r>
              <a:rPr sz="1100" spc="-5" dirty="0">
                <a:solidFill>
                  <a:srgbClr val="1D3764"/>
                </a:solidFill>
                <a:latin typeface="Calibri"/>
                <a:cs typeface="Calibri"/>
              </a:rPr>
              <a:t>4,6 </a:t>
            </a:r>
            <a:r>
              <a:rPr sz="1100" spc="-40" dirty="0">
                <a:solidFill>
                  <a:srgbClr val="1D3764"/>
                </a:solidFill>
                <a:latin typeface="Calibri"/>
                <a:cs typeface="Calibri"/>
              </a:rPr>
              <a:t>MM </a:t>
            </a:r>
            <a:r>
              <a:rPr sz="1100" spc="44" dirty="0">
                <a:solidFill>
                  <a:srgbClr val="1D3764"/>
                </a:solidFill>
                <a:latin typeface="Calibri"/>
                <a:cs typeface="Calibri"/>
              </a:rPr>
              <a:t>USD</a:t>
            </a:r>
            <a:r>
              <a:rPr sz="1100" spc="-35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100" spc="25" dirty="0">
                <a:solidFill>
                  <a:srgbClr val="1D3764"/>
                </a:solidFill>
                <a:latin typeface="Calibri"/>
                <a:cs typeface="Calibri"/>
              </a:rPr>
              <a:t>investment</a:t>
            </a:r>
            <a:endParaRPr sz="1100" dirty="0">
              <a:latin typeface="Calibri"/>
              <a:cs typeface="Calibri"/>
            </a:endParaRPr>
          </a:p>
          <a:p>
            <a:pPr marL="1230520">
              <a:spcBef>
                <a:spcPts val="25"/>
              </a:spcBef>
            </a:pPr>
            <a:r>
              <a:rPr sz="1100" spc="-44" dirty="0">
                <a:solidFill>
                  <a:srgbClr val="1D3764"/>
                </a:solidFill>
                <a:latin typeface="Calibri"/>
                <a:cs typeface="Calibri"/>
              </a:rPr>
              <a:t>. </a:t>
            </a:r>
            <a:r>
              <a:rPr sz="1100" spc="21" dirty="0">
                <a:solidFill>
                  <a:srgbClr val="1D3764"/>
                </a:solidFill>
                <a:latin typeface="Calibri"/>
                <a:cs typeface="Calibri"/>
              </a:rPr>
              <a:t>Gas</a:t>
            </a:r>
            <a:r>
              <a:rPr sz="1100" spc="-60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100" spc="15" dirty="0">
                <a:solidFill>
                  <a:srgbClr val="1D3764"/>
                </a:solidFill>
                <a:latin typeface="Calibri"/>
                <a:cs typeface="Calibri"/>
              </a:rPr>
              <a:t>terminal</a:t>
            </a:r>
            <a:endParaRPr sz="1100" dirty="0">
              <a:latin typeface="Calibri"/>
              <a:cs typeface="Calibri"/>
            </a:endParaRPr>
          </a:p>
          <a:p>
            <a:pPr marL="1230520">
              <a:spcBef>
                <a:spcPts val="25"/>
              </a:spcBef>
            </a:pPr>
            <a:r>
              <a:rPr sz="1100" spc="-44" dirty="0">
                <a:solidFill>
                  <a:srgbClr val="1D3764"/>
                </a:solidFill>
                <a:latin typeface="Calibri"/>
                <a:cs typeface="Calibri"/>
              </a:rPr>
              <a:t>. </a:t>
            </a:r>
            <a:r>
              <a:rPr sz="1100" spc="15" dirty="0">
                <a:solidFill>
                  <a:srgbClr val="1D3764"/>
                </a:solidFill>
                <a:latin typeface="Calibri"/>
                <a:cs typeface="Calibri"/>
              </a:rPr>
              <a:t>400 </a:t>
            </a:r>
            <a:r>
              <a:rPr sz="1100" spc="40" dirty="0">
                <a:solidFill>
                  <a:srgbClr val="1D3764"/>
                </a:solidFill>
                <a:latin typeface="Calibri"/>
                <a:cs typeface="Calibri"/>
              </a:rPr>
              <a:t>km</a:t>
            </a:r>
            <a:r>
              <a:rPr sz="1100" spc="-70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100" spc="44" dirty="0">
                <a:solidFill>
                  <a:srgbClr val="1D3764"/>
                </a:solidFill>
                <a:latin typeface="Calibri"/>
                <a:cs typeface="Calibri"/>
              </a:rPr>
              <a:t>gazoduc</a:t>
            </a:r>
            <a:endParaRPr sz="1100" dirty="0">
              <a:latin typeface="Calibri"/>
              <a:cs typeface="Calibri"/>
            </a:endParaRPr>
          </a:p>
          <a:p>
            <a:pPr marL="1230520">
              <a:spcBef>
                <a:spcPts val="25"/>
              </a:spcBef>
            </a:pPr>
            <a:r>
              <a:rPr sz="1100" spc="-44" dirty="0">
                <a:solidFill>
                  <a:srgbClr val="1D3764"/>
                </a:solidFill>
                <a:latin typeface="Calibri"/>
                <a:cs typeface="Calibri"/>
              </a:rPr>
              <a:t>. </a:t>
            </a:r>
            <a:r>
              <a:rPr sz="1100" spc="40" dirty="0">
                <a:solidFill>
                  <a:srgbClr val="1D3764"/>
                </a:solidFill>
                <a:latin typeface="Calibri"/>
                <a:cs typeface="Calibri"/>
              </a:rPr>
              <a:t>Combined </a:t>
            </a:r>
            <a:r>
              <a:rPr sz="1100" spc="25" dirty="0">
                <a:solidFill>
                  <a:srgbClr val="1D3764"/>
                </a:solidFill>
                <a:latin typeface="Calibri"/>
                <a:cs typeface="Calibri"/>
              </a:rPr>
              <a:t>cycle power</a:t>
            </a:r>
            <a:r>
              <a:rPr sz="1100" spc="-110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100" spc="25" dirty="0">
                <a:solidFill>
                  <a:srgbClr val="1D3764"/>
                </a:solidFill>
                <a:latin typeface="Calibri"/>
                <a:cs typeface="Calibri"/>
              </a:rPr>
              <a:t>plant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217786" y="4710193"/>
            <a:ext cx="974582" cy="9224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640043" y="4706164"/>
            <a:ext cx="973366" cy="9264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231044" y="4453230"/>
            <a:ext cx="3775710" cy="0"/>
          </a:xfrm>
          <a:custGeom>
            <a:avLst/>
            <a:gdLst/>
            <a:ahLst/>
            <a:cxnLst/>
            <a:rect l="l" t="t" r="r" b="b"/>
            <a:pathLst>
              <a:path w="3775710">
                <a:moveTo>
                  <a:pt x="0" y="0"/>
                </a:moveTo>
                <a:lnTo>
                  <a:pt x="3775341" y="0"/>
                </a:lnTo>
              </a:path>
            </a:pathLst>
          </a:custGeom>
          <a:ln w="12700">
            <a:solidFill>
              <a:srgbClr val="6D6E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653303" y="4453230"/>
            <a:ext cx="3775710" cy="0"/>
          </a:xfrm>
          <a:custGeom>
            <a:avLst/>
            <a:gdLst/>
            <a:ahLst/>
            <a:cxnLst/>
            <a:rect l="l" t="t" r="r" b="b"/>
            <a:pathLst>
              <a:path w="3775709">
                <a:moveTo>
                  <a:pt x="0" y="0"/>
                </a:moveTo>
                <a:lnTo>
                  <a:pt x="3775341" y="0"/>
                </a:lnTo>
              </a:path>
            </a:pathLst>
          </a:custGeom>
          <a:ln w="12700">
            <a:solidFill>
              <a:srgbClr val="6D6E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5627294" y="4481551"/>
            <a:ext cx="1081405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sz="1100" spc="40" dirty="0">
                <a:solidFill>
                  <a:srgbClr val="1D3764"/>
                </a:solidFill>
                <a:latin typeface="Calibri"/>
                <a:cs typeface="Calibri"/>
              </a:rPr>
              <a:t>Launched </a:t>
            </a:r>
            <a:r>
              <a:rPr sz="1100" spc="25" dirty="0">
                <a:solidFill>
                  <a:srgbClr val="1D3764"/>
                </a:solidFill>
                <a:latin typeface="Calibri"/>
                <a:cs typeface="Calibri"/>
              </a:rPr>
              <a:t>in</a:t>
            </a:r>
            <a:r>
              <a:rPr sz="1100" spc="-140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100" spc="15" dirty="0">
                <a:solidFill>
                  <a:srgbClr val="1D3764"/>
                </a:solidFill>
                <a:latin typeface="Calibri"/>
                <a:cs typeface="Calibri"/>
              </a:rPr>
              <a:t>2009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217790" y="3145696"/>
            <a:ext cx="974585" cy="9224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640043" y="3145692"/>
            <a:ext cx="973366" cy="9264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31044" y="2877947"/>
            <a:ext cx="3775710" cy="0"/>
          </a:xfrm>
          <a:custGeom>
            <a:avLst/>
            <a:gdLst/>
            <a:ahLst/>
            <a:cxnLst/>
            <a:rect l="l" t="t" r="r" b="b"/>
            <a:pathLst>
              <a:path w="3775710">
                <a:moveTo>
                  <a:pt x="0" y="0"/>
                </a:moveTo>
                <a:lnTo>
                  <a:pt x="3775341" y="0"/>
                </a:lnTo>
              </a:path>
            </a:pathLst>
          </a:custGeom>
          <a:ln w="12700">
            <a:solidFill>
              <a:srgbClr val="6D6E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653303" y="2877947"/>
            <a:ext cx="3775710" cy="0"/>
          </a:xfrm>
          <a:custGeom>
            <a:avLst/>
            <a:gdLst/>
            <a:ahLst/>
            <a:cxnLst/>
            <a:rect l="l" t="t" r="r" b="b"/>
            <a:pathLst>
              <a:path w="3775709">
                <a:moveTo>
                  <a:pt x="0" y="0"/>
                </a:moveTo>
                <a:lnTo>
                  <a:pt x="3775341" y="0"/>
                </a:lnTo>
              </a:path>
            </a:pathLst>
          </a:custGeom>
          <a:ln w="12700">
            <a:solidFill>
              <a:srgbClr val="6D6E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5627294" y="2925789"/>
            <a:ext cx="1081405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sz="1100" spc="40" dirty="0">
                <a:solidFill>
                  <a:srgbClr val="1D3764"/>
                </a:solidFill>
                <a:latin typeface="Calibri"/>
                <a:cs typeface="Calibri"/>
              </a:rPr>
              <a:t>Launched </a:t>
            </a:r>
            <a:r>
              <a:rPr sz="1100" spc="25" dirty="0">
                <a:solidFill>
                  <a:srgbClr val="1D3764"/>
                </a:solidFill>
                <a:latin typeface="Calibri"/>
                <a:cs typeface="Calibri"/>
              </a:rPr>
              <a:t>in</a:t>
            </a:r>
            <a:r>
              <a:rPr sz="1100" spc="-140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100" spc="15" dirty="0">
                <a:solidFill>
                  <a:srgbClr val="1D3764"/>
                </a:solidFill>
                <a:latin typeface="Calibri"/>
                <a:cs typeface="Calibri"/>
              </a:rPr>
              <a:t>2010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217790" y="1590374"/>
            <a:ext cx="973366" cy="92241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640043" y="1590372"/>
            <a:ext cx="973366" cy="9223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31044" y="1337259"/>
            <a:ext cx="3775710" cy="0"/>
          </a:xfrm>
          <a:custGeom>
            <a:avLst/>
            <a:gdLst/>
            <a:ahLst/>
            <a:cxnLst/>
            <a:rect l="l" t="t" r="r" b="b"/>
            <a:pathLst>
              <a:path w="3775710">
                <a:moveTo>
                  <a:pt x="0" y="0"/>
                </a:moveTo>
                <a:lnTo>
                  <a:pt x="3775341" y="0"/>
                </a:lnTo>
              </a:path>
            </a:pathLst>
          </a:custGeom>
          <a:ln w="12700">
            <a:solidFill>
              <a:srgbClr val="6D6E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653303" y="1337259"/>
            <a:ext cx="3775710" cy="0"/>
          </a:xfrm>
          <a:custGeom>
            <a:avLst/>
            <a:gdLst/>
            <a:ahLst/>
            <a:cxnLst/>
            <a:rect l="l" t="t" r="r" b="b"/>
            <a:pathLst>
              <a:path w="3775709">
                <a:moveTo>
                  <a:pt x="0" y="0"/>
                </a:moveTo>
                <a:lnTo>
                  <a:pt x="3775341" y="0"/>
                </a:lnTo>
              </a:path>
            </a:pathLst>
          </a:custGeom>
          <a:ln w="12700">
            <a:solidFill>
              <a:srgbClr val="6D6E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5627344" y="1063804"/>
            <a:ext cx="3884930" cy="42017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00"/>
            <a:r>
              <a:rPr sz="1500" spc="15" dirty="0">
                <a:solidFill>
                  <a:srgbClr val="7A1124"/>
                </a:solidFill>
                <a:latin typeface="Calibri"/>
                <a:cs typeface="Calibri"/>
              </a:rPr>
              <a:t>AGRICULTURE </a:t>
            </a:r>
            <a:r>
              <a:rPr sz="1500" spc="-95" dirty="0">
                <a:solidFill>
                  <a:srgbClr val="7A1124"/>
                </a:solidFill>
                <a:latin typeface="Calibri"/>
                <a:cs typeface="Calibri"/>
              </a:rPr>
              <a:t>: </a:t>
            </a:r>
            <a:r>
              <a:rPr lang="fr-FR" sz="1500" spc="-95" dirty="0" smtClean="0">
                <a:solidFill>
                  <a:srgbClr val="7A1124"/>
                </a:solidFill>
                <a:latin typeface="Calibri"/>
                <a:cs typeface="Calibri"/>
              </a:rPr>
              <a:t> </a:t>
            </a:r>
            <a:r>
              <a:rPr sz="1500" spc="5" dirty="0" smtClean="0">
                <a:solidFill>
                  <a:srgbClr val="7A1124"/>
                </a:solidFill>
                <a:latin typeface="Calibri"/>
                <a:cs typeface="Calibri"/>
              </a:rPr>
              <a:t>GREEN </a:t>
            </a:r>
            <a:r>
              <a:rPr sz="1500" spc="21" dirty="0">
                <a:solidFill>
                  <a:srgbClr val="7A1124"/>
                </a:solidFill>
                <a:latin typeface="Calibri"/>
                <a:cs typeface="Calibri"/>
              </a:rPr>
              <a:t>MOROCCO </a:t>
            </a:r>
            <a:r>
              <a:rPr sz="1500" spc="40" dirty="0">
                <a:solidFill>
                  <a:srgbClr val="7A1124"/>
                </a:solidFill>
                <a:latin typeface="Calibri"/>
                <a:cs typeface="Calibri"/>
              </a:rPr>
              <a:t>PLAN</a:t>
            </a:r>
            <a:r>
              <a:rPr sz="1500" spc="-44" dirty="0">
                <a:solidFill>
                  <a:srgbClr val="7A1124"/>
                </a:solidFill>
                <a:latin typeface="Calibri"/>
                <a:cs typeface="Calibri"/>
              </a:rPr>
              <a:t> </a:t>
            </a:r>
            <a:r>
              <a:rPr sz="1500" spc="5" dirty="0">
                <a:solidFill>
                  <a:srgbClr val="7A1124"/>
                </a:solidFill>
                <a:latin typeface="Calibri"/>
                <a:cs typeface="Calibri"/>
              </a:rPr>
              <a:t>2020</a:t>
            </a:r>
            <a:endParaRPr sz="1500" dirty="0">
              <a:latin typeface="Calibri"/>
              <a:cs typeface="Calibri"/>
            </a:endParaRPr>
          </a:p>
          <a:p>
            <a:pPr>
              <a:spcBef>
                <a:spcPts val="10"/>
              </a:spcBef>
            </a:pPr>
            <a:endParaRPr dirty="0">
              <a:latin typeface="Times New Roman"/>
              <a:cs typeface="Times New Roman"/>
            </a:endParaRPr>
          </a:p>
          <a:p>
            <a:pPr marL="1230520"/>
            <a:r>
              <a:rPr sz="1100" spc="-44" dirty="0">
                <a:solidFill>
                  <a:srgbClr val="1D3764"/>
                </a:solidFill>
                <a:latin typeface="Calibri"/>
                <a:cs typeface="Calibri"/>
              </a:rPr>
              <a:t>. </a:t>
            </a:r>
            <a:r>
              <a:rPr sz="1100" spc="25" dirty="0">
                <a:solidFill>
                  <a:srgbClr val="1D3764"/>
                </a:solidFill>
                <a:latin typeface="Calibri"/>
                <a:cs typeface="Calibri"/>
              </a:rPr>
              <a:t>To </a:t>
            </a:r>
            <a:r>
              <a:rPr sz="1100" spc="30" dirty="0">
                <a:solidFill>
                  <a:srgbClr val="1D3764"/>
                </a:solidFill>
                <a:latin typeface="Calibri"/>
                <a:cs typeface="Calibri"/>
              </a:rPr>
              <a:t>modernize </a:t>
            </a:r>
            <a:r>
              <a:rPr sz="1100" spc="21" dirty="0">
                <a:solidFill>
                  <a:srgbClr val="1D3764"/>
                </a:solidFill>
                <a:latin typeface="Calibri"/>
                <a:cs typeface="Calibri"/>
              </a:rPr>
              <a:t>the agricultural</a:t>
            </a:r>
            <a:r>
              <a:rPr sz="1100" spc="-155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100" spc="15" dirty="0">
                <a:solidFill>
                  <a:srgbClr val="1D3764"/>
                </a:solidFill>
                <a:latin typeface="Calibri"/>
                <a:cs typeface="Calibri"/>
              </a:rPr>
              <a:t>sector</a:t>
            </a:r>
            <a:endParaRPr sz="1100" dirty="0">
              <a:latin typeface="Calibri"/>
              <a:cs typeface="Calibri"/>
            </a:endParaRPr>
          </a:p>
          <a:p>
            <a:pPr marL="1291476" marR="412713" indent="-60954">
              <a:lnSpc>
                <a:spcPct val="102200"/>
              </a:lnSpc>
            </a:pPr>
            <a:r>
              <a:rPr sz="1100" spc="-44" dirty="0">
                <a:solidFill>
                  <a:srgbClr val="1D3764"/>
                </a:solidFill>
                <a:latin typeface="Calibri"/>
                <a:cs typeface="Calibri"/>
              </a:rPr>
              <a:t>.</a:t>
            </a:r>
            <a:r>
              <a:rPr sz="1100" spc="-25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100" spc="25" dirty="0">
                <a:solidFill>
                  <a:srgbClr val="1D3764"/>
                </a:solidFill>
                <a:latin typeface="Calibri"/>
                <a:cs typeface="Calibri"/>
              </a:rPr>
              <a:t>US$10</a:t>
            </a:r>
            <a:r>
              <a:rPr sz="1100" spc="-25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100" spc="25" dirty="0">
                <a:solidFill>
                  <a:srgbClr val="1D3764"/>
                </a:solidFill>
                <a:latin typeface="Calibri"/>
                <a:cs typeface="Calibri"/>
              </a:rPr>
              <a:t>billion</a:t>
            </a:r>
            <a:r>
              <a:rPr sz="1100" spc="-25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100" spc="25" dirty="0">
                <a:solidFill>
                  <a:srgbClr val="1D3764"/>
                </a:solidFill>
                <a:latin typeface="Calibri"/>
                <a:cs typeface="Calibri"/>
              </a:rPr>
              <a:t>in</a:t>
            </a:r>
            <a:r>
              <a:rPr sz="1100" spc="-25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100" spc="25" dirty="0">
                <a:solidFill>
                  <a:srgbClr val="1D3764"/>
                </a:solidFill>
                <a:latin typeface="Calibri"/>
                <a:cs typeface="Calibri"/>
              </a:rPr>
              <a:t>additional</a:t>
            </a:r>
            <a:r>
              <a:rPr sz="1100" spc="-25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100" spc="40" dirty="0">
                <a:solidFill>
                  <a:srgbClr val="1D3764"/>
                </a:solidFill>
                <a:latin typeface="Calibri"/>
                <a:cs typeface="Calibri"/>
              </a:rPr>
              <a:t>GDP</a:t>
            </a:r>
            <a:r>
              <a:rPr sz="1100" spc="-25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100" spc="15" dirty="0">
                <a:solidFill>
                  <a:srgbClr val="1D3764"/>
                </a:solidFill>
                <a:latin typeface="Calibri"/>
                <a:cs typeface="Calibri"/>
              </a:rPr>
              <a:t>from  </a:t>
            </a:r>
            <a:r>
              <a:rPr sz="1100" spc="21" dirty="0">
                <a:solidFill>
                  <a:srgbClr val="1D3764"/>
                </a:solidFill>
                <a:latin typeface="Calibri"/>
                <a:cs typeface="Calibri"/>
              </a:rPr>
              <a:t>agriculture</a:t>
            </a:r>
            <a:endParaRPr sz="1100" dirty="0">
              <a:latin typeface="Calibri"/>
              <a:cs typeface="Calibri"/>
            </a:endParaRPr>
          </a:p>
          <a:p>
            <a:pPr marL="1291476" marR="547322" indent="-60954">
              <a:lnSpc>
                <a:spcPct val="102200"/>
              </a:lnSpc>
            </a:pPr>
            <a:r>
              <a:rPr sz="1100" spc="-44" dirty="0">
                <a:solidFill>
                  <a:srgbClr val="1D3764"/>
                </a:solidFill>
                <a:latin typeface="Calibri"/>
                <a:cs typeface="Calibri"/>
              </a:rPr>
              <a:t>. </a:t>
            </a:r>
            <a:r>
              <a:rPr sz="1100" spc="25" dirty="0">
                <a:solidFill>
                  <a:srgbClr val="1D3764"/>
                </a:solidFill>
                <a:latin typeface="Calibri"/>
                <a:cs typeface="Calibri"/>
              </a:rPr>
              <a:t>US$15 billion in </a:t>
            </a:r>
            <a:r>
              <a:rPr sz="1100" spc="35" dirty="0">
                <a:solidFill>
                  <a:srgbClr val="1D3764"/>
                </a:solidFill>
                <a:latin typeface="Calibri"/>
                <a:cs typeface="Calibri"/>
              </a:rPr>
              <a:t>public and</a:t>
            </a:r>
            <a:r>
              <a:rPr sz="1100" spc="-170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100" spc="15" dirty="0">
                <a:solidFill>
                  <a:srgbClr val="1D3764"/>
                </a:solidFill>
                <a:latin typeface="Calibri"/>
                <a:cs typeface="Calibri"/>
              </a:rPr>
              <a:t>private  </a:t>
            </a:r>
            <a:r>
              <a:rPr sz="1100" spc="25" dirty="0">
                <a:solidFill>
                  <a:srgbClr val="1D3764"/>
                </a:solidFill>
                <a:latin typeface="Calibri"/>
                <a:cs typeface="Calibri"/>
              </a:rPr>
              <a:t>investments</a:t>
            </a:r>
            <a:endParaRPr sz="1100" dirty="0">
              <a:latin typeface="Calibri"/>
              <a:cs typeface="Calibri"/>
            </a:endParaRPr>
          </a:p>
          <a:p>
            <a:pPr>
              <a:spcBef>
                <a:spcPts val="35"/>
              </a:spcBef>
            </a:pPr>
            <a:endParaRPr sz="1300" dirty="0">
              <a:latin typeface="Times New Roman"/>
              <a:cs typeface="Times New Roman"/>
            </a:endParaRPr>
          </a:p>
          <a:p>
            <a:pPr marL="12699">
              <a:spcBef>
                <a:spcPts val="5"/>
              </a:spcBef>
            </a:pPr>
            <a:r>
              <a:rPr sz="1500" spc="-25" dirty="0">
                <a:solidFill>
                  <a:srgbClr val="7A1124"/>
                </a:solidFill>
                <a:latin typeface="Calibri"/>
                <a:cs typeface="Calibri"/>
              </a:rPr>
              <a:t>LOGISTICS</a:t>
            </a:r>
            <a:r>
              <a:rPr sz="1500" spc="-170" dirty="0">
                <a:solidFill>
                  <a:srgbClr val="7A1124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7A1124"/>
                </a:solidFill>
                <a:latin typeface="Calibri"/>
                <a:cs typeface="Calibri"/>
              </a:rPr>
              <a:t>PLAN</a:t>
            </a:r>
            <a:r>
              <a:rPr sz="1500" spc="-170" dirty="0">
                <a:solidFill>
                  <a:srgbClr val="7A1124"/>
                </a:solidFill>
                <a:latin typeface="Calibri"/>
                <a:cs typeface="Calibri"/>
              </a:rPr>
              <a:t> </a:t>
            </a:r>
            <a:r>
              <a:rPr sz="1500" spc="-55" dirty="0">
                <a:solidFill>
                  <a:srgbClr val="7A1124"/>
                </a:solidFill>
                <a:latin typeface="Calibri"/>
                <a:cs typeface="Calibri"/>
              </a:rPr>
              <a:t>2016</a:t>
            </a:r>
            <a:endParaRPr sz="1500" dirty="0">
              <a:latin typeface="Calibri"/>
              <a:cs typeface="Calibri"/>
            </a:endParaRPr>
          </a:p>
          <a:p>
            <a:pPr>
              <a:spcBef>
                <a:spcPts val="5"/>
              </a:spcBef>
            </a:pPr>
            <a:endParaRPr sz="2100" dirty="0">
              <a:latin typeface="Times New Roman"/>
              <a:cs typeface="Times New Roman"/>
            </a:endParaRPr>
          </a:p>
          <a:p>
            <a:pPr marL="1291476" marR="316837" indent="-60954">
              <a:lnSpc>
                <a:spcPct val="102200"/>
              </a:lnSpc>
            </a:pPr>
            <a:r>
              <a:rPr sz="1100" spc="-44" dirty="0">
                <a:solidFill>
                  <a:srgbClr val="1D3764"/>
                </a:solidFill>
                <a:latin typeface="Calibri"/>
                <a:cs typeface="Calibri"/>
              </a:rPr>
              <a:t>.</a:t>
            </a:r>
            <a:r>
              <a:rPr sz="1100" spc="-25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100" spc="25" dirty="0">
                <a:solidFill>
                  <a:srgbClr val="1D3764"/>
                </a:solidFill>
                <a:latin typeface="Calibri"/>
                <a:cs typeface="Calibri"/>
              </a:rPr>
              <a:t>To</a:t>
            </a:r>
            <a:r>
              <a:rPr sz="1100" spc="-25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100" spc="30" dirty="0">
                <a:solidFill>
                  <a:srgbClr val="1D3764"/>
                </a:solidFill>
                <a:latin typeface="Calibri"/>
                <a:cs typeface="Calibri"/>
              </a:rPr>
              <a:t>improve</a:t>
            </a:r>
            <a:r>
              <a:rPr sz="1100" spc="-25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100" spc="21" dirty="0">
                <a:solidFill>
                  <a:srgbClr val="1D3764"/>
                </a:solidFill>
                <a:latin typeface="Calibri"/>
                <a:cs typeface="Calibri"/>
              </a:rPr>
              <a:t>the</a:t>
            </a:r>
            <a:r>
              <a:rPr sz="1100" spc="-25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100" spc="15" dirty="0">
                <a:solidFill>
                  <a:srgbClr val="1D3764"/>
                </a:solidFill>
                <a:latin typeface="Calibri"/>
                <a:cs typeface="Calibri"/>
              </a:rPr>
              <a:t>country’s</a:t>
            </a:r>
            <a:r>
              <a:rPr sz="1100" spc="-25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100" spc="35" dirty="0">
                <a:solidFill>
                  <a:srgbClr val="1D3764"/>
                </a:solidFill>
                <a:latin typeface="Calibri"/>
                <a:cs typeface="Calibri"/>
              </a:rPr>
              <a:t>supply</a:t>
            </a:r>
            <a:r>
              <a:rPr sz="1100" spc="-25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100" spc="30" dirty="0">
                <a:solidFill>
                  <a:srgbClr val="1D3764"/>
                </a:solidFill>
                <a:latin typeface="Calibri"/>
                <a:cs typeface="Calibri"/>
              </a:rPr>
              <a:t>chain  </a:t>
            </a:r>
            <a:r>
              <a:rPr sz="1100" spc="25" dirty="0">
                <a:solidFill>
                  <a:srgbClr val="1D3764"/>
                </a:solidFill>
                <a:latin typeface="Calibri"/>
                <a:cs typeface="Calibri"/>
              </a:rPr>
              <a:t>competitiveness</a:t>
            </a:r>
            <a:endParaRPr sz="1100" dirty="0">
              <a:latin typeface="Calibri"/>
              <a:cs typeface="Calibri"/>
            </a:endParaRPr>
          </a:p>
          <a:p>
            <a:pPr marL="1291476" marR="128259" indent="-60954">
              <a:lnSpc>
                <a:spcPct val="102200"/>
              </a:lnSpc>
            </a:pPr>
            <a:r>
              <a:rPr sz="1100" spc="-44" dirty="0">
                <a:solidFill>
                  <a:srgbClr val="1D3764"/>
                </a:solidFill>
                <a:latin typeface="Calibri"/>
                <a:cs typeface="Calibri"/>
              </a:rPr>
              <a:t>.</a:t>
            </a:r>
            <a:r>
              <a:rPr sz="1100" spc="-25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100" spc="25" dirty="0">
                <a:solidFill>
                  <a:srgbClr val="1D3764"/>
                </a:solidFill>
                <a:latin typeface="Calibri"/>
                <a:cs typeface="Calibri"/>
              </a:rPr>
              <a:t>To</a:t>
            </a:r>
            <a:r>
              <a:rPr sz="1100" spc="-25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100" spc="25" dirty="0">
                <a:solidFill>
                  <a:srgbClr val="1D3764"/>
                </a:solidFill>
                <a:latin typeface="Calibri"/>
                <a:cs typeface="Calibri"/>
              </a:rPr>
              <a:t>reduce</a:t>
            </a:r>
            <a:r>
              <a:rPr sz="1100" spc="-25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100" spc="30" dirty="0">
                <a:solidFill>
                  <a:srgbClr val="1D3764"/>
                </a:solidFill>
                <a:latin typeface="Calibri"/>
                <a:cs typeface="Calibri"/>
              </a:rPr>
              <a:t>logstics</a:t>
            </a:r>
            <a:r>
              <a:rPr sz="1100" spc="-25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100" spc="21" dirty="0">
                <a:solidFill>
                  <a:srgbClr val="1D3764"/>
                </a:solidFill>
                <a:latin typeface="Calibri"/>
                <a:cs typeface="Calibri"/>
              </a:rPr>
              <a:t>costs</a:t>
            </a:r>
            <a:r>
              <a:rPr sz="1100" spc="-25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100" spc="15" dirty="0">
                <a:solidFill>
                  <a:srgbClr val="1D3764"/>
                </a:solidFill>
                <a:latin typeface="Calibri"/>
                <a:cs typeface="Calibri"/>
              </a:rPr>
              <a:t>from</a:t>
            </a:r>
            <a:r>
              <a:rPr sz="1100" spc="-25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100" spc="44" dirty="0">
                <a:solidFill>
                  <a:srgbClr val="1D3764"/>
                </a:solidFill>
                <a:latin typeface="Calibri"/>
                <a:cs typeface="Calibri"/>
              </a:rPr>
              <a:t>20%</a:t>
            </a:r>
            <a:r>
              <a:rPr sz="1100" spc="-25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100" spc="21" dirty="0">
                <a:solidFill>
                  <a:srgbClr val="1D3764"/>
                </a:solidFill>
                <a:latin typeface="Calibri"/>
                <a:cs typeface="Calibri"/>
              </a:rPr>
              <a:t>to</a:t>
            </a:r>
            <a:r>
              <a:rPr sz="1100" spc="-25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100" spc="44" dirty="0">
                <a:solidFill>
                  <a:srgbClr val="1D3764"/>
                </a:solidFill>
                <a:latin typeface="Calibri"/>
                <a:cs typeface="Calibri"/>
              </a:rPr>
              <a:t>15%  </a:t>
            </a:r>
            <a:r>
              <a:rPr sz="1100" spc="10" dirty="0">
                <a:solidFill>
                  <a:srgbClr val="1D3764"/>
                </a:solidFill>
                <a:latin typeface="Calibri"/>
                <a:cs typeface="Calibri"/>
              </a:rPr>
              <a:t>of</a:t>
            </a:r>
            <a:r>
              <a:rPr sz="1100" spc="-95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100" spc="40" dirty="0">
                <a:solidFill>
                  <a:srgbClr val="1D3764"/>
                </a:solidFill>
                <a:latin typeface="Calibri"/>
                <a:cs typeface="Calibri"/>
              </a:rPr>
              <a:t>GDP</a:t>
            </a:r>
            <a:endParaRPr sz="1100" dirty="0">
              <a:latin typeface="Calibri"/>
              <a:cs typeface="Calibri"/>
            </a:endParaRPr>
          </a:p>
          <a:p>
            <a:pPr marL="1291476" marR="5080" indent="-60954">
              <a:lnSpc>
                <a:spcPct val="102200"/>
              </a:lnSpc>
            </a:pPr>
            <a:r>
              <a:rPr sz="1100" spc="-44" dirty="0">
                <a:solidFill>
                  <a:srgbClr val="1D3764"/>
                </a:solidFill>
                <a:latin typeface="Calibri"/>
                <a:cs typeface="Calibri"/>
              </a:rPr>
              <a:t>. </a:t>
            </a:r>
            <a:r>
              <a:rPr sz="1100" spc="44" dirty="0">
                <a:solidFill>
                  <a:srgbClr val="1D3764"/>
                </a:solidFill>
                <a:latin typeface="Calibri"/>
                <a:cs typeface="Calibri"/>
              </a:rPr>
              <a:t>An</a:t>
            </a:r>
            <a:r>
              <a:rPr sz="1100" spc="-160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100" spc="25" dirty="0">
                <a:solidFill>
                  <a:srgbClr val="1D3764"/>
                </a:solidFill>
                <a:latin typeface="Calibri"/>
                <a:cs typeface="Calibri"/>
              </a:rPr>
              <a:t>integrated </a:t>
            </a:r>
            <a:r>
              <a:rPr sz="1100" spc="21" dirty="0">
                <a:solidFill>
                  <a:srgbClr val="1D3764"/>
                </a:solidFill>
                <a:latin typeface="Calibri"/>
                <a:cs typeface="Calibri"/>
              </a:rPr>
              <a:t>national network </a:t>
            </a:r>
            <a:r>
              <a:rPr sz="1100" spc="10" dirty="0">
                <a:solidFill>
                  <a:srgbClr val="1D3764"/>
                </a:solidFill>
                <a:latin typeface="Calibri"/>
                <a:cs typeface="Calibri"/>
              </a:rPr>
              <a:t>of </a:t>
            </a:r>
            <a:r>
              <a:rPr sz="1100" spc="15" dirty="0">
                <a:solidFill>
                  <a:srgbClr val="1D3764"/>
                </a:solidFill>
                <a:latin typeface="Calibri"/>
                <a:cs typeface="Calibri"/>
              </a:rPr>
              <a:t>70 </a:t>
            </a:r>
            <a:r>
              <a:rPr sz="1100" spc="21" dirty="0">
                <a:solidFill>
                  <a:srgbClr val="1D3764"/>
                </a:solidFill>
                <a:latin typeface="Calibri"/>
                <a:cs typeface="Calibri"/>
              </a:rPr>
              <a:t>multi-  </a:t>
            </a:r>
            <a:r>
              <a:rPr sz="1100" spc="15" dirty="0">
                <a:solidFill>
                  <a:srgbClr val="1D3764"/>
                </a:solidFill>
                <a:latin typeface="Calibri"/>
                <a:cs typeface="Calibri"/>
              </a:rPr>
              <a:t>flow </a:t>
            </a:r>
            <a:r>
              <a:rPr sz="1100" spc="25" dirty="0">
                <a:solidFill>
                  <a:srgbClr val="1D3764"/>
                </a:solidFill>
                <a:latin typeface="Calibri"/>
                <a:cs typeface="Calibri"/>
              </a:rPr>
              <a:t>logistics</a:t>
            </a:r>
            <a:r>
              <a:rPr sz="1100" spc="-90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100" spc="30" dirty="0">
                <a:solidFill>
                  <a:srgbClr val="1D3764"/>
                </a:solidFill>
                <a:latin typeface="Calibri"/>
                <a:cs typeface="Calibri"/>
              </a:rPr>
              <a:t>zones</a:t>
            </a:r>
            <a:endParaRPr sz="1100" dirty="0">
              <a:latin typeface="Calibri"/>
              <a:cs typeface="Calibri"/>
            </a:endParaRPr>
          </a:p>
          <a:p>
            <a:pPr marL="12699">
              <a:spcBef>
                <a:spcPts val="90"/>
              </a:spcBef>
            </a:pPr>
            <a:r>
              <a:rPr sz="1500" spc="-5" dirty="0">
                <a:solidFill>
                  <a:srgbClr val="7A1124"/>
                </a:solidFill>
                <a:latin typeface="Calibri"/>
                <a:cs typeface="Calibri"/>
              </a:rPr>
              <a:t>IT </a:t>
            </a:r>
            <a:r>
              <a:rPr sz="1500" spc="-95" dirty="0" smtClean="0">
                <a:solidFill>
                  <a:srgbClr val="7A1124"/>
                </a:solidFill>
                <a:latin typeface="Calibri"/>
                <a:cs typeface="Calibri"/>
              </a:rPr>
              <a:t>:</a:t>
            </a:r>
            <a:r>
              <a:rPr lang="fr-FR" sz="1500" spc="-95" dirty="0" smtClean="0">
                <a:solidFill>
                  <a:srgbClr val="7A1124"/>
                </a:solidFill>
                <a:latin typeface="Calibri"/>
                <a:cs typeface="Calibri"/>
              </a:rPr>
              <a:t> </a:t>
            </a:r>
            <a:r>
              <a:rPr sz="1500" spc="-95" dirty="0" smtClean="0">
                <a:solidFill>
                  <a:srgbClr val="7A1124"/>
                </a:solidFill>
                <a:latin typeface="Calibri"/>
                <a:cs typeface="Calibri"/>
              </a:rPr>
              <a:t> </a:t>
            </a:r>
            <a:r>
              <a:rPr sz="1500" spc="10" dirty="0">
                <a:solidFill>
                  <a:srgbClr val="7A1124"/>
                </a:solidFill>
                <a:latin typeface="Calibri"/>
                <a:cs typeface="Calibri"/>
              </a:rPr>
              <a:t>MAROC</a:t>
            </a:r>
            <a:r>
              <a:rPr sz="1500" spc="-15" dirty="0">
                <a:solidFill>
                  <a:srgbClr val="7A1124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7A1124"/>
                </a:solidFill>
                <a:latin typeface="Calibri"/>
                <a:cs typeface="Calibri"/>
              </a:rPr>
              <a:t>NUMERIC</a:t>
            </a:r>
            <a:endParaRPr sz="1500" dirty="0">
              <a:latin typeface="Calibri"/>
              <a:cs typeface="Calibri"/>
            </a:endParaRPr>
          </a:p>
          <a:p>
            <a:pPr>
              <a:spcBef>
                <a:spcPts val="15"/>
              </a:spcBef>
            </a:pPr>
            <a:endParaRPr sz="1900" dirty="0">
              <a:latin typeface="Times New Roman"/>
              <a:cs typeface="Times New Roman"/>
            </a:endParaRPr>
          </a:p>
          <a:p>
            <a:pPr marL="1230520">
              <a:spcBef>
                <a:spcPts val="5"/>
              </a:spcBef>
            </a:pPr>
            <a:r>
              <a:rPr sz="1100" spc="-44" dirty="0">
                <a:solidFill>
                  <a:srgbClr val="1D3764"/>
                </a:solidFill>
                <a:latin typeface="Calibri"/>
                <a:cs typeface="Calibri"/>
              </a:rPr>
              <a:t>. </a:t>
            </a:r>
            <a:r>
              <a:rPr sz="1100" spc="21" dirty="0">
                <a:solidFill>
                  <a:srgbClr val="1D3764"/>
                </a:solidFill>
                <a:latin typeface="Calibri"/>
                <a:cs typeface="Calibri"/>
              </a:rPr>
              <a:t>Generalized access to</a:t>
            </a:r>
            <a:r>
              <a:rPr sz="1100" spc="-90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100" spc="35" dirty="0">
                <a:solidFill>
                  <a:srgbClr val="1D3764"/>
                </a:solidFill>
                <a:latin typeface="Calibri"/>
                <a:cs typeface="Calibri"/>
              </a:rPr>
              <a:t>broadband</a:t>
            </a:r>
            <a:endParaRPr sz="1100" dirty="0">
              <a:latin typeface="Calibri"/>
              <a:cs typeface="Calibri"/>
            </a:endParaRPr>
          </a:p>
          <a:p>
            <a:pPr marL="1230520">
              <a:spcBef>
                <a:spcPts val="25"/>
              </a:spcBef>
            </a:pPr>
            <a:r>
              <a:rPr sz="1100" spc="-44" dirty="0">
                <a:solidFill>
                  <a:srgbClr val="1D3764"/>
                </a:solidFill>
                <a:latin typeface="Calibri"/>
                <a:cs typeface="Calibri"/>
              </a:rPr>
              <a:t>. </a:t>
            </a:r>
            <a:r>
              <a:rPr sz="1100" spc="30" dirty="0">
                <a:solidFill>
                  <a:srgbClr val="1D3764"/>
                </a:solidFill>
                <a:latin typeface="Calibri"/>
                <a:cs typeface="Calibri"/>
              </a:rPr>
              <a:t>Encourage </a:t>
            </a:r>
            <a:r>
              <a:rPr sz="1100" spc="5" dirty="0">
                <a:solidFill>
                  <a:srgbClr val="1D3764"/>
                </a:solidFill>
                <a:latin typeface="Calibri"/>
                <a:cs typeface="Calibri"/>
              </a:rPr>
              <a:t>IT </a:t>
            </a:r>
            <a:r>
              <a:rPr sz="1100" spc="21" dirty="0">
                <a:solidFill>
                  <a:srgbClr val="1D3764"/>
                </a:solidFill>
                <a:latin typeface="Calibri"/>
                <a:cs typeface="Calibri"/>
              </a:rPr>
              <a:t>use </a:t>
            </a:r>
            <a:r>
              <a:rPr sz="1100" spc="44" dirty="0">
                <a:solidFill>
                  <a:srgbClr val="1D3764"/>
                </a:solidFill>
                <a:latin typeface="Calibri"/>
                <a:cs typeface="Calibri"/>
              </a:rPr>
              <a:t>by</a:t>
            </a:r>
            <a:r>
              <a:rPr sz="1100" spc="-130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1D3764"/>
                </a:solidFill>
                <a:latin typeface="Calibri"/>
                <a:cs typeface="Calibri"/>
              </a:rPr>
              <a:t>SMEs</a:t>
            </a:r>
            <a:endParaRPr sz="1100" dirty="0">
              <a:latin typeface="Calibri"/>
              <a:cs typeface="Calibri"/>
            </a:endParaRPr>
          </a:p>
          <a:p>
            <a:pPr marL="1230520">
              <a:spcBef>
                <a:spcPts val="30"/>
              </a:spcBef>
            </a:pPr>
            <a:r>
              <a:rPr sz="1100" spc="-44" dirty="0">
                <a:solidFill>
                  <a:srgbClr val="1D3764"/>
                </a:solidFill>
                <a:latin typeface="Calibri"/>
                <a:cs typeface="Calibri"/>
              </a:rPr>
              <a:t>. </a:t>
            </a:r>
            <a:r>
              <a:rPr sz="1100" spc="30" dirty="0">
                <a:solidFill>
                  <a:srgbClr val="1D3764"/>
                </a:solidFill>
                <a:latin typeface="Calibri"/>
                <a:cs typeface="Calibri"/>
              </a:rPr>
              <a:t>Development </a:t>
            </a:r>
            <a:r>
              <a:rPr sz="1100" spc="10" dirty="0">
                <a:solidFill>
                  <a:srgbClr val="1D3764"/>
                </a:solidFill>
                <a:latin typeface="Calibri"/>
                <a:cs typeface="Calibri"/>
              </a:rPr>
              <a:t>of </a:t>
            </a:r>
            <a:r>
              <a:rPr sz="1100" spc="35" dirty="0">
                <a:solidFill>
                  <a:srgbClr val="1D3764"/>
                </a:solidFill>
                <a:latin typeface="Calibri"/>
                <a:cs typeface="Calibri"/>
              </a:rPr>
              <a:t>government</a:t>
            </a:r>
            <a:r>
              <a:rPr sz="1100" spc="-70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100" spc="15" dirty="0">
                <a:solidFill>
                  <a:srgbClr val="1D3764"/>
                </a:solidFill>
                <a:latin typeface="Calibri"/>
                <a:cs typeface="Calibri"/>
              </a:rPr>
              <a:t>e-services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205080" y="1063803"/>
            <a:ext cx="3820160" cy="5603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sz="1500" spc="25" dirty="0" smtClean="0">
                <a:solidFill>
                  <a:srgbClr val="7A1124"/>
                </a:solidFill>
                <a:latin typeface="Calibri"/>
                <a:cs typeface="Calibri"/>
              </a:rPr>
              <a:t>INDUSTRY</a:t>
            </a:r>
            <a:r>
              <a:rPr lang="fr-FR" sz="1500" spc="25" dirty="0" smtClean="0">
                <a:solidFill>
                  <a:srgbClr val="7A1124"/>
                </a:solidFill>
                <a:latin typeface="Calibri"/>
                <a:cs typeface="Calibri"/>
              </a:rPr>
              <a:t> </a:t>
            </a:r>
            <a:r>
              <a:rPr sz="1500" spc="-95" dirty="0" smtClean="0">
                <a:solidFill>
                  <a:srgbClr val="7A1124"/>
                </a:solidFill>
                <a:latin typeface="Calibri"/>
                <a:cs typeface="Calibri"/>
              </a:rPr>
              <a:t>:</a:t>
            </a:r>
            <a:r>
              <a:rPr lang="fr-FR" sz="1500" spc="-95" dirty="0" smtClean="0">
                <a:solidFill>
                  <a:srgbClr val="7A1124"/>
                </a:solidFill>
                <a:latin typeface="Calibri"/>
                <a:cs typeface="Calibri"/>
              </a:rPr>
              <a:t> </a:t>
            </a:r>
            <a:r>
              <a:rPr sz="1500" spc="-95" dirty="0" smtClean="0">
                <a:solidFill>
                  <a:srgbClr val="7A1124"/>
                </a:solidFill>
                <a:latin typeface="Calibri"/>
                <a:cs typeface="Calibri"/>
              </a:rPr>
              <a:t> </a:t>
            </a:r>
            <a:r>
              <a:rPr sz="1500" spc="5" dirty="0">
                <a:solidFill>
                  <a:srgbClr val="7A1124"/>
                </a:solidFill>
                <a:latin typeface="Calibri"/>
                <a:cs typeface="Calibri"/>
              </a:rPr>
              <a:t>Performant </a:t>
            </a:r>
            <a:r>
              <a:rPr sz="1500" spc="10" dirty="0">
                <a:solidFill>
                  <a:srgbClr val="7A1124"/>
                </a:solidFill>
                <a:latin typeface="Calibri"/>
                <a:cs typeface="Calibri"/>
              </a:rPr>
              <a:t>Clusters </a:t>
            </a:r>
            <a:r>
              <a:rPr sz="1500" spc="21" dirty="0">
                <a:solidFill>
                  <a:srgbClr val="7A1124"/>
                </a:solidFill>
                <a:latin typeface="Calibri"/>
                <a:cs typeface="Calibri"/>
              </a:rPr>
              <a:t>Strategy</a:t>
            </a:r>
            <a:r>
              <a:rPr sz="1500" spc="-95" dirty="0">
                <a:solidFill>
                  <a:srgbClr val="7A1124"/>
                </a:solidFill>
                <a:latin typeface="Calibri"/>
                <a:cs typeface="Calibri"/>
              </a:rPr>
              <a:t> </a:t>
            </a:r>
            <a:r>
              <a:rPr sz="1500" spc="5" dirty="0">
                <a:solidFill>
                  <a:srgbClr val="7A1124"/>
                </a:solidFill>
                <a:latin typeface="Calibri"/>
                <a:cs typeface="Calibri"/>
              </a:rPr>
              <a:t>2020</a:t>
            </a:r>
            <a:endParaRPr sz="1500" dirty="0">
              <a:latin typeface="Calibri"/>
              <a:cs typeface="Calibri"/>
            </a:endParaRPr>
          </a:p>
          <a:p>
            <a:pPr marL="12699">
              <a:spcBef>
                <a:spcPts val="659"/>
              </a:spcBef>
            </a:pPr>
            <a:r>
              <a:rPr sz="1100" spc="40" dirty="0">
                <a:solidFill>
                  <a:srgbClr val="1D3764"/>
                </a:solidFill>
                <a:latin typeface="Calibri"/>
                <a:cs typeface="Calibri"/>
              </a:rPr>
              <a:t>Launched </a:t>
            </a:r>
            <a:r>
              <a:rPr sz="1100" spc="25" dirty="0">
                <a:solidFill>
                  <a:srgbClr val="1D3764"/>
                </a:solidFill>
                <a:latin typeface="Calibri"/>
                <a:cs typeface="Calibri"/>
              </a:rPr>
              <a:t>in</a:t>
            </a:r>
            <a:r>
              <a:rPr sz="1100" spc="-140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100" spc="15" dirty="0">
                <a:solidFill>
                  <a:srgbClr val="1D3764"/>
                </a:solidFill>
                <a:latin typeface="Calibri"/>
                <a:cs typeface="Calibri"/>
              </a:rPr>
              <a:t>2014</a:t>
            </a:r>
            <a:endParaRPr sz="1100" dirty="0">
              <a:latin typeface="Calibri"/>
              <a:cs typeface="Calibri"/>
            </a:endParaRPr>
          </a:p>
          <a:p>
            <a:pPr marL="1238775">
              <a:spcBef>
                <a:spcPts val="155"/>
              </a:spcBef>
            </a:pPr>
            <a:r>
              <a:rPr sz="1100" spc="-44" dirty="0">
                <a:solidFill>
                  <a:srgbClr val="1D3764"/>
                </a:solidFill>
                <a:latin typeface="Calibri"/>
                <a:cs typeface="Calibri"/>
              </a:rPr>
              <a:t>.</a:t>
            </a:r>
            <a:r>
              <a:rPr sz="1100" spc="-15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100" spc="15" dirty="0">
                <a:solidFill>
                  <a:srgbClr val="1D3764"/>
                </a:solidFill>
                <a:latin typeface="Calibri"/>
                <a:cs typeface="Calibri"/>
              </a:rPr>
              <a:t>Industrial</a:t>
            </a:r>
            <a:r>
              <a:rPr sz="1100" spc="-15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100" spc="40" dirty="0">
                <a:solidFill>
                  <a:srgbClr val="1D3764"/>
                </a:solidFill>
                <a:latin typeface="Calibri"/>
                <a:cs typeface="Calibri"/>
              </a:rPr>
              <a:t>GDP</a:t>
            </a:r>
            <a:r>
              <a:rPr sz="1100" spc="-15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100" spc="21" dirty="0">
                <a:solidFill>
                  <a:srgbClr val="1D3764"/>
                </a:solidFill>
                <a:latin typeface="Calibri"/>
                <a:cs typeface="Calibri"/>
              </a:rPr>
              <a:t>to</a:t>
            </a:r>
            <a:r>
              <a:rPr sz="1100" spc="-15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100" spc="15" dirty="0">
                <a:solidFill>
                  <a:srgbClr val="1D3764"/>
                </a:solidFill>
                <a:latin typeface="Calibri"/>
                <a:cs typeface="Calibri"/>
              </a:rPr>
              <a:t>reach</a:t>
            </a:r>
            <a:r>
              <a:rPr sz="1100" spc="-15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100" spc="44" dirty="0">
                <a:solidFill>
                  <a:srgbClr val="1D3764"/>
                </a:solidFill>
                <a:latin typeface="Calibri"/>
                <a:cs typeface="Calibri"/>
              </a:rPr>
              <a:t>23%</a:t>
            </a:r>
            <a:r>
              <a:rPr sz="1100" spc="-15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1D3764"/>
                </a:solidFill>
                <a:latin typeface="Calibri"/>
                <a:cs typeface="Calibri"/>
              </a:rPr>
              <a:t>of</a:t>
            </a:r>
            <a:r>
              <a:rPr sz="1100" spc="-15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100" spc="40" dirty="0">
                <a:solidFill>
                  <a:srgbClr val="1D3764"/>
                </a:solidFill>
                <a:latin typeface="Calibri"/>
                <a:cs typeface="Calibri"/>
              </a:rPr>
              <a:t>global</a:t>
            </a:r>
            <a:r>
              <a:rPr sz="1100" spc="-15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100" spc="40" dirty="0">
                <a:solidFill>
                  <a:srgbClr val="1D3764"/>
                </a:solidFill>
                <a:latin typeface="Calibri"/>
                <a:cs typeface="Calibri"/>
              </a:rPr>
              <a:t>GDP</a:t>
            </a:r>
            <a:endParaRPr sz="1100" dirty="0">
              <a:latin typeface="Calibri"/>
              <a:cs typeface="Calibri"/>
            </a:endParaRPr>
          </a:p>
          <a:p>
            <a:pPr marL="1238775">
              <a:spcBef>
                <a:spcPts val="30"/>
              </a:spcBef>
            </a:pPr>
            <a:r>
              <a:rPr sz="1100" spc="-44" dirty="0">
                <a:solidFill>
                  <a:srgbClr val="1D3764"/>
                </a:solidFill>
                <a:latin typeface="Calibri"/>
                <a:cs typeface="Calibri"/>
              </a:rPr>
              <a:t>. </a:t>
            </a:r>
            <a:r>
              <a:rPr sz="1100" spc="21" dirty="0">
                <a:solidFill>
                  <a:srgbClr val="1D3764"/>
                </a:solidFill>
                <a:latin typeface="Calibri"/>
                <a:cs typeface="Calibri"/>
              </a:rPr>
              <a:t>Creation </a:t>
            </a:r>
            <a:r>
              <a:rPr sz="1100" spc="10" dirty="0">
                <a:solidFill>
                  <a:srgbClr val="1D3764"/>
                </a:solidFill>
                <a:latin typeface="Calibri"/>
                <a:cs typeface="Calibri"/>
              </a:rPr>
              <a:t>of </a:t>
            </a:r>
            <a:r>
              <a:rPr sz="1100" spc="15" dirty="0">
                <a:solidFill>
                  <a:srgbClr val="1D3764"/>
                </a:solidFill>
                <a:latin typeface="Calibri"/>
                <a:cs typeface="Calibri"/>
              </a:rPr>
              <a:t>500 000</a:t>
            </a:r>
            <a:r>
              <a:rPr sz="1100" spc="-120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100" spc="30" dirty="0">
                <a:solidFill>
                  <a:srgbClr val="1D3764"/>
                </a:solidFill>
                <a:latin typeface="Calibri"/>
                <a:cs typeface="Calibri"/>
              </a:rPr>
              <a:t>jobs</a:t>
            </a:r>
            <a:endParaRPr sz="1100" dirty="0">
              <a:latin typeface="Calibri"/>
              <a:cs typeface="Calibri"/>
            </a:endParaRPr>
          </a:p>
          <a:p>
            <a:pPr marL="1238775">
              <a:spcBef>
                <a:spcPts val="25"/>
              </a:spcBef>
            </a:pPr>
            <a:r>
              <a:rPr sz="1100" spc="-44" dirty="0">
                <a:solidFill>
                  <a:srgbClr val="1D3764"/>
                </a:solidFill>
                <a:latin typeface="Calibri"/>
                <a:cs typeface="Calibri"/>
              </a:rPr>
              <a:t>. </a:t>
            </a:r>
            <a:r>
              <a:rPr sz="1100" spc="21" dirty="0">
                <a:solidFill>
                  <a:srgbClr val="1D3764"/>
                </a:solidFill>
                <a:latin typeface="Calibri"/>
                <a:cs typeface="Calibri"/>
              </a:rPr>
              <a:t>Creation </a:t>
            </a:r>
            <a:r>
              <a:rPr sz="1100" spc="10" dirty="0">
                <a:solidFill>
                  <a:srgbClr val="1D3764"/>
                </a:solidFill>
                <a:latin typeface="Calibri"/>
                <a:cs typeface="Calibri"/>
              </a:rPr>
              <a:t>of </a:t>
            </a:r>
            <a:r>
              <a:rPr sz="1100" spc="15" dirty="0">
                <a:solidFill>
                  <a:srgbClr val="1D3764"/>
                </a:solidFill>
                <a:latin typeface="Calibri"/>
                <a:cs typeface="Calibri"/>
              </a:rPr>
              <a:t>Industrial </a:t>
            </a:r>
            <a:r>
              <a:rPr sz="1100" spc="30" dirty="0">
                <a:solidFill>
                  <a:srgbClr val="1D3764"/>
                </a:solidFill>
                <a:latin typeface="Calibri"/>
                <a:cs typeface="Calibri"/>
              </a:rPr>
              <a:t>Development</a:t>
            </a:r>
            <a:r>
              <a:rPr sz="1100" spc="-44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100" spc="21" dirty="0">
                <a:solidFill>
                  <a:srgbClr val="1D3764"/>
                </a:solidFill>
                <a:latin typeface="Calibri"/>
                <a:cs typeface="Calibri"/>
              </a:rPr>
              <a:t>Fund:</a:t>
            </a:r>
            <a:endParaRPr sz="1100" dirty="0">
              <a:latin typeface="Calibri"/>
              <a:cs typeface="Calibri"/>
            </a:endParaRPr>
          </a:p>
          <a:p>
            <a:pPr marR="776536" algn="ctr">
              <a:spcBef>
                <a:spcPts val="25"/>
              </a:spcBef>
            </a:pPr>
            <a:r>
              <a:rPr sz="1100" dirty="0">
                <a:solidFill>
                  <a:srgbClr val="1D3764"/>
                </a:solidFill>
                <a:latin typeface="Calibri"/>
                <a:cs typeface="Calibri"/>
              </a:rPr>
              <a:t>$2.5</a:t>
            </a:r>
            <a:r>
              <a:rPr sz="1100" spc="-100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100" spc="25" dirty="0">
                <a:solidFill>
                  <a:srgbClr val="1D3764"/>
                </a:solidFill>
                <a:latin typeface="Calibri"/>
                <a:cs typeface="Calibri"/>
              </a:rPr>
              <a:t>Bn</a:t>
            </a:r>
            <a:endParaRPr sz="1100" dirty="0">
              <a:latin typeface="Calibri"/>
              <a:cs typeface="Calibri"/>
            </a:endParaRPr>
          </a:p>
          <a:p>
            <a:pPr marL="1238775">
              <a:spcBef>
                <a:spcPts val="30"/>
              </a:spcBef>
            </a:pPr>
            <a:r>
              <a:rPr sz="1100" spc="-44" dirty="0">
                <a:solidFill>
                  <a:srgbClr val="1D3764"/>
                </a:solidFill>
                <a:latin typeface="Calibri"/>
                <a:cs typeface="Calibri"/>
              </a:rPr>
              <a:t>.</a:t>
            </a:r>
            <a:r>
              <a:rPr sz="1100" spc="-21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100" spc="25" dirty="0">
                <a:solidFill>
                  <a:srgbClr val="1D3764"/>
                </a:solidFill>
                <a:latin typeface="Calibri"/>
                <a:cs typeface="Calibri"/>
              </a:rPr>
              <a:t>Allocation</a:t>
            </a:r>
            <a:r>
              <a:rPr sz="1100" spc="-21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1D3764"/>
                </a:solidFill>
                <a:latin typeface="Calibri"/>
                <a:cs typeface="Calibri"/>
              </a:rPr>
              <a:t>of</a:t>
            </a:r>
            <a:r>
              <a:rPr sz="1100" spc="-21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100" spc="15" dirty="0">
                <a:solidFill>
                  <a:srgbClr val="1D3764"/>
                </a:solidFill>
                <a:latin typeface="Calibri"/>
                <a:cs typeface="Calibri"/>
              </a:rPr>
              <a:t>1</a:t>
            </a:r>
            <a:r>
              <a:rPr sz="1100" spc="-21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100" spc="15" dirty="0">
                <a:solidFill>
                  <a:srgbClr val="1D3764"/>
                </a:solidFill>
                <a:latin typeface="Calibri"/>
                <a:cs typeface="Calibri"/>
              </a:rPr>
              <a:t>000</a:t>
            </a:r>
            <a:r>
              <a:rPr sz="1100" spc="-21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100" spc="15" dirty="0">
                <a:solidFill>
                  <a:srgbClr val="1D3764"/>
                </a:solidFill>
                <a:latin typeface="Calibri"/>
                <a:cs typeface="Calibri"/>
              </a:rPr>
              <a:t>hectars</a:t>
            </a:r>
            <a:r>
              <a:rPr sz="1100" spc="-21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1D3764"/>
                </a:solidFill>
                <a:latin typeface="Calibri"/>
                <a:cs typeface="Calibri"/>
              </a:rPr>
              <a:t>of</a:t>
            </a:r>
            <a:r>
              <a:rPr sz="1100" spc="-21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100" spc="30" dirty="0">
                <a:solidFill>
                  <a:srgbClr val="1D3764"/>
                </a:solidFill>
                <a:latin typeface="Calibri"/>
                <a:cs typeface="Calibri"/>
              </a:rPr>
              <a:t>land</a:t>
            </a:r>
            <a:r>
              <a:rPr sz="1100" spc="-21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D3764"/>
                </a:solidFill>
                <a:latin typeface="Calibri"/>
                <a:cs typeface="Calibri"/>
              </a:rPr>
              <a:t>for</a:t>
            </a:r>
            <a:r>
              <a:rPr sz="1100" spc="-21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1D3764"/>
                </a:solidFill>
                <a:latin typeface="Calibri"/>
                <a:cs typeface="Calibri"/>
              </a:rPr>
              <a:t>rent</a:t>
            </a:r>
            <a:endParaRPr sz="1100" dirty="0">
              <a:latin typeface="Calibri"/>
              <a:cs typeface="Calibri"/>
            </a:endParaRPr>
          </a:p>
          <a:p>
            <a:pPr>
              <a:spcBef>
                <a:spcPts val="35"/>
              </a:spcBef>
            </a:pPr>
            <a:endParaRPr sz="1300" dirty="0">
              <a:latin typeface="Times New Roman"/>
              <a:cs typeface="Times New Roman"/>
            </a:endParaRPr>
          </a:p>
          <a:p>
            <a:pPr marL="12699">
              <a:spcBef>
                <a:spcPts val="5"/>
              </a:spcBef>
            </a:pPr>
            <a:r>
              <a:rPr sz="1500" dirty="0">
                <a:solidFill>
                  <a:srgbClr val="7A1124"/>
                </a:solidFill>
                <a:latin typeface="Calibri"/>
                <a:cs typeface="Calibri"/>
              </a:rPr>
              <a:t>TOURISM </a:t>
            </a:r>
            <a:r>
              <a:rPr sz="1500" spc="-95" dirty="0">
                <a:solidFill>
                  <a:srgbClr val="7A1124"/>
                </a:solidFill>
                <a:latin typeface="Calibri"/>
                <a:cs typeface="Calibri"/>
              </a:rPr>
              <a:t>: </a:t>
            </a:r>
            <a:r>
              <a:rPr lang="fr-FR" sz="1500" spc="-95" dirty="0" smtClean="0">
                <a:solidFill>
                  <a:srgbClr val="7A1124"/>
                </a:solidFill>
                <a:latin typeface="Calibri"/>
                <a:cs typeface="Calibri"/>
              </a:rPr>
              <a:t> </a:t>
            </a:r>
            <a:r>
              <a:rPr sz="1500" spc="5" dirty="0" smtClean="0">
                <a:solidFill>
                  <a:srgbClr val="7A1124"/>
                </a:solidFill>
                <a:latin typeface="Calibri"/>
                <a:cs typeface="Calibri"/>
              </a:rPr>
              <a:t>2020</a:t>
            </a:r>
            <a:r>
              <a:rPr sz="1500" spc="-35" dirty="0" smtClean="0">
                <a:solidFill>
                  <a:srgbClr val="7A1124"/>
                </a:solidFill>
                <a:latin typeface="Calibri"/>
                <a:cs typeface="Calibri"/>
              </a:rPr>
              <a:t> </a:t>
            </a:r>
            <a:r>
              <a:rPr sz="1500" spc="5" dirty="0">
                <a:solidFill>
                  <a:srgbClr val="7A1124"/>
                </a:solidFill>
                <a:latin typeface="Calibri"/>
                <a:cs typeface="Calibri"/>
              </a:rPr>
              <a:t>VISION</a:t>
            </a:r>
            <a:endParaRPr sz="1500" dirty="0">
              <a:latin typeface="Calibri"/>
              <a:cs typeface="Calibri"/>
            </a:endParaRPr>
          </a:p>
          <a:p>
            <a:pPr marL="12699">
              <a:spcBef>
                <a:spcPts val="730"/>
              </a:spcBef>
            </a:pPr>
            <a:r>
              <a:rPr sz="1100" spc="40" dirty="0">
                <a:solidFill>
                  <a:srgbClr val="1D3764"/>
                </a:solidFill>
                <a:latin typeface="Calibri"/>
                <a:cs typeface="Calibri"/>
              </a:rPr>
              <a:t>Launched </a:t>
            </a:r>
            <a:r>
              <a:rPr sz="1100" spc="25" dirty="0">
                <a:solidFill>
                  <a:srgbClr val="1D3764"/>
                </a:solidFill>
                <a:latin typeface="Calibri"/>
                <a:cs typeface="Calibri"/>
              </a:rPr>
              <a:t>in</a:t>
            </a:r>
            <a:r>
              <a:rPr sz="1100" spc="-140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100" spc="15" dirty="0">
                <a:solidFill>
                  <a:srgbClr val="1D3764"/>
                </a:solidFill>
                <a:latin typeface="Calibri"/>
                <a:cs typeface="Calibri"/>
              </a:rPr>
              <a:t>2010</a:t>
            </a:r>
            <a:endParaRPr sz="1100" dirty="0">
              <a:latin typeface="Calibri"/>
              <a:cs typeface="Calibri"/>
            </a:endParaRPr>
          </a:p>
          <a:p>
            <a:pPr marL="1238775">
              <a:spcBef>
                <a:spcPts val="400"/>
              </a:spcBef>
            </a:pPr>
            <a:r>
              <a:rPr sz="1100" spc="-44" dirty="0">
                <a:solidFill>
                  <a:srgbClr val="1D3764"/>
                </a:solidFill>
                <a:latin typeface="Calibri"/>
                <a:cs typeface="Calibri"/>
              </a:rPr>
              <a:t>. </a:t>
            </a:r>
            <a:r>
              <a:rPr sz="1100" spc="15" dirty="0">
                <a:solidFill>
                  <a:srgbClr val="1D3764"/>
                </a:solidFill>
                <a:latin typeface="Calibri"/>
                <a:cs typeface="Calibri"/>
              </a:rPr>
              <a:t>20 </a:t>
            </a:r>
            <a:r>
              <a:rPr sz="1100" spc="25" dirty="0">
                <a:solidFill>
                  <a:srgbClr val="1D3764"/>
                </a:solidFill>
                <a:latin typeface="Calibri"/>
                <a:cs typeface="Calibri"/>
              </a:rPr>
              <a:t>million </a:t>
            </a:r>
            <a:r>
              <a:rPr sz="1100" spc="10" dirty="0">
                <a:solidFill>
                  <a:srgbClr val="1D3764"/>
                </a:solidFill>
                <a:latin typeface="Calibri"/>
                <a:cs typeface="Calibri"/>
              </a:rPr>
              <a:t>tourists </a:t>
            </a:r>
            <a:r>
              <a:rPr sz="1100" spc="25" dirty="0">
                <a:solidFill>
                  <a:srgbClr val="1D3764"/>
                </a:solidFill>
                <a:latin typeface="Calibri"/>
                <a:cs typeface="Calibri"/>
              </a:rPr>
              <a:t>in</a:t>
            </a:r>
            <a:r>
              <a:rPr sz="1100" spc="-105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100" spc="15" dirty="0">
                <a:solidFill>
                  <a:srgbClr val="1D3764"/>
                </a:solidFill>
                <a:latin typeface="Calibri"/>
                <a:cs typeface="Calibri"/>
              </a:rPr>
              <a:t>2020</a:t>
            </a:r>
            <a:endParaRPr sz="1100" dirty="0">
              <a:latin typeface="Calibri"/>
              <a:cs typeface="Calibri"/>
            </a:endParaRPr>
          </a:p>
          <a:p>
            <a:pPr marL="1238775">
              <a:spcBef>
                <a:spcPts val="25"/>
              </a:spcBef>
            </a:pPr>
            <a:r>
              <a:rPr sz="1100" spc="-44" dirty="0">
                <a:solidFill>
                  <a:srgbClr val="1D3764"/>
                </a:solidFill>
                <a:latin typeface="Calibri"/>
                <a:cs typeface="Calibri"/>
              </a:rPr>
              <a:t>. </a:t>
            </a:r>
            <a:r>
              <a:rPr sz="1100" spc="15" dirty="0">
                <a:solidFill>
                  <a:srgbClr val="1D3764"/>
                </a:solidFill>
                <a:latin typeface="Calibri"/>
                <a:cs typeface="Calibri"/>
              </a:rPr>
              <a:t>200 000 </a:t>
            </a:r>
            <a:r>
              <a:rPr sz="1100" spc="30" dirty="0">
                <a:solidFill>
                  <a:srgbClr val="1D3764"/>
                </a:solidFill>
                <a:latin typeface="Calibri"/>
                <a:cs typeface="Calibri"/>
              </a:rPr>
              <a:t>new</a:t>
            </a:r>
            <a:r>
              <a:rPr sz="1100" spc="-100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100" spc="35" dirty="0">
                <a:solidFill>
                  <a:srgbClr val="1D3764"/>
                </a:solidFill>
                <a:latin typeface="Calibri"/>
                <a:cs typeface="Calibri"/>
              </a:rPr>
              <a:t>beds</a:t>
            </a:r>
            <a:endParaRPr sz="1100" dirty="0">
              <a:latin typeface="Calibri"/>
              <a:cs typeface="Calibri"/>
            </a:endParaRPr>
          </a:p>
          <a:p>
            <a:pPr marL="1299095" marR="504780" indent="-60954">
              <a:lnSpc>
                <a:spcPct val="102200"/>
              </a:lnSpc>
            </a:pPr>
            <a:r>
              <a:rPr sz="1100" spc="-44" dirty="0">
                <a:solidFill>
                  <a:srgbClr val="1D3764"/>
                </a:solidFill>
                <a:latin typeface="Calibri"/>
                <a:cs typeface="Calibri"/>
              </a:rPr>
              <a:t>. </a:t>
            </a:r>
            <a:r>
              <a:rPr sz="1100" spc="21" dirty="0">
                <a:solidFill>
                  <a:srgbClr val="1D3764"/>
                </a:solidFill>
                <a:latin typeface="Calibri"/>
                <a:cs typeface="Calibri"/>
              </a:rPr>
              <a:t>Tourism </a:t>
            </a:r>
            <a:r>
              <a:rPr sz="1100" spc="15" dirty="0">
                <a:solidFill>
                  <a:srgbClr val="1D3764"/>
                </a:solidFill>
                <a:latin typeface="Calibri"/>
                <a:cs typeface="Calibri"/>
              </a:rPr>
              <a:t>GDP: from </a:t>
            </a:r>
            <a:r>
              <a:rPr sz="1100" spc="25" dirty="0">
                <a:solidFill>
                  <a:srgbClr val="1D3764"/>
                </a:solidFill>
                <a:latin typeface="Calibri"/>
                <a:cs typeface="Calibri"/>
              </a:rPr>
              <a:t>US$6 billion</a:t>
            </a:r>
            <a:r>
              <a:rPr sz="1100" spc="-135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100" spc="25" dirty="0">
                <a:solidFill>
                  <a:srgbClr val="1D3764"/>
                </a:solidFill>
                <a:latin typeface="Calibri"/>
                <a:cs typeface="Calibri"/>
              </a:rPr>
              <a:t>in  </a:t>
            </a:r>
            <a:r>
              <a:rPr sz="1100" spc="15" dirty="0">
                <a:solidFill>
                  <a:srgbClr val="1D3764"/>
                </a:solidFill>
                <a:latin typeface="Calibri"/>
                <a:cs typeface="Calibri"/>
              </a:rPr>
              <a:t>2010</a:t>
            </a:r>
            <a:r>
              <a:rPr sz="1100" spc="-25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100" spc="21" dirty="0">
                <a:solidFill>
                  <a:srgbClr val="1D3764"/>
                </a:solidFill>
                <a:latin typeface="Calibri"/>
                <a:cs typeface="Calibri"/>
              </a:rPr>
              <a:t>to</a:t>
            </a:r>
            <a:r>
              <a:rPr sz="1100" spc="-25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100" spc="25" dirty="0">
                <a:solidFill>
                  <a:srgbClr val="1D3764"/>
                </a:solidFill>
                <a:latin typeface="Calibri"/>
                <a:cs typeface="Calibri"/>
              </a:rPr>
              <a:t>US$17</a:t>
            </a:r>
            <a:r>
              <a:rPr sz="1100" spc="-25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100" spc="25" dirty="0">
                <a:solidFill>
                  <a:srgbClr val="1D3764"/>
                </a:solidFill>
                <a:latin typeface="Calibri"/>
                <a:cs typeface="Calibri"/>
              </a:rPr>
              <a:t>billion</a:t>
            </a:r>
            <a:r>
              <a:rPr sz="1100" spc="-25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100" spc="25" dirty="0">
                <a:solidFill>
                  <a:srgbClr val="1D3764"/>
                </a:solidFill>
                <a:latin typeface="Calibri"/>
                <a:cs typeface="Calibri"/>
              </a:rPr>
              <a:t>in</a:t>
            </a:r>
            <a:r>
              <a:rPr sz="1100" spc="-25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100" spc="15" dirty="0">
                <a:solidFill>
                  <a:srgbClr val="1D3764"/>
                </a:solidFill>
                <a:latin typeface="Calibri"/>
                <a:cs typeface="Calibri"/>
              </a:rPr>
              <a:t>2020</a:t>
            </a:r>
            <a:endParaRPr sz="1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  <a:p>
            <a:pPr>
              <a:spcBef>
                <a:spcPts val="25"/>
              </a:spcBef>
            </a:pPr>
            <a:endParaRPr sz="1300" dirty="0">
              <a:latin typeface="Times New Roman"/>
              <a:cs typeface="Times New Roman"/>
            </a:endParaRPr>
          </a:p>
          <a:p>
            <a:pPr marL="12699"/>
            <a:r>
              <a:rPr sz="1500" spc="21" dirty="0">
                <a:solidFill>
                  <a:srgbClr val="7A1124"/>
                </a:solidFill>
                <a:latin typeface="Calibri"/>
                <a:cs typeface="Calibri"/>
              </a:rPr>
              <a:t>ENERGY </a:t>
            </a:r>
            <a:r>
              <a:rPr sz="1500" spc="-95" dirty="0">
                <a:solidFill>
                  <a:srgbClr val="7A1124"/>
                </a:solidFill>
                <a:latin typeface="Calibri"/>
                <a:cs typeface="Calibri"/>
              </a:rPr>
              <a:t>: </a:t>
            </a:r>
            <a:r>
              <a:rPr lang="fr-FR" sz="1500" spc="-95" dirty="0" smtClean="0">
                <a:solidFill>
                  <a:srgbClr val="7A1124"/>
                </a:solidFill>
                <a:latin typeface="Calibri"/>
                <a:cs typeface="Calibri"/>
              </a:rPr>
              <a:t> </a:t>
            </a:r>
            <a:r>
              <a:rPr sz="1500" spc="25" dirty="0" smtClean="0">
                <a:solidFill>
                  <a:srgbClr val="7A1124"/>
                </a:solidFill>
                <a:latin typeface="Calibri"/>
                <a:cs typeface="Calibri"/>
              </a:rPr>
              <a:t>MOROCCAN </a:t>
            </a:r>
            <a:r>
              <a:rPr sz="1500" spc="40" dirty="0">
                <a:solidFill>
                  <a:srgbClr val="7A1124"/>
                </a:solidFill>
                <a:latin typeface="Calibri"/>
                <a:cs typeface="Calibri"/>
              </a:rPr>
              <a:t>SOLAR PLAN</a:t>
            </a:r>
            <a:r>
              <a:rPr sz="1500" spc="-185" dirty="0">
                <a:solidFill>
                  <a:srgbClr val="7A1124"/>
                </a:solidFill>
                <a:latin typeface="Calibri"/>
                <a:cs typeface="Calibri"/>
              </a:rPr>
              <a:t> </a:t>
            </a:r>
            <a:r>
              <a:rPr sz="1500" spc="5" dirty="0">
                <a:solidFill>
                  <a:srgbClr val="7A1124"/>
                </a:solidFill>
                <a:latin typeface="Calibri"/>
                <a:cs typeface="Calibri"/>
              </a:rPr>
              <a:t>2020</a:t>
            </a:r>
            <a:endParaRPr sz="1500" dirty="0">
              <a:latin typeface="Calibri"/>
              <a:cs typeface="Calibri"/>
            </a:endParaRPr>
          </a:p>
          <a:p>
            <a:pPr marL="12699">
              <a:spcBef>
                <a:spcPts val="575"/>
              </a:spcBef>
            </a:pPr>
            <a:r>
              <a:rPr sz="1100" spc="40" dirty="0">
                <a:solidFill>
                  <a:srgbClr val="1D3764"/>
                </a:solidFill>
                <a:latin typeface="Calibri"/>
                <a:cs typeface="Calibri"/>
              </a:rPr>
              <a:t>Launched</a:t>
            </a:r>
            <a:r>
              <a:rPr sz="1100" spc="-15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100" spc="25" dirty="0">
                <a:solidFill>
                  <a:srgbClr val="1D3764"/>
                </a:solidFill>
                <a:latin typeface="Calibri"/>
                <a:cs typeface="Calibri"/>
              </a:rPr>
              <a:t>in</a:t>
            </a:r>
            <a:r>
              <a:rPr sz="1100" spc="-15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100" spc="15" dirty="0">
                <a:solidFill>
                  <a:srgbClr val="1D3764"/>
                </a:solidFill>
                <a:latin typeface="Calibri"/>
                <a:cs typeface="Calibri"/>
              </a:rPr>
              <a:t>2009</a:t>
            </a:r>
            <a:r>
              <a:rPr sz="1100" spc="-15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100" spc="5" dirty="0">
                <a:solidFill>
                  <a:srgbClr val="1D3764"/>
                </a:solidFill>
                <a:latin typeface="Calibri"/>
                <a:cs typeface="Calibri"/>
              </a:rPr>
              <a:t>(Solar)</a:t>
            </a:r>
            <a:r>
              <a:rPr sz="1100" spc="-15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100" spc="35" dirty="0">
                <a:solidFill>
                  <a:srgbClr val="1D3764"/>
                </a:solidFill>
                <a:latin typeface="Calibri"/>
                <a:cs typeface="Calibri"/>
              </a:rPr>
              <a:t>and</a:t>
            </a:r>
            <a:r>
              <a:rPr sz="1100" spc="-15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100" spc="25" dirty="0">
                <a:solidFill>
                  <a:srgbClr val="1D3764"/>
                </a:solidFill>
                <a:latin typeface="Calibri"/>
                <a:cs typeface="Calibri"/>
              </a:rPr>
              <a:t>in</a:t>
            </a:r>
            <a:r>
              <a:rPr sz="1100" spc="-15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100" spc="15" dirty="0">
                <a:solidFill>
                  <a:srgbClr val="1D3764"/>
                </a:solidFill>
                <a:latin typeface="Calibri"/>
                <a:cs typeface="Calibri"/>
              </a:rPr>
              <a:t>2010</a:t>
            </a:r>
            <a:r>
              <a:rPr sz="1100" spc="-15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100" spc="5" dirty="0">
                <a:solidFill>
                  <a:srgbClr val="1D3764"/>
                </a:solidFill>
                <a:latin typeface="Calibri"/>
                <a:cs typeface="Calibri"/>
              </a:rPr>
              <a:t>(Wind)</a:t>
            </a:r>
            <a:endParaRPr sz="1100" dirty="0">
              <a:latin typeface="Calibri"/>
              <a:cs typeface="Calibri"/>
            </a:endParaRPr>
          </a:p>
          <a:p>
            <a:pPr marL="1299095" marR="332711" indent="-60954">
              <a:lnSpc>
                <a:spcPct val="102200"/>
              </a:lnSpc>
              <a:spcBef>
                <a:spcPts val="335"/>
              </a:spcBef>
            </a:pPr>
            <a:r>
              <a:rPr sz="1100" spc="-44" dirty="0">
                <a:solidFill>
                  <a:srgbClr val="1D3764"/>
                </a:solidFill>
                <a:latin typeface="Calibri"/>
                <a:cs typeface="Calibri"/>
              </a:rPr>
              <a:t>.</a:t>
            </a:r>
            <a:r>
              <a:rPr sz="1100" spc="-21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100" spc="25" dirty="0">
                <a:solidFill>
                  <a:srgbClr val="1D3764"/>
                </a:solidFill>
                <a:latin typeface="Calibri"/>
                <a:cs typeface="Calibri"/>
              </a:rPr>
              <a:t>Renewable</a:t>
            </a:r>
            <a:r>
              <a:rPr sz="1100" spc="-21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100" spc="30" dirty="0">
                <a:solidFill>
                  <a:srgbClr val="1D3764"/>
                </a:solidFill>
                <a:latin typeface="Calibri"/>
                <a:cs typeface="Calibri"/>
              </a:rPr>
              <a:t>energy</a:t>
            </a:r>
            <a:r>
              <a:rPr sz="1100" spc="-21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100" spc="120" dirty="0">
                <a:solidFill>
                  <a:srgbClr val="1D3764"/>
                </a:solidFill>
                <a:latin typeface="Calibri"/>
                <a:cs typeface="Calibri"/>
              </a:rPr>
              <a:t>&gt;</a:t>
            </a:r>
            <a:r>
              <a:rPr sz="1100" spc="-21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100" spc="44" dirty="0">
                <a:solidFill>
                  <a:srgbClr val="1D3764"/>
                </a:solidFill>
                <a:latin typeface="Calibri"/>
                <a:cs typeface="Calibri"/>
              </a:rPr>
              <a:t>40%</a:t>
            </a:r>
            <a:r>
              <a:rPr sz="1100" spc="-21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1D3764"/>
                </a:solidFill>
                <a:latin typeface="Calibri"/>
                <a:cs typeface="Calibri"/>
              </a:rPr>
              <a:t>of</a:t>
            </a:r>
            <a:r>
              <a:rPr sz="1100" spc="-21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100" spc="21" dirty="0">
                <a:solidFill>
                  <a:srgbClr val="1D3764"/>
                </a:solidFill>
                <a:latin typeface="Calibri"/>
                <a:cs typeface="Calibri"/>
              </a:rPr>
              <a:t>national  </a:t>
            </a:r>
            <a:r>
              <a:rPr sz="1100" spc="30" dirty="0">
                <a:solidFill>
                  <a:srgbClr val="1D3764"/>
                </a:solidFill>
                <a:latin typeface="Calibri"/>
                <a:cs typeface="Calibri"/>
              </a:rPr>
              <a:t>production </a:t>
            </a:r>
            <a:r>
              <a:rPr sz="1100" spc="44" dirty="0">
                <a:solidFill>
                  <a:srgbClr val="1D3764"/>
                </a:solidFill>
                <a:latin typeface="Calibri"/>
                <a:cs typeface="Calibri"/>
              </a:rPr>
              <a:t>by</a:t>
            </a:r>
            <a:r>
              <a:rPr sz="1100" spc="-125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100" spc="15" dirty="0">
                <a:solidFill>
                  <a:srgbClr val="1D3764"/>
                </a:solidFill>
                <a:latin typeface="Calibri"/>
                <a:cs typeface="Calibri"/>
              </a:rPr>
              <a:t>2020</a:t>
            </a:r>
            <a:endParaRPr sz="1100" dirty="0">
              <a:latin typeface="Calibri"/>
              <a:cs typeface="Calibri"/>
            </a:endParaRPr>
          </a:p>
          <a:p>
            <a:pPr marL="1299095" marR="326995" indent="-60954">
              <a:lnSpc>
                <a:spcPct val="102200"/>
              </a:lnSpc>
            </a:pPr>
            <a:r>
              <a:rPr sz="1100" spc="-44" dirty="0">
                <a:solidFill>
                  <a:srgbClr val="1D3764"/>
                </a:solidFill>
                <a:latin typeface="Calibri"/>
                <a:cs typeface="Calibri"/>
              </a:rPr>
              <a:t>. </a:t>
            </a:r>
            <a:r>
              <a:rPr sz="1100" spc="30" dirty="0">
                <a:solidFill>
                  <a:srgbClr val="1D3764"/>
                </a:solidFill>
                <a:latin typeface="Calibri"/>
                <a:cs typeface="Calibri"/>
              </a:rPr>
              <a:t>Capacity </a:t>
            </a:r>
            <a:r>
              <a:rPr sz="1100" spc="-65" dirty="0">
                <a:solidFill>
                  <a:srgbClr val="1D3764"/>
                </a:solidFill>
                <a:latin typeface="Calibri"/>
                <a:cs typeface="Calibri"/>
              </a:rPr>
              <a:t>: </a:t>
            </a:r>
            <a:r>
              <a:rPr sz="1100" spc="15" dirty="0">
                <a:solidFill>
                  <a:srgbClr val="1D3764"/>
                </a:solidFill>
                <a:latin typeface="Calibri"/>
                <a:cs typeface="Calibri"/>
              </a:rPr>
              <a:t>2 000 </a:t>
            </a:r>
            <a:r>
              <a:rPr sz="1100" spc="-35" dirty="0">
                <a:solidFill>
                  <a:srgbClr val="1D3764"/>
                </a:solidFill>
                <a:latin typeface="Calibri"/>
                <a:cs typeface="Calibri"/>
              </a:rPr>
              <a:t>MW </a:t>
            </a:r>
            <a:r>
              <a:rPr sz="1100" spc="10" dirty="0">
                <a:solidFill>
                  <a:srgbClr val="1D3764"/>
                </a:solidFill>
                <a:latin typeface="Calibri"/>
                <a:cs typeface="Calibri"/>
              </a:rPr>
              <a:t>of solar </a:t>
            </a:r>
            <a:r>
              <a:rPr sz="1100" spc="25" dirty="0">
                <a:solidFill>
                  <a:srgbClr val="1D3764"/>
                </a:solidFill>
                <a:latin typeface="Calibri"/>
                <a:cs typeface="Calibri"/>
              </a:rPr>
              <a:t>power</a:t>
            </a:r>
            <a:r>
              <a:rPr sz="1100" spc="-105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100" spc="120" dirty="0">
                <a:solidFill>
                  <a:srgbClr val="1D3764"/>
                </a:solidFill>
                <a:latin typeface="Calibri"/>
                <a:cs typeface="Calibri"/>
              </a:rPr>
              <a:t>+  </a:t>
            </a:r>
            <a:r>
              <a:rPr sz="1100" spc="15" dirty="0">
                <a:solidFill>
                  <a:srgbClr val="1D3764"/>
                </a:solidFill>
                <a:latin typeface="Calibri"/>
                <a:cs typeface="Calibri"/>
              </a:rPr>
              <a:t>2 000 </a:t>
            </a:r>
            <a:r>
              <a:rPr sz="1100" spc="-35" dirty="0">
                <a:solidFill>
                  <a:srgbClr val="1D3764"/>
                </a:solidFill>
                <a:latin typeface="Calibri"/>
                <a:cs typeface="Calibri"/>
              </a:rPr>
              <a:t>MW </a:t>
            </a:r>
            <a:r>
              <a:rPr sz="1100" spc="10" dirty="0">
                <a:solidFill>
                  <a:srgbClr val="1D3764"/>
                </a:solidFill>
                <a:latin typeface="Calibri"/>
                <a:cs typeface="Calibri"/>
              </a:rPr>
              <a:t>of </a:t>
            </a:r>
            <a:r>
              <a:rPr sz="1100" spc="35" dirty="0">
                <a:solidFill>
                  <a:srgbClr val="1D3764"/>
                </a:solidFill>
                <a:latin typeface="Calibri"/>
                <a:cs typeface="Calibri"/>
              </a:rPr>
              <a:t>wind</a:t>
            </a:r>
            <a:r>
              <a:rPr sz="1100" spc="-120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100" spc="25" dirty="0">
                <a:solidFill>
                  <a:srgbClr val="1D3764"/>
                </a:solidFill>
                <a:latin typeface="Calibri"/>
                <a:cs typeface="Calibri"/>
              </a:rPr>
              <a:t>power</a:t>
            </a:r>
            <a:endParaRPr sz="1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  <a:p>
            <a:pPr>
              <a:spcBef>
                <a:spcPts val="40"/>
              </a:spcBef>
            </a:pPr>
            <a:endParaRPr sz="1500" dirty="0">
              <a:latin typeface="Times New Roman"/>
              <a:cs typeface="Times New Roman"/>
            </a:endParaRPr>
          </a:p>
          <a:p>
            <a:pPr marL="12699"/>
            <a:r>
              <a:rPr sz="1500" spc="-10" dirty="0">
                <a:solidFill>
                  <a:srgbClr val="7A1124"/>
                </a:solidFill>
                <a:latin typeface="Calibri"/>
                <a:cs typeface="Calibri"/>
              </a:rPr>
              <a:t>MINING </a:t>
            </a:r>
            <a:r>
              <a:rPr sz="1500" spc="25" dirty="0">
                <a:solidFill>
                  <a:srgbClr val="7A1124"/>
                </a:solidFill>
                <a:latin typeface="Calibri"/>
                <a:cs typeface="Calibri"/>
              </a:rPr>
              <a:t>SECTOR</a:t>
            </a:r>
            <a:r>
              <a:rPr sz="1500" spc="-105" dirty="0">
                <a:solidFill>
                  <a:srgbClr val="7A1124"/>
                </a:solidFill>
                <a:latin typeface="Calibri"/>
                <a:cs typeface="Calibri"/>
              </a:rPr>
              <a:t> </a:t>
            </a:r>
            <a:r>
              <a:rPr sz="1500" spc="5" dirty="0">
                <a:solidFill>
                  <a:srgbClr val="7A1124"/>
                </a:solidFill>
                <a:latin typeface="Calibri"/>
                <a:cs typeface="Calibri"/>
              </a:rPr>
              <a:t>2025</a:t>
            </a:r>
            <a:endParaRPr sz="1500" dirty="0">
              <a:latin typeface="Calibri"/>
              <a:cs typeface="Calibri"/>
            </a:endParaRPr>
          </a:p>
          <a:p>
            <a:pPr marL="1238775">
              <a:spcBef>
                <a:spcPts val="955"/>
              </a:spcBef>
            </a:pPr>
            <a:r>
              <a:rPr sz="1100" spc="-44" dirty="0">
                <a:solidFill>
                  <a:srgbClr val="1D3764"/>
                </a:solidFill>
                <a:latin typeface="Calibri"/>
                <a:cs typeface="Calibri"/>
              </a:rPr>
              <a:t>. </a:t>
            </a:r>
            <a:r>
              <a:rPr sz="1100" spc="21" dirty="0">
                <a:solidFill>
                  <a:srgbClr val="1D3764"/>
                </a:solidFill>
                <a:latin typeface="Calibri"/>
                <a:cs typeface="Calibri"/>
              </a:rPr>
              <a:t>Turnover </a:t>
            </a:r>
            <a:r>
              <a:rPr lang="fr-FR" sz="1100" spc="-35" dirty="0" smtClean="0">
                <a:solidFill>
                  <a:srgbClr val="1D3764"/>
                </a:solidFill>
                <a:latin typeface="Calibri"/>
                <a:cs typeface="Calibri"/>
              </a:rPr>
              <a:t>x</a:t>
            </a:r>
            <a:r>
              <a:rPr sz="1100" spc="-35" dirty="0" smtClean="0">
                <a:solidFill>
                  <a:srgbClr val="1D3764"/>
                </a:solidFill>
                <a:latin typeface="Calibri"/>
                <a:cs typeface="Calibri"/>
              </a:rPr>
              <a:t>3    </a:t>
            </a:r>
            <a:r>
              <a:rPr lang="fr-FR" sz="1100" spc="-35" dirty="0" smtClean="0">
                <a:solidFill>
                  <a:srgbClr val="1D3764"/>
                </a:solidFill>
                <a:latin typeface="Calibri"/>
                <a:cs typeface="Calibri"/>
              </a:rPr>
              <a:t>    </a:t>
            </a:r>
            <a:r>
              <a:rPr sz="1100" spc="-5" dirty="0" smtClean="0">
                <a:solidFill>
                  <a:srgbClr val="1D3764"/>
                </a:solidFill>
                <a:latin typeface="Calibri"/>
                <a:cs typeface="Calibri"/>
              </a:rPr>
              <a:t>1.5 </a:t>
            </a:r>
            <a:r>
              <a:rPr sz="1100" spc="25" dirty="0">
                <a:solidFill>
                  <a:srgbClr val="1D3764"/>
                </a:solidFill>
                <a:latin typeface="Calibri"/>
                <a:cs typeface="Calibri"/>
              </a:rPr>
              <a:t>Bn</a:t>
            </a:r>
            <a:r>
              <a:rPr sz="1100" spc="10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100" spc="44" dirty="0">
                <a:solidFill>
                  <a:srgbClr val="1D3764"/>
                </a:solidFill>
                <a:latin typeface="Calibri"/>
                <a:cs typeface="Calibri"/>
              </a:rPr>
              <a:t>USD</a:t>
            </a:r>
            <a:endParaRPr sz="1100" dirty="0">
              <a:latin typeface="Calibri"/>
              <a:cs typeface="Calibri"/>
            </a:endParaRPr>
          </a:p>
          <a:p>
            <a:pPr marL="1238775">
              <a:spcBef>
                <a:spcPts val="25"/>
              </a:spcBef>
              <a:tabLst>
                <a:tab pos="2382309" algn="l"/>
              </a:tabLst>
            </a:pPr>
            <a:r>
              <a:rPr sz="1100" spc="-44" dirty="0">
                <a:solidFill>
                  <a:srgbClr val="1D3764"/>
                </a:solidFill>
                <a:latin typeface="Calibri"/>
                <a:cs typeface="Calibri"/>
              </a:rPr>
              <a:t>.</a:t>
            </a:r>
            <a:r>
              <a:rPr sz="1100" spc="-10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100" spc="21" dirty="0">
                <a:solidFill>
                  <a:srgbClr val="1D3764"/>
                </a:solidFill>
                <a:latin typeface="Calibri"/>
                <a:cs typeface="Calibri"/>
              </a:rPr>
              <a:t>Investment</a:t>
            </a:r>
            <a:r>
              <a:rPr sz="1100" spc="-10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lang="fr-FR" sz="1100" spc="35" dirty="0" smtClean="0">
                <a:solidFill>
                  <a:srgbClr val="1D3764"/>
                </a:solidFill>
                <a:latin typeface="Calibri"/>
                <a:cs typeface="Calibri"/>
              </a:rPr>
              <a:t>x</a:t>
            </a:r>
            <a:r>
              <a:rPr sz="1100" spc="35" dirty="0" smtClean="0">
                <a:solidFill>
                  <a:srgbClr val="1D3764"/>
                </a:solidFill>
                <a:latin typeface="Calibri"/>
                <a:cs typeface="Calibri"/>
              </a:rPr>
              <a:t>10</a:t>
            </a:r>
            <a:r>
              <a:rPr lang="fr-FR" sz="1100" spc="35" dirty="0" smtClean="0">
                <a:solidFill>
                  <a:srgbClr val="1D3764"/>
                </a:solidFill>
                <a:latin typeface="Calibri"/>
                <a:cs typeface="Calibri"/>
              </a:rPr>
              <a:t>      </a:t>
            </a:r>
            <a:r>
              <a:rPr sz="1100" spc="-5" dirty="0" smtClean="0">
                <a:solidFill>
                  <a:srgbClr val="1D3764"/>
                </a:solidFill>
                <a:latin typeface="Calibri"/>
                <a:cs typeface="Calibri"/>
              </a:rPr>
              <a:t>0.4 </a:t>
            </a:r>
            <a:r>
              <a:rPr sz="1100" spc="25" dirty="0">
                <a:solidFill>
                  <a:srgbClr val="1D3764"/>
                </a:solidFill>
                <a:latin typeface="Calibri"/>
                <a:cs typeface="Calibri"/>
              </a:rPr>
              <a:t>Bn</a:t>
            </a:r>
            <a:r>
              <a:rPr sz="1100" spc="-105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100" spc="44" dirty="0">
                <a:solidFill>
                  <a:srgbClr val="1D3764"/>
                </a:solidFill>
                <a:latin typeface="Calibri"/>
                <a:cs typeface="Calibri"/>
              </a:rPr>
              <a:t>USD</a:t>
            </a:r>
            <a:endParaRPr sz="1100" dirty="0">
              <a:latin typeface="Calibri"/>
              <a:cs typeface="Calibri"/>
            </a:endParaRPr>
          </a:p>
          <a:p>
            <a:pPr marL="1238775">
              <a:spcBef>
                <a:spcPts val="25"/>
              </a:spcBef>
            </a:pPr>
            <a:r>
              <a:rPr sz="1100" spc="-44" dirty="0">
                <a:solidFill>
                  <a:srgbClr val="1D3764"/>
                </a:solidFill>
                <a:latin typeface="Calibri"/>
                <a:cs typeface="Calibri"/>
              </a:rPr>
              <a:t>. </a:t>
            </a:r>
            <a:r>
              <a:rPr sz="1100" spc="40" dirty="0">
                <a:solidFill>
                  <a:srgbClr val="1D3764"/>
                </a:solidFill>
                <a:latin typeface="Calibri"/>
                <a:cs typeface="Calibri"/>
              </a:rPr>
              <a:t>Jobs </a:t>
            </a:r>
            <a:r>
              <a:rPr lang="fr-FR" sz="1100" spc="44" dirty="0" smtClean="0">
                <a:solidFill>
                  <a:srgbClr val="1D3764"/>
                </a:solidFill>
                <a:latin typeface="Calibri"/>
                <a:cs typeface="Calibri"/>
              </a:rPr>
              <a:t>x</a:t>
            </a:r>
            <a:r>
              <a:rPr sz="1100" spc="44" dirty="0" smtClean="0">
                <a:solidFill>
                  <a:srgbClr val="1D3764"/>
                </a:solidFill>
                <a:latin typeface="Calibri"/>
                <a:cs typeface="Calibri"/>
              </a:rPr>
              <a:t>2   </a:t>
            </a:r>
            <a:r>
              <a:rPr lang="fr-FR" sz="1100" spc="44" dirty="0" smtClean="0">
                <a:solidFill>
                  <a:srgbClr val="1D3764"/>
                </a:solidFill>
                <a:latin typeface="Calibri"/>
                <a:cs typeface="Calibri"/>
              </a:rPr>
              <a:t>    </a:t>
            </a:r>
            <a:r>
              <a:rPr sz="1100" spc="15" dirty="0" smtClean="0">
                <a:solidFill>
                  <a:srgbClr val="1D3764"/>
                </a:solidFill>
                <a:latin typeface="Calibri"/>
                <a:cs typeface="Calibri"/>
              </a:rPr>
              <a:t>30</a:t>
            </a:r>
            <a:r>
              <a:rPr sz="1100" spc="-35" dirty="0" smtClean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100" spc="15" dirty="0">
                <a:solidFill>
                  <a:srgbClr val="1D3764"/>
                </a:solidFill>
                <a:latin typeface="Calibri"/>
                <a:cs typeface="Calibri"/>
              </a:rPr>
              <a:t>000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627294" y="1376464"/>
            <a:ext cx="1081405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sz="1100" spc="40" dirty="0">
                <a:solidFill>
                  <a:srgbClr val="1D3764"/>
                </a:solidFill>
                <a:latin typeface="Calibri"/>
                <a:cs typeface="Calibri"/>
              </a:rPr>
              <a:t>Launched </a:t>
            </a:r>
            <a:r>
              <a:rPr sz="1100" spc="25" dirty="0">
                <a:solidFill>
                  <a:srgbClr val="1D3764"/>
                </a:solidFill>
                <a:latin typeface="Calibri"/>
                <a:cs typeface="Calibri"/>
              </a:rPr>
              <a:t>in</a:t>
            </a:r>
            <a:r>
              <a:rPr sz="1100" spc="-140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100" spc="15" dirty="0">
                <a:solidFill>
                  <a:srgbClr val="1D3764"/>
                </a:solidFill>
                <a:latin typeface="Calibri"/>
                <a:cs typeface="Calibri"/>
              </a:rPr>
              <a:t>2008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2984500" y="6517005"/>
            <a:ext cx="75565" cy="83820"/>
          </a:xfrm>
          <a:custGeom>
            <a:avLst/>
            <a:gdLst/>
            <a:ahLst/>
            <a:cxnLst/>
            <a:rect l="l" t="t" r="r" b="b"/>
            <a:pathLst>
              <a:path w="75564" h="83820">
                <a:moveTo>
                  <a:pt x="0" y="0"/>
                </a:moveTo>
                <a:lnTo>
                  <a:pt x="15125" y="41833"/>
                </a:lnTo>
                <a:lnTo>
                  <a:pt x="0" y="83667"/>
                </a:lnTo>
                <a:lnTo>
                  <a:pt x="16340" y="71366"/>
                </a:lnTo>
                <a:lnTo>
                  <a:pt x="35429" y="59940"/>
                </a:lnTo>
                <a:lnTo>
                  <a:pt x="55599" y="49920"/>
                </a:lnTo>
                <a:lnTo>
                  <a:pt x="75183" y="41833"/>
                </a:lnTo>
                <a:lnTo>
                  <a:pt x="55599" y="33747"/>
                </a:lnTo>
                <a:lnTo>
                  <a:pt x="35429" y="23726"/>
                </a:lnTo>
                <a:lnTo>
                  <a:pt x="16340" y="12301"/>
                </a:lnTo>
                <a:lnTo>
                  <a:pt x="0" y="0"/>
                </a:lnTo>
                <a:close/>
              </a:path>
            </a:pathLst>
          </a:custGeom>
          <a:solidFill>
            <a:srgbClr val="7A11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442336" y="6364605"/>
            <a:ext cx="75565" cy="83820"/>
          </a:xfrm>
          <a:custGeom>
            <a:avLst/>
            <a:gdLst/>
            <a:ahLst/>
            <a:cxnLst/>
            <a:rect l="l" t="t" r="r" b="b"/>
            <a:pathLst>
              <a:path w="75564" h="83820">
                <a:moveTo>
                  <a:pt x="0" y="0"/>
                </a:moveTo>
                <a:lnTo>
                  <a:pt x="15125" y="41833"/>
                </a:lnTo>
                <a:lnTo>
                  <a:pt x="0" y="83667"/>
                </a:lnTo>
                <a:lnTo>
                  <a:pt x="16340" y="71366"/>
                </a:lnTo>
                <a:lnTo>
                  <a:pt x="35429" y="59940"/>
                </a:lnTo>
                <a:lnTo>
                  <a:pt x="55599" y="49920"/>
                </a:lnTo>
                <a:lnTo>
                  <a:pt x="75184" y="41833"/>
                </a:lnTo>
                <a:lnTo>
                  <a:pt x="55599" y="33747"/>
                </a:lnTo>
                <a:lnTo>
                  <a:pt x="35429" y="23726"/>
                </a:lnTo>
                <a:lnTo>
                  <a:pt x="16340" y="12301"/>
                </a:lnTo>
                <a:lnTo>
                  <a:pt x="0" y="0"/>
                </a:lnTo>
                <a:close/>
              </a:path>
            </a:pathLst>
          </a:custGeom>
          <a:solidFill>
            <a:srgbClr val="7A11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289936" y="6212205"/>
            <a:ext cx="75565" cy="83820"/>
          </a:xfrm>
          <a:custGeom>
            <a:avLst/>
            <a:gdLst/>
            <a:ahLst/>
            <a:cxnLst/>
            <a:rect l="l" t="t" r="r" b="b"/>
            <a:pathLst>
              <a:path w="75564" h="83820">
                <a:moveTo>
                  <a:pt x="0" y="0"/>
                </a:moveTo>
                <a:lnTo>
                  <a:pt x="15125" y="41833"/>
                </a:lnTo>
                <a:lnTo>
                  <a:pt x="0" y="83667"/>
                </a:lnTo>
                <a:lnTo>
                  <a:pt x="16340" y="71366"/>
                </a:lnTo>
                <a:lnTo>
                  <a:pt x="35429" y="59940"/>
                </a:lnTo>
                <a:lnTo>
                  <a:pt x="55599" y="49920"/>
                </a:lnTo>
                <a:lnTo>
                  <a:pt x="75183" y="41833"/>
                </a:lnTo>
                <a:lnTo>
                  <a:pt x="55599" y="33747"/>
                </a:lnTo>
                <a:lnTo>
                  <a:pt x="35429" y="23726"/>
                </a:lnTo>
                <a:lnTo>
                  <a:pt x="16340" y="12301"/>
                </a:lnTo>
                <a:lnTo>
                  <a:pt x="0" y="0"/>
                </a:lnTo>
                <a:close/>
              </a:path>
            </a:pathLst>
          </a:custGeom>
          <a:solidFill>
            <a:srgbClr val="7A112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4421" y="174192"/>
            <a:ext cx="10284561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3977"/>
            <a:r>
              <a:rPr spc="30" dirty="0"/>
              <a:t>INDUSTRIAL </a:t>
            </a:r>
            <a:r>
              <a:rPr spc="40" dirty="0"/>
              <a:t>ACCELERATION </a:t>
            </a:r>
            <a:r>
              <a:rPr spc="55" dirty="0"/>
              <a:t>PLAN </a:t>
            </a:r>
            <a:r>
              <a:rPr spc="10" dirty="0"/>
              <a:t>2014-</a:t>
            </a:r>
            <a:r>
              <a:rPr spc="10" dirty="0" smtClean="0"/>
              <a:t>2020</a:t>
            </a:r>
            <a:r>
              <a:rPr lang="fr-FR" spc="10" dirty="0" smtClean="0"/>
              <a:t> </a:t>
            </a:r>
            <a:r>
              <a:rPr spc="-275" dirty="0" smtClean="0"/>
              <a:t> </a:t>
            </a:r>
            <a:r>
              <a:rPr spc="-125" dirty="0"/>
              <a:t>:</a:t>
            </a:r>
          </a:p>
          <a:p>
            <a:pPr marL="253977"/>
            <a:r>
              <a:rPr spc="30" dirty="0"/>
              <a:t>CREATE</a:t>
            </a:r>
            <a:r>
              <a:rPr spc="-35" dirty="0"/>
              <a:t> </a:t>
            </a:r>
            <a:r>
              <a:rPr spc="25" dirty="0"/>
              <a:t>THE</a:t>
            </a:r>
            <a:r>
              <a:rPr spc="-35" dirty="0"/>
              <a:t> </a:t>
            </a:r>
            <a:r>
              <a:rPr spc="-25" dirty="0"/>
              <a:t>MOMENTUM</a:t>
            </a:r>
            <a:r>
              <a:rPr spc="-35" dirty="0"/>
              <a:t> </a:t>
            </a:r>
            <a:r>
              <a:rPr spc="30" dirty="0"/>
              <a:t>FOR</a:t>
            </a:r>
            <a:r>
              <a:rPr spc="-35" dirty="0"/>
              <a:t> </a:t>
            </a:r>
            <a:r>
              <a:rPr spc="25" dirty="0"/>
              <a:t>THE</a:t>
            </a:r>
            <a:r>
              <a:rPr spc="-35" dirty="0"/>
              <a:t> </a:t>
            </a:r>
            <a:r>
              <a:rPr spc="35" dirty="0"/>
              <a:t>INDUSTRIALIZATION</a:t>
            </a:r>
            <a:r>
              <a:rPr spc="-35" dirty="0"/>
              <a:t> </a:t>
            </a:r>
            <a:r>
              <a:rPr spc="50" dirty="0"/>
              <a:t>OF</a:t>
            </a:r>
            <a:r>
              <a:rPr spc="-35" dirty="0"/>
              <a:t> </a:t>
            </a:r>
            <a:r>
              <a:rPr spc="30" dirty="0"/>
              <a:t>MOROCCO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748276" y="1609218"/>
            <a:ext cx="203644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marR="5080"/>
            <a:r>
              <a:rPr sz="1600" b="1" spc="-21" dirty="0">
                <a:solidFill>
                  <a:srgbClr val="1D3764"/>
                </a:solidFill>
                <a:cs typeface="Century Gothic"/>
              </a:rPr>
              <a:t>Succeed in boosting  our industrialization...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5576710" y="1609218"/>
            <a:ext cx="3198991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5243" marR="5080" indent="-123178"/>
            <a:r>
              <a:rPr sz="1600" b="1" spc="-21" dirty="0">
                <a:solidFill>
                  <a:srgbClr val="1D3764"/>
                </a:solidFill>
                <a:cs typeface="Century Gothic"/>
              </a:rPr>
              <a:t>...through </a:t>
            </a:r>
            <a:r>
              <a:rPr sz="1600" b="1" spc="-35" dirty="0">
                <a:solidFill>
                  <a:srgbClr val="1D3764"/>
                </a:solidFill>
                <a:cs typeface="Century Gothic"/>
              </a:rPr>
              <a:t>the</a:t>
            </a:r>
            <a:r>
              <a:rPr sz="1600" b="1" spc="-300" dirty="0">
                <a:solidFill>
                  <a:srgbClr val="1D3764"/>
                </a:solidFill>
                <a:cs typeface="Century Gothic"/>
              </a:rPr>
              <a:t> </a:t>
            </a:r>
            <a:r>
              <a:rPr sz="1600" b="1" spc="-80" dirty="0">
                <a:solidFill>
                  <a:srgbClr val="1D3764"/>
                </a:solidFill>
                <a:cs typeface="Century Gothic"/>
              </a:rPr>
              <a:t>development  </a:t>
            </a:r>
            <a:r>
              <a:rPr sz="1600" b="1" spc="-5" dirty="0">
                <a:solidFill>
                  <a:srgbClr val="1D3764"/>
                </a:solidFill>
                <a:cs typeface="Century Gothic"/>
              </a:rPr>
              <a:t>of </a:t>
            </a:r>
            <a:r>
              <a:rPr sz="1600" b="1" spc="-65" dirty="0">
                <a:solidFill>
                  <a:srgbClr val="1D3764"/>
                </a:solidFill>
                <a:cs typeface="Century Gothic"/>
              </a:rPr>
              <a:t>competitive</a:t>
            </a:r>
            <a:r>
              <a:rPr sz="1600" b="1" spc="-325" dirty="0">
                <a:solidFill>
                  <a:srgbClr val="1D3764"/>
                </a:solidFill>
                <a:cs typeface="Century Gothic"/>
              </a:rPr>
              <a:t> </a:t>
            </a:r>
            <a:r>
              <a:rPr sz="1600" b="1" spc="-35" dirty="0" smtClean="0">
                <a:solidFill>
                  <a:srgbClr val="1D3764"/>
                </a:solidFill>
                <a:cs typeface="Century Gothic"/>
              </a:rPr>
              <a:t>clusters</a:t>
            </a:r>
            <a:r>
              <a:rPr lang="fr-FR" sz="1600" b="1" spc="-35" dirty="0" smtClean="0">
                <a:solidFill>
                  <a:srgbClr val="1D3764"/>
                </a:solidFill>
                <a:cs typeface="Century Gothic"/>
              </a:rPr>
              <a:t> (</a:t>
            </a:r>
            <a:r>
              <a:rPr lang="fr-FR" sz="1600" b="1" spc="-35" dirty="0" err="1" smtClean="0">
                <a:solidFill>
                  <a:srgbClr val="1D3764"/>
                </a:solidFill>
                <a:cs typeface="Century Gothic"/>
              </a:rPr>
              <a:t>ecosystems</a:t>
            </a:r>
            <a:r>
              <a:rPr lang="fr-FR" sz="1600" b="1" spc="-35" dirty="0" smtClean="0">
                <a:solidFill>
                  <a:srgbClr val="1D3764"/>
                </a:solidFill>
                <a:cs typeface="Century Gothic"/>
              </a:rPr>
              <a:t>)</a:t>
            </a:r>
            <a:endParaRPr sz="1600" dirty="0">
              <a:cs typeface="Century Gothic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48276" y="2881033"/>
            <a:ext cx="2610485" cy="9310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>
              <a:lnSpc>
                <a:spcPts val="2870"/>
              </a:lnSpc>
            </a:pPr>
            <a:r>
              <a:rPr sz="2500" spc="15" dirty="0">
                <a:solidFill>
                  <a:srgbClr val="1D3764"/>
                </a:solidFill>
                <a:latin typeface="Calibri"/>
                <a:cs typeface="Calibri"/>
              </a:rPr>
              <a:t>500</a:t>
            </a:r>
            <a:r>
              <a:rPr sz="2500" spc="-140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2500" spc="15" dirty="0">
                <a:solidFill>
                  <a:srgbClr val="1D3764"/>
                </a:solidFill>
                <a:latin typeface="Calibri"/>
                <a:cs typeface="Calibri"/>
              </a:rPr>
              <a:t>000</a:t>
            </a:r>
            <a:endParaRPr sz="2500" dirty="0">
              <a:latin typeface="Calibri"/>
              <a:cs typeface="Calibri"/>
            </a:endParaRPr>
          </a:p>
          <a:p>
            <a:pPr marL="12699">
              <a:lnSpc>
                <a:spcPts val="1310"/>
              </a:lnSpc>
            </a:pPr>
            <a:r>
              <a:rPr sz="1300" spc="35" dirty="0">
                <a:solidFill>
                  <a:srgbClr val="7A1124"/>
                </a:solidFill>
                <a:latin typeface="Calibri"/>
                <a:cs typeface="Calibri"/>
              </a:rPr>
              <a:t>Jobs</a:t>
            </a:r>
            <a:r>
              <a:rPr sz="1300" spc="-25" dirty="0">
                <a:solidFill>
                  <a:srgbClr val="7A1124"/>
                </a:solidFill>
                <a:latin typeface="Calibri"/>
                <a:cs typeface="Calibri"/>
              </a:rPr>
              <a:t> </a:t>
            </a:r>
            <a:r>
              <a:rPr sz="1300" spc="5" dirty="0">
                <a:solidFill>
                  <a:srgbClr val="7A1124"/>
                </a:solidFill>
                <a:latin typeface="Calibri"/>
                <a:cs typeface="Calibri"/>
              </a:rPr>
              <a:t>created</a:t>
            </a:r>
            <a:r>
              <a:rPr sz="1300" spc="-25" dirty="0">
                <a:solidFill>
                  <a:srgbClr val="7A1124"/>
                </a:solidFill>
                <a:latin typeface="Calibri"/>
                <a:cs typeface="Calibri"/>
              </a:rPr>
              <a:t> </a:t>
            </a:r>
            <a:r>
              <a:rPr sz="1300" spc="21" dirty="0">
                <a:solidFill>
                  <a:srgbClr val="7A1124"/>
                </a:solidFill>
                <a:latin typeface="Calibri"/>
                <a:cs typeface="Calibri"/>
              </a:rPr>
              <a:t>in</a:t>
            </a:r>
            <a:r>
              <a:rPr sz="1300" spc="-25" dirty="0">
                <a:solidFill>
                  <a:srgbClr val="7A1124"/>
                </a:solidFill>
                <a:latin typeface="Calibri"/>
                <a:cs typeface="Calibri"/>
              </a:rPr>
              <a:t> </a:t>
            </a:r>
            <a:r>
              <a:rPr sz="1300" spc="10" dirty="0">
                <a:solidFill>
                  <a:srgbClr val="7A1124"/>
                </a:solidFill>
                <a:latin typeface="Calibri"/>
                <a:cs typeface="Calibri"/>
              </a:rPr>
              <a:t>the</a:t>
            </a:r>
            <a:r>
              <a:rPr sz="1300" spc="-25" dirty="0">
                <a:solidFill>
                  <a:srgbClr val="7A1124"/>
                </a:solidFill>
                <a:latin typeface="Calibri"/>
                <a:cs typeface="Calibri"/>
              </a:rPr>
              <a:t> </a:t>
            </a:r>
            <a:r>
              <a:rPr sz="1300" spc="5" dirty="0">
                <a:solidFill>
                  <a:srgbClr val="7A1124"/>
                </a:solidFill>
                <a:latin typeface="Calibri"/>
                <a:cs typeface="Calibri"/>
              </a:rPr>
              <a:t>industry,</a:t>
            </a:r>
            <a:r>
              <a:rPr sz="1300" spc="-25" dirty="0">
                <a:solidFill>
                  <a:srgbClr val="7A1124"/>
                </a:solidFill>
                <a:latin typeface="Calibri"/>
                <a:cs typeface="Calibri"/>
              </a:rPr>
              <a:t> </a:t>
            </a:r>
            <a:r>
              <a:rPr sz="1300" spc="5" dirty="0">
                <a:solidFill>
                  <a:srgbClr val="7A1124"/>
                </a:solidFill>
                <a:latin typeface="Calibri"/>
                <a:cs typeface="Calibri"/>
              </a:rPr>
              <a:t>half</a:t>
            </a:r>
            <a:r>
              <a:rPr sz="1300" spc="-25" dirty="0">
                <a:solidFill>
                  <a:srgbClr val="7A1124"/>
                </a:solidFill>
                <a:latin typeface="Calibri"/>
                <a:cs typeface="Calibri"/>
              </a:rPr>
              <a:t> </a:t>
            </a:r>
            <a:r>
              <a:rPr sz="1300" spc="5" dirty="0">
                <a:solidFill>
                  <a:srgbClr val="7A1124"/>
                </a:solidFill>
                <a:latin typeface="Calibri"/>
                <a:cs typeface="Calibri"/>
              </a:rPr>
              <a:t>of</a:t>
            </a:r>
            <a:r>
              <a:rPr sz="1300" spc="-25" dirty="0">
                <a:solidFill>
                  <a:srgbClr val="7A1124"/>
                </a:solidFill>
                <a:latin typeface="Calibri"/>
                <a:cs typeface="Calibri"/>
              </a:rPr>
              <a:t> </a:t>
            </a:r>
            <a:r>
              <a:rPr sz="1300" spc="15" dirty="0">
                <a:solidFill>
                  <a:srgbClr val="7A1124"/>
                </a:solidFill>
                <a:latin typeface="Calibri"/>
                <a:cs typeface="Calibri"/>
              </a:rPr>
              <a:t>them</a:t>
            </a:r>
            <a:endParaRPr sz="1300" dirty="0">
              <a:latin typeface="Calibri"/>
              <a:cs typeface="Calibri"/>
            </a:endParaRPr>
          </a:p>
          <a:p>
            <a:pPr marL="12699">
              <a:spcBef>
                <a:spcPts val="240"/>
              </a:spcBef>
            </a:pPr>
            <a:r>
              <a:rPr sz="1300" spc="25" dirty="0">
                <a:solidFill>
                  <a:srgbClr val="7A1124"/>
                </a:solidFill>
                <a:latin typeface="Calibri"/>
                <a:cs typeface="Calibri"/>
              </a:rPr>
              <a:t>through </a:t>
            </a:r>
            <a:r>
              <a:rPr sz="1300" spc="15" dirty="0">
                <a:solidFill>
                  <a:srgbClr val="7A1124"/>
                </a:solidFill>
                <a:latin typeface="Calibri"/>
                <a:cs typeface="Calibri"/>
              </a:rPr>
              <a:t>foreign</a:t>
            </a:r>
            <a:r>
              <a:rPr sz="1300" spc="-110" dirty="0">
                <a:solidFill>
                  <a:srgbClr val="7A1124"/>
                </a:solidFill>
                <a:latin typeface="Calibri"/>
                <a:cs typeface="Calibri"/>
              </a:rPr>
              <a:t> </a:t>
            </a:r>
            <a:r>
              <a:rPr sz="1300" spc="15" dirty="0">
                <a:solidFill>
                  <a:srgbClr val="7A1124"/>
                </a:solidFill>
                <a:latin typeface="Calibri"/>
                <a:cs typeface="Calibri"/>
              </a:rPr>
              <a:t>investments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48276" y="4555769"/>
            <a:ext cx="789305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sz="2500" spc="70" dirty="0">
                <a:solidFill>
                  <a:srgbClr val="1D3764"/>
                </a:solidFill>
                <a:latin typeface="Calibri"/>
                <a:cs typeface="Calibri"/>
              </a:rPr>
              <a:t>+9pts</a:t>
            </a:r>
            <a:endParaRPr sz="2500" dirty="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627988" y="4547007"/>
            <a:ext cx="1449705" cy="6001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marR="5080"/>
            <a:r>
              <a:rPr sz="1300" dirty="0">
                <a:solidFill>
                  <a:srgbClr val="7A1124"/>
                </a:solidFill>
                <a:latin typeface="Calibri"/>
                <a:cs typeface="Calibri"/>
              </a:rPr>
              <a:t>Raise </a:t>
            </a:r>
            <a:r>
              <a:rPr sz="1300" spc="10" dirty="0">
                <a:solidFill>
                  <a:srgbClr val="7A1124"/>
                </a:solidFill>
                <a:latin typeface="Calibri"/>
                <a:cs typeface="Calibri"/>
              </a:rPr>
              <a:t>the </a:t>
            </a:r>
            <a:r>
              <a:rPr sz="1300" dirty="0">
                <a:solidFill>
                  <a:srgbClr val="7A1124"/>
                </a:solidFill>
                <a:latin typeface="Calibri"/>
                <a:cs typeface="Calibri"/>
              </a:rPr>
              <a:t>share </a:t>
            </a:r>
            <a:r>
              <a:rPr sz="1300" spc="5" dirty="0">
                <a:solidFill>
                  <a:srgbClr val="7A1124"/>
                </a:solidFill>
                <a:latin typeface="Calibri"/>
                <a:cs typeface="Calibri"/>
              </a:rPr>
              <a:t>of  </a:t>
            </a:r>
            <a:r>
              <a:rPr sz="1300" spc="10" dirty="0">
                <a:solidFill>
                  <a:srgbClr val="7A1124"/>
                </a:solidFill>
                <a:latin typeface="Calibri"/>
                <a:cs typeface="Calibri"/>
              </a:rPr>
              <a:t>industry </a:t>
            </a:r>
            <a:r>
              <a:rPr sz="1300" spc="21" dirty="0">
                <a:solidFill>
                  <a:srgbClr val="7A1124"/>
                </a:solidFill>
                <a:latin typeface="Calibri"/>
                <a:cs typeface="Calibri"/>
              </a:rPr>
              <a:t>in </a:t>
            </a:r>
            <a:r>
              <a:rPr sz="1300" spc="10" dirty="0">
                <a:solidFill>
                  <a:srgbClr val="7A1124"/>
                </a:solidFill>
                <a:latin typeface="Calibri"/>
                <a:cs typeface="Calibri"/>
              </a:rPr>
              <a:t>the </a:t>
            </a:r>
            <a:r>
              <a:rPr sz="1300" spc="30" dirty="0">
                <a:solidFill>
                  <a:srgbClr val="7A1124"/>
                </a:solidFill>
                <a:latin typeface="Calibri"/>
                <a:cs typeface="Calibri"/>
              </a:rPr>
              <a:t>GDP</a:t>
            </a:r>
            <a:r>
              <a:rPr sz="1300" spc="-165" dirty="0">
                <a:solidFill>
                  <a:srgbClr val="7A1124"/>
                </a:solidFill>
                <a:latin typeface="Calibri"/>
                <a:cs typeface="Calibri"/>
              </a:rPr>
              <a:t> </a:t>
            </a:r>
            <a:r>
              <a:rPr sz="1300" spc="15" dirty="0">
                <a:solidFill>
                  <a:srgbClr val="7A1124"/>
                </a:solidFill>
                <a:latin typeface="Calibri"/>
                <a:cs typeface="Calibri"/>
              </a:rPr>
              <a:t>To  </a:t>
            </a:r>
            <a:r>
              <a:rPr sz="1300" spc="35" dirty="0">
                <a:solidFill>
                  <a:srgbClr val="7A1124"/>
                </a:solidFill>
                <a:latin typeface="Calibri"/>
                <a:cs typeface="Calibri"/>
              </a:rPr>
              <a:t>23%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48277" y="5899925"/>
            <a:ext cx="188595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sz="2500" spc="15" dirty="0">
                <a:solidFill>
                  <a:srgbClr val="1D3764"/>
                </a:solidFill>
                <a:latin typeface="Calibri"/>
                <a:cs typeface="Calibri"/>
              </a:rPr>
              <a:t>0</a:t>
            </a:r>
            <a:endParaRPr sz="2500" dirty="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95661" y="5822340"/>
            <a:ext cx="2299335" cy="800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marR="5080"/>
            <a:r>
              <a:rPr sz="1300" spc="15" dirty="0">
                <a:solidFill>
                  <a:srgbClr val="7A1124"/>
                </a:solidFill>
                <a:latin typeface="Calibri"/>
                <a:cs typeface="Calibri"/>
              </a:rPr>
              <a:t>Rebalance </a:t>
            </a:r>
            <a:r>
              <a:rPr sz="1300" spc="10" dirty="0">
                <a:solidFill>
                  <a:srgbClr val="7A1124"/>
                </a:solidFill>
                <a:latin typeface="Calibri"/>
                <a:cs typeface="Calibri"/>
              </a:rPr>
              <a:t>our </a:t>
            </a:r>
            <a:r>
              <a:rPr sz="1300" dirty="0">
                <a:solidFill>
                  <a:srgbClr val="7A1124"/>
                </a:solidFill>
                <a:latin typeface="Calibri"/>
                <a:cs typeface="Calibri"/>
              </a:rPr>
              <a:t>trade </a:t>
            </a:r>
            <a:r>
              <a:rPr sz="1300" spc="15" dirty="0">
                <a:solidFill>
                  <a:srgbClr val="7A1124"/>
                </a:solidFill>
                <a:latin typeface="Calibri"/>
                <a:cs typeface="Calibri"/>
              </a:rPr>
              <a:t>accounts </a:t>
            </a:r>
            <a:r>
              <a:rPr sz="1300" spc="35" dirty="0">
                <a:solidFill>
                  <a:srgbClr val="7A1124"/>
                </a:solidFill>
                <a:latin typeface="Calibri"/>
                <a:cs typeface="Calibri"/>
              </a:rPr>
              <a:t>by  </a:t>
            </a:r>
            <a:r>
              <a:rPr sz="1300" spc="25" dirty="0">
                <a:solidFill>
                  <a:srgbClr val="7A1124"/>
                </a:solidFill>
                <a:latin typeface="Calibri"/>
                <a:cs typeface="Calibri"/>
              </a:rPr>
              <a:t>promoting </a:t>
            </a:r>
            <a:r>
              <a:rPr sz="1300" spc="10" dirty="0">
                <a:solidFill>
                  <a:srgbClr val="7A1124"/>
                </a:solidFill>
                <a:latin typeface="Calibri"/>
                <a:cs typeface="Calibri"/>
              </a:rPr>
              <a:t>exports </a:t>
            </a:r>
            <a:r>
              <a:rPr sz="1300" spc="25" dirty="0">
                <a:solidFill>
                  <a:srgbClr val="7A1124"/>
                </a:solidFill>
                <a:latin typeface="Calibri"/>
                <a:cs typeface="Calibri"/>
              </a:rPr>
              <a:t>and</a:t>
            </a:r>
            <a:r>
              <a:rPr sz="1300" spc="-100" dirty="0">
                <a:solidFill>
                  <a:srgbClr val="7A1124"/>
                </a:solidFill>
                <a:latin typeface="Calibri"/>
                <a:cs typeface="Calibri"/>
              </a:rPr>
              <a:t> </a:t>
            </a:r>
            <a:r>
              <a:rPr sz="1300" spc="21" dirty="0">
                <a:solidFill>
                  <a:srgbClr val="7A1124"/>
                </a:solidFill>
                <a:latin typeface="Calibri"/>
                <a:cs typeface="Calibri"/>
              </a:rPr>
              <a:t>substituting  </a:t>
            </a:r>
            <a:r>
              <a:rPr sz="1300" spc="15" dirty="0">
                <a:solidFill>
                  <a:srgbClr val="7A1124"/>
                </a:solidFill>
                <a:latin typeface="Calibri"/>
                <a:cs typeface="Calibri"/>
              </a:rPr>
              <a:t>local </a:t>
            </a:r>
            <a:r>
              <a:rPr sz="1300" spc="25" dirty="0">
                <a:solidFill>
                  <a:srgbClr val="7A1124"/>
                </a:solidFill>
                <a:latin typeface="Calibri"/>
                <a:cs typeface="Calibri"/>
              </a:rPr>
              <a:t>sourcing </a:t>
            </a:r>
            <a:r>
              <a:rPr sz="1300" spc="10" dirty="0">
                <a:solidFill>
                  <a:srgbClr val="7A1124"/>
                </a:solidFill>
                <a:latin typeface="Calibri"/>
                <a:cs typeface="Calibri"/>
              </a:rPr>
              <a:t>to</a:t>
            </a:r>
            <a:r>
              <a:rPr sz="1300" spc="-155" dirty="0">
                <a:solidFill>
                  <a:srgbClr val="7A1124"/>
                </a:solidFill>
                <a:latin typeface="Calibri"/>
                <a:cs typeface="Calibri"/>
              </a:rPr>
              <a:t> </a:t>
            </a:r>
            <a:r>
              <a:rPr sz="1300" spc="10" dirty="0">
                <a:solidFill>
                  <a:srgbClr val="7A1124"/>
                </a:solidFill>
                <a:latin typeface="Calibri"/>
                <a:cs typeface="Calibri"/>
              </a:rPr>
              <a:t>imports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504891" y="2950819"/>
            <a:ext cx="2089786" cy="800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sz="1300" b="1" spc="-25" dirty="0">
                <a:solidFill>
                  <a:srgbClr val="1D3764"/>
                </a:solidFill>
                <a:latin typeface="Century Gothic"/>
                <a:cs typeface="Century Gothic"/>
              </a:rPr>
              <a:t>. </a:t>
            </a:r>
            <a:r>
              <a:rPr sz="1300" spc="10" dirty="0">
                <a:solidFill>
                  <a:srgbClr val="7A1124"/>
                </a:solidFill>
                <a:latin typeface="Calibri"/>
                <a:cs typeface="Calibri"/>
              </a:rPr>
              <a:t>Cornerstone </a:t>
            </a:r>
            <a:r>
              <a:rPr sz="1300" spc="5" dirty="0">
                <a:solidFill>
                  <a:srgbClr val="7A1124"/>
                </a:solidFill>
                <a:latin typeface="Calibri"/>
                <a:cs typeface="Calibri"/>
              </a:rPr>
              <a:t>of </a:t>
            </a:r>
            <a:r>
              <a:rPr sz="1300" spc="10" dirty="0">
                <a:solidFill>
                  <a:srgbClr val="7A1124"/>
                </a:solidFill>
                <a:latin typeface="Calibri"/>
                <a:cs typeface="Calibri"/>
              </a:rPr>
              <a:t>the</a:t>
            </a:r>
            <a:r>
              <a:rPr sz="1300" spc="-191" dirty="0">
                <a:solidFill>
                  <a:srgbClr val="7A1124"/>
                </a:solidFill>
                <a:latin typeface="Calibri"/>
                <a:cs typeface="Calibri"/>
              </a:rPr>
              <a:t> </a:t>
            </a:r>
            <a:r>
              <a:rPr sz="1300" spc="10" dirty="0">
                <a:solidFill>
                  <a:srgbClr val="7A1124"/>
                </a:solidFill>
                <a:latin typeface="Calibri"/>
                <a:cs typeface="Calibri"/>
              </a:rPr>
              <a:t>IAP</a:t>
            </a:r>
            <a:endParaRPr sz="1300" dirty="0">
              <a:latin typeface="Calibri"/>
              <a:cs typeface="Calibri"/>
            </a:endParaRPr>
          </a:p>
          <a:p>
            <a:pPr marL="76828" marR="5080" indent="-64763"/>
            <a:r>
              <a:rPr sz="1300" b="1" spc="-25" dirty="0">
                <a:solidFill>
                  <a:srgbClr val="1D3764"/>
                </a:solidFill>
                <a:latin typeface="Century Gothic"/>
                <a:cs typeface="Century Gothic"/>
              </a:rPr>
              <a:t>.</a:t>
            </a:r>
            <a:r>
              <a:rPr sz="1300" b="1" spc="-95" dirty="0">
                <a:solidFill>
                  <a:srgbClr val="1D3764"/>
                </a:solidFill>
                <a:latin typeface="Century Gothic"/>
                <a:cs typeface="Century Gothic"/>
              </a:rPr>
              <a:t> </a:t>
            </a:r>
            <a:r>
              <a:rPr sz="1300" spc="21" dirty="0">
                <a:solidFill>
                  <a:srgbClr val="7A1124"/>
                </a:solidFill>
                <a:latin typeface="Calibri"/>
                <a:cs typeface="Calibri"/>
              </a:rPr>
              <a:t>Competitive</a:t>
            </a:r>
            <a:r>
              <a:rPr sz="1300" spc="-30" dirty="0">
                <a:solidFill>
                  <a:srgbClr val="7A1124"/>
                </a:solidFill>
                <a:latin typeface="Calibri"/>
                <a:cs typeface="Calibri"/>
              </a:rPr>
              <a:t> </a:t>
            </a:r>
            <a:r>
              <a:rPr sz="1300" spc="5" dirty="0">
                <a:solidFill>
                  <a:srgbClr val="7A1124"/>
                </a:solidFill>
                <a:latin typeface="Calibri"/>
                <a:cs typeface="Calibri"/>
              </a:rPr>
              <a:t>clusters</a:t>
            </a:r>
            <a:r>
              <a:rPr sz="1300" spc="-30" dirty="0">
                <a:solidFill>
                  <a:srgbClr val="7A1124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7A1124"/>
                </a:solidFill>
                <a:latin typeface="Calibri"/>
                <a:cs typeface="Calibri"/>
              </a:rPr>
              <a:t>as</a:t>
            </a:r>
            <a:r>
              <a:rPr sz="1300" spc="-30" dirty="0">
                <a:solidFill>
                  <a:srgbClr val="7A1124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7A1124"/>
                </a:solidFill>
                <a:latin typeface="Calibri"/>
                <a:cs typeface="Calibri"/>
              </a:rPr>
              <a:t>a</a:t>
            </a:r>
            <a:r>
              <a:rPr sz="1300" spc="-30" dirty="0">
                <a:solidFill>
                  <a:srgbClr val="7A1124"/>
                </a:solidFill>
                <a:latin typeface="Calibri"/>
                <a:cs typeface="Calibri"/>
              </a:rPr>
              <a:t> </a:t>
            </a:r>
            <a:r>
              <a:rPr sz="1300" spc="10" dirty="0">
                <a:solidFill>
                  <a:srgbClr val="7A1124"/>
                </a:solidFill>
                <a:latin typeface="Calibri"/>
                <a:cs typeface="Calibri"/>
              </a:rPr>
              <a:t>key</a:t>
            </a:r>
            <a:r>
              <a:rPr sz="1300" spc="-30" dirty="0">
                <a:solidFill>
                  <a:srgbClr val="7A1124"/>
                </a:solidFill>
                <a:latin typeface="Calibri"/>
                <a:cs typeface="Calibri"/>
              </a:rPr>
              <a:t> </a:t>
            </a:r>
            <a:r>
              <a:rPr sz="1300" spc="10" dirty="0">
                <a:solidFill>
                  <a:srgbClr val="7A1124"/>
                </a:solidFill>
                <a:latin typeface="Calibri"/>
                <a:cs typeface="Calibri"/>
              </a:rPr>
              <a:t>to  </a:t>
            </a:r>
            <a:r>
              <a:rPr sz="1300" spc="15" dirty="0">
                <a:solidFill>
                  <a:srgbClr val="7A1124"/>
                </a:solidFill>
                <a:latin typeface="Calibri"/>
                <a:cs typeface="Calibri"/>
              </a:rPr>
              <a:t>modernize </a:t>
            </a:r>
            <a:r>
              <a:rPr sz="1300" spc="25" dirty="0">
                <a:solidFill>
                  <a:srgbClr val="7A1124"/>
                </a:solidFill>
                <a:latin typeface="Calibri"/>
                <a:cs typeface="Calibri"/>
              </a:rPr>
              <a:t>and </a:t>
            </a:r>
            <a:r>
              <a:rPr sz="1300" spc="10" dirty="0">
                <a:solidFill>
                  <a:srgbClr val="7A1124"/>
                </a:solidFill>
                <a:latin typeface="Calibri"/>
                <a:cs typeface="Calibri"/>
              </a:rPr>
              <a:t>integrate </a:t>
            </a:r>
            <a:r>
              <a:rPr sz="1300" spc="15" dirty="0">
                <a:solidFill>
                  <a:srgbClr val="7A1124"/>
                </a:solidFill>
                <a:latin typeface="Calibri"/>
                <a:cs typeface="Calibri"/>
              </a:rPr>
              <a:t>each  </a:t>
            </a:r>
            <a:r>
              <a:rPr sz="1300" spc="10" dirty="0">
                <a:solidFill>
                  <a:srgbClr val="7A1124"/>
                </a:solidFill>
                <a:latin typeface="Calibri"/>
                <a:cs typeface="Calibri"/>
              </a:rPr>
              <a:t>industry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394248" y="3933825"/>
            <a:ext cx="2139950" cy="16004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sz="1300" b="1" spc="-25" dirty="0">
                <a:solidFill>
                  <a:srgbClr val="1D3764"/>
                </a:solidFill>
                <a:latin typeface="Century Gothic"/>
                <a:cs typeface="Century Gothic"/>
              </a:rPr>
              <a:t>. </a:t>
            </a:r>
            <a:r>
              <a:rPr sz="1300" spc="5" dirty="0">
                <a:solidFill>
                  <a:srgbClr val="7A1124"/>
                </a:solidFill>
                <a:latin typeface="Calibri"/>
                <a:cs typeface="Calibri"/>
              </a:rPr>
              <a:t>Industrial </a:t>
            </a:r>
            <a:r>
              <a:rPr sz="1300" spc="21" dirty="0">
                <a:solidFill>
                  <a:srgbClr val="7A1124"/>
                </a:solidFill>
                <a:latin typeface="Calibri"/>
                <a:cs typeface="Calibri"/>
              </a:rPr>
              <a:t>fund </a:t>
            </a:r>
            <a:r>
              <a:rPr sz="1300" spc="-75" dirty="0">
                <a:solidFill>
                  <a:srgbClr val="7A1124"/>
                </a:solidFill>
                <a:latin typeface="Calibri"/>
                <a:cs typeface="Calibri"/>
              </a:rPr>
              <a:t>: </a:t>
            </a:r>
            <a:r>
              <a:rPr lang="fr-FR" sz="1300" spc="-75" dirty="0" smtClean="0">
                <a:solidFill>
                  <a:srgbClr val="7A1124"/>
                </a:solidFill>
                <a:latin typeface="Calibri"/>
                <a:cs typeface="Calibri"/>
              </a:rPr>
              <a:t> </a:t>
            </a:r>
            <a:r>
              <a:rPr sz="1300" spc="5" dirty="0" smtClean="0">
                <a:solidFill>
                  <a:srgbClr val="7A1124"/>
                </a:solidFill>
                <a:latin typeface="Calibri"/>
                <a:cs typeface="Calibri"/>
              </a:rPr>
              <a:t>20 </a:t>
            </a:r>
            <a:r>
              <a:rPr sz="1300" spc="10" dirty="0">
                <a:solidFill>
                  <a:srgbClr val="7A1124"/>
                </a:solidFill>
                <a:latin typeface="Calibri"/>
                <a:cs typeface="Calibri"/>
              </a:rPr>
              <a:t>Billion</a:t>
            </a:r>
            <a:r>
              <a:rPr sz="1300" spc="-125" dirty="0">
                <a:solidFill>
                  <a:srgbClr val="7A1124"/>
                </a:solidFill>
                <a:latin typeface="Calibri"/>
                <a:cs typeface="Calibri"/>
              </a:rPr>
              <a:t> </a:t>
            </a:r>
            <a:r>
              <a:rPr sz="1300" spc="10" dirty="0">
                <a:solidFill>
                  <a:srgbClr val="7A1124"/>
                </a:solidFill>
                <a:latin typeface="Calibri"/>
                <a:cs typeface="Calibri"/>
              </a:rPr>
              <a:t>MAD</a:t>
            </a:r>
            <a:endParaRPr sz="1300" dirty="0">
              <a:latin typeface="Calibri"/>
              <a:cs typeface="Calibri"/>
            </a:endParaRPr>
          </a:p>
          <a:p>
            <a:pPr marL="12699"/>
            <a:r>
              <a:rPr sz="1300" b="1" spc="-25" dirty="0">
                <a:solidFill>
                  <a:srgbClr val="1D3764"/>
                </a:solidFill>
                <a:latin typeface="Century Gothic"/>
                <a:cs typeface="Century Gothic"/>
              </a:rPr>
              <a:t>. </a:t>
            </a:r>
            <a:r>
              <a:rPr sz="1300" spc="35" dirty="0">
                <a:solidFill>
                  <a:srgbClr val="7A1124"/>
                </a:solidFill>
                <a:latin typeface="Calibri"/>
                <a:cs typeface="Calibri"/>
              </a:rPr>
              <a:t>Land </a:t>
            </a:r>
            <a:r>
              <a:rPr sz="1300" spc="-75" dirty="0" smtClean="0">
                <a:solidFill>
                  <a:srgbClr val="7A1124"/>
                </a:solidFill>
                <a:latin typeface="Calibri"/>
                <a:cs typeface="Calibri"/>
              </a:rPr>
              <a:t>:</a:t>
            </a:r>
            <a:r>
              <a:rPr lang="fr-FR" sz="1300" spc="-75" dirty="0" smtClean="0">
                <a:solidFill>
                  <a:srgbClr val="7A1124"/>
                </a:solidFill>
                <a:latin typeface="Calibri"/>
                <a:cs typeface="Calibri"/>
              </a:rPr>
              <a:t> </a:t>
            </a:r>
            <a:r>
              <a:rPr sz="1300" spc="-75" dirty="0" smtClean="0">
                <a:solidFill>
                  <a:srgbClr val="7A1124"/>
                </a:solidFill>
                <a:latin typeface="Calibri"/>
                <a:cs typeface="Calibri"/>
              </a:rPr>
              <a:t> </a:t>
            </a:r>
            <a:r>
              <a:rPr sz="1300" spc="5" dirty="0">
                <a:solidFill>
                  <a:srgbClr val="7A1124"/>
                </a:solidFill>
                <a:latin typeface="Calibri"/>
                <a:cs typeface="Calibri"/>
              </a:rPr>
              <a:t>1000</a:t>
            </a:r>
            <a:r>
              <a:rPr sz="1300" spc="-149" dirty="0">
                <a:solidFill>
                  <a:srgbClr val="7A1124"/>
                </a:solidFill>
                <a:latin typeface="Calibri"/>
                <a:cs typeface="Calibri"/>
              </a:rPr>
              <a:t> </a:t>
            </a:r>
            <a:r>
              <a:rPr sz="1300" spc="5" dirty="0">
                <a:solidFill>
                  <a:srgbClr val="7A1124"/>
                </a:solidFill>
                <a:latin typeface="Calibri"/>
                <a:cs typeface="Calibri"/>
              </a:rPr>
              <a:t>hectars</a:t>
            </a:r>
            <a:endParaRPr sz="1300" dirty="0">
              <a:latin typeface="Calibri"/>
              <a:cs typeface="Calibri"/>
            </a:endParaRPr>
          </a:p>
          <a:p>
            <a:pPr marL="12699"/>
            <a:r>
              <a:rPr sz="1300" b="1" spc="-25" dirty="0">
                <a:solidFill>
                  <a:srgbClr val="1D3764"/>
                </a:solidFill>
                <a:latin typeface="Century Gothic"/>
                <a:cs typeface="Century Gothic"/>
              </a:rPr>
              <a:t>. </a:t>
            </a:r>
            <a:r>
              <a:rPr sz="1300" spc="21" dirty="0">
                <a:solidFill>
                  <a:srgbClr val="7A1124"/>
                </a:solidFill>
                <a:latin typeface="Calibri"/>
                <a:cs typeface="Calibri"/>
              </a:rPr>
              <a:t>Dedicated </a:t>
            </a:r>
            <a:r>
              <a:rPr sz="1300" spc="10" dirty="0">
                <a:solidFill>
                  <a:srgbClr val="7A1124"/>
                </a:solidFill>
                <a:latin typeface="Calibri"/>
                <a:cs typeface="Calibri"/>
              </a:rPr>
              <a:t>financial</a:t>
            </a:r>
            <a:r>
              <a:rPr sz="1300" spc="-185" dirty="0">
                <a:solidFill>
                  <a:srgbClr val="7A1124"/>
                </a:solidFill>
                <a:latin typeface="Calibri"/>
                <a:cs typeface="Calibri"/>
              </a:rPr>
              <a:t> </a:t>
            </a:r>
            <a:r>
              <a:rPr sz="1300" spc="21" dirty="0">
                <a:solidFill>
                  <a:srgbClr val="7A1124"/>
                </a:solidFill>
                <a:latin typeface="Calibri"/>
                <a:cs typeface="Calibri"/>
              </a:rPr>
              <a:t>products</a:t>
            </a:r>
            <a:endParaRPr sz="1300" dirty="0">
              <a:latin typeface="Calibri"/>
              <a:cs typeface="Calibri"/>
            </a:endParaRPr>
          </a:p>
          <a:p>
            <a:pPr marL="12699"/>
            <a:r>
              <a:rPr sz="1300" b="1" spc="-25" dirty="0">
                <a:solidFill>
                  <a:srgbClr val="1D3764"/>
                </a:solidFill>
                <a:latin typeface="Century Gothic"/>
                <a:cs typeface="Century Gothic"/>
              </a:rPr>
              <a:t>. </a:t>
            </a:r>
            <a:r>
              <a:rPr sz="1300" spc="15" dirty="0">
                <a:solidFill>
                  <a:srgbClr val="7A1124"/>
                </a:solidFill>
                <a:latin typeface="Calibri"/>
                <a:cs typeface="Calibri"/>
              </a:rPr>
              <a:t>Coordinated </a:t>
            </a:r>
            <a:r>
              <a:rPr sz="1300" spc="21" dirty="0">
                <a:solidFill>
                  <a:srgbClr val="7A1124"/>
                </a:solidFill>
                <a:latin typeface="Calibri"/>
                <a:cs typeface="Calibri"/>
              </a:rPr>
              <a:t>training</a:t>
            </a:r>
            <a:r>
              <a:rPr sz="1300" spc="-140" dirty="0">
                <a:solidFill>
                  <a:srgbClr val="7A1124"/>
                </a:solidFill>
                <a:latin typeface="Calibri"/>
                <a:cs typeface="Calibri"/>
              </a:rPr>
              <a:t> </a:t>
            </a:r>
            <a:r>
              <a:rPr sz="1300" spc="21" dirty="0">
                <a:solidFill>
                  <a:srgbClr val="7A1124"/>
                </a:solidFill>
                <a:latin typeface="Calibri"/>
                <a:cs typeface="Calibri"/>
              </a:rPr>
              <a:t>programs</a:t>
            </a:r>
            <a:endParaRPr sz="1300" dirty="0">
              <a:latin typeface="Calibri"/>
              <a:cs typeface="Calibri"/>
            </a:endParaRPr>
          </a:p>
          <a:p>
            <a:pPr marL="12699"/>
            <a:r>
              <a:rPr sz="1300" b="1" spc="-25" dirty="0">
                <a:solidFill>
                  <a:srgbClr val="1D3764"/>
                </a:solidFill>
                <a:latin typeface="Century Gothic"/>
                <a:cs typeface="Century Gothic"/>
              </a:rPr>
              <a:t>. </a:t>
            </a:r>
            <a:r>
              <a:rPr sz="1300" spc="10" dirty="0" smtClean="0">
                <a:solidFill>
                  <a:srgbClr val="7A1124"/>
                </a:solidFill>
                <a:latin typeface="Calibri"/>
                <a:cs typeface="Calibri"/>
              </a:rPr>
              <a:t>O</a:t>
            </a:r>
            <a:r>
              <a:rPr lang="fr-FR" sz="1300" spc="10" dirty="0" smtClean="0">
                <a:solidFill>
                  <a:srgbClr val="7A1124"/>
                </a:solidFill>
                <a:latin typeface="Calibri"/>
                <a:cs typeface="Calibri"/>
              </a:rPr>
              <a:t>ff</a:t>
            </a:r>
            <a:r>
              <a:rPr sz="1300" spc="10" dirty="0" smtClean="0">
                <a:solidFill>
                  <a:srgbClr val="7A1124"/>
                </a:solidFill>
                <a:latin typeface="Calibri"/>
                <a:cs typeface="Calibri"/>
              </a:rPr>
              <a:t>sets </a:t>
            </a:r>
            <a:r>
              <a:rPr sz="1300" spc="25" dirty="0">
                <a:solidFill>
                  <a:srgbClr val="7A1124"/>
                </a:solidFill>
                <a:latin typeface="Calibri"/>
                <a:cs typeface="Calibri"/>
              </a:rPr>
              <a:t>and</a:t>
            </a:r>
            <a:r>
              <a:rPr sz="1300" spc="-195" dirty="0">
                <a:solidFill>
                  <a:srgbClr val="7A1124"/>
                </a:solidFill>
                <a:latin typeface="Calibri"/>
                <a:cs typeface="Calibri"/>
              </a:rPr>
              <a:t> </a:t>
            </a:r>
            <a:r>
              <a:rPr sz="1300" spc="10" dirty="0">
                <a:solidFill>
                  <a:srgbClr val="7A1124"/>
                </a:solidFill>
                <a:latin typeface="Calibri"/>
                <a:cs typeface="Calibri"/>
              </a:rPr>
              <a:t>imports </a:t>
            </a:r>
            <a:r>
              <a:rPr sz="1300" spc="15" dirty="0">
                <a:solidFill>
                  <a:srgbClr val="7A1124"/>
                </a:solidFill>
                <a:latin typeface="Calibri"/>
                <a:cs typeface="Calibri"/>
              </a:rPr>
              <a:t>substitution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394249" y="5673597"/>
            <a:ext cx="2099944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sz="1300" spc="10" dirty="0">
                <a:solidFill>
                  <a:srgbClr val="7A1124"/>
                </a:solidFill>
                <a:latin typeface="Calibri"/>
                <a:cs typeface="Calibri"/>
              </a:rPr>
              <a:t>Cross-functional aims </a:t>
            </a:r>
            <a:r>
              <a:rPr sz="1300" spc="5" dirty="0">
                <a:solidFill>
                  <a:srgbClr val="7A1124"/>
                </a:solidFill>
                <a:latin typeface="Calibri"/>
                <a:cs typeface="Calibri"/>
              </a:rPr>
              <a:t>of </a:t>
            </a:r>
            <a:r>
              <a:rPr sz="1300" spc="10" dirty="0">
                <a:solidFill>
                  <a:srgbClr val="7A1124"/>
                </a:solidFill>
                <a:latin typeface="Calibri"/>
                <a:cs typeface="Calibri"/>
              </a:rPr>
              <a:t>the IAP</a:t>
            </a:r>
            <a:r>
              <a:rPr sz="1300" spc="-135" dirty="0">
                <a:solidFill>
                  <a:srgbClr val="7A1124"/>
                </a:solidFill>
                <a:latin typeface="Calibri"/>
                <a:cs typeface="Calibri"/>
              </a:rPr>
              <a:t> </a:t>
            </a:r>
            <a:r>
              <a:rPr sz="1300" spc="-75" dirty="0">
                <a:solidFill>
                  <a:srgbClr val="7A1124"/>
                </a:solidFill>
                <a:latin typeface="Calibri"/>
                <a:cs typeface="Calibri"/>
              </a:rPr>
              <a:t>: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455819" y="6039358"/>
            <a:ext cx="2536826" cy="800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sz="1300" b="1" spc="-25" dirty="0">
                <a:solidFill>
                  <a:srgbClr val="1D3764"/>
                </a:solidFill>
                <a:latin typeface="Century Gothic"/>
                <a:cs typeface="Century Gothic"/>
              </a:rPr>
              <a:t>. </a:t>
            </a:r>
            <a:r>
              <a:rPr sz="1300" spc="15" dirty="0">
                <a:solidFill>
                  <a:srgbClr val="7A1124"/>
                </a:solidFill>
                <a:latin typeface="Calibri"/>
                <a:cs typeface="Calibri"/>
              </a:rPr>
              <a:t>Rebalance</a:t>
            </a:r>
            <a:r>
              <a:rPr sz="1300" spc="-155" dirty="0">
                <a:solidFill>
                  <a:srgbClr val="7A1124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7A1124"/>
                </a:solidFill>
                <a:latin typeface="Calibri"/>
                <a:cs typeface="Calibri"/>
              </a:rPr>
              <a:t>trade</a:t>
            </a:r>
            <a:endParaRPr sz="1300" dirty="0">
              <a:latin typeface="Calibri"/>
              <a:cs typeface="Calibri"/>
            </a:endParaRPr>
          </a:p>
          <a:p>
            <a:pPr marL="12699"/>
            <a:r>
              <a:rPr sz="1300" b="1" spc="-25" dirty="0">
                <a:solidFill>
                  <a:srgbClr val="1D3764"/>
                </a:solidFill>
                <a:latin typeface="Century Gothic"/>
                <a:cs typeface="Century Gothic"/>
              </a:rPr>
              <a:t>. </a:t>
            </a:r>
            <a:r>
              <a:rPr sz="1300" spc="15" dirty="0">
                <a:solidFill>
                  <a:srgbClr val="7A1124"/>
                </a:solidFill>
                <a:latin typeface="Calibri"/>
                <a:cs typeface="Calibri"/>
              </a:rPr>
              <a:t>Include </a:t>
            </a:r>
            <a:r>
              <a:rPr sz="1300" spc="5" dirty="0">
                <a:solidFill>
                  <a:srgbClr val="7A1124"/>
                </a:solidFill>
                <a:latin typeface="Calibri"/>
                <a:cs typeface="Calibri"/>
              </a:rPr>
              <a:t>informal</a:t>
            </a:r>
            <a:r>
              <a:rPr sz="1300" spc="-130" dirty="0">
                <a:solidFill>
                  <a:srgbClr val="7A1124"/>
                </a:solidFill>
                <a:latin typeface="Calibri"/>
                <a:cs typeface="Calibri"/>
              </a:rPr>
              <a:t> </a:t>
            </a:r>
            <a:r>
              <a:rPr sz="1300" spc="25" dirty="0">
                <a:solidFill>
                  <a:srgbClr val="7A1124"/>
                </a:solidFill>
                <a:latin typeface="Calibri"/>
                <a:cs typeface="Calibri"/>
              </a:rPr>
              <a:t>economy</a:t>
            </a:r>
            <a:endParaRPr sz="1300" dirty="0">
              <a:latin typeface="Calibri"/>
              <a:cs typeface="Calibri"/>
            </a:endParaRPr>
          </a:p>
          <a:p>
            <a:pPr marL="12699"/>
            <a:r>
              <a:rPr sz="1300" b="1" spc="-25" dirty="0">
                <a:solidFill>
                  <a:srgbClr val="1D3764"/>
                </a:solidFill>
                <a:latin typeface="Century Gothic"/>
                <a:cs typeface="Century Gothic"/>
              </a:rPr>
              <a:t>. </a:t>
            </a:r>
            <a:r>
              <a:rPr sz="1300" spc="5" dirty="0">
                <a:solidFill>
                  <a:srgbClr val="7A1124"/>
                </a:solidFill>
                <a:latin typeface="Calibri"/>
                <a:cs typeface="Calibri"/>
              </a:rPr>
              <a:t>Increase vertical </a:t>
            </a:r>
            <a:r>
              <a:rPr sz="1300" spc="15" dirty="0">
                <a:solidFill>
                  <a:srgbClr val="7A1124"/>
                </a:solidFill>
                <a:latin typeface="Calibri"/>
                <a:cs typeface="Calibri"/>
              </a:rPr>
              <a:t>integration</a:t>
            </a:r>
            <a:r>
              <a:rPr sz="1300" spc="-191" dirty="0">
                <a:solidFill>
                  <a:srgbClr val="7A1124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7A1124"/>
                </a:solidFill>
                <a:latin typeface="Calibri"/>
                <a:cs typeface="Calibri"/>
              </a:rPr>
              <a:t>MNC/SMB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820225" y="2975673"/>
            <a:ext cx="1036955" cy="509755"/>
          </a:xfrm>
          <a:prstGeom prst="rect">
            <a:avLst/>
          </a:prstGeom>
          <a:solidFill>
            <a:srgbClr val="7A1124"/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spcBef>
                <a:spcPts val="15"/>
              </a:spcBef>
            </a:pPr>
            <a:endParaRPr sz="1300" dirty="0">
              <a:latin typeface="Times New Roman"/>
              <a:cs typeface="Times New Roman"/>
            </a:endParaRPr>
          </a:p>
          <a:p>
            <a:pPr marL="244453" marR="236834" indent="171435"/>
            <a:r>
              <a:rPr sz="1000" spc="25" dirty="0">
                <a:solidFill>
                  <a:srgbClr val="FFFFFF"/>
                </a:solidFill>
                <a:latin typeface="Calibri"/>
                <a:cs typeface="Calibri"/>
              </a:rPr>
              <a:t>JOB  </a:t>
            </a:r>
            <a:r>
              <a:rPr sz="1000" spc="10" dirty="0">
                <a:solidFill>
                  <a:srgbClr val="FFFFFF"/>
                </a:solidFill>
                <a:latin typeface="Calibri"/>
                <a:cs typeface="Calibri"/>
              </a:rPr>
              <a:t>CREATION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820225" y="4391076"/>
            <a:ext cx="1036955" cy="514884"/>
          </a:xfrm>
          <a:prstGeom prst="rect">
            <a:avLst/>
          </a:prstGeom>
          <a:solidFill>
            <a:srgbClr val="7A1124"/>
          </a:solidFill>
        </p:spPr>
        <p:txBody>
          <a:bodyPr vert="horz" wrap="square" lIns="0" tIns="6984" rIns="0" bIns="0" rtlCol="0">
            <a:spAutoFit/>
          </a:bodyPr>
          <a:lstStyle/>
          <a:p>
            <a:pPr>
              <a:spcBef>
                <a:spcPts val="55"/>
              </a:spcBef>
            </a:pPr>
            <a:endParaRPr sz="1300" dirty="0">
              <a:latin typeface="Times New Roman"/>
              <a:cs typeface="Times New Roman"/>
            </a:endParaRPr>
          </a:p>
          <a:p>
            <a:pPr marL="341600" marR="313028" indent="-20953"/>
            <a:r>
              <a:rPr sz="1000" spc="30" dirty="0">
                <a:solidFill>
                  <a:srgbClr val="FFFFFF"/>
                </a:solidFill>
                <a:latin typeface="Calibri"/>
                <a:cs typeface="Calibri"/>
              </a:rPr>
              <a:t>ADDED  </a:t>
            </a:r>
            <a:r>
              <a:rPr sz="1000" spc="15" dirty="0">
                <a:solidFill>
                  <a:srgbClr val="FFFFFF"/>
                </a:solidFill>
                <a:latin typeface="Calibri"/>
                <a:cs typeface="Calibri"/>
              </a:rPr>
              <a:t>VALUE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820225" y="5806478"/>
            <a:ext cx="1036955" cy="664926"/>
          </a:xfrm>
          <a:prstGeom prst="rect">
            <a:avLst/>
          </a:prstGeom>
          <a:solidFill>
            <a:srgbClr val="7A1124"/>
          </a:solidFill>
        </p:spPr>
        <p:txBody>
          <a:bodyPr vert="horz" wrap="square" lIns="0" tIns="3175" rIns="0" bIns="0" rtlCol="0">
            <a:spAutoFit/>
          </a:bodyPr>
          <a:lstStyle/>
          <a:p>
            <a:pPr>
              <a:spcBef>
                <a:spcPts val="25"/>
              </a:spcBef>
            </a:pPr>
            <a:endParaRPr sz="1300" dirty="0">
              <a:latin typeface="Times New Roman"/>
              <a:cs typeface="Times New Roman"/>
            </a:endParaRPr>
          </a:p>
          <a:p>
            <a:pPr marL="251438" marR="243819" indent="13969"/>
            <a:r>
              <a:rPr sz="1000" spc="15" dirty="0" smtClean="0">
                <a:solidFill>
                  <a:srgbClr val="FFFFFF"/>
                </a:solidFill>
                <a:latin typeface="Calibri"/>
                <a:cs typeface="Calibri"/>
              </a:rPr>
              <a:t>TRADE</a:t>
            </a:r>
            <a:r>
              <a:rPr lang="fr-FR" sz="1000" spc="1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fr-FR" sz="1000" spc="21" dirty="0" smtClean="0">
                <a:solidFill>
                  <a:srgbClr val="FFFFFF"/>
                </a:solidFill>
                <a:cs typeface="Calibri"/>
              </a:rPr>
              <a:t>BALANCE</a:t>
            </a:r>
          </a:p>
          <a:p>
            <a:pPr marL="251438" marR="243819" indent="13969"/>
            <a:endParaRPr sz="1000" dirty="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351355" y="2975673"/>
            <a:ext cx="1036955" cy="570659"/>
          </a:xfrm>
          <a:prstGeom prst="rect">
            <a:avLst/>
          </a:prstGeom>
          <a:solidFill>
            <a:srgbClr val="7A1124"/>
          </a:solidFill>
        </p:spPr>
        <p:txBody>
          <a:bodyPr vert="horz" wrap="square" lIns="0" tIns="107940" rIns="0" bIns="0" rtlCol="0">
            <a:spAutoFit/>
          </a:bodyPr>
          <a:lstStyle/>
          <a:p>
            <a:pPr marL="243819" marR="189213" indent="-47620">
              <a:spcBef>
                <a:spcPts val="850"/>
              </a:spcBef>
            </a:pPr>
            <a:r>
              <a:rPr sz="1000" spc="15" dirty="0">
                <a:solidFill>
                  <a:srgbClr val="FFFFFF"/>
                </a:solidFill>
                <a:latin typeface="Calibri"/>
                <a:cs typeface="Calibri"/>
              </a:rPr>
              <a:t>INDUSTRIAL  </a:t>
            </a:r>
            <a:r>
              <a:rPr sz="1000" spc="21" dirty="0">
                <a:solidFill>
                  <a:srgbClr val="FFFFFF"/>
                </a:solidFill>
                <a:latin typeface="Calibri"/>
                <a:cs typeface="Calibri"/>
              </a:rPr>
              <a:t>CLUSTER  </a:t>
            </a:r>
            <a:r>
              <a:rPr sz="1000" spc="15" dirty="0">
                <a:solidFill>
                  <a:srgbClr val="FFFFFF"/>
                </a:solidFill>
                <a:latin typeface="Calibri"/>
                <a:cs typeface="Calibri"/>
              </a:rPr>
              <a:t>STRATEGY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351355" y="4391077"/>
            <a:ext cx="1036955" cy="514884"/>
          </a:xfrm>
          <a:prstGeom prst="rect">
            <a:avLst/>
          </a:prstGeom>
          <a:solidFill>
            <a:srgbClr val="7A1124"/>
          </a:solidFill>
        </p:spPr>
        <p:txBody>
          <a:bodyPr vert="horz" wrap="square" lIns="0" tIns="6984" rIns="0" bIns="0" rtlCol="0">
            <a:spAutoFit/>
          </a:bodyPr>
          <a:lstStyle/>
          <a:p>
            <a:pPr>
              <a:spcBef>
                <a:spcPts val="55"/>
              </a:spcBef>
            </a:pPr>
            <a:endParaRPr sz="1300" dirty="0">
              <a:latin typeface="Times New Roman"/>
              <a:cs typeface="Times New Roman"/>
            </a:endParaRPr>
          </a:p>
          <a:p>
            <a:pPr marL="227944" marR="179054" indent="-41272"/>
            <a:r>
              <a:rPr sz="1000" spc="5" dirty="0">
                <a:solidFill>
                  <a:srgbClr val="FFFFFF"/>
                </a:solidFill>
                <a:latin typeface="Calibri"/>
                <a:cs typeface="Calibri"/>
              </a:rPr>
              <a:t>SUPPORTIVE  MEASURES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351355" y="5806478"/>
            <a:ext cx="1036955" cy="643763"/>
          </a:xfrm>
          <a:prstGeom prst="rect">
            <a:avLst/>
          </a:prstGeom>
          <a:solidFill>
            <a:srgbClr val="7A1124"/>
          </a:solidFill>
        </p:spPr>
        <p:txBody>
          <a:bodyPr vert="horz" wrap="square" lIns="0" tIns="27937" rIns="0" bIns="0" rtlCol="0">
            <a:spAutoFit/>
          </a:bodyPr>
          <a:lstStyle/>
          <a:p>
            <a:pPr marL="251438" marR="243819" indent="-27303" algn="ctr">
              <a:spcBef>
                <a:spcPts val="220"/>
              </a:spcBef>
            </a:pPr>
            <a:r>
              <a:rPr sz="1000" spc="25" dirty="0">
                <a:solidFill>
                  <a:srgbClr val="FFFFFF"/>
                </a:solidFill>
                <a:latin typeface="Calibri"/>
                <a:cs typeface="Calibri"/>
              </a:rPr>
              <a:t>BALANCE  OF</a:t>
            </a:r>
            <a:r>
              <a:rPr sz="10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15" dirty="0">
                <a:solidFill>
                  <a:srgbClr val="FFFFFF"/>
                </a:solidFill>
                <a:latin typeface="Calibri"/>
                <a:cs typeface="Calibri"/>
              </a:rPr>
              <a:t>TRADE</a:t>
            </a:r>
            <a:endParaRPr sz="1000" dirty="0">
              <a:latin typeface="Calibri"/>
              <a:cs typeface="Calibri"/>
            </a:endParaRPr>
          </a:p>
          <a:p>
            <a:pPr marL="103496" marR="95876" algn="ctr"/>
            <a:r>
              <a:rPr sz="1000" spc="3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0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FFFFFF"/>
                </a:solidFill>
                <a:latin typeface="Calibri"/>
                <a:cs typeface="Calibri"/>
              </a:rPr>
              <a:t>INCLUSIVE </a:t>
            </a:r>
            <a:r>
              <a:rPr sz="1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FFFFFF"/>
                </a:solidFill>
                <a:latin typeface="Calibri"/>
                <a:cs typeface="Calibri"/>
              </a:rPr>
              <a:t>DEVELOPMENT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760976" y="2243290"/>
            <a:ext cx="4095750" cy="0"/>
          </a:xfrm>
          <a:custGeom>
            <a:avLst/>
            <a:gdLst/>
            <a:ahLst/>
            <a:cxnLst/>
            <a:rect l="l" t="t" r="r" b="b"/>
            <a:pathLst>
              <a:path w="4095750">
                <a:moveTo>
                  <a:pt x="0" y="0"/>
                </a:moveTo>
                <a:lnTo>
                  <a:pt x="4095648" y="0"/>
                </a:lnTo>
              </a:path>
            </a:pathLst>
          </a:custGeom>
          <a:ln w="12700">
            <a:solidFill>
              <a:srgbClr val="7A11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548287" y="2243290"/>
            <a:ext cx="3839845" cy="0"/>
          </a:xfrm>
          <a:custGeom>
            <a:avLst/>
            <a:gdLst/>
            <a:ahLst/>
            <a:cxnLst/>
            <a:rect l="l" t="t" r="r" b="b"/>
            <a:pathLst>
              <a:path w="3839845">
                <a:moveTo>
                  <a:pt x="0" y="0"/>
                </a:moveTo>
                <a:lnTo>
                  <a:pt x="3839489" y="0"/>
                </a:lnTo>
              </a:path>
            </a:pathLst>
          </a:custGeom>
          <a:ln w="12700">
            <a:solidFill>
              <a:srgbClr val="7A11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60976" y="2281390"/>
            <a:ext cx="4095750" cy="0"/>
          </a:xfrm>
          <a:custGeom>
            <a:avLst/>
            <a:gdLst/>
            <a:ahLst/>
            <a:cxnLst/>
            <a:rect l="l" t="t" r="r" b="b"/>
            <a:pathLst>
              <a:path w="4095750">
                <a:moveTo>
                  <a:pt x="0" y="0"/>
                </a:moveTo>
                <a:lnTo>
                  <a:pt x="4095648" y="0"/>
                </a:lnTo>
              </a:path>
            </a:pathLst>
          </a:custGeom>
          <a:ln w="12700">
            <a:solidFill>
              <a:srgbClr val="1D37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548287" y="2281390"/>
            <a:ext cx="3839845" cy="0"/>
          </a:xfrm>
          <a:custGeom>
            <a:avLst/>
            <a:gdLst/>
            <a:ahLst/>
            <a:cxnLst/>
            <a:rect l="l" t="t" r="r" b="b"/>
            <a:pathLst>
              <a:path w="3839845">
                <a:moveTo>
                  <a:pt x="0" y="0"/>
                </a:moveTo>
                <a:lnTo>
                  <a:pt x="3839489" y="0"/>
                </a:lnTo>
              </a:path>
            </a:pathLst>
          </a:custGeom>
          <a:ln w="12700">
            <a:solidFill>
              <a:srgbClr val="1D37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2340" y="174193"/>
            <a:ext cx="10284561" cy="969496"/>
          </a:xfrm>
        </p:spPr>
        <p:txBody>
          <a:bodyPr/>
          <a:lstStyle/>
          <a:p>
            <a:r>
              <a:rPr lang="fr-FR" dirty="0" smtClean="0"/>
              <a:t>PRESENTATION OF ECOSYSTEMS’ </a:t>
            </a:r>
            <a:br>
              <a:rPr lang="fr-FR" dirty="0" smtClean="0"/>
            </a:br>
            <a:r>
              <a:rPr lang="fr-FR" dirty="0" smtClean="0"/>
              <a:t>PRINCIPLES</a:t>
            </a:r>
            <a:r>
              <a:rPr lang="fr-FR" b="1" dirty="0" smtClean="0"/>
              <a:t/>
            </a:r>
            <a:br>
              <a:rPr lang="fr-FR" b="1" dirty="0" smtClean="0"/>
            </a:br>
            <a:endParaRPr lang="fr-FR" dirty="0"/>
          </a:p>
        </p:txBody>
      </p:sp>
      <p:grpSp>
        <p:nvGrpSpPr>
          <p:cNvPr id="5" name="Groupe 5"/>
          <p:cNvGrpSpPr/>
          <p:nvPr/>
        </p:nvGrpSpPr>
        <p:grpSpPr>
          <a:xfrm rot="10800000">
            <a:off x="982789" y="1634329"/>
            <a:ext cx="3799726" cy="4267913"/>
            <a:chOff x="-324544" y="1412776"/>
            <a:chExt cx="5650445" cy="5832648"/>
          </a:xfrm>
        </p:grpSpPr>
        <p:grpSp>
          <p:nvGrpSpPr>
            <p:cNvPr id="6" name="Groupe 6"/>
            <p:cNvGrpSpPr/>
            <p:nvPr/>
          </p:nvGrpSpPr>
          <p:grpSpPr>
            <a:xfrm>
              <a:off x="-324544" y="1556792"/>
              <a:ext cx="5536232" cy="5536232"/>
              <a:chOff x="-324544" y="1556792"/>
              <a:chExt cx="5536232" cy="5536232"/>
            </a:xfrm>
          </p:grpSpPr>
          <p:sp>
            <p:nvSpPr>
              <p:cNvPr id="8" name="Ellipse 7"/>
              <p:cNvSpPr/>
              <p:nvPr/>
            </p:nvSpPr>
            <p:spPr>
              <a:xfrm>
                <a:off x="1687488" y="3568824"/>
                <a:ext cx="1512168" cy="1512168"/>
              </a:xfrm>
              <a:prstGeom prst="ellipse">
                <a:avLst/>
              </a:prstGeom>
              <a:noFill/>
              <a:ln>
                <a:solidFill>
                  <a:srgbClr val="CC99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2"/>
                  </a:solidFill>
                </a:endParaRPr>
              </a:p>
            </p:txBody>
          </p:sp>
          <p:sp>
            <p:nvSpPr>
              <p:cNvPr id="9" name="Ellipse 8"/>
              <p:cNvSpPr/>
              <p:nvPr/>
            </p:nvSpPr>
            <p:spPr>
              <a:xfrm>
                <a:off x="719572" y="2600908"/>
                <a:ext cx="3448000" cy="3448000"/>
              </a:xfrm>
              <a:prstGeom prst="ellipse">
                <a:avLst/>
              </a:prstGeom>
              <a:noFill/>
              <a:ln>
                <a:solidFill>
                  <a:srgbClr val="CC99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2"/>
                  </a:solidFill>
                </a:endParaRPr>
              </a:p>
            </p:txBody>
          </p:sp>
          <p:sp>
            <p:nvSpPr>
              <p:cNvPr id="10" name="Ellipse 9"/>
              <p:cNvSpPr/>
              <p:nvPr/>
            </p:nvSpPr>
            <p:spPr>
              <a:xfrm>
                <a:off x="-324544" y="1556792"/>
                <a:ext cx="5536232" cy="5536232"/>
              </a:xfrm>
              <a:prstGeom prst="ellipse">
                <a:avLst/>
              </a:prstGeom>
              <a:noFill/>
              <a:ln>
                <a:solidFill>
                  <a:srgbClr val="CC99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2369629" y="1412776"/>
              <a:ext cx="2956272" cy="58326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2"/>
                </a:solidFill>
              </a:endParaRPr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1244127" y="3492298"/>
            <a:ext cx="1429491" cy="584767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fr-FR" sz="1600" b="1" i="1" dirty="0" err="1" smtClean="0">
                <a:solidFill>
                  <a:schemeClr val="tx2"/>
                </a:solidFill>
              </a:rPr>
              <a:t>Industrial</a:t>
            </a:r>
            <a:r>
              <a:rPr lang="fr-FR" sz="1600" b="1" i="1" dirty="0" smtClean="0">
                <a:solidFill>
                  <a:schemeClr val="tx2"/>
                </a:solidFill>
              </a:rPr>
              <a:t/>
            </a:r>
            <a:br>
              <a:rPr lang="fr-FR" sz="1600" b="1" i="1" dirty="0" smtClean="0">
                <a:solidFill>
                  <a:schemeClr val="tx2"/>
                </a:solidFill>
              </a:rPr>
            </a:br>
            <a:r>
              <a:rPr lang="fr-FR" sz="1600" b="1" i="1" dirty="0" err="1" smtClean="0">
                <a:solidFill>
                  <a:schemeClr val="tx2"/>
                </a:solidFill>
              </a:rPr>
              <a:t>powerhouse</a:t>
            </a:r>
            <a:endParaRPr lang="fr-FR" sz="1600" b="1" i="1" dirty="0">
              <a:solidFill>
                <a:schemeClr val="tx2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244127" y="2636913"/>
            <a:ext cx="1429491" cy="584767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fr-FR" sz="1600" b="1" i="1" dirty="0" err="1" smtClean="0">
                <a:solidFill>
                  <a:schemeClr val="tx2"/>
                </a:solidFill>
              </a:rPr>
              <a:t>Tier</a:t>
            </a:r>
            <a:r>
              <a:rPr lang="fr-FR" sz="1600" b="1" i="1" dirty="0">
                <a:solidFill>
                  <a:schemeClr val="tx2"/>
                </a:solidFill>
              </a:rPr>
              <a:t> </a:t>
            </a:r>
            <a:r>
              <a:rPr lang="fr-FR" sz="1600" b="1" i="1" dirty="0" smtClean="0">
                <a:solidFill>
                  <a:schemeClr val="tx2"/>
                </a:solidFill>
              </a:rPr>
              <a:t>1 </a:t>
            </a:r>
            <a:r>
              <a:rPr lang="fr-FR" sz="1600" b="1" i="1" dirty="0" err="1" smtClean="0">
                <a:solidFill>
                  <a:schemeClr val="tx2"/>
                </a:solidFill>
              </a:rPr>
              <a:t>suppliers</a:t>
            </a:r>
            <a:endParaRPr lang="fr-FR" sz="1600" b="1" i="1" dirty="0">
              <a:solidFill>
                <a:schemeClr val="tx2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244127" y="1774557"/>
            <a:ext cx="1429491" cy="584767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fr-FR" sz="1600" b="1" i="1" dirty="0" err="1" smtClean="0">
                <a:solidFill>
                  <a:schemeClr val="tx2"/>
                </a:solidFill>
              </a:rPr>
              <a:t>Tier</a:t>
            </a:r>
            <a:r>
              <a:rPr lang="fr-FR" sz="1600" b="1" i="1" dirty="0" smtClean="0">
                <a:solidFill>
                  <a:schemeClr val="tx2"/>
                </a:solidFill>
              </a:rPr>
              <a:t> 2 </a:t>
            </a:r>
            <a:r>
              <a:rPr lang="fr-FR" sz="1600" b="1" i="1" dirty="0" err="1" smtClean="0">
                <a:solidFill>
                  <a:schemeClr val="tx2"/>
                </a:solidFill>
              </a:rPr>
              <a:t>suppliers</a:t>
            </a:r>
            <a:endParaRPr lang="fr-FR" sz="1600" b="1" i="1" dirty="0">
              <a:solidFill>
                <a:schemeClr val="tx2"/>
              </a:solidFill>
            </a:endParaRPr>
          </a:p>
        </p:txBody>
      </p:sp>
      <p:grpSp>
        <p:nvGrpSpPr>
          <p:cNvPr id="14" name="Groupe 132"/>
          <p:cNvGrpSpPr>
            <a:grpSpLocks/>
          </p:cNvGrpSpPr>
          <p:nvPr/>
        </p:nvGrpSpPr>
        <p:grpSpPr bwMode="auto">
          <a:xfrm>
            <a:off x="2578043" y="3557277"/>
            <a:ext cx="1146846" cy="375781"/>
            <a:chOff x="5046713" y="1843049"/>
            <a:chExt cx="1217613" cy="367880"/>
          </a:xfrm>
        </p:grpSpPr>
        <p:sp>
          <p:nvSpPr>
            <p:cNvPr id="15" name="Freeform 5"/>
            <p:cNvSpPr>
              <a:spLocks noChangeAspect="1" noEditPoints="1"/>
            </p:cNvSpPr>
            <p:nvPr/>
          </p:nvSpPr>
          <p:spPr bwMode="gray">
            <a:xfrm>
              <a:off x="5046713" y="1843049"/>
              <a:ext cx="149460" cy="367880"/>
            </a:xfrm>
            <a:custGeom>
              <a:avLst/>
              <a:gdLst>
                <a:gd name="T0" fmla="*/ 195 w 721"/>
                <a:gd name="T1" fmla="*/ 161 h 1779"/>
                <a:gd name="T2" fmla="*/ 360 w 721"/>
                <a:gd name="T3" fmla="*/ 0 h 1779"/>
                <a:gd name="T4" fmla="*/ 526 w 721"/>
                <a:gd name="T5" fmla="*/ 161 h 1779"/>
                <a:gd name="T6" fmla="*/ 360 w 721"/>
                <a:gd name="T7" fmla="*/ 369 h 1779"/>
                <a:gd name="T8" fmla="*/ 195 w 721"/>
                <a:gd name="T9" fmla="*/ 161 h 1779"/>
                <a:gd name="T10" fmla="*/ 696 w 721"/>
                <a:gd name="T11" fmla="*/ 593 h 1779"/>
                <a:gd name="T12" fmla="*/ 497 w 721"/>
                <a:gd name="T13" fmla="*/ 393 h 1779"/>
                <a:gd name="T14" fmla="*/ 360 w 721"/>
                <a:gd name="T15" fmla="*/ 449 h 1779"/>
                <a:gd name="T16" fmla="*/ 223 w 721"/>
                <a:gd name="T17" fmla="*/ 393 h 1779"/>
                <a:gd name="T18" fmla="*/ 24 w 721"/>
                <a:gd name="T19" fmla="*/ 593 h 1779"/>
                <a:gd name="T20" fmla="*/ 0 w 721"/>
                <a:gd name="T21" fmla="*/ 1031 h 1779"/>
                <a:gd name="T22" fmla="*/ 65 w 721"/>
                <a:gd name="T23" fmla="*/ 1096 h 1779"/>
                <a:gd name="T24" fmla="*/ 130 w 721"/>
                <a:gd name="T25" fmla="*/ 1031 h 1779"/>
                <a:gd name="T26" fmla="*/ 141 w 721"/>
                <a:gd name="T27" fmla="*/ 614 h 1779"/>
                <a:gd name="T28" fmla="*/ 158 w 721"/>
                <a:gd name="T29" fmla="*/ 598 h 1779"/>
                <a:gd name="T30" fmla="*/ 174 w 721"/>
                <a:gd name="T31" fmla="*/ 614 h 1779"/>
                <a:gd name="T32" fmla="*/ 174 w 721"/>
                <a:gd name="T33" fmla="*/ 1084 h 1779"/>
                <a:gd name="T34" fmla="*/ 174 w 721"/>
                <a:gd name="T35" fmla="*/ 1122 h 1779"/>
                <a:gd name="T36" fmla="*/ 177 w 721"/>
                <a:gd name="T37" fmla="*/ 1707 h 1779"/>
                <a:gd name="T38" fmla="*/ 249 w 721"/>
                <a:gd name="T39" fmla="*/ 1779 h 1779"/>
                <a:gd name="T40" fmla="*/ 321 w 721"/>
                <a:gd name="T41" fmla="*/ 1707 h 1779"/>
                <a:gd name="T42" fmla="*/ 344 w 721"/>
                <a:gd name="T43" fmla="*/ 1122 h 1779"/>
                <a:gd name="T44" fmla="*/ 360 w 721"/>
                <a:gd name="T45" fmla="*/ 1106 h 1779"/>
                <a:gd name="T46" fmla="*/ 376 w 721"/>
                <a:gd name="T47" fmla="*/ 1122 h 1779"/>
                <a:gd name="T48" fmla="*/ 399 w 721"/>
                <a:gd name="T49" fmla="*/ 1707 h 1779"/>
                <a:gd name="T50" fmla="*/ 471 w 721"/>
                <a:gd name="T51" fmla="*/ 1779 h 1779"/>
                <a:gd name="T52" fmla="*/ 544 w 721"/>
                <a:gd name="T53" fmla="*/ 1707 h 1779"/>
                <a:gd name="T54" fmla="*/ 546 w 721"/>
                <a:gd name="T55" fmla="*/ 1122 h 1779"/>
                <a:gd name="T56" fmla="*/ 546 w 721"/>
                <a:gd name="T57" fmla="*/ 1084 h 1779"/>
                <a:gd name="T58" fmla="*/ 547 w 721"/>
                <a:gd name="T59" fmla="*/ 614 h 1779"/>
                <a:gd name="T60" fmla="*/ 563 w 721"/>
                <a:gd name="T61" fmla="*/ 598 h 1779"/>
                <a:gd name="T62" fmla="*/ 579 w 721"/>
                <a:gd name="T63" fmla="*/ 614 h 1779"/>
                <a:gd name="T64" fmla="*/ 590 w 721"/>
                <a:gd name="T65" fmla="*/ 1031 h 1779"/>
                <a:gd name="T66" fmla="*/ 655 w 721"/>
                <a:gd name="T67" fmla="*/ 1096 h 1779"/>
                <a:gd name="T68" fmla="*/ 721 w 721"/>
                <a:gd name="T69" fmla="*/ 1031 h 1779"/>
                <a:gd name="T70" fmla="*/ 696 w 721"/>
                <a:gd name="T71" fmla="*/ 593 h 1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21" h="1779">
                  <a:moveTo>
                    <a:pt x="195" y="161"/>
                  </a:moveTo>
                  <a:cubicBezTo>
                    <a:pt x="195" y="59"/>
                    <a:pt x="269" y="0"/>
                    <a:pt x="360" y="0"/>
                  </a:cubicBezTo>
                  <a:cubicBezTo>
                    <a:pt x="452" y="0"/>
                    <a:pt x="526" y="59"/>
                    <a:pt x="526" y="161"/>
                  </a:cubicBezTo>
                  <a:cubicBezTo>
                    <a:pt x="526" y="263"/>
                    <a:pt x="446" y="369"/>
                    <a:pt x="360" y="369"/>
                  </a:cubicBezTo>
                  <a:cubicBezTo>
                    <a:pt x="275" y="369"/>
                    <a:pt x="195" y="263"/>
                    <a:pt x="195" y="161"/>
                  </a:cubicBezTo>
                  <a:close/>
                  <a:moveTo>
                    <a:pt x="696" y="593"/>
                  </a:moveTo>
                  <a:cubicBezTo>
                    <a:pt x="696" y="474"/>
                    <a:pt x="572" y="393"/>
                    <a:pt x="497" y="393"/>
                  </a:cubicBezTo>
                  <a:cubicBezTo>
                    <a:pt x="421" y="393"/>
                    <a:pt x="420" y="449"/>
                    <a:pt x="360" y="449"/>
                  </a:cubicBezTo>
                  <a:cubicBezTo>
                    <a:pt x="301" y="449"/>
                    <a:pt x="283" y="393"/>
                    <a:pt x="223" y="393"/>
                  </a:cubicBezTo>
                  <a:cubicBezTo>
                    <a:pt x="164" y="393"/>
                    <a:pt x="24" y="474"/>
                    <a:pt x="24" y="593"/>
                  </a:cubicBezTo>
                  <a:cubicBezTo>
                    <a:pt x="0" y="1031"/>
                    <a:pt x="0" y="1031"/>
                    <a:pt x="0" y="1031"/>
                  </a:cubicBezTo>
                  <a:cubicBezTo>
                    <a:pt x="0" y="1067"/>
                    <a:pt x="29" y="1096"/>
                    <a:pt x="65" y="1096"/>
                  </a:cubicBezTo>
                  <a:cubicBezTo>
                    <a:pt x="101" y="1096"/>
                    <a:pt x="130" y="1067"/>
                    <a:pt x="130" y="1031"/>
                  </a:cubicBezTo>
                  <a:cubicBezTo>
                    <a:pt x="141" y="614"/>
                    <a:pt x="141" y="614"/>
                    <a:pt x="141" y="614"/>
                  </a:cubicBezTo>
                  <a:cubicBezTo>
                    <a:pt x="141" y="605"/>
                    <a:pt x="149" y="598"/>
                    <a:pt x="158" y="598"/>
                  </a:cubicBezTo>
                  <a:cubicBezTo>
                    <a:pt x="166" y="598"/>
                    <a:pt x="174" y="605"/>
                    <a:pt x="174" y="614"/>
                  </a:cubicBezTo>
                  <a:cubicBezTo>
                    <a:pt x="174" y="1084"/>
                    <a:pt x="174" y="1084"/>
                    <a:pt x="174" y="1084"/>
                  </a:cubicBezTo>
                  <a:cubicBezTo>
                    <a:pt x="174" y="1122"/>
                    <a:pt x="174" y="1122"/>
                    <a:pt x="174" y="1122"/>
                  </a:cubicBezTo>
                  <a:cubicBezTo>
                    <a:pt x="177" y="1707"/>
                    <a:pt x="177" y="1707"/>
                    <a:pt x="177" y="1707"/>
                  </a:cubicBezTo>
                  <a:cubicBezTo>
                    <a:pt x="177" y="1747"/>
                    <a:pt x="209" y="1779"/>
                    <a:pt x="249" y="1779"/>
                  </a:cubicBezTo>
                  <a:cubicBezTo>
                    <a:pt x="289" y="1779"/>
                    <a:pt x="321" y="1747"/>
                    <a:pt x="321" y="1707"/>
                  </a:cubicBezTo>
                  <a:cubicBezTo>
                    <a:pt x="344" y="1122"/>
                    <a:pt x="344" y="1122"/>
                    <a:pt x="344" y="1122"/>
                  </a:cubicBezTo>
                  <a:cubicBezTo>
                    <a:pt x="344" y="1113"/>
                    <a:pt x="351" y="1106"/>
                    <a:pt x="360" y="1106"/>
                  </a:cubicBezTo>
                  <a:cubicBezTo>
                    <a:pt x="369" y="1106"/>
                    <a:pt x="376" y="1113"/>
                    <a:pt x="376" y="1122"/>
                  </a:cubicBezTo>
                  <a:cubicBezTo>
                    <a:pt x="399" y="1707"/>
                    <a:pt x="399" y="1707"/>
                    <a:pt x="399" y="1707"/>
                  </a:cubicBezTo>
                  <a:cubicBezTo>
                    <a:pt x="399" y="1747"/>
                    <a:pt x="432" y="1779"/>
                    <a:pt x="471" y="1779"/>
                  </a:cubicBezTo>
                  <a:cubicBezTo>
                    <a:pt x="511" y="1779"/>
                    <a:pt x="544" y="1747"/>
                    <a:pt x="544" y="1707"/>
                  </a:cubicBezTo>
                  <a:cubicBezTo>
                    <a:pt x="546" y="1122"/>
                    <a:pt x="546" y="1122"/>
                    <a:pt x="546" y="1122"/>
                  </a:cubicBezTo>
                  <a:cubicBezTo>
                    <a:pt x="546" y="1084"/>
                    <a:pt x="546" y="1084"/>
                    <a:pt x="546" y="1084"/>
                  </a:cubicBezTo>
                  <a:cubicBezTo>
                    <a:pt x="547" y="614"/>
                    <a:pt x="547" y="614"/>
                    <a:pt x="547" y="614"/>
                  </a:cubicBezTo>
                  <a:cubicBezTo>
                    <a:pt x="547" y="605"/>
                    <a:pt x="554" y="598"/>
                    <a:pt x="563" y="598"/>
                  </a:cubicBezTo>
                  <a:cubicBezTo>
                    <a:pt x="572" y="598"/>
                    <a:pt x="579" y="605"/>
                    <a:pt x="579" y="614"/>
                  </a:cubicBezTo>
                  <a:cubicBezTo>
                    <a:pt x="590" y="1031"/>
                    <a:pt x="590" y="1031"/>
                    <a:pt x="590" y="1031"/>
                  </a:cubicBezTo>
                  <a:cubicBezTo>
                    <a:pt x="590" y="1067"/>
                    <a:pt x="619" y="1096"/>
                    <a:pt x="655" y="1096"/>
                  </a:cubicBezTo>
                  <a:cubicBezTo>
                    <a:pt x="691" y="1096"/>
                    <a:pt x="721" y="1067"/>
                    <a:pt x="721" y="1031"/>
                  </a:cubicBezTo>
                  <a:lnTo>
                    <a:pt x="696" y="593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1"/>
                </a:gs>
                <a:gs pos="0">
                  <a:schemeClr val="accent1">
                    <a:lumMod val="50000"/>
                  </a:scheme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woPt" dir="t">
                <a:rot lat="0" lon="0" rev="8400000"/>
              </a:lightRig>
            </a:scene3d>
            <a:sp3d extrusionH="63500" prstMaterial="matte"/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chemeClr val="tx2"/>
                </a:solidFill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6" name="Textfeld 310"/>
            <p:cNvSpPr txBox="1"/>
            <p:nvPr/>
          </p:nvSpPr>
          <p:spPr bwMode="gray">
            <a:xfrm>
              <a:off x="5175300" y="1874041"/>
              <a:ext cx="1089026" cy="266396"/>
            </a:xfrm>
            <a:prstGeom prst="rect">
              <a:avLst/>
            </a:prstGeom>
            <a:noFill/>
          </p:spPr>
          <p:txBody>
            <a:bodyPr lIns="108000" tIns="0" rIns="0" bIns="0"/>
            <a:lstStyle/>
            <a:p>
              <a:pPr>
                <a:spcAft>
                  <a:spcPts val="611"/>
                </a:spcAft>
                <a:defRPr/>
              </a:pPr>
              <a:r>
                <a:rPr lang="en-US" sz="1600" b="1" dirty="0" smtClean="0">
                  <a:solidFill>
                    <a:schemeClr val="tx2"/>
                  </a:solidFill>
                  <a:latin typeface="+mj-lt"/>
                  <a:cs typeface="Arial" charset="0"/>
                </a:rPr>
                <a:t>1</a:t>
              </a:r>
              <a:r>
                <a:rPr lang="en-US" sz="1400" b="1" dirty="0" smtClean="0">
                  <a:solidFill>
                    <a:schemeClr val="tx2"/>
                  </a:solidFill>
                  <a:latin typeface="+mj-lt"/>
                  <a:cs typeface="Arial" charset="0"/>
                </a:rPr>
                <a:t> Job</a:t>
              </a:r>
              <a:endParaRPr lang="en-US" sz="1400" b="1" dirty="0">
                <a:solidFill>
                  <a:schemeClr val="tx2"/>
                </a:solidFill>
                <a:latin typeface="+mj-lt"/>
                <a:cs typeface="Arial" charset="0"/>
              </a:endParaRPr>
            </a:p>
          </p:txBody>
        </p:sp>
      </p:grpSp>
      <p:grpSp>
        <p:nvGrpSpPr>
          <p:cNvPr id="17" name="Groupe 131"/>
          <p:cNvGrpSpPr>
            <a:grpSpLocks/>
          </p:cNvGrpSpPr>
          <p:nvPr/>
        </p:nvGrpSpPr>
        <p:grpSpPr bwMode="auto">
          <a:xfrm>
            <a:off x="2578042" y="2636912"/>
            <a:ext cx="1787681" cy="384696"/>
            <a:chOff x="5008041" y="3540299"/>
            <a:chExt cx="1898384" cy="376608"/>
          </a:xfrm>
        </p:grpSpPr>
        <p:sp>
          <p:nvSpPr>
            <p:cNvPr id="18" name="Freeform 5"/>
            <p:cNvSpPr>
              <a:spLocks noChangeAspect="1" noEditPoints="1"/>
            </p:cNvSpPr>
            <p:nvPr/>
          </p:nvSpPr>
          <p:spPr bwMode="gray">
            <a:xfrm>
              <a:off x="5008041" y="3549027"/>
              <a:ext cx="149460" cy="367880"/>
            </a:xfrm>
            <a:custGeom>
              <a:avLst/>
              <a:gdLst>
                <a:gd name="T0" fmla="*/ 195 w 721"/>
                <a:gd name="T1" fmla="*/ 161 h 1779"/>
                <a:gd name="T2" fmla="*/ 360 w 721"/>
                <a:gd name="T3" fmla="*/ 0 h 1779"/>
                <a:gd name="T4" fmla="*/ 526 w 721"/>
                <a:gd name="T5" fmla="*/ 161 h 1779"/>
                <a:gd name="T6" fmla="*/ 360 w 721"/>
                <a:gd name="T7" fmla="*/ 369 h 1779"/>
                <a:gd name="T8" fmla="*/ 195 w 721"/>
                <a:gd name="T9" fmla="*/ 161 h 1779"/>
                <a:gd name="T10" fmla="*/ 696 w 721"/>
                <a:gd name="T11" fmla="*/ 593 h 1779"/>
                <a:gd name="T12" fmla="*/ 497 w 721"/>
                <a:gd name="T13" fmla="*/ 393 h 1779"/>
                <a:gd name="T14" fmla="*/ 360 w 721"/>
                <a:gd name="T15" fmla="*/ 449 h 1779"/>
                <a:gd name="T16" fmla="*/ 223 w 721"/>
                <a:gd name="T17" fmla="*/ 393 h 1779"/>
                <a:gd name="T18" fmla="*/ 24 w 721"/>
                <a:gd name="T19" fmla="*/ 593 h 1779"/>
                <a:gd name="T20" fmla="*/ 0 w 721"/>
                <a:gd name="T21" fmla="*/ 1031 h 1779"/>
                <a:gd name="T22" fmla="*/ 65 w 721"/>
                <a:gd name="T23" fmla="*/ 1096 h 1779"/>
                <a:gd name="T24" fmla="*/ 130 w 721"/>
                <a:gd name="T25" fmla="*/ 1031 h 1779"/>
                <a:gd name="T26" fmla="*/ 141 w 721"/>
                <a:gd name="T27" fmla="*/ 614 h 1779"/>
                <a:gd name="T28" fmla="*/ 158 w 721"/>
                <a:gd name="T29" fmla="*/ 598 h 1779"/>
                <a:gd name="T30" fmla="*/ 174 w 721"/>
                <a:gd name="T31" fmla="*/ 614 h 1779"/>
                <a:gd name="T32" fmla="*/ 174 w 721"/>
                <a:gd name="T33" fmla="*/ 1084 h 1779"/>
                <a:gd name="T34" fmla="*/ 174 w 721"/>
                <a:gd name="T35" fmla="*/ 1122 h 1779"/>
                <a:gd name="T36" fmla="*/ 177 w 721"/>
                <a:gd name="T37" fmla="*/ 1707 h 1779"/>
                <a:gd name="T38" fmla="*/ 249 w 721"/>
                <a:gd name="T39" fmla="*/ 1779 h 1779"/>
                <a:gd name="T40" fmla="*/ 321 w 721"/>
                <a:gd name="T41" fmla="*/ 1707 h 1779"/>
                <a:gd name="T42" fmla="*/ 344 w 721"/>
                <a:gd name="T43" fmla="*/ 1122 h 1779"/>
                <a:gd name="T44" fmla="*/ 360 w 721"/>
                <a:gd name="T45" fmla="*/ 1106 h 1779"/>
                <a:gd name="T46" fmla="*/ 376 w 721"/>
                <a:gd name="T47" fmla="*/ 1122 h 1779"/>
                <a:gd name="T48" fmla="*/ 399 w 721"/>
                <a:gd name="T49" fmla="*/ 1707 h 1779"/>
                <a:gd name="T50" fmla="*/ 471 w 721"/>
                <a:gd name="T51" fmla="*/ 1779 h 1779"/>
                <a:gd name="T52" fmla="*/ 544 w 721"/>
                <a:gd name="T53" fmla="*/ 1707 h 1779"/>
                <a:gd name="T54" fmla="*/ 546 w 721"/>
                <a:gd name="T55" fmla="*/ 1122 h 1779"/>
                <a:gd name="T56" fmla="*/ 546 w 721"/>
                <a:gd name="T57" fmla="*/ 1084 h 1779"/>
                <a:gd name="T58" fmla="*/ 547 w 721"/>
                <a:gd name="T59" fmla="*/ 614 h 1779"/>
                <a:gd name="T60" fmla="*/ 563 w 721"/>
                <a:gd name="T61" fmla="*/ 598 h 1779"/>
                <a:gd name="T62" fmla="*/ 579 w 721"/>
                <a:gd name="T63" fmla="*/ 614 h 1779"/>
                <a:gd name="T64" fmla="*/ 590 w 721"/>
                <a:gd name="T65" fmla="*/ 1031 h 1779"/>
                <a:gd name="T66" fmla="*/ 655 w 721"/>
                <a:gd name="T67" fmla="*/ 1096 h 1779"/>
                <a:gd name="T68" fmla="*/ 721 w 721"/>
                <a:gd name="T69" fmla="*/ 1031 h 1779"/>
                <a:gd name="T70" fmla="*/ 696 w 721"/>
                <a:gd name="T71" fmla="*/ 593 h 1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21" h="1779">
                  <a:moveTo>
                    <a:pt x="195" y="161"/>
                  </a:moveTo>
                  <a:cubicBezTo>
                    <a:pt x="195" y="59"/>
                    <a:pt x="269" y="0"/>
                    <a:pt x="360" y="0"/>
                  </a:cubicBezTo>
                  <a:cubicBezTo>
                    <a:pt x="452" y="0"/>
                    <a:pt x="526" y="59"/>
                    <a:pt x="526" y="161"/>
                  </a:cubicBezTo>
                  <a:cubicBezTo>
                    <a:pt x="526" y="263"/>
                    <a:pt x="446" y="369"/>
                    <a:pt x="360" y="369"/>
                  </a:cubicBezTo>
                  <a:cubicBezTo>
                    <a:pt x="275" y="369"/>
                    <a:pt x="195" y="263"/>
                    <a:pt x="195" y="161"/>
                  </a:cubicBezTo>
                  <a:close/>
                  <a:moveTo>
                    <a:pt x="696" y="593"/>
                  </a:moveTo>
                  <a:cubicBezTo>
                    <a:pt x="696" y="474"/>
                    <a:pt x="572" y="393"/>
                    <a:pt x="497" y="393"/>
                  </a:cubicBezTo>
                  <a:cubicBezTo>
                    <a:pt x="421" y="393"/>
                    <a:pt x="420" y="449"/>
                    <a:pt x="360" y="449"/>
                  </a:cubicBezTo>
                  <a:cubicBezTo>
                    <a:pt x="301" y="449"/>
                    <a:pt x="283" y="393"/>
                    <a:pt x="223" y="393"/>
                  </a:cubicBezTo>
                  <a:cubicBezTo>
                    <a:pt x="164" y="393"/>
                    <a:pt x="24" y="474"/>
                    <a:pt x="24" y="593"/>
                  </a:cubicBezTo>
                  <a:cubicBezTo>
                    <a:pt x="0" y="1031"/>
                    <a:pt x="0" y="1031"/>
                    <a:pt x="0" y="1031"/>
                  </a:cubicBezTo>
                  <a:cubicBezTo>
                    <a:pt x="0" y="1067"/>
                    <a:pt x="29" y="1096"/>
                    <a:pt x="65" y="1096"/>
                  </a:cubicBezTo>
                  <a:cubicBezTo>
                    <a:pt x="101" y="1096"/>
                    <a:pt x="130" y="1067"/>
                    <a:pt x="130" y="1031"/>
                  </a:cubicBezTo>
                  <a:cubicBezTo>
                    <a:pt x="141" y="614"/>
                    <a:pt x="141" y="614"/>
                    <a:pt x="141" y="614"/>
                  </a:cubicBezTo>
                  <a:cubicBezTo>
                    <a:pt x="141" y="605"/>
                    <a:pt x="149" y="598"/>
                    <a:pt x="158" y="598"/>
                  </a:cubicBezTo>
                  <a:cubicBezTo>
                    <a:pt x="166" y="598"/>
                    <a:pt x="174" y="605"/>
                    <a:pt x="174" y="614"/>
                  </a:cubicBezTo>
                  <a:cubicBezTo>
                    <a:pt x="174" y="1084"/>
                    <a:pt x="174" y="1084"/>
                    <a:pt x="174" y="1084"/>
                  </a:cubicBezTo>
                  <a:cubicBezTo>
                    <a:pt x="174" y="1122"/>
                    <a:pt x="174" y="1122"/>
                    <a:pt x="174" y="1122"/>
                  </a:cubicBezTo>
                  <a:cubicBezTo>
                    <a:pt x="177" y="1707"/>
                    <a:pt x="177" y="1707"/>
                    <a:pt x="177" y="1707"/>
                  </a:cubicBezTo>
                  <a:cubicBezTo>
                    <a:pt x="177" y="1747"/>
                    <a:pt x="209" y="1779"/>
                    <a:pt x="249" y="1779"/>
                  </a:cubicBezTo>
                  <a:cubicBezTo>
                    <a:pt x="289" y="1779"/>
                    <a:pt x="321" y="1747"/>
                    <a:pt x="321" y="1707"/>
                  </a:cubicBezTo>
                  <a:cubicBezTo>
                    <a:pt x="344" y="1122"/>
                    <a:pt x="344" y="1122"/>
                    <a:pt x="344" y="1122"/>
                  </a:cubicBezTo>
                  <a:cubicBezTo>
                    <a:pt x="344" y="1113"/>
                    <a:pt x="351" y="1106"/>
                    <a:pt x="360" y="1106"/>
                  </a:cubicBezTo>
                  <a:cubicBezTo>
                    <a:pt x="369" y="1106"/>
                    <a:pt x="376" y="1113"/>
                    <a:pt x="376" y="1122"/>
                  </a:cubicBezTo>
                  <a:cubicBezTo>
                    <a:pt x="399" y="1707"/>
                    <a:pt x="399" y="1707"/>
                    <a:pt x="399" y="1707"/>
                  </a:cubicBezTo>
                  <a:cubicBezTo>
                    <a:pt x="399" y="1747"/>
                    <a:pt x="432" y="1779"/>
                    <a:pt x="471" y="1779"/>
                  </a:cubicBezTo>
                  <a:cubicBezTo>
                    <a:pt x="511" y="1779"/>
                    <a:pt x="544" y="1747"/>
                    <a:pt x="544" y="1707"/>
                  </a:cubicBezTo>
                  <a:cubicBezTo>
                    <a:pt x="546" y="1122"/>
                    <a:pt x="546" y="1122"/>
                    <a:pt x="546" y="1122"/>
                  </a:cubicBezTo>
                  <a:cubicBezTo>
                    <a:pt x="546" y="1084"/>
                    <a:pt x="546" y="1084"/>
                    <a:pt x="546" y="1084"/>
                  </a:cubicBezTo>
                  <a:cubicBezTo>
                    <a:pt x="547" y="614"/>
                    <a:pt x="547" y="614"/>
                    <a:pt x="547" y="614"/>
                  </a:cubicBezTo>
                  <a:cubicBezTo>
                    <a:pt x="547" y="605"/>
                    <a:pt x="554" y="598"/>
                    <a:pt x="563" y="598"/>
                  </a:cubicBezTo>
                  <a:cubicBezTo>
                    <a:pt x="572" y="598"/>
                    <a:pt x="579" y="605"/>
                    <a:pt x="579" y="614"/>
                  </a:cubicBezTo>
                  <a:cubicBezTo>
                    <a:pt x="590" y="1031"/>
                    <a:pt x="590" y="1031"/>
                    <a:pt x="590" y="1031"/>
                  </a:cubicBezTo>
                  <a:cubicBezTo>
                    <a:pt x="590" y="1067"/>
                    <a:pt x="619" y="1096"/>
                    <a:pt x="655" y="1096"/>
                  </a:cubicBezTo>
                  <a:cubicBezTo>
                    <a:pt x="691" y="1096"/>
                    <a:pt x="721" y="1067"/>
                    <a:pt x="721" y="1031"/>
                  </a:cubicBezTo>
                  <a:lnTo>
                    <a:pt x="696" y="593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1"/>
                </a:gs>
                <a:gs pos="0">
                  <a:schemeClr val="accent1">
                    <a:lumMod val="50000"/>
                  </a:scheme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woPt" dir="t">
                <a:rot lat="0" lon="0" rev="8400000"/>
              </a:lightRig>
            </a:scene3d>
            <a:sp3d extrusionH="63500" prstMaterial="matte"/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chemeClr val="tx2"/>
                </a:solidFill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9" name="Textfeld 310"/>
            <p:cNvSpPr txBox="1">
              <a:spLocks noChangeArrowheads="1"/>
            </p:cNvSpPr>
            <p:nvPr/>
          </p:nvSpPr>
          <p:spPr bwMode="gray">
            <a:xfrm>
              <a:off x="5547241" y="3540299"/>
              <a:ext cx="1359184" cy="291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8000" tIns="0" rIns="0" bIns="0"/>
            <a:lstStyle/>
            <a:p>
              <a:pPr>
                <a:spcAft>
                  <a:spcPts val="611"/>
                </a:spcAft>
              </a:pPr>
              <a:r>
                <a:rPr lang="en-US" sz="1600" b="1" dirty="0" smtClean="0">
                  <a:solidFill>
                    <a:schemeClr val="tx2"/>
                  </a:solidFill>
                  <a:latin typeface="+mj-lt"/>
                </a:rPr>
                <a:t>2 </a:t>
              </a:r>
              <a:r>
                <a:rPr lang="en-US" sz="1400" b="1" dirty="0" smtClean="0">
                  <a:solidFill>
                    <a:schemeClr val="tx2"/>
                  </a:solidFill>
                  <a:latin typeface="+mj-lt"/>
                </a:rPr>
                <a:t>to</a:t>
              </a:r>
              <a:br>
                <a:rPr lang="en-US" sz="1400" b="1" dirty="0" smtClean="0">
                  <a:solidFill>
                    <a:schemeClr val="tx2"/>
                  </a:solidFill>
                  <a:latin typeface="+mj-lt"/>
                </a:rPr>
              </a:br>
              <a:r>
                <a:rPr lang="en-US" sz="1600" b="1" dirty="0" smtClean="0">
                  <a:solidFill>
                    <a:schemeClr val="tx2"/>
                  </a:solidFill>
                  <a:latin typeface="+mj-lt"/>
                </a:rPr>
                <a:t>3</a:t>
              </a:r>
              <a:r>
                <a:rPr lang="en-US" sz="1400" b="1" dirty="0" smtClean="0">
                  <a:solidFill>
                    <a:schemeClr val="tx2"/>
                  </a:solidFill>
                  <a:latin typeface="+mj-lt"/>
                </a:rPr>
                <a:t> jobs</a:t>
              </a:r>
              <a:endParaRPr lang="en-US" sz="1400" b="1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20" name="Freeform 5"/>
            <p:cNvSpPr>
              <a:spLocks noChangeAspect="1" noEditPoints="1"/>
            </p:cNvSpPr>
            <p:nvPr/>
          </p:nvSpPr>
          <p:spPr bwMode="gray">
            <a:xfrm>
              <a:off x="5187737" y="3549027"/>
              <a:ext cx="149460" cy="367880"/>
            </a:xfrm>
            <a:custGeom>
              <a:avLst/>
              <a:gdLst>
                <a:gd name="T0" fmla="*/ 195 w 721"/>
                <a:gd name="T1" fmla="*/ 161 h 1779"/>
                <a:gd name="T2" fmla="*/ 360 w 721"/>
                <a:gd name="T3" fmla="*/ 0 h 1779"/>
                <a:gd name="T4" fmla="*/ 526 w 721"/>
                <a:gd name="T5" fmla="*/ 161 h 1779"/>
                <a:gd name="T6" fmla="*/ 360 w 721"/>
                <a:gd name="T7" fmla="*/ 369 h 1779"/>
                <a:gd name="T8" fmla="*/ 195 w 721"/>
                <a:gd name="T9" fmla="*/ 161 h 1779"/>
                <a:gd name="T10" fmla="*/ 696 w 721"/>
                <a:gd name="T11" fmla="*/ 593 h 1779"/>
                <a:gd name="T12" fmla="*/ 497 w 721"/>
                <a:gd name="T13" fmla="*/ 393 h 1779"/>
                <a:gd name="T14" fmla="*/ 360 w 721"/>
                <a:gd name="T15" fmla="*/ 449 h 1779"/>
                <a:gd name="T16" fmla="*/ 223 w 721"/>
                <a:gd name="T17" fmla="*/ 393 h 1779"/>
                <a:gd name="T18" fmla="*/ 24 w 721"/>
                <a:gd name="T19" fmla="*/ 593 h 1779"/>
                <a:gd name="T20" fmla="*/ 0 w 721"/>
                <a:gd name="T21" fmla="*/ 1031 h 1779"/>
                <a:gd name="T22" fmla="*/ 65 w 721"/>
                <a:gd name="T23" fmla="*/ 1096 h 1779"/>
                <a:gd name="T24" fmla="*/ 130 w 721"/>
                <a:gd name="T25" fmla="*/ 1031 h 1779"/>
                <a:gd name="T26" fmla="*/ 141 w 721"/>
                <a:gd name="T27" fmla="*/ 614 h 1779"/>
                <a:gd name="T28" fmla="*/ 158 w 721"/>
                <a:gd name="T29" fmla="*/ 598 h 1779"/>
                <a:gd name="T30" fmla="*/ 174 w 721"/>
                <a:gd name="T31" fmla="*/ 614 h 1779"/>
                <a:gd name="T32" fmla="*/ 174 w 721"/>
                <a:gd name="T33" fmla="*/ 1084 h 1779"/>
                <a:gd name="T34" fmla="*/ 174 w 721"/>
                <a:gd name="T35" fmla="*/ 1122 h 1779"/>
                <a:gd name="T36" fmla="*/ 177 w 721"/>
                <a:gd name="T37" fmla="*/ 1707 h 1779"/>
                <a:gd name="T38" fmla="*/ 249 w 721"/>
                <a:gd name="T39" fmla="*/ 1779 h 1779"/>
                <a:gd name="T40" fmla="*/ 321 w 721"/>
                <a:gd name="T41" fmla="*/ 1707 h 1779"/>
                <a:gd name="T42" fmla="*/ 344 w 721"/>
                <a:gd name="T43" fmla="*/ 1122 h 1779"/>
                <a:gd name="T44" fmla="*/ 360 w 721"/>
                <a:gd name="T45" fmla="*/ 1106 h 1779"/>
                <a:gd name="T46" fmla="*/ 376 w 721"/>
                <a:gd name="T47" fmla="*/ 1122 h 1779"/>
                <a:gd name="T48" fmla="*/ 399 w 721"/>
                <a:gd name="T49" fmla="*/ 1707 h 1779"/>
                <a:gd name="T50" fmla="*/ 471 w 721"/>
                <a:gd name="T51" fmla="*/ 1779 h 1779"/>
                <a:gd name="T52" fmla="*/ 544 w 721"/>
                <a:gd name="T53" fmla="*/ 1707 h 1779"/>
                <a:gd name="T54" fmla="*/ 546 w 721"/>
                <a:gd name="T55" fmla="*/ 1122 h 1779"/>
                <a:gd name="T56" fmla="*/ 546 w 721"/>
                <a:gd name="T57" fmla="*/ 1084 h 1779"/>
                <a:gd name="T58" fmla="*/ 547 w 721"/>
                <a:gd name="T59" fmla="*/ 614 h 1779"/>
                <a:gd name="T60" fmla="*/ 563 w 721"/>
                <a:gd name="T61" fmla="*/ 598 h 1779"/>
                <a:gd name="T62" fmla="*/ 579 w 721"/>
                <a:gd name="T63" fmla="*/ 614 h 1779"/>
                <a:gd name="T64" fmla="*/ 590 w 721"/>
                <a:gd name="T65" fmla="*/ 1031 h 1779"/>
                <a:gd name="T66" fmla="*/ 655 w 721"/>
                <a:gd name="T67" fmla="*/ 1096 h 1779"/>
                <a:gd name="T68" fmla="*/ 721 w 721"/>
                <a:gd name="T69" fmla="*/ 1031 h 1779"/>
                <a:gd name="T70" fmla="*/ 696 w 721"/>
                <a:gd name="T71" fmla="*/ 593 h 1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21" h="1779">
                  <a:moveTo>
                    <a:pt x="195" y="161"/>
                  </a:moveTo>
                  <a:cubicBezTo>
                    <a:pt x="195" y="59"/>
                    <a:pt x="269" y="0"/>
                    <a:pt x="360" y="0"/>
                  </a:cubicBezTo>
                  <a:cubicBezTo>
                    <a:pt x="452" y="0"/>
                    <a:pt x="526" y="59"/>
                    <a:pt x="526" y="161"/>
                  </a:cubicBezTo>
                  <a:cubicBezTo>
                    <a:pt x="526" y="263"/>
                    <a:pt x="446" y="369"/>
                    <a:pt x="360" y="369"/>
                  </a:cubicBezTo>
                  <a:cubicBezTo>
                    <a:pt x="275" y="369"/>
                    <a:pt x="195" y="263"/>
                    <a:pt x="195" y="161"/>
                  </a:cubicBezTo>
                  <a:close/>
                  <a:moveTo>
                    <a:pt x="696" y="593"/>
                  </a:moveTo>
                  <a:cubicBezTo>
                    <a:pt x="696" y="474"/>
                    <a:pt x="572" y="393"/>
                    <a:pt x="497" y="393"/>
                  </a:cubicBezTo>
                  <a:cubicBezTo>
                    <a:pt x="421" y="393"/>
                    <a:pt x="420" y="449"/>
                    <a:pt x="360" y="449"/>
                  </a:cubicBezTo>
                  <a:cubicBezTo>
                    <a:pt x="301" y="449"/>
                    <a:pt x="283" y="393"/>
                    <a:pt x="223" y="393"/>
                  </a:cubicBezTo>
                  <a:cubicBezTo>
                    <a:pt x="164" y="393"/>
                    <a:pt x="24" y="474"/>
                    <a:pt x="24" y="593"/>
                  </a:cubicBezTo>
                  <a:cubicBezTo>
                    <a:pt x="0" y="1031"/>
                    <a:pt x="0" y="1031"/>
                    <a:pt x="0" y="1031"/>
                  </a:cubicBezTo>
                  <a:cubicBezTo>
                    <a:pt x="0" y="1067"/>
                    <a:pt x="29" y="1096"/>
                    <a:pt x="65" y="1096"/>
                  </a:cubicBezTo>
                  <a:cubicBezTo>
                    <a:pt x="101" y="1096"/>
                    <a:pt x="130" y="1067"/>
                    <a:pt x="130" y="1031"/>
                  </a:cubicBezTo>
                  <a:cubicBezTo>
                    <a:pt x="141" y="614"/>
                    <a:pt x="141" y="614"/>
                    <a:pt x="141" y="614"/>
                  </a:cubicBezTo>
                  <a:cubicBezTo>
                    <a:pt x="141" y="605"/>
                    <a:pt x="149" y="598"/>
                    <a:pt x="158" y="598"/>
                  </a:cubicBezTo>
                  <a:cubicBezTo>
                    <a:pt x="166" y="598"/>
                    <a:pt x="174" y="605"/>
                    <a:pt x="174" y="614"/>
                  </a:cubicBezTo>
                  <a:cubicBezTo>
                    <a:pt x="174" y="1084"/>
                    <a:pt x="174" y="1084"/>
                    <a:pt x="174" y="1084"/>
                  </a:cubicBezTo>
                  <a:cubicBezTo>
                    <a:pt x="174" y="1122"/>
                    <a:pt x="174" y="1122"/>
                    <a:pt x="174" y="1122"/>
                  </a:cubicBezTo>
                  <a:cubicBezTo>
                    <a:pt x="177" y="1707"/>
                    <a:pt x="177" y="1707"/>
                    <a:pt x="177" y="1707"/>
                  </a:cubicBezTo>
                  <a:cubicBezTo>
                    <a:pt x="177" y="1747"/>
                    <a:pt x="209" y="1779"/>
                    <a:pt x="249" y="1779"/>
                  </a:cubicBezTo>
                  <a:cubicBezTo>
                    <a:pt x="289" y="1779"/>
                    <a:pt x="321" y="1747"/>
                    <a:pt x="321" y="1707"/>
                  </a:cubicBezTo>
                  <a:cubicBezTo>
                    <a:pt x="344" y="1122"/>
                    <a:pt x="344" y="1122"/>
                    <a:pt x="344" y="1122"/>
                  </a:cubicBezTo>
                  <a:cubicBezTo>
                    <a:pt x="344" y="1113"/>
                    <a:pt x="351" y="1106"/>
                    <a:pt x="360" y="1106"/>
                  </a:cubicBezTo>
                  <a:cubicBezTo>
                    <a:pt x="369" y="1106"/>
                    <a:pt x="376" y="1113"/>
                    <a:pt x="376" y="1122"/>
                  </a:cubicBezTo>
                  <a:cubicBezTo>
                    <a:pt x="399" y="1707"/>
                    <a:pt x="399" y="1707"/>
                    <a:pt x="399" y="1707"/>
                  </a:cubicBezTo>
                  <a:cubicBezTo>
                    <a:pt x="399" y="1747"/>
                    <a:pt x="432" y="1779"/>
                    <a:pt x="471" y="1779"/>
                  </a:cubicBezTo>
                  <a:cubicBezTo>
                    <a:pt x="511" y="1779"/>
                    <a:pt x="544" y="1747"/>
                    <a:pt x="544" y="1707"/>
                  </a:cubicBezTo>
                  <a:cubicBezTo>
                    <a:pt x="546" y="1122"/>
                    <a:pt x="546" y="1122"/>
                    <a:pt x="546" y="1122"/>
                  </a:cubicBezTo>
                  <a:cubicBezTo>
                    <a:pt x="546" y="1084"/>
                    <a:pt x="546" y="1084"/>
                    <a:pt x="546" y="1084"/>
                  </a:cubicBezTo>
                  <a:cubicBezTo>
                    <a:pt x="547" y="614"/>
                    <a:pt x="547" y="614"/>
                    <a:pt x="547" y="614"/>
                  </a:cubicBezTo>
                  <a:cubicBezTo>
                    <a:pt x="547" y="605"/>
                    <a:pt x="554" y="598"/>
                    <a:pt x="563" y="598"/>
                  </a:cubicBezTo>
                  <a:cubicBezTo>
                    <a:pt x="572" y="598"/>
                    <a:pt x="579" y="605"/>
                    <a:pt x="579" y="614"/>
                  </a:cubicBezTo>
                  <a:cubicBezTo>
                    <a:pt x="590" y="1031"/>
                    <a:pt x="590" y="1031"/>
                    <a:pt x="590" y="1031"/>
                  </a:cubicBezTo>
                  <a:cubicBezTo>
                    <a:pt x="590" y="1067"/>
                    <a:pt x="619" y="1096"/>
                    <a:pt x="655" y="1096"/>
                  </a:cubicBezTo>
                  <a:cubicBezTo>
                    <a:pt x="691" y="1096"/>
                    <a:pt x="721" y="1067"/>
                    <a:pt x="721" y="1031"/>
                  </a:cubicBezTo>
                  <a:lnTo>
                    <a:pt x="696" y="593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1"/>
                </a:gs>
                <a:gs pos="0">
                  <a:schemeClr val="accent1">
                    <a:lumMod val="50000"/>
                  </a:scheme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woPt" dir="t">
                <a:rot lat="0" lon="0" rev="8400000"/>
              </a:lightRig>
            </a:scene3d>
            <a:sp3d extrusionH="63500" prstMaterial="matte"/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chemeClr val="tx2"/>
                </a:solidFill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21" name="Freeform 5"/>
            <p:cNvSpPr>
              <a:spLocks noChangeAspect="1" noEditPoints="1"/>
            </p:cNvSpPr>
            <p:nvPr/>
          </p:nvSpPr>
          <p:spPr bwMode="gray">
            <a:xfrm>
              <a:off x="5367433" y="3549027"/>
              <a:ext cx="149460" cy="367880"/>
            </a:xfrm>
            <a:custGeom>
              <a:avLst/>
              <a:gdLst>
                <a:gd name="T0" fmla="*/ 195 w 721"/>
                <a:gd name="T1" fmla="*/ 161 h 1779"/>
                <a:gd name="T2" fmla="*/ 360 w 721"/>
                <a:gd name="T3" fmla="*/ 0 h 1779"/>
                <a:gd name="T4" fmla="*/ 526 w 721"/>
                <a:gd name="T5" fmla="*/ 161 h 1779"/>
                <a:gd name="T6" fmla="*/ 360 w 721"/>
                <a:gd name="T7" fmla="*/ 369 h 1779"/>
                <a:gd name="T8" fmla="*/ 195 w 721"/>
                <a:gd name="T9" fmla="*/ 161 h 1779"/>
                <a:gd name="T10" fmla="*/ 696 w 721"/>
                <a:gd name="T11" fmla="*/ 593 h 1779"/>
                <a:gd name="T12" fmla="*/ 497 w 721"/>
                <a:gd name="T13" fmla="*/ 393 h 1779"/>
                <a:gd name="T14" fmla="*/ 360 w 721"/>
                <a:gd name="T15" fmla="*/ 449 h 1779"/>
                <a:gd name="T16" fmla="*/ 223 w 721"/>
                <a:gd name="T17" fmla="*/ 393 h 1779"/>
                <a:gd name="T18" fmla="*/ 24 w 721"/>
                <a:gd name="T19" fmla="*/ 593 h 1779"/>
                <a:gd name="T20" fmla="*/ 0 w 721"/>
                <a:gd name="T21" fmla="*/ 1031 h 1779"/>
                <a:gd name="T22" fmla="*/ 65 w 721"/>
                <a:gd name="T23" fmla="*/ 1096 h 1779"/>
                <a:gd name="T24" fmla="*/ 130 w 721"/>
                <a:gd name="T25" fmla="*/ 1031 h 1779"/>
                <a:gd name="T26" fmla="*/ 141 w 721"/>
                <a:gd name="T27" fmla="*/ 614 h 1779"/>
                <a:gd name="T28" fmla="*/ 158 w 721"/>
                <a:gd name="T29" fmla="*/ 598 h 1779"/>
                <a:gd name="T30" fmla="*/ 174 w 721"/>
                <a:gd name="T31" fmla="*/ 614 h 1779"/>
                <a:gd name="T32" fmla="*/ 174 w 721"/>
                <a:gd name="T33" fmla="*/ 1084 h 1779"/>
                <a:gd name="T34" fmla="*/ 174 w 721"/>
                <a:gd name="T35" fmla="*/ 1122 h 1779"/>
                <a:gd name="T36" fmla="*/ 177 w 721"/>
                <a:gd name="T37" fmla="*/ 1707 h 1779"/>
                <a:gd name="T38" fmla="*/ 249 w 721"/>
                <a:gd name="T39" fmla="*/ 1779 h 1779"/>
                <a:gd name="T40" fmla="*/ 321 w 721"/>
                <a:gd name="T41" fmla="*/ 1707 h 1779"/>
                <a:gd name="T42" fmla="*/ 344 w 721"/>
                <a:gd name="T43" fmla="*/ 1122 h 1779"/>
                <a:gd name="T44" fmla="*/ 360 w 721"/>
                <a:gd name="T45" fmla="*/ 1106 h 1779"/>
                <a:gd name="T46" fmla="*/ 376 w 721"/>
                <a:gd name="T47" fmla="*/ 1122 h 1779"/>
                <a:gd name="T48" fmla="*/ 399 w 721"/>
                <a:gd name="T49" fmla="*/ 1707 h 1779"/>
                <a:gd name="T50" fmla="*/ 471 w 721"/>
                <a:gd name="T51" fmla="*/ 1779 h 1779"/>
                <a:gd name="T52" fmla="*/ 544 w 721"/>
                <a:gd name="T53" fmla="*/ 1707 h 1779"/>
                <a:gd name="T54" fmla="*/ 546 w 721"/>
                <a:gd name="T55" fmla="*/ 1122 h 1779"/>
                <a:gd name="T56" fmla="*/ 546 w 721"/>
                <a:gd name="T57" fmla="*/ 1084 h 1779"/>
                <a:gd name="T58" fmla="*/ 547 w 721"/>
                <a:gd name="T59" fmla="*/ 614 h 1779"/>
                <a:gd name="T60" fmla="*/ 563 w 721"/>
                <a:gd name="T61" fmla="*/ 598 h 1779"/>
                <a:gd name="T62" fmla="*/ 579 w 721"/>
                <a:gd name="T63" fmla="*/ 614 h 1779"/>
                <a:gd name="T64" fmla="*/ 590 w 721"/>
                <a:gd name="T65" fmla="*/ 1031 h 1779"/>
                <a:gd name="T66" fmla="*/ 655 w 721"/>
                <a:gd name="T67" fmla="*/ 1096 h 1779"/>
                <a:gd name="T68" fmla="*/ 721 w 721"/>
                <a:gd name="T69" fmla="*/ 1031 h 1779"/>
                <a:gd name="T70" fmla="*/ 696 w 721"/>
                <a:gd name="T71" fmla="*/ 593 h 1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21" h="1779">
                  <a:moveTo>
                    <a:pt x="195" y="161"/>
                  </a:moveTo>
                  <a:cubicBezTo>
                    <a:pt x="195" y="59"/>
                    <a:pt x="269" y="0"/>
                    <a:pt x="360" y="0"/>
                  </a:cubicBezTo>
                  <a:cubicBezTo>
                    <a:pt x="452" y="0"/>
                    <a:pt x="526" y="59"/>
                    <a:pt x="526" y="161"/>
                  </a:cubicBezTo>
                  <a:cubicBezTo>
                    <a:pt x="526" y="263"/>
                    <a:pt x="446" y="369"/>
                    <a:pt x="360" y="369"/>
                  </a:cubicBezTo>
                  <a:cubicBezTo>
                    <a:pt x="275" y="369"/>
                    <a:pt x="195" y="263"/>
                    <a:pt x="195" y="161"/>
                  </a:cubicBezTo>
                  <a:close/>
                  <a:moveTo>
                    <a:pt x="696" y="593"/>
                  </a:moveTo>
                  <a:cubicBezTo>
                    <a:pt x="696" y="474"/>
                    <a:pt x="572" y="393"/>
                    <a:pt x="497" y="393"/>
                  </a:cubicBezTo>
                  <a:cubicBezTo>
                    <a:pt x="421" y="393"/>
                    <a:pt x="420" y="449"/>
                    <a:pt x="360" y="449"/>
                  </a:cubicBezTo>
                  <a:cubicBezTo>
                    <a:pt x="301" y="449"/>
                    <a:pt x="283" y="393"/>
                    <a:pt x="223" y="393"/>
                  </a:cubicBezTo>
                  <a:cubicBezTo>
                    <a:pt x="164" y="393"/>
                    <a:pt x="24" y="474"/>
                    <a:pt x="24" y="593"/>
                  </a:cubicBezTo>
                  <a:cubicBezTo>
                    <a:pt x="0" y="1031"/>
                    <a:pt x="0" y="1031"/>
                    <a:pt x="0" y="1031"/>
                  </a:cubicBezTo>
                  <a:cubicBezTo>
                    <a:pt x="0" y="1067"/>
                    <a:pt x="29" y="1096"/>
                    <a:pt x="65" y="1096"/>
                  </a:cubicBezTo>
                  <a:cubicBezTo>
                    <a:pt x="101" y="1096"/>
                    <a:pt x="130" y="1067"/>
                    <a:pt x="130" y="1031"/>
                  </a:cubicBezTo>
                  <a:cubicBezTo>
                    <a:pt x="141" y="614"/>
                    <a:pt x="141" y="614"/>
                    <a:pt x="141" y="614"/>
                  </a:cubicBezTo>
                  <a:cubicBezTo>
                    <a:pt x="141" y="605"/>
                    <a:pt x="149" y="598"/>
                    <a:pt x="158" y="598"/>
                  </a:cubicBezTo>
                  <a:cubicBezTo>
                    <a:pt x="166" y="598"/>
                    <a:pt x="174" y="605"/>
                    <a:pt x="174" y="614"/>
                  </a:cubicBezTo>
                  <a:cubicBezTo>
                    <a:pt x="174" y="1084"/>
                    <a:pt x="174" y="1084"/>
                    <a:pt x="174" y="1084"/>
                  </a:cubicBezTo>
                  <a:cubicBezTo>
                    <a:pt x="174" y="1122"/>
                    <a:pt x="174" y="1122"/>
                    <a:pt x="174" y="1122"/>
                  </a:cubicBezTo>
                  <a:cubicBezTo>
                    <a:pt x="177" y="1707"/>
                    <a:pt x="177" y="1707"/>
                    <a:pt x="177" y="1707"/>
                  </a:cubicBezTo>
                  <a:cubicBezTo>
                    <a:pt x="177" y="1747"/>
                    <a:pt x="209" y="1779"/>
                    <a:pt x="249" y="1779"/>
                  </a:cubicBezTo>
                  <a:cubicBezTo>
                    <a:pt x="289" y="1779"/>
                    <a:pt x="321" y="1747"/>
                    <a:pt x="321" y="1707"/>
                  </a:cubicBezTo>
                  <a:cubicBezTo>
                    <a:pt x="344" y="1122"/>
                    <a:pt x="344" y="1122"/>
                    <a:pt x="344" y="1122"/>
                  </a:cubicBezTo>
                  <a:cubicBezTo>
                    <a:pt x="344" y="1113"/>
                    <a:pt x="351" y="1106"/>
                    <a:pt x="360" y="1106"/>
                  </a:cubicBezTo>
                  <a:cubicBezTo>
                    <a:pt x="369" y="1106"/>
                    <a:pt x="376" y="1113"/>
                    <a:pt x="376" y="1122"/>
                  </a:cubicBezTo>
                  <a:cubicBezTo>
                    <a:pt x="399" y="1707"/>
                    <a:pt x="399" y="1707"/>
                    <a:pt x="399" y="1707"/>
                  </a:cubicBezTo>
                  <a:cubicBezTo>
                    <a:pt x="399" y="1747"/>
                    <a:pt x="432" y="1779"/>
                    <a:pt x="471" y="1779"/>
                  </a:cubicBezTo>
                  <a:cubicBezTo>
                    <a:pt x="511" y="1779"/>
                    <a:pt x="544" y="1747"/>
                    <a:pt x="544" y="1707"/>
                  </a:cubicBezTo>
                  <a:cubicBezTo>
                    <a:pt x="546" y="1122"/>
                    <a:pt x="546" y="1122"/>
                    <a:pt x="546" y="1122"/>
                  </a:cubicBezTo>
                  <a:cubicBezTo>
                    <a:pt x="546" y="1084"/>
                    <a:pt x="546" y="1084"/>
                    <a:pt x="546" y="1084"/>
                  </a:cubicBezTo>
                  <a:cubicBezTo>
                    <a:pt x="547" y="614"/>
                    <a:pt x="547" y="614"/>
                    <a:pt x="547" y="614"/>
                  </a:cubicBezTo>
                  <a:cubicBezTo>
                    <a:pt x="547" y="605"/>
                    <a:pt x="554" y="598"/>
                    <a:pt x="563" y="598"/>
                  </a:cubicBezTo>
                  <a:cubicBezTo>
                    <a:pt x="572" y="598"/>
                    <a:pt x="579" y="605"/>
                    <a:pt x="579" y="614"/>
                  </a:cubicBezTo>
                  <a:cubicBezTo>
                    <a:pt x="590" y="1031"/>
                    <a:pt x="590" y="1031"/>
                    <a:pt x="590" y="1031"/>
                  </a:cubicBezTo>
                  <a:cubicBezTo>
                    <a:pt x="590" y="1067"/>
                    <a:pt x="619" y="1096"/>
                    <a:pt x="655" y="1096"/>
                  </a:cubicBezTo>
                  <a:cubicBezTo>
                    <a:pt x="691" y="1096"/>
                    <a:pt x="721" y="1067"/>
                    <a:pt x="721" y="1031"/>
                  </a:cubicBezTo>
                  <a:lnTo>
                    <a:pt x="696" y="593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1">
                    <a:alpha val="35000"/>
                  </a:schemeClr>
                </a:gs>
                <a:gs pos="0">
                  <a:schemeClr val="accent1">
                    <a:lumMod val="50000"/>
                  </a:scheme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woPt" dir="t">
                <a:rot lat="0" lon="0" rev="8400000"/>
              </a:lightRig>
            </a:scene3d>
            <a:sp3d extrusionH="63500" prstMaterial="matte"/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chemeClr val="tx2"/>
                </a:solidFill>
                <a:latin typeface="+mj-lt"/>
                <a:ea typeface="+mn-ea"/>
                <a:cs typeface="Arial" charset="0"/>
              </a:endParaRPr>
            </a:p>
          </p:txBody>
        </p:sp>
      </p:grpSp>
      <p:grpSp>
        <p:nvGrpSpPr>
          <p:cNvPr id="22" name="Groupe 145"/>
          <p:cNvGrpSpPr>
            <a:grpSpLocks/>
          </p:cNvGrpSpPr>
          <p:nvPr/>
        </p:nvGrpSpPr>
        <p:grpSpPr bwMode="auto">
          <a:xfrm>
            <a:off x="2578044" y="1805693"/>
            <a:ext cx="1668715" cy="639907"/>
            <a:chOff x="4812409" y="3812914"/>
            <a:chExt cx="1771235" cy="627418"/>
          </a:xfrm>
        </p:grpSpPr>
        <p:sp>
          <p:nvSpPr>
            <p:cNvPr id="23" name="Textfeld 310"/>
            <p:cNvSpPr txBox="1">
              <a:spLocks noChangeArrowheads="1"/>
            </p:cNvSpPr>
            <p:nvPr/>
          </p:nvSpPr>
          <p:spPr bwMode="gray">
            <a:xfrm>
              <a:off x="5621862" y="3909895"/>
              <a:ext cx="961782" cy="530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8000" tIns="0" rIns="0" bIns="0"/>
            <a:lstStyle/>
            <a:p>
              <a:pPr>
                <a:spcAft>
                  <a:spcPts val="611"/>
                </a:spcAft>
              </a:pPr>
              <a:r>
                <a:rPr lang="en-US" sz="1600" b="1" dirty="0" smtClean="0">
                  <a:solidFill>
                    <a:schemeClr val="tx2"/>
                  </a:solidFill>
                  <a:latin typeface="+mj-lt"/>
                </a:rPr>
                <a:t>5 </a:t>
              </a:r>
              <a:r>
                <a:rPr lang="en-US" sz="1400" b="1" dirty="0" smtClean="0">
                  <a:solidFill>
                    <a:schemeClr val="tx2"/>
                  </a:solidFill>
                  <a:latin typeface="+mj-lt"/>
                </a:rPr>
                <a:t>to</a:t>
              </a:r>
              <a:r>
                <a:rPr lang="en-US" sz="1600" b="1" dirty="0">
                  <a:solidFill>
                    <a:schemeClr val="tx2"/>
                  </a:solidFill>
                  <a:latin typeface="+mj-lt"/>
                </a:rPr>
                <a:t/>
              </a:r>
              <a:br>
                <a:rPr lang="en-US" sz="1600" b="1" dirty="0">
                  <a:solidFill>
                    <a:schemeClr val="tx2"/>
                  </a:solidFill>
                  <a:latin typeface="+mj-lt"/>
                </a:rPr>
              </a:br>
              <a:r>
                <a:rPr lang="en-US" sz="1600" b="1" dirty="0" smtClean="0">
                  <a:solidFill>
                    <a:schemeClr val="tx2"/>
                  </a:solidFill>
                  <a:latin typeface="+mj-lt"/>
                </a:rPr>
                <a:t>10</a:t>
              </a:r>
              <a:r>
                <a:rPr lang="en-US" sz="1400" b="1" dirty="0" smtClean="0">
                  <a:solidFill>
                    <a:schemeClr val="tx2"/>
                  </a:solidFill>
                  <a:latin typeface="+mj-lt"/>
                </a:rPr>
                <a:t> jobs</a:t>
              </a:r>
              <a:endParaRPr lang="en-US" sz="1400" b="1" dirty="0">
                <a:solidFill>
                  <a:schemeClr val="tx2"/>
                </a:solidFill>
                <a:latin typeface="+mj-lt"/>
              </a:endParaRPr>
            </a:p>
          </p:txBody>
        </p:sp>
        <p:grpSp>
          <p:nvGrpSpPr>
            <p:cNvPr id="24" name="Groupe 140"/>
            <p:cNvGrpSpPr>
              <a:grpSpLocks/>
            </p:cNvGrpSpPr>
            <p:nvPr/>
          </p:nvGrpSpPr>
          <p:grpSpPr bwMode="auto">
            <a:xfrm>
              <a:off x="4823785" y="3812914"/>
              <a:ext cx="720000" cy="288000"/>
              <a:chOff x="4837433" y="4427074"/>
              <a:chExt cx="863700" cy="367880"/>
            </a:xfrm>
          </p:grpSpPr>
          <p:sp>
            <p:nvSpPr>
              <p:cNvPr id="31" name="Freeform 5"/>
              <p:cNvSpPr>
                <a:spLocks noChangeAspect="1" noEditPoints="1"/>
              </p:cNvSpPr>
              <p:nvPr/>
            </p:nvSpPr>
            <p:spPr bwMode="gray">
              <a:xfrm>
                <a:off x="5015993" y="4427074"/>
                <a:ext cx="149460" cy="367880"/>
              </a:xfrm>
              <a:custGeom>
                <a:avLst/>
                <a:gdLst>
                  <a:gd name="T0" fmla="*/ 195 w 721"/>
                  <a:gd name="T1" fmla="*/ 161 h 1779"/>
                  <a:gd name="T2" fmla="*/ 360 w 721"/>
                  <a:gd name="T3" fmla="*/ 0 h 1779"/>
                  <a:gd name="T4" fmla="*/ 526 w 721"/>
                  <a:gd name="T5" fmla="*/ 161 h 1779"/>
                  <a:gd name="T6" fmla="*/ 360 w 721"/>
                  <a:gd name="T7" fmla="*/ 369 h 1779"/>
                  <a:gd name="T8" fmla="*/ 195 w 721"/>
                  <a:gd name="T9" fmla="*/ 161 h 1779"/>
                  <a:gd name="T10" fmla="*/ 696 w 721"/>
                  <a:gd name="T11" fmla="*/ 593 h 1779"/>
                  <a:gd name="T12" fmla="*/ 497 w 721"/>
                  <a:gd name="T13" fmla="*/ 393 h 1779"/>
                  <a:gd name="T14" fmla="*/ 360 w 721"/>
                  <a:gd name="T15" fmla="*/ 449 h 1779"/>
                  <a:gd name="T16" fmla="*/ 223 w 721"/>
                  <a:gd name="T17" fmla="*/ 393 h 1779"/>
                  <a:gd name="T18" fmla="*/ 24 w 721"/>
                  <a:gd name="T19" fmla="*/ 593 h 1779"/>
                  <a:gd name="T20" fmla="*/ 0 w 721"/>
                  <a:gd name="T21" fmla="*/ 1031 h 1779"/>
                  <a:gd name="T22" fmla="*/ 65 w 721"/>
                  <a:gd name="T23" fmla="*/ 1096 h 1779"/>
                  <a:gd name="T24" fmla="*/ 130 w 721"/>
                  <a:gd name="T25" fmla="*/ 1031 h 1779"/>
                  <a:gd name="T26" fmla="*/ 141 w 721"/>
                  <a:gd name="T27" fmla="*/ 614 h 1779"/>
                  <a:gd name="T28" fmla="*/ 158 w 721"/>
                  <a:gd name="T29" fmla="*/ 598 h 1779"/>
                  <a:gd name="T30" fmla="*/ 174 w 721"/>
                  <a:gd name="T31" fmla="*/ 614 h 1779"/>
                  <a:gd name="T32" fmla="*/ 174 w 721"/>
                  <a:gd name="T33" fmla="*/ 1084 h 1779"/>
                  <a:gd name="T34" fmla="*/ 174 w 721"/>
                  <a:gd name="T35" fmla="*/ 1122 h 1779"/>
                  <a:gd name="T36" fmla="*/ 177 w 721"/>
                  <a:gd name="T37" fmla="*/ 1707 h 1779"/>
                  <a:gd name="T38" fmla="*/ 249 w 721"/>
                  <a:gd name="T39" fmla="*/ 1779 h 1779"/>
                  <a:gd name="T40" fmla="*/ 321 w 721"/>
                  <a:gd name="T41" fmla="*/ 1707 h 1779"/>
                  <a:gd name="T42" fmla="*/ 344 w 721"/>
                  <a:gd name="T43" fmla="*/ 1122 h 1779"/>
                  <a:gd name="T44" fmla="*/ 360 w 721"/>
                  <a:gd name="T45" fmla="*/ 1106 h 1779"/>
                  <a:gd name="T46" fmla="*/ 376 w 721"/>
                  <a:gd name="T47" fmla="*/ 1122 h 1779"/>
                  <a:gd name="T48" fmla="*/ 399 w 721"/>
                  <a:gd name="T49" fmla="*/ 1707 h 1779"/>
                  <a:gd name="T50" fmla="*/ 471 w 721"/>
                  <a:gd name="T51" fmla="*/ 1779 h 1779"/>
                  <a:gd name="T52" fmla="*/ 544 w 721"/>
                  <a:gd name="T53" fmla="*/ 1707 h 1779"/>
                  <a:gd name="T54" fmla="*/ 546 w 721"/>
                  <a:gd name="T55" fmla="*/ 1122 h 1779"/>
                  <a:gd name="T56" fmla="*/ 546 w 721"/>
                  <a:gd name="T57" fmla="*/ 1084 h 1779"/>
                  <a:gd name="T58" fmla="*/ 547 w 721"/>
                  <a:gd name="T59" fmla="*/ 614 h 1779"/>
                  <a:gd name="T60" fmla="*/ 563 w 721"/>
                  <a:gd name="T61" fmla="*/ 598 h 1779"/>
                  <a:gd name="T62" fmla="*/ 579 w 721"/>
                  <a:gd name="T63" fmla="*/ 614 h 1779"/>
                  <a:gd name="T64" fmla="*/ 590 w 721"/>
                  <a:gd name="T65" fmla="*/ 1031 h 1779"/>
                  <a:gd name="T66" fmla="*/ 655 w 721"/>
                  <a:gd name="T67" fmla="*/ 1096 h 1779"/>
                  <a:gd name="T68" fmla="*/ 721 w 721"/>
                  <a:gd name="T69" fmla="*/ 1031 h 1779"/>
                  <a:gd name="T70" fmla="*/ 696 w 721"/>
                  <a:gd name="T71" fmla="*/ 593 h 17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21" h="1779">
                    <a:moveTo>
                      <a:pt x="195" y="161"/>
                    </a:moveTo>
                    <a:cubicBezTo>
                      <a:pt x="195" y="59"/>
                      <a:pt x="269" y="0"/>
                      <a:pt x="360" y="0"/>
                    </a:cubicBezTo>
                    <a:cubicBezTo>
                      <a:pt x="452" y="0"/>
                      <a:pt x="526" y="59"/>
                      <a:pt x="526" y="161"/>
                    </a:cubicBezTo>
                    <a:cubicBezTo>
                      <a:pt x="526" y="263"/>
                      <a:pt x="446" y="369"/>
                      <a:pt x="360" y="369"/>
                    </a:cubicBezTo>
                    <a:cubicBezTo>
                      <a:pt x="275" y="369"/>
                      <a:pt x="195" y="263"/>
                      <a:pt x="195" y="161"/>
                    </a:cubicBezTo>
                    <a:close/>
                    <a:moveTo>
                      <a:pt x="696" y="593"/>
                    </a:moveTo>
                    <a:cubicBezTo>
                      <a:pt x="696" y="474"/>
                      <a:pt x="572" y="393"/>
                      <a:pt x="497" y="393"/>
                    </a:cubicBezTo>
                    <a:cubicBezTo>
                      <a:pt x="421" y="393"/>
                      <a:pt x="420" y="449"/>
                      <a:pt x="360" y="449"/>
                    </a:cubicBezTo>
                    <a:cubicBezTo>
                      <a:pt x="301" y="449"/>
                      <a:pt x="283" y="393"/>
                      <a:pt x="223" y="393"/>
                    </a:cubicBezTo>
                    <a:cubicBezTo>
                      <a:pt x="164" y="393"/>
                      <a:pt x="24" y="474"/>
                      <a:pt x="24" y="593"/>
                    </a:cubicBezTo>
                    <a:cubicBezTo>
                      <a:pt x="0" y="1031"/>
                      <a:pt x="0" y="1031"/>
                      <a:pt x="0" y="1031"/>
                    </a:cubicBezTo>
                    <a:cubicBezTo>
                      <a:pt x="0" y="1067"/>
                      <a:pt x="29" y="1096"/>
                      <a:pt x="65" y="1096"/>
                    </a:cubicBezTo>
                    <a:cubicBezTo>
                      <a:pt x="101" y="1096"/>
                      <a:pt x="130" y="1067"/>
                      <a:pt x="130" y="1031"/>
                    </a:cubicBezTo>
                    <a:cubicBezTo>
                      <a:pt x="141" y="614"/>
                      <a:pt x="141" y="614"/>
                      <a:pt x="141" y="614"/>
                    </a:cubicBezTo>
                    <a:cubicBezTo>
                      <a:pt x="141" y="605"/>
                      <a:pt x="149" y="598"/>
                      <a:pt x="158" y="598"/>
                    </a:cubicBezTo>
                    <a:cubicBezTo>
                      <a:pt x="166" y="598"/>
                      <a:pt x="174" y="605"/>
                      <a:pt x="174" y="614"/>
                    </a:cubicBezTo>
                    <a:cubicBezTo>
                      <a:pt x="174" y="1084"/>
                      <a:pt x="174" y="1084"/>
                      <a:pt x="174" y="1084"/>
                    </a:cubicBezTo>
                    <a:cubicBezTo>
                      <a:pt x="174" y="1122"/>
                      <a:pt x="174" y="1122"/>
                      <a:pt x="174" y="1122"/>
                    </a:cubicBezTo>
                    <a:cubicBezTo>
                      <a:pt x="177" y="1707"/>
                      <a:pt x="177" y="1707"/>
                      <a:pt x="177" y="1707"/>
                    </a:cubicBezTo>
                    <a:cubicBezTo>
                      <a:pt x="177" y="1747"/>
                      <a:pt x="209" y="1779"/>
                      <a:pt x="249" y="1779"/>
                    </a:cubicBezTo>
                    <a:cubicBezTo>
                      <a:pt x="289" y="1779"/>
                      <a:pt x="321" y="1747"/>
                      <a:pt x="321" y="1707"/>
                    </a:cubicBezTo>
                    <a:cubicBezTo>
                      <a:pt x="344" y="1122"/>
                      <a:pt x="344" y="1122"/>
                      <a:pt x="344" y="1122"/>
                    </a:cubicBezTo>
                    <a:cubicBezTo>
                      <a:pt x="344" y="1113"/>
                      <a:pt x="351" y="1106"/>
                      <a:pt x="360" y="1106"/>
                    </a:cubicBezTo>
                    <a:cubicBezTo>
                      <a:pt x="369" y="1106"/>
                      <a:pt x="376" y="1113"/>
                      <a:pt x="376" y="1122"/>
                    </a:cubicBezTo>
                    <a:cubicBezTo>
                      <a:pt x="399" y="1707"/>
                      <a:pt x="399" y="1707"/>
                      <a:pt x="399" y="1707"/>
                    </a:cubicBezTo>
                    <a:cubicBezTo>
                      <a:pt x="399" y="1747"/>
                      <a:pt x="432" y="1779"/>
                      <a:pt x="471" y="1779"/>
                    </a:cubicBezTo>
                    <a:cubicBezTo>
                      <a:pt x="511" y="1779"/>
                      <a:pt x="544" y="1747"/>
                      <a:pt x="544" y="1707"/>
                    </a:cubicBezTo>
                    <a:cubicBezTo>
                      <a:pt x="546" y="1122"/>
                      <a:pt x="546" y="1122"/>
                      <a:pt x="546" y="1122"/>
                    </a:cubicBezTo>
                    <a:cubicBezTo>
                      <a:pt x="546" y="1084"/>
                      <a:pt x="546" y="1084"/>
                      <a:pt x="546" y="1084"/>
                    </a:cubicBezTo>
                    <a:cubicBezTo>
                      <a:pt x="547" y="614"/>
                      <a:pt x="547" y="614"/>
                      <a:pt x="547" y="614"/>
                    </a:cubicBezTo>
                    <a:cubicBezTo>
                      <a:pt x="547" y="605"/>
                      <a:pt x="554" y="598"/>
                      <a:pt x="563" y="598"/>
                    </a:cubicBezTo>
                    <a:cubicBezTo>
                      <a:pt x="572" y="598"/>
                      <a:pt x="579" y="605"/>
                      <a:pt x="579" y="614"/>
                    </a:cubicBezTo>
                    <a:cubicBezTo>
                      <a:pt x="590" y="1031"/>
                      <a:pt x="590" y="1031"/>
                      <a:pt x="590" y="1031"/>
                    </a:cubicBezTo>
                    <a:cubicBezTo>
                      <a:pt x="590" y="1067"/>
                      <a:pt x="619" y="1096"/>
                      <a:pt x="655" y="1096"/>
                    </a:cubicBezTo>
                    <a:cubicBezTo>
                      <a:pt x="691" y="1096"/>
                      <a:pt x="721" y="1067"/>
                      <a:pt x="721" y="1031"/>
                    </a:cubicBezTo>
                    <a:lnTo>
                      <a:pt x="696" y="593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chemeClr val="accent1"/>
                  </a:gs>
                  <a:gs pos="0">
                    <a:schemeClr val="accent1">
                      <a:lumMod val="50000"/>
                    </a:schemeClr>
                  </a:gs>
                </a:gsLst>
                <a:lin ang="16200000" scaled="1"/>
                <a:tileRect/>
              </a:gradFill>
              <a:ln w="9525">
                <a:noFill/>
                <a:round/>
                <a:headEnd/>
                <a:tailEnd/>
              </a:ln>
              <a:effectLst/>
              <a:scene3d>
                <a:camera prst="orthographicFront"/>
                <a:lightRig rig="twoPt" dir="t">
                  <a:rot lat="0" lon="0" rev="8400000"/>
                </a:lightRig>
              </a:scene3d>
              <a:sp3d extrusionH="63500" prstMaterial="matte"/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chemeClr val="tx2"/>
                  </a:solidFill>
                  <a:latin typeface="+mj-lt"/>
                  <a:ea typeface="+mn-ea"/>
                  <a:cs typeface="Arial" charset="0"/>
                </a:endParaRPr>
              </a:p>
            </p:txBody>
          </p:sp>
          <p:sp>
            <p:nvSpPr>
              <p:cNvPr id="32" name="Freeform 5"/>
              <p:cNvSpPr>
                <a:spLocks noChangeAspect="1" noEditPoints="1"/>
              </p:cNvSpPr>
              <p:nvPr/>
            </p:nvSpPr>
            <p:spPr bwMode="gray">
              <a:xfrm>
                <a:off x="5194553" y="4427074"/>
                <a:ext cx="149460" cy="367880"/>
              </a:xfrm>
              <a:custGeom>
                <a:avLst/>
                <a:gdLst>
                  <a:gd name="T0" fmla="*/ 195 w 721"/>
                  <a:gd name="T1" fmla="*/ 161 h 1779"/>
                  <a:gd name="T2" fmla="*/ 360 w 721"/>
                  <a:gd name="T3" fmla="*/ 0 h 1779"/>
                  <a:gd name="T4" fmla="*/ 526 w 721"/>
                  <a:gd name="T5" fmla="*/ 161 h 1779"/>
                  <a:gd name="T6" fmla="*/ 360 w 721"/>
                  <a:gd name="T7" fmla="*/ 369 h 1779"/>
                  <a:gd name="T8" fmla="*/ 195 w 721"/>
                  <a:gd name="T9" fmla="*/ 161 h 1779"/>
                  <a:gd name="T10" fmla="*/ 696 w 721"/>
                  <a:gd name="T11" fmla="*/ 593 h 1779"/>
                  <a:gd name="T12" fmla="*/ 497 w 721"/>
                  <a:gd name="T13" fmla="*/ 393 h 1779"/>
                  <a:gd name="T14" fmla="*/ 360 w 721"/>
                  <a:gd name="T15" fmla="*/ 449 h 1779"/>
                  <a:gd name="T16" fmla="*/ 223 w 721"/>
                  <a:gd name="T17" fmla="*/ 393 h 1779"/>
                  <a:gd name="T18" fmla="*/ 24 w 721"/>
                  <a:gd name="T19" fmla="*/ 593 h 1779"/>
                  <a:gd name="T20" fmla="*/ 0 w 721"/>
                  <a:gd name="T21" fmla="*/ 1031 h 1779"/>
                  <a:gd name="T22" fmla="*/ 65 w 721"/>
                  <a:gd name="T23" fmla="*/ 1096 h 1779"/>
                  <a:gd name="T24" fmla="*/ 130 w 721"/>
                  <a:gd name="T25" fmla="*/ 1031 h 1779"/>
                  <a:gd name="T26" fmla="*/ 141 w 721"/>
                  <a:gd name="T27" fmla="*/ 614 h 1779"/>
                  <a:gd name="T28" fmla="*/ 158 w 721"/>
                  <a:gd name="T29" fmla="*/ 598 h 1779"/>
                  <a:gd name="T30" fmla="*/ 174 w 721"/>
                  <a:gd name="T31" fmla="*/ 614 h 1779"/>
                  <a:gd name="T32" fmla="*/ 174 w 721"/>
                  <a:gd name="T33" fmla="*/ 1084 h 1779"/>
                  <a:gd name="T34" fmla="*/ 174 w 721"/>
                  <a:gd name="T35" fmla="*/ 1122 h 1779"/>
                  <a:gd name="T36" fmla="*/ 177 w 721"/>
                  <a:gd name="T37" fmla="*/ 1707 h 1779"/>
                  <a:gd name="T38" fmla="*/ 249 w 721"/>
                  <a:gd name="T39" fmla="*/ 1779 h 1779"/>
                  <a:gd name="T40" fmla="*/ 321 w 721"/>
                  <a:gd name="T41" fmla="*/ 1707 h 1779"/>
                  <a:gd name="T42" fmla="*/ 344 w 721"/>
                  <a:gd name="T43" fmla="*/ 1122 h 1779"/>
                  <a:gd name="T44" fmla="*/ 360 w 721"/>
                  <a:gd name="T45" fmla="*/ 1106 h 1779"/>
                  <a:gd name="T46" fmla="*/ 376 w 721"/>
                  <a:gd name="T47" fmla="*/ 1122 h 1779"/>
                  <a:gd name="T48" fmla="*/ 399 w 721"/>
                  <a:gd name="T49" fmla="*/ 1707 h 1779"/>
                  <a:gd name="T50" fmla="*/ 471 w 721"/>
                  <a:gd name="T51" fmla="*/ 1779 h 1779"/>
                  <a:gd name="T52" fmla="*/ 544 w 721"/>
                  <a:gd name="T53" fmla="*/ 1707 h 1779"/>
                  <a:gd name="T54" fmla="*/ 546 w 721"/>
                  <a:gd name="T55" fmla="*/ 1122 h 1779"/>
                  <a:gd name="T56" fmla="*/ 546 w 721"/>
                  <a:gd name="T57" fmla="*/ 1084 h 1779"/>
                  <a:gd name="T58" fmla="*/ 547 w 721"/>
                  <a:gd name="T59" fmla="*/ 614 h 1779"/>
                  <a:gd name="T60" fmla="*/ 563 w 721"/>
                  <a:gd name="T61" fmla="*/ 598 h 1779"/>
                  <a:gd name="T62" fmla="*/ 579 w 721"/>
                  <a:gd name="T63" fmla="*/ 614 h 1779"/>
                  <a:gd name="T64" fmla="*/ 590 w 721"/>
                  <a:gd name="T65" fmla="*/ 1031 h 1779"/>
                  <a:gd name="T66" fmla="*/ 655 w 721"/>
                  <a:gd name="T67" fmla="*/ 1096 h 1779"/>
                  <a:gd name="T68" fmla="*/ 721 w 721"/>
                  <a:gd name="T69" fmla="*/ 1031 h 1779"/>
                  <a:gd name="T70" fmla="*/ 696 w 721"/>
                  <a:gd name="T71" fmla="*/ 593 h 17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21" h="1779">
                    <a:moveTo>
                      <a:pt x="195" y="161"/>
                    </a:moveTo>
                    <a:cubicBezTo>
                      <a:pt x="195" y="59"/>
                      <a:pt x="269" y="0"/>
                      <a:pt x="360" y="0"/>
                    </a:cubicBezTo>
                    <a:cubicBezTo>
                      <a:pt x="452" y="0"/>
                      <a:pt x="526" y="59"/>
                      <a:pt x="526" y="161"/>
                    </a:cubicBezTo>
                    <a:cubicBezTo>
                      <a:pt x="526" y="263"/>
                      <a:pt x="446" y="369"/>
                      <a:pt x="360" y="369"/>
                    </a:cubicBezTo>
                    <a:cubicBezTo>
                      <a:pt x="275" y="369"/>
                      <a:pt x="195" y="263"/>
                      <a:pt x="195" y="161"/>
                    </a:cubicBezTo>
                    <a:close/>
                    <a:moveTo>
                      <a:pt x="696" y="593"/>
                    </a:moveTo>
                    <a:cubicBezTo>
                      <a:pt x="696" y="474"/>
                      <a:pt x="572" y="393"/>
                      <a:pt x="497" y="393"/>
                    </a:cubicBezTo>
                    <a:cubicBezTo>
                      <a:pt x="421" y="393"/>
                      <a:pt x="420" y="449"/>
                      <a:pt x="360" y="449"/>
                    </a:cubicBezTo>
                    <a:cubicBezTo>
                      <a:pt x="301" y="449"/>
                      <a:pt x="283" y="393"/>
                      <a:pt x="223" y="393"/>
                    </a:cubicBezTo>
                    <a:cubicBezTo>
                      <a:pt x="164" y="393"/>
                      <a:pt x="24" y="474"/>
                      <a:pt x="24" y="593"/>
                    </a:cubicBezTo>
                    <a:cubicBezTo>
                      <a:pt x="0" y="1031"/>
                      <a:pt x="0" y="1031"/>
                      <a:pt x="0" y="1031"/>
                    </a:cubicBezTo>
                    <a:cubicBezTo>
                      <a:pt x="0" y="1067"/>
                      <a:pt x="29" y="1096"/>
                      <a:pt x="65" y="1096"/>
                    </a:cubicBezTo>
                    <a:cubicBezTo>
                      <a:pt x="101" y="1096"/>
                      <a:pt x="130" y="1067"/>
                      <a:pt x="130" y="1031"/>
                    </a:cubicBezTo>
                    <a:cubicBezTo>
                      <a:pt x="141" y="614"/>
                      <a:pt x="141" y="614"/>
                      <a:pt x="141" y="614"/>
                    </a:cubicBezTo>
                    <a:cubicBezTo>
                      <a:pt x="141" y="605"/>
                      <a:pt x="149" y="598"/>
                      <a:pt x="158" y="598"/>
                    </a:cubicBezTo>
                    <a:cubicBezTo>
                      <a:pt x="166" y="598"/>
                      <a:pt x="174" y="605"/>
                      <a:pt x="174" y="614"/>
                    </a:cubicBezTo>
                    <a:cubicBezTo>
                      <a:pt x="174" y="1084"/>
                      <a:pt x="174" y="1084"/>
                      <a:pt x="174" y="1084"/>
                    </a:cubicBezTo>
                    <a:cubicBezTo>
                      <a:pt x="174" y="1122"/>
                      <a:pt x="174" y="1122"/>
                      <a:pt x="174" y="1122"/>
                    </a:cubicBezTo>
                    <a:cubicBezTo>
                      <a:pt x="177" y="1707"/>
                      <a:pt x="177" y="1707"/>
                      <a:pt x="177" y="1707"/>
                    </a:cubicBezTo>
                    <a:cubicBezTo>
                      <a:pt x="177" y="1747"/>
                      <a:pt x="209" y="1779"/>
                      <a:pt x="249" y="1779"/>
                    </a:cubicBezTo>
                    <a:cubicBezTo>
                      <a:pt x="289" y="1779"/>
                      <a:pt x="321" y="1747"/>
                      <a:pt x="321" y="1707"/>
                    </a:cubicBezTo>
                    <a:cubicBezTo>
                      <a:pt x="344" y="1122"/>
                      <a:pt x="344" y="1122"/>
                      <a:pt x="344" y="1122"/>
                    </a:cubicBezTo>
                    <a:cubicBezTo>
                      <a:pt x="344" y="1113"/>
                      <a:pt x="351" y="1106"/>
                      <a:pt x="360" y="1106"/>
                    </a:cubicBezTo>
                    <a:cubicBezTo>
                      <a:pt x="369" y="1106"/>
                      <a:pt x="376" y="1113"/>
                      <a:pt x="376" y="1122"/>
                    </a:cubicBezTo>
                    <a:cubicBezTo>
                      <a:pt x="399" y="1707"/>
                      <a:pt x="399" y="1707"/>
                      <a:pt x="399" y="1707"/>
                    </a:cubicBezTo>
                    <a:cubicBezTo>
                      <a:pt x="399" y="1747"/>
                      <a:pt x="432" y="1779"/>
                      <a:pt x="471" y="1779"/>
                    </a:cubicBezTo>
                    <a:cubicBezTo>
                      <a:pt x="511" y="1779"/>
                      <a:pt x="544" y="1747"/>
                      <a:pt x="544" y="1707"/>
                    </a:cubicBezTo>
                    <a:cubicBezTo>
                      <a:pt x="546" y="1122"/>
                      <a:pt x="546" y="1122"/>
                      <a:pt x="546" y="1122"/>
                    </a:cubicBezTo>
                    <a:cubicBezTo>
                      <a:pt x="546" y="1084"/>
                      <a:pt x="546" y="1084"/>
                      <a:pt x="546" y="1084"/>
                    </a:cubicBezTo>
                    <a:cubicBezTo>
                      <a:pt x="547" y="614"/>
                      <a:pt x="547" y="614"/>
                      <a:pt x="547" y="614"/>
                    </a:cubicBezTo>
                    <a:cubicBezTo>
                      <a:pt x="547" y="605"/>
                      <a:pt x="554" y="598"/>
                      <a:pt x="563" y="598"/>
                    </a:cubicBezTo>
                    <a:cubicBezTo>
                      <a:pt x="572" y="598"/>
                      <a:pt x="579" y="605"/>
                      <a:pt x="579" y="614"/>
                    </a:cubicBezTo>
                    <a:cubicBezTo>
                      <a:pt x="590" y="1031"/>
                      <a:pt x="590" y="1031"/>
                      <a:pt x="590" y="1031"/>
                    </a:cubicBezTo>
                    <a:cubicBezTo>
                      <a:pt x="590" y="1067"/>
                      <a:pt x="619" y="1096"/>
                      <a:pt x="655" y="1096"/>
                    </a:cubicBezTo>
                    <a:cubicBezTo>
                      <a:pt x="691" y="1096"/>
                      <a:pt x="721" y="1067"/>
                      <a:pt x="721" y="1031"/>
                    </a:cubicBezTo>
                    <a:lnTo>
                      <a:pt x="696" y="593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chemeClr val="accent1"/>
                  </a:gs>
                  <a:gs pos="0">
                    <a:schemeClr val="accent1">
                      <a:lumMod val="50000"/>
                    </a:schemeClr>
                  </a:gs>
                </a:gsLst>
                <a:lin ang="16200000" scaled="1"/>
                <a:tileRect/>
              </a:gradFill>
              <a:ln w="9525">
                <a:noFill/>
                <a:round/>
                <a:headEnd/>
                <a:tailEnd/>
              </a:ln>
              <a:effectLst/>
              <a:scene3d>
                <a:camera prst="orthographicFront"/>
                <a:lightRig rig="twoPt" dir="t">
                  <a:rot lat="0" lon="0" rev="8400000"/>
                </a:lightRig>
              </a:scene3d>
              <a:sp3d extrusionH="63500" prstMaterial="matte"/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chemeClr val="tx2"/>
                  </a:solidFill>
                  <a:latin typeface="+mj-lt"/>
                  <a:ea typeface="+mn-ea"/>
                  <a:cs typeface="Arial" charset="0"/>
                </a:endParaRPr>
              </a:p>
            </p:txBody>
          </p:sp>
          <p:sp>
            <p:nvSpPr>
              <p:cNvPr id="33" name="Freeform 5"/>
              <p:cNvSpPr>
                <a:spLocks noChangeAspect="1" noEditPoints="1"/>
              </p:cNvSpPr>
              <p:nvPr/>
            </p:nvSpPr>
            <p:spPr bwMode="gray">
              <a:xfrm>
                <a:off x="5373113" y="4427074"/>
                <a:ext cx="149460" cy="367880"/>
              </a:xfrm>
              <a:custGeom>
                <a:avLst/>
                <a:gdLst>
                  <a:gd name="T0" fmla="*/ 195 w 721"/>
                  <a:gd name="T1" fmla="*/ 161 h 1779"/>
                  <a:gd name="T2" fmla="*/ 360 w 721"/>
                  <a:gd name="T3" fmla="*/ 0 h 1779"/>
                  <a:gd name="T4" fmla="*/ 526 w 721"/>
                  <a:gd name="T5" fmla="*/ 161 h 1779"/>
                  <a:gd name="T6" fmla="*/ 360 w 721"/>
                  <a:gd name="T7" fmla="*/ 369 h 1779"/>
                  <a:gd name="T8" fmla="*/ 195 w 721"/>
                  <a:gd name="T9" fmla="*/ 161 h 1779"/>
                  <a:gd name="T10" fmla="*/ 696 w 721"/>
                  <a:gd name="T11" fmla="*/ 593 h 1779"/>
                  <a:gd name="T12" fmla="*/ 497 w 721"/>
                  <a:gd name="T13" fmla="*/ 393 h 1779"/>
                  <a:gd name="T14" fmla="*/ 360 w 721"/>
                  <a:gd name="T15" fmla="*/ 449 h 1779"/>
                  <a:gd name="T16" fmla="*/ 223 w 721"/>
                  <a:gd name="T17" fmla="*/ 393 h 1779"/>
                  <a:gd name="T18" fmla="*/ 24 w 721"/>
                  <a:gd name="T19" fmla="*/ 593 h 1779"/>
                  <a:gd name="T20" fmla="*/ 0 w 721"/>
                  <a:gd name="T21" fmla="*/ 1031 h 1779"/>
                  <a:gd name="T22" fmla="*/ 65 w 721"/>
                  <a:gd name="T23" fmla="*/ 1096 h 1779"/>
                  <a:gd name="T24" fmla="*/ 130 w 721"/>
                  <a:gd name="T25" fmla="*/ 1031 h 1779"/>
                  <a:gd name="T26" fmla="*/ 141 w 721"/>
                  <a:gd name="T27" fmla="*/ 614 h 1779"/>
                  <a:gd name="T28" fmla="*/ 158 w 721"/>
                  <a:gd name="T29" fmla="*/ 598 h 1779"/>
                  <a:gd name="T30" fmla="*/ 174 w 721"/>
                  <a:gd name="T31" fmla="*/ 614 h 1779"/>
                  <a:gd name="T32" fmla="*/ 174 w 721"/>
                  <a:gd name="T33" fmla="*/ 1084 h 1779"/>
                  <a:gd name="T34" fmla="*/ 174 w 721"/>
                  <a:gd name="T35" fmla="*/ 1122 h 1779"/>
                  <a:gd name="T36" fmla="*/ 177 w 721"/>
                  <a:gd name="T37" fmla="*/ 1707 h 1779"/>
                  <a:gd name="T38" fmla="*/ 249 w 721"/>
                  <a:gd name="T39" fmla="*/ 1779 h 1779"/>
                  <a:gd name="T40" fmla="*/ 321 w 721"/>
                  <a:gd name="T41" fmla="*/ 1707 h 1779"/>
                  <a:gd name="T42" fmla="*/ 344 w 721"/>
                  <a:gd name="T43" fmla="*/ 1122 h 1779"/>
                  <a:gd name="T44" fmla="*/ 360 w 721"/>
                  <a:gd name="T45" fmla="*/ 1106 h 1779"/>
                  <a:gd name="T46" fmla="*/ 376 w 721"/>
                  <a:gd name="T47" fmla="*/ 1122 h 1779"/>
                  <a:gd name="T48" fmla="*/ 399 w 721"/>
                  <a:gd name="T49" fmla="*/ 1707 h 1779"/>
                  <a:gd name="T50" fmla="*/ 471 w 721"/>
                  <a:gd name="T51" fmla="*/ 1779 h 1779"/>
                  <a:gd name="T52" fmla="*/ 544 w 721"/>
                  <a:gd name="T53" fmla="*/ 1707 h 1779"/>
                  <a:gd name="T54" fmla="*/ 546 w 721"/>
                  <a:gd name="T55" fmla="*/ 1122 h 1779"/>
                  <a:gd name="T56" fmla="*/ 546 w 721"/>
                  <a:gd name="T57" fmla="*/ 1084 h 1779"/>
                  <a:gd name="T58" fmla="*/ 547 w 721"/>
                  <a:gd name="T59" fmla="*/ 614 h 1779"/>
                  <a:gd name="T60" fmla="*/ 563 w 721"/>
                  <a:gd name="T61" fmla="*/ 598 h 1779"/>
                  <a:gd name="T62" fmla="*/ 579 w 721"/>
                  <a:gd name="T63" fmla="*/ 614 h 1779"/>
                  <a:gd name="T64" fmla="*/ 590 w 721"/>
                  <a:gd name="T65" fmla="*/ 1031 h 1779"/>
                  <a:gd name="T66" fmla="*/ 655 w 721"/>
                  <a:gd name="T67" fmla="*/ 1096 h 1779"/>
                  <a:gd name="T68" fmla="*/ 721 w 721"/>
                  <a:gd name="T69" fmla="*/ 1031 h 1779"/>
                  <a:gd name="T70" fmla="*/ 696 w 721"/>
                  <a:gd name="T71" fmla="*/ 593 h 17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21" h="1779">
                    <a:moveTo>
                      <a:pt x="195" y="161"/>
                    </a:moveTo>
                    <a:cubicBezTo>
                      <a:pt x="195" y="59"/>
                      <a:pt x="269" y="0"/>
                      <a:pt x="360" y="0"/>
                    </a:cubicBezTo>
                    <a:cubicBezTo>
                      <a:pt x="452" y="0"/>
                      <a:pt x="526" y="59"/>
                      <a:pt x="526" y="161"/>
                    </a:cubicBezTo>
                    <a:cubicBezTo>
                      <a:pt x="526" y="263"/>
                      <a:pt x="446" y="369"/>
                      <a:pt x="360" y="369"/>
                    </a:cubicBezTo>
                    <a:cubicBezTo>
                      <a:pt x="275" y="369"/>
                      <a:pt x="195" y="263"/>
                      <a:pt x="195" y="161"/>
                    </a:cubicBezTo>
                    <a:close/>
                    <a:moveTo>
                      <a:pt x="696" y="593"/>
                    </a:moveTo>
                    <a:cubicBezTo>
                      <a:pt x="696" y="474"/>
                      <a:pt x="572" y="393"/>
                      <a:pt x="497" y="393"/>
                    </a:cubicBezTo>
                    <a:cubicBezTo>
                      <a:pt x="421" y="393"/>
                      <a:pt x="420" y="449"/>
                      <a:pt x="360" y="449"/>
                    </a:cubicBezTo>
                    <a:cubicBezTo>
                      <a:pt x="301" y="449"/>
                      <a:pt x="283" y="393"/>
                      <a:pt x="223" y="393"/>
                    </a:cubicBezTo>
                    <a:cubicBezTo>
                      <a:pt x="164" y="393"/>
                      <a:pt x="24" y="474"/>
                      <a:pt x="24" y="593"/>
                    </a:cubicBezTo>
                    <a:cubicBezTo>
                      <a:pt x="0" y="1031"/>
                      <a:pt x="0" y="1031"/>
                      <a:pt x="0" y="1031"/>
                    </a:cubicBezTo>
                    <a:cubicBezTo>
                      <a:pt x="0" y="1067"/>
                      <a:pt x="29" y="1096"/>
                      <a:pt x="65" y="1096"/>
                    </a:cubicBezTo>
                    <a:cubicBezTo>
                      <a:pt x="101" y="1096"/>
                      <a:pt x="130" y="1067"/>
                      <a:pt x="130" y="1031"/>
                    </a:cubicBezTo>
                    <a:cubicBezTo>
                      <a:pt x="141" y="614"/>
                      <a:pt x="141" y="614"/>
                      <a:pt x="141" y="614"/>
                    </a:cubicBezTo>
                    <a:cubicBezTo>
                      <a:pt x="141" y="605"/>
                      <a:pt x="149" y="598"/>
                      <a:pt x="158" y="598"/>
                    </a:cubicBezTo>
                    <a:cubicBezTo>
                      <a:pt x="166" y="598"/>
                      <a:pt x="174" y="605"/>
                      <a:pt x="174" y="614"/>
                    </a:cubicBezTo>
                    <a:cubicBezTo>
                      <a:pt x="174" y="1084"/>
                      <a:pt x="174" y="1084"/>
                      <a:pt x="174" y="1084"/>
                    </a:cubicBezTo>
                    <a:cubicBezTo>
                      <a:pt x="174" y="1122"/>
                      <a:pt x="174" y="1122"/>
                      <a:pt x="174" y="1122"/>
                    </a:cubicBezTo>
                    <a:cubicBezTo>
                      <a:pt x="177" y="1707"/>
                      <a:pt x="177" y="1707"/>
                      <a:pt x="177" y="1707"/>
                    </a:cubicBezTo>
                    <a:cubicBezTo>
                      <a:pt x="177" y="1747"/>
                      <a:pt x="209" y="1779"/>
                      <a:pt x="249" y="1779"/>
                    </a:cubicBezTo>
                    <a:cubicBezTo>
                      <a:pt x="289" y="1779"/>
                      <a:pt x="321" y="1747"/>
                      <a:pt x="321" y="1707"/>
                    </a:cubicBezTo>
                    <a:cubicBezTo>
                      <a:pt x="344" y="1122"/>
                      <a:pt x="344" y="1122"/>
                      <a:pt x="344" y="1122"/>
                    </a:cubicBezTo>
                    <a:cubicBezTo>
                      <a:pt x="344" y="1113"/>
                      <a:pt x="351" y="1106"/>
                      <a:pt x="360" y="1106"/>
                    </a:cubicBezTo>
                    <a:cubicBezTo>
                      <a:pt x="369" y="1106"/>
                      <a:pt x="376" y="1113"/>
                      <a:pt x="376" y="1122"/>
                    </a:cubicBezTo>
                    <a:cubicBezTo>
                      <a:pt x="399" y="1707"/>
                      <a:pt x="399" y="1707"/>
                      <a:pt x="399" y="1707"/>
                    </a:cubicBezTo>
                    <a:cubicBezTo>
                      <a:pt x="399" y="1747"/>
                      <a:pt x="432" y="1779"/>
                      <a:pt x="471" y="1779"/>
                    </a:cubicBezTo>
                    <a:cubicBezTo>
                      <a:pt x="511" y="1779"/>
                      <a:pt x="544" y="1747"/>
                      <a:pt x="544" y="1707"/>
                    </a:cubicBezTo>
                    <a:cubicBezTo>
                      <a:pt x="546" y="1122"/>
                      <a:pt x="546" y="1122"/>
                      <a:pt x="546" y="1122"/>
                    </a:cubicBezTo>
                    <a:cubicBezTo>
                      <a:pt x="546" y="1084"/>
                      <a:pt x="546" y="1084"/>
                      <a:pt x="546" y="1084"/>
                    </a:cubicBezTo>
                    <a:cubicBezTo>
                      <a:pt x="547" y="614"/>
                      <a:pt x="547" y="614"/>
                      <a:pt x="547" y="614"/>
                    </a:cubicBezTo>
                    <a:cubicBezTo>
                      <a:pt x="547" y="605"/>
                      <a:pt x="554" y="598"/>
                      <a:pt x="563" y="598"/>
                    </a:cubicBezTo>
                    <a:cubicBezTo>
                      <a:pt x="572" y="598"/>
                      <a:pt x="579" y="605"/>
                      <a:pt x="579" y="614"/>
                    </a:cubicBezTo>
                    <a:cubicBezTo>
                      <a:pt x="590" y="1031"/>
                      <a:pt x="590" y="1031"/>
                      <a:pt x="590" y="1031"/>
                    </a:cubicBezTo>
                    <a:cubicBezTo>
                      <a:pt x="590" y="1067"/>
                      <a:pt x="619" y="1096"/>
                      <a:pt x="655" y="1096"/>
                    </a:cubicBezTo>
                    <a:cubicBezTo>
                      <a:pt x="691" y="1096"/>
                      <a:pt x="721" y="1067"/>
                      <a:pt x="721" y="1031"/>
                    </a:cubicBezTo>
                    <a:lnTo>
                      <a:pt x="696" y="593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chemeClr val="accent1"/>
                  </a:gs>
                  <a:gs pos="0">
                    <a:schemeClr val="accent1">
                      <a:lumMod val="50000"/>
                    </a:schemeClr>
                  </a:gs>
                </a:gsLst>
                <a:lin ang="16200000" scaled="1"/>
                <a:tileRect/>
              </a:gradFill>
              <a:ln w="9525">
                <a:noFill/>
                <a:round/>
                <a:headEnd/>
                <a:tailEnd/>
              </a:ln>
              <a:effectLst/>
              <a:scene3d>
                <a:camera prst="orthographicFront"/>
                <a:lightRig rig="twoPt" dir="t">
                  <a:rot lat="0" lon="0" rev="8400000"/>
                </a:lightRig>
              </a:scene3d>
              <a:sp3d extrusionH="63500" prstMaterial="matte"/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chemeClr val="tx2"/>
                  </a:solidFill>
                  <a:latin typeface="+mj-lt"/>
                  <a:ea typeface="+mn-ea"/>
                  <a:cs typeface="Arial" charset="0"/>
                </a:endParaRPr>
              </a:p>
            </p:txBody>
          </p:sp>
          <p:sp>
            <p:nvSpPr>
              <p:cNvPr id="34" name="Freeform 5"/>
              <p:cNvSpPr>
                <a:spLocks noChangeAspect="1" noEditPoints="1"/>
              </p:cNvSpPr>
              <p:nvPr/>
            </p:nvSpPr>
            <p:spPr bwMode="gray">
              <a:xfrm>
                <a:off x="4837433" y="4427074"/>
                <a:ext cx="149460" cy="367880"/>
              </a:xfrm>
              <a:custGeom>
                <a:avLst/>
                <a:gdLst>
                  <a:gd name="T0" fmla="*/ 195 w 721"/>
                  <a:gd name="T1" fmla="*/ 161 h 1779"/>
                  <a:gd name="T2" fmla="*/ 360 w 721"/>
                  <a:gd name="T3" fmla="*/ 0 h 1779"/>
                  <a:gd name="T4" fmla="*/ 526 w 721"/>
                  <a:gd name="T5" fmla="*/ 161 h 1779"/>
                  <a:gd name="T6" fmla="*/ 360 w 721"/>
                  <a:gd name="T7" fmla="*/ 369 h 1779"/>
                  <a:gd name="T8" fmla="*/ 195 w 721"/>
                  <a:gd name="T9" fmla="*/ 161 h 1779"/>
                  <a:gd name="T10" fmla="*/ 696 w 721"/>
                  <a:gd name="T11" fmla="*/ 593 h 1779"/>
                  <a:gd name="T12" fmla="*/ 497 w 721"/>
                  <a:gd name="T13" fmla="*/ 393 h 1779"/>
                  <a:gd name="T14" fmla="*/ 360 w 721"/>
                  <a:gd name="T15" fmla="*/ 449 h 1779"/>
                  <a:gd name="T16" fmla="*/ 223 w 721"/>
                  <a:gd name="T17" fmla="*/ 393 h 1779"/>
                  <a:gd name="T18" fmla="*/ 24 w 721"/>
                  <a:gd name="T19" fmla="*/ 593 h 1779"/>
                  <a:gd name="T20" fmla="*/ 0 w 721"/>
                  <a:gd name="T21" fmla="*/ 1031 h 1779"/>
                  <a:gd name="T22" fmla="*/ 65 w 721"/>
                  <a:gd name="T23" fmla="*/ 1096 h 1779"/>
                  <a:gd name="T24" fmla="*/ 130 w 721"/>
                  <a:gd name="T25" fmla="*/ 1031 h 1779"/>
                  <a:gd name="T26" fmla="*/ 141 w 721"/>
                  <a:gd name="T27" fmla="*/ 614 h 1779"/>
                  <a:gd name="T28" fmla="*/ 158 w 721"/>
                  <a:gd name="T29" fmla="*/ 598 h 1779"/>
                  <a:gd name="T30" fmla="*/ 174 w 721"/>
                  <a:gd name="T31" fmla="*/ 614 h 1779"/>
                  <a:gd name="T32" fmla="*/ 174 w 721"/>
                  <a:gd name="T33" fmla="*/ 1084 h 1779"/>
                  <a:gd name="T34" fmla="*/ 174 w 721"/>
                  <a:gd name="T35" fmla="*/ 1122 h 1779"/>
                  <a:gd name="T36" fmla="*/ 177 w 721"/>
                  <a:gd name="T37" fmla="*/ 1707 h 1779"/>
                  <a:gd name="T38" fmla="*/ 249 w 721"/>
                  <a:gd name="T39" fmla="*/ 1779 h 1779"/>
                  <a:gd name="T40" fmla="*/ 321 w 721"/>
                  <a:gd name="T41" fmla="*/ 1707 h 1779"/>
                  <a:gd name="T42" fmla="*/ 344 w 721"/>
                  <a:gd name="T43" fmla="*/ 1122 h 1779"/>
                  <a:gd name="T44" fmla="*/ 360 w 721"/>
                  <a:gd name="T45" fmla="*/ 1106 h 1779"/>
                  <a:gd name="T46" fmla="*/ 376 w 721"/>
                  <a:gd name="T47" fmla="*/ 1122 h 1779"/>
                  <a:gd name="T48" fmla="*/ 399 w 721"/>
                  <a:gd name="T49" fmla="*/ 1707 h 1779"/>
                  <a:gd name="T50" fmla="*/ 471 w 721"/>
                  <a:gd name="T51" fmla="*/ 1779 h 1779"/>
                  <a:gd name="T52" fmla="*/ 544 w 721"/>
                  <a:gd name="T53" fmla="*/ 1707 h 1779"/>
                  <a:gd name="T54" fmla="*/ 546 w 721"/>
                  <a:gd name="T55" fmla="*/ 1122 h 1779"/>
                  <a:gd name="T56" fmla="*/ 546 w 721"/>
                  <a:gd name="T57" fmla="*/ 1084 h 1779"/>
                  <a:gd name="T58" fmla="*/ 547 w 721"/>
                  <a:gd name="T59" fmla="*/ 614 h 1779"/>
                  <a:gd name="T60" fmla="*/ 563 w 721"/>
                  <a:gd name="T61" fmla="*/ 598 h 1779"/>
                  <a:gd name="T62" fmla="*/ 579 w 721"/>
                  <a:gd name="T63" fmla="*/ 614 h 1779"/>
                  <a:gd name="T64" fmla="*/ 590 w 721"/>
                  <a:gd name="T65" fmla="*/ 1031 h 1779"/>
                  <a:gd name="T66" fmla="*/ 655 w 721"/>
                  <a:gd name="T67" fmla="*/ 1096 h 1779"/>
                  <a:gd name="T68" fmla="*/ 721 w 721"/>
                  <a:gd name="T69" fmla="*/ 1031 h 1779"/>
                  <a:gd name="T70" fmla="*/ 696 w 721"/>
                  <a:gd name="T71" fmla="*/ 593 h 17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21" h="1779">
                    <a:moveTo>
                      <a:pt x="195" y="161"/>
                    </a:moveTo>
                    <a:cubicBezTo>
                      <a:pt x="195" y="59"/>
                      <a:pt x="269" y="0"/>
                      <a:pt x="360" y="0"/>
                    </a:cubicBezTo>
                    <a:cubicBezTo>
                      <a:pt x="452" y="0"/>
                      <a:pt x="526" y="59"/>
                      <a:pt x="526" y="161"/>
                    </a:cubicBezTo>
                    <a:cubicBezTo>
                      <a:pt x="526" y="263"/>
                      <a:pt x="446" y="369"/>
                      <a:pt x="360" y="369"/>
                    </a:cubicBezTo>
                    <a:cubicBezTo>
                      <a:pt x="275" y="369"/>
                      <a:pt x="195" y="263"/>
                      <a:pt x="195" y="161"/>
                    </a:cubicBezTo>
                    <a:close/>
                    <a:moveTo>
                      <a:pt x="696" y="593"/>
                    </a:moveTo>
                    <a:cubicBezTo>
                      <a:pt x="696" y="474"/>
                      <a:pt x="572" y="393"/>
                      <a:pt x="497" y="393"/>
                    </a:cubicBezTo>
                    <a:cubicBezTo>
                      <a:pt x="421" y="393"/>
                      <a:pt x="420" y="449"/>
                      <a:pt x="360" y="449"/>
                    </a:cubicBezTo>
                    <a:cubicBezTo>
                      <a:pt x="301" y="449"/>
                      <a:pt x="283" y="393"/>
                      <a:pt x="223" y="393"/>
                    </a:cubicBezTo>
                    <a:cubicBezTo>
                      <a:pt x="164" y="393"/>
                      <a:pt x="24" y="474"/>
                      <a:pt x="24" y="593"/>
                    </a:cubicBezTo>
                    <a:cubicBezTo>
                      <a:pt x="0" y="1031"/>
                      <a:pt x="0" y="1031"/>
                      <a:pt x="0" y="1031"/>
                    </a:cubicBezTo>
                    <a:cubicBezTo>
                      <a:pt x="0" y="1067"/>
                      <a:pt x="29" y="1096"/>
                      <a:pt x="65" y="1096"/>
                    </a:cubicBezTo>
                    <a:cubicBezTo>
                      <a:pt x="101" y="1096"/>
                      <a:pt x="130" y="1067"/>
                      <a:pt x="130" y="1031"/>
                    </a:cubicBezTo>
                    <a:cubicBezTo>
                      <a:pt x="141" y="614"/>
                      <a:pt x="141" y="614"/>
                      <a:pt x="141" y="614"/>
                    </a:cubicBezTo>
                    <a:cubicBezTo>
                      <a:pt x="141" y="605"/>
                      <a:pt x="149" y="598"/>
                      <a:pt x="158" y="598"/>
                    </a:cubicBezTo>
                    <a:cubicBezTo>
                      <a:pt x="166" y="598"/>
                      <a:pt x="174" y="605"/>
                      <a:pt x="174" y="614"/>
                    </a:cubicBezTo>
                    <a:cubicBezTo>
                      <a:pt x="174" y="1084"/>
                      <a:pt x="174" y="1084"/>
                      <a:pt x="174" y="1084"/>
                    </a:cubicBezTo>
                    <a:cubicBezTo>
                      <a:pt x="174" y="1122"/>
                      <a:pt x="174" y="1122"/>
                      <a:pt x="174" y="1122"/>
                    </a:cubicBezTo>
                    <a:cubicBezTo>
                      <a:pt x="177" y="1707"/>
                      <a:pt x="177" y="1707"/>
                      <a:pt x="177" y="1707"/>
                    </a:cubicBezTo>
                    <a:cubicBezTo>
                      <a:pt x="177" y="1747"/>
                      <a:pt x="209" y="1779"/>
                      <a:pt x="249" y="1779"/>
                    </a:cubicBezTo>
                    <a:cubicBezTo>
                      <a:pt x="289" y="1779"/>
                      <a:pt x="321" y="1747"/>
                      <a:pt x="321" y="1707"/>
                    </a:cubicBezTo>
                    <a:cubicBezTo>
                      <a:pt x="344" y="1122"/>
                      <a:pt x="344" y="1122"/>
                      <a:pt x="344" y="1122"/>
                    </a:cubicBezTo>
                    <a:cubicBezTo>
                      <a:pt x="344" y="1113"/>
                      <a:pt x="351" y="1106"/>
                      <a:pt x="360" y="1106"/>
                    </a:cubicBezTo>
                    <a:cubicBezTo>
                      <a:pt x="369" y="1106"/>
                      <a:pt x="376" y="1113"/>
                      <a:pt x="376" y="1122"/>
                    </a:cubicBezTo>
                    <a:cubicBezTo>
                      <a:pt x="399" y="1707"/>
                      <a:pt x="399" y="1707"/>
                      <a:pt x="399" y="1707"/>
                    </a:cubicBezTo>
                    <a:cubicBezTo>
                      <a:pt x="399" y="1747"/>
                      <a:pt x="432" y="1779"/>
                      <a:pt x="471" y="1779"/>
                    </a:cubicBezTo>
                    <a:cubicBezTo>
                      <a:pt x="511" y="1779"/>
                      <a:pt x="544" y="1747"/>
                      <a:pt x="544" y="1707"/>
                    </a:cubicBezTo>
                    <a:cubicBezTo>
                      <a:pt x="546" y="1122"/>
                      <a:pt x="546" y="1122"/>
                      <a:pt x="546" y="1122"/>
                    </a:cubicBezTo>
                    <a:cubicBezTo>
                      <a:pt x="546" y="1084"/>
                      <a:pt x="546" y="1084"/>
                      <a:pt x="546" y="1084"/>
                    </a:cubicBezTo>
                    <a:cubicBezTo>
                      <a:pt x="547" y="614"/>
                      <a:pt x="547" y="614"/>
                      <a:pt x="547" y="614"/>
                    </a:cubicBezTo>
                    <a:cubicBezTo>
                      <a:pt x="547" y="605"/>
                      <a:pt x="554" y="598"/>
                      <a:pt x="563" y="598"/>
                    </a:cubicBezTo>
                    <a:cubicBezTo>
                      <a:pt x="572" y="598"/>
                      <a:pt x="579" y="605"/>
                      <a:pt x="579" y="614"/>
                    </a:cubicBezTo>
                    <a:cubicBezTo>
                      <a:pt x="590" y="1031"/>
                      <a:pt x="590" y="1031"/>
                      <a:pt x="590" y="1031"/>
                    </a:cubicBezTo>
                    <a:cubicBezTo>
                      <a:pt x="590" y="1067"/>
                      <a:pt x="619" y="1096"/>
                      <a:pt x="655" y="1096"/>
                    </a:cubicBezTo>
                    <a:cubicBezTo>
                      <a:pt x="691" y="1096"/>
                      <a:pt x="721" y="1067"/>
                      <a:pt x="721" y="1031"/>
                    </a:cubicBezTo>
                    <a:lnTo>
                      <a:pt x="696" y="593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chemeClr val="accent1"/>
                  </a:gs>
                  <a:gs pos="0">
                    <a:schemeClr val="accent1">
                      <a:lumMod val="50000"/>
                    </a:schemeClr>
                  </a:gs>
                </a:gsLst>
                <a:lin ang="16200000" scaled="1"/>
                <a:tileRect/>
              </a:gradFill>
              <a:ln w="9525">
                <a:noFill/>
                <a:round/>
                <a:headEnd/>
                <a:tailEnd/>
              </a:ln>
              <a:effectLst/>
              <a:scene3d>
                <a:camera prst="orthographicFront"/>
                <a:lightRig rig="twoPt" dir="t">
                  <a:rot lat="0" lon="0" rev="8400000"/>
                </a:lightRig>
              </a:scene3d>
              <a:sp3d extrusionH="63500" prstMaterial="matte"/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chemeClr val="tx2"/>
                  </a:solidFill>
                  <a:latin typeface="+mj-lt"/>
                  <a:ea typeface="+mn-ea"/>
                  <a:cs typeface="Arial" charset="0"/>
                </a:endParaRPr>
              </a:p>
            </p:txBody>
          </p:sp>
          <p:sp>
            <p:nvSpPr>
              <p:cNvPr id="35" name="Freeform 5"/>
              <p:cNvSpPr>
                <a:spLocks noChangeAspect="1" noEditPoints="1"/>
              </p:cNvSpPr>
              <p:nvPr/>
            </p:nvSpPr>
            <p:spPr bwMode="gray">
              <a:xfrm>
                <a:off x="5551673" y="4427074"/>
                <a:ext cx="149460" cy="367880"/>
              </a:xfrm>
              <a:custGeom>
                <a:avLst/>
                <a:gdLst>
                  <a:gd name="T0" fmla="*/ 195 w 721"/>
                  <a:gd name="T1" fmla="*/ 161 h 1779"/>
                  <a:gd name="T2" fmla="*/ 360 w 721"/>
                  <a:gd name="T3" fmla="*/ 0 h 1779"/>
                  <a:gd name="T4" fmla="*/ 526 w 721"/>
                  <a:gd name="T5" fmla="*/ 161 h 1779"/>
                  <a:gd name="T6" fmla="*/ 360 w 721"/>
                  <a:gd name="T7" fmla="*/ 369 h 1779"/>
                  <a:gd name="T8" fmla="*/ 195 w 721"/>
                  <a:gd name="T9" fmla="*/ 161 h 1779"/>
                  <a:gd name="T10" fmla="*/ 696 w 721"/>
                  <a:gd name="T11" fmla="*/ 593 h 1779"/>
                  <a:gd name="T12" fmla="*/ 497 w 721"/>
                  <a:gd name="T13" fmla="*/ 393 h 1779"/>
                  <a:gd name="T14" fmla="*/ 360 w 721"/>
                  <a:gd name="T15" fmla="*/ 449 h 1779"/>
                  <a:gd name="T16" fmla="*/ 223 w 721"/>
                  <a:gd name="T17" fmla="*/ 393 h 1779"/>
                  <a:gd name="T18" fmla="*/ 24 w 721"/>
                  <a:gd name="T19" fmla="*/ 593 h 1779"/>
                  <a:gd name="T20" fmla="*/ 0 w 721"/>
                  <a:gd name="T21" fmla="*/ 1031 h 1779"/>
                  <a:gd name="T22" fmla="*/ 65 w 721"/>
                  <a:gd name="T23" fmla="*/ 1096 h 1779"/>
                  <a:gd name="T24" fmla="*/ 130 w 721"/>
                  <a:gd name="T25" fmla="*/ 1031 h 1779"/>
                  <a:gd name="T26" fmla="*/ 141 w 721"/>
                  <a:gd name="T27" fmla="*/ 614 h 1779"/>
                  <a:gd name="T28" fmla="*/ 158 w 721"/>
                  <a:gd name="T29" fmla="*/ 598 h 1779"/>
                  <a:gd name="T30" fmla="*/ 174 w 721"/>
                  <a:gd name="T31" fmla="*/ 614 h 1779"/>
                  <a:gd name="T32" fmla="*/ 174 w 721"/>
                  <a:gd name="T33" fmla="*/ 1084 h 1779"/>
                  <a:gd name="T34" fmla="*/ 174 w 721"/>
                  <a:gd name="T35" fmla="*/ 1122 h 1779"/>
                  <a:gd name="T36" fmla="*/ 177 w 721"/>
                  <a:gd name="T37" fmla="*/ 1707 h 1779"/>
                  <a:gd name="T38" fmla="*/ 249 w 721"/>
                  <a:gd name="T39" fmla="*/ 1779 h 1779"/>
                  <a:gd name="T40" fmla="*/ 321 w 721"/>
                  <a:gd name="T41" fmla="*/ 1707 h 1779"/>
                  <a:gd name="T42" fmla="*/ 344 w 721"/>
                  <a:gd name="T43" fmla="*/ 1122 h 1779"/>
                  <a:gd name="T44" fmla="*/ 360 w 721"/>
                  <a:gd name="T45" fmla="*/ 1106 h 1779"/>
                  <a:gd name="T46" fmla="*/ 376 w 721"/>
                  <a:gd name="T47" fmla="*/ 1122 h 1779"/>
                  <a:gd name="T48" fmla="*/ 399 w 721"/>
                  <a:gd name="T49" fmla="*/ 1707 h 1779"/>
                  <a:gd name="T50" fmla="*/ 471 w 721"/>
                  <a:gd name="T51" fmla="*/ 1779 h 1779"/>
                  <a:gd name="T52" fmla="*/ 544 w 721"/>
                  <a:gd name="T53" fmla="*/ 1707 h 1779"/>
                  <a:gd name="T54" fmla="*/ 546 w 721"/>
                  <a:gd name="T55" fmla="*/ 1122 h 1779"/>
                  <a:gd name="T56" fmla="*/ 546 w 721"/>
                  <a:gd name="T57" fmla="*/ 1084 h 1779"/>
                  <a:gd name="T58" fmla="*/ 547 w 721"/>
                  <a:gd name="T59" fmla="*/ 614 h 1779"/>
                  <a:gd name="T60" fmla="*/ 563 w 721"/>
                  <a:gd name="T61" fmla="*/ 598 h 1779"/>
                  <a:gd name="T62" fmla="*/ 579 w 721"/>
                  <a:gd name="T63" fmla="*/ 614 h 1779"/>
                  <a:gd name="T64" fmla="*/ 590 w 721"/>
                  <a:gd name="T65" fmla="*/ 1031 h 1779"/>
                  <a:gd name="T66" fmla="*/ 655 w 721"/>
                  <a:gd name="T67" fmla="*/ 1096 h 1779"/>
                  <a:gd name="T68" fmla="*/ 721 w 721"/>
                  <a:gd name="T69" fmla="*/ 1031 h 1779"/>
                  <a:gd name="T70" fmla="*/ 696 w 721"/>
                  <a:gd name="T71" fmla="*/ 593 h 17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21" h="1779">
                    <a:moveTo>
                      <a:pt x="195" y="161"/>
                    </a:moveTo>
                    <a:cubicBezTo>
                      <a:pt x="195" y="59"/>
                      <a:pt x="269" y="0"/>
                      <a:pt x="360" y="0"/>
                    </a:cubicBezTo>
                    <a:cubicBezTo>
                      <a:pt x="452" y="0"/>
                      <a:pt x="526" y="59"/>
                      <a:pt x="526" y="161"/>
                    </a:cubicBezTo>
                    <a:cubicBezTo>
                      <a:pt x="526" y="263"/>
                      <a:pt x="446" y="369"/>
                      <a:pt x="360" y="369"/>
                    </a:cubicBezTo>
                    <a:cubicBezTo>
                      <a:pt x="275" y="369"/>
                      <a:pt x="195" y="263"/>
                      <a:pt x="195" y="161"/>
                    </a:cubicBezTo>
                    <a:close/>
                    <a:moveTo>
                      <a:pt x="696" y="593"/>
                    </a:moveTo>
                    <a:cubicBezTo>
                      <a:pt x="696" y="474"/>
                      <a:pt x="572" y="393"/>
                      <a:pt x="497" y="393"/>
                    </a:cubicBezTo>
                    <a:cubicBezTo>
                      <a:pt x="421" y="393"/>
                      <a:pt x="420" y="449"/>
                      <a:pt x="360" y="449"/>
                    </a:cubicBezTo>
                    <a:cubicBezTo>
                      <a:pt x="301" y="449"/>
                      <a:pt x="283" y="393"/>
                      <a:pt x="223" y="393"/>
                    </a:cubicBezTo>
                    <a:cubicBezTo>
                      <a:pt x="164" y="393"/>
                      <a:pt x="24" y="474"/>
                      <a:pt x="24" y="593"/>
                    </a:cubicBezTo>
                    <a:cubicBezTo>
                      <a:pt x="0" y="1031"/>
                      <a:pt x="0" y="1031"/>
                      <a:pt x="0" y="1031"/>
                    </a:cubicBezTo>
                    <a:cubicBezTo>
                      <a:pt x="0" y="1067"/>
                      <a:pt x="29" y="1096"/>
                      <a:pt x="65" y="1096"/>
                    </a:cubicBezTo>
                    <a:cubicBezTo>
                      <a:pt x="101" y="1096"/>
                      <a:pt x="130" y="1067"/>
                      <a:pt x="130" y="1031"/>
                    </a:cubicBezTo>
                    <a:cubicBezTo>
                      <a:pt x="141" y="614"/>
                      <a:pt x="141" y="614"/>
                      <a:pt x="141" y="614"/>
                    </a:cubicBezTo>
                    <a:cubicBezTo>
                      <a:pt x="141" y="605"/>
                      <a:pt x="149" y="598"/>
                      <a:pt x="158" y="598"/>
                    </a:cubicBezTo>
                    <a:cubicBezTo>
                      <a:pt x="166" y="598"/>
                      <a:pt x="174" y="605"/>
                      <a:pt x="174" y="614"/>
                    </a:cubicBezTo>
                    <a:cubicBezTo>
                      <a:pt x="174" y="1084"/>
                      <a:pt x="174" y="1084"/>
                      <a:pt x="174" y="1084"/>
                    </a:cubicBezTo>
                    <a:cubicBezTo>
                      <a:pt x="174" y="1122"/>
                      <a:pt x="174" y="1122"/>
                      <a:pt x="174" y="1122"/>
                    </a:cubicBezTo>
                    <a:cubicBezTo>
                      <a:pt x="177" y="1707"/>
                      <a:pt x="177" y="1707"/>
                      <a:pt x="177" y="1707"/>
                    </a:cubicBezTo>
                    <a:cubicBezTo>
                      <a:pt x="177" y="1747"/>
                      <a:pt x="209" y="1779"/>
                      <a:pt x="249" y="1779"/>
                    </a:cubicBezTo>
                    <a:cubicBezTo>
                      <a:pt x="289" y="1779"/>
                      <a:pt x="321" y="1747"/>
                      <a:pt x="321" y="1707"/>
                    </a:cubicBezTo>
                    <a:cubicBezTo>
                      <a:pt x="344" y="1122"/>
                      <a:pt x="344" y="1122"/>
                      <a:pt x="344" y="1122"/>
                    </a:cubicBezTo>
                    <a:cubicBezTo>
                      <a:pt x="344" y="1113"/>
                      <a:pt x="351" y="1106"/>
                      <a:pt x="360" y="1106"/>
                    </a:cubicBezTo>
                    <a:cubicBezTo>
                      <a:pt x="369" y="1106"/>
                      <a:pt x="376" y="1113"/>
                      <a:pt x="376" y="1122"/>
                    </a:cubicBezTo>
                    <a:cubicBezTo>
                      <a:pt x="399" y="1707"/>
                      <a:pt x="399" y="1707"/>
                      <a:pt x="399" y="1707"/>
                    </a:cubicBezTo>
                    <a:cubicBezTo>
                      <a:pt x="399" y="1747"/>
                      <a:pt x="432" y="1779"/>
                      <a:pt x="471" y="1779"/>
                    </a:cubicBezTo>
                    <a:cubicBezTo>
                      <a:pt x="511" y="1779"/>
                      <a:pt x="544" y="1747"/>
                      <a:pt x="544" y="1707"/>
                    </a:cubicBezTo>
                    <a:cubicBezTo>
                      <a:pt x="546" y="1122"/>
                      <a:pt x="546" y="1122"/>
                      <a:pt x="546" y="1122"/>
                    </a:cubicBezTo>
                    <a:cubicBezTo>
                      <a:pt x="546" y="1084"/>
                      <a:pt x="546" y="1084"/>
                      <a:pt x="546" y="1084"/>
                    </a:cubicBezTo>
                    <a:cubicBezTo>
                      <a:pt x="547" y="614"/>
                      <a:pt x="547" y="614"/>
                      <a:pt x="547" y="614"/>
                    </a:cubicBezTo>
                    <a:cubicBezTo>
                      <a:pt x="547" y="605"/>
                      <a:pt x="554" y="598"/>
                      <a:pt x="563" y="598"/>
                    </a:cubicBezTo>
                    <a:cubicBezTo>
                      <a:pt x="572" y="598"/>
                      <a:pt x="579" y="605"/>
                      <a:pt x="579" y="614"/>
                    </a:cubicBezTo>
                    <a:cubicBezTo>
                      <a:pt x="590" y="1031"/>
                      <a:pt x="590" y="1031"/>
                      <a:pt x="590" y="1031"/>
                    </a:cubicBezTo>
                    <a:cubicBezTo>
                      <a:pt x="590" y="1067"/>
                      <a:pt x="619" y="1096"/>
                      <a:pt x="655" y="1096"/>
                    </a:cubicBezTo>
                    <a:cubicBezTo>
                      <a:pt x="691" y="1096"/>
                      <a:pt x="721" y="1067"/>
                      <a:pt x="721" y="1031"/>
                    </a:cubicBezTo>
                    <a:lnTo>
                      <a:pt x="696" y="593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chemeClr val="accent1"/>
                  </a:gs>
                  <a:gs pos="0">
                    <a:schemeClr val="accent1">
                      <a:lumMod val="50000"/>
                    </a:schemeClr>
                  </a:gs>
                </a:gsLst>
                <a:lin ang="16200000" scaled="1"/>
                <a:tileRect/>
              </a:gradFill>
              <a:ln w="9525">
                <a:noFill/>
                <a:round/>
                <a:headEnd/>
                <a:tailEnd/>
              </a:ln>
              <a:effectLst/>
              <a:scene3d>
                <a:camera prst="orthographicFront"/>
                <a:lightRig rig="twoPt" dir="t">
                  <a:rot lat="0" lon="0" rev="8400000"/>
                </a:lightRig>
              </a:scene3d>
              <a:sp3d extrusionH="63500" prstMaterial="matte"/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chemeClr val="tx2"/>
                  </a:solidFill>
                  <a:latin typeface="+mj-lt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25" name="Groupe 141"/>
            <p:cNvGrpSpPr>
              <a:grpSpLocks/>
            </p:cNvGrpSpPr>
            <p:nvPr/>
          </p:nvGrpSpPr>
          <p:grpSpPr bwMode="auto">
            <a:xfrm>
              <a:off x="4812409" y="4126817"/>
              <a:ext cx="720000" cy="288000"/>
              <a:chOff x="4785113" y="4850162"/>
              <a:chExt cx="904644" cy="367880"/>
            </a:xfrm>
          </p:grpSpPr>
          <p:sp>
            <p:nvSpPr>
              <p:cNvPr id="26" name="Freeform 5"/>
              <p:cNvSpPr>
                <a:spLocks noChangeAspect="1" noEditPoints="1"/>
              </p:cNvSpPr>
              <p:nvPr/>
            </p:nvSpPr>
            <p:spPr bwMode="gray">
              <a:xfrm>
                <a:off x="4973909" y="4850162"/>
                <a:ext cx="149460" cy="367880"/>
              </a:xfrm>
              <a:custGeom>
                <a:avLst/>
                <a:gdLst>
                  <a:gd name="T0" fmla="*/ 195 w 721"/>
                  <a:gd name="T1" fmla="*/ 161 h 1779"/>
                  <a:gd name="T2" fmla="*/ 360 w 721"/>
                  <a:gd name="T3" fmla="*/ 0 h 1779"/>
                  <a:gd name="T4" fmla="*/ 526 w 721"/>
                  <a:gd name="T5" fmla="*/ 161 h 1779"/>
                  <a:gd name="T6" fmla="*/ 360 w 721"/>
                  <a:gd name="T7" fmla="*/ 369 h 1779"/>
                  <a:gd name="T8" fmla="*/ 195 w 721"/>
                  <a:gd name="T9" fmla="*/ 161 h 1779"/>
                  <a:gd name="T10" fmla="*/ 696 w 721"/>
                  <a:gd name="T11" fmla="*/ 593 h 1779"/>
                  <a:gd name="T12" fmla="*/ 497 w 721"/>
                  <a:gd name="T13" fmla="*/ 393 h 1779"/>
                  <a:gd name="T14" fmla="*/ 360 w 721"/>
                  <a:gd name="T15" fmla="*/ 449 h 1779"/>
                  <a:gd name="T16" fmla="*/ 223 w 721"/>
                  <a:gd name="T17" fmla="*/ 393 h 1779"/>
                  <a:gd name="T18" fmla="*/ 24 w 721"/>
                  <a:gd name="T19" fmla="*/ 593 h 1779"/>
                  <a:gd name="T20" fmla="*/ 0 w 721"/>
                  <a:gd name="T21" fmla="*/ 1031 h 1779"/>
                  <a:gd name="T22" fmla="*/ 65 w 721"/>
                  <a:gd name="T23" fmla="*/ 1096 h 1779"/>
                  <a:gd name="T24" fmla="*/ 130 w 721"/>
                  <a:gd name="T25" fmla="*/ 1031 h 1779"/>
                  <a:gd name="T26" fmla="*/ 141 w 721"/>
                  <a:gd name="T27" fmla="*/ 614 h 1779"/>
                  <a:gd name="T28" fmla="*/ 158 w 721"/>
                  <a:gd name="T29" fmla="*/ 598 h 1779"/>
                  <a:gd name="T30" fmla="*/ 174 w 721"/>
                  <a:gd name="T31" fmla="*/ 614 h 1779"/>
                  <a:gd name="T32" fmla="*/ 174 w 721"/>
                  <a:gd name="T33" fmla="*/ 1084 h 1779"/>
                  <a:gd name="T34" fmla="*/ 174 w 721"/>
                  <a:gd name="T35" fmla="*/ 1122 h 1779"/>
                  <a:gd name="T36" fmla="*/ 177 w 721"/>
                  <a:gd name="T37" fmla="*/ 1707 h 1779"/>
                  <a:gd name="T38" fmla="*/ 249 w 721"/>
                  <a:gd name="T39" fmla="*/ 1779 h 1779"/>
                  <a:gd name="T40" fmla="*/ 321 w 721"/>
                  <a:gd name="T41" fmla="*/ 1707 h 1779"/>
                  <a:gd name="T42" fmla="*/ 344 w 721"/>
                  <a:gd name="T43" fmla="*/ 1122 h 1779"/>
                  <a:gd name="T44" fmla="*/ 360 w 721"/>
                  <a:gd name="T45" fmla="*/ 1106 h 1779"/>
                  <a:gd name="T46" fmla="*/ 376 w 721"/>
                  <a:gd name="T47" fmla="*/ 1122 h 1779"/>
                  <a:gd name="T48" fmla="*/ 399 w 721"/>
                  <a:gd name="T49" fmla="*/ 1707 h 1779"/>
                  <a:gd name="T50" fmla="*/ 471 w 721"/>
                  <a:gd name="T51" fmla="*/ 1779 h 1779"/>
                  <a:gd name="T52" fmla="*/ 544 w 721"/>
                  <a:gd name="T53" fmla="*/ 1707 h 1779"/>
                  <a:gd name="T54" fmla="*/ 546 w 721"/>
                  <a:gd name="T55" fmla="*/ 1122 h 1779"/>
                  <a:gd name="T56" fmla="*/ 546 w 721"/>
                  <a:gd name="T57" fmla="*/ 1084 h 1779"/>
                  <a:gd name="T58" fmla="*/ 547 w 721"/>
                  <a:gd name="T59" fmla="*/ 614 h 1779"/>
                  <a:gd name="T60" fmla="*/ 563 w 721"/>
                  <a:gd name="T61" fmla="*/ 598 h 1779"/>
                  <a:gd name="T62" fmla="*/ 579 w 721"/>
                  <a:gd name="T63" fmla="*/ 614 h 1779"/>
                  <a:gd name="T64" fmla="*/ 590 w 721"/>
                  <a:gd name="T65" fmla="*/ 1031 h 1779"/>
                  <a:gd name="T66" fmla="*/ 655 w 721"/>
                  <a:gd name="T67" fmla="*/ 1096 h 1779"/>
                  <a:gd name="T68" fmla="*/ 721 w 721"/>
                  <a:gd name="T69" fmla="*/ 1031 h 1779"/>
                  <a:gd name="T70" fmla="*/ 696 w 721"/>
                  <a:gd name="T71" fmla="*/ 593 h 17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21" h="1779">
                    <a:moveTo>
                      <a:pt x="195" y="161"/>
                    </a:moveTo>
                    <a:cubicBezTo>
                      <a:pt x="195" y="59"/>
                      <a:pt x="269" y="0"/>
                      <a:pt x="360" y="0"/>
                    </a:cubicBezTo>
                    <a:cubicBezTo>
                      <a:pt x="452" y="0"/>
                      <a:pt x="526" y="59"/>
                      <a:pt x="526" y="161"/>
                    </a:cubicBezTo>
                    <a:cubicBezTo>
                      <a:pt x="526" y="263"/>
                      <a:pt x="446" y="369"/>
                      <a:pt x="360" y="369"/>
                    </a:cubicBezTo>
                    <a:cubicBezTo>
                      <a:pt x="275" y="369"/>
                      <a:pt x="195" y="263"/>
                      <a:pt x="195" y="161"/>
                    </a:cubicBezTo>
                    <a:close/>
                    <a:moveTo>
                      <a:pt x="696" y="593"/>
                    </a:moveTo>
                    <a:cubicBezTo>
                      <a:pt x="696" y="474"/>
                      <a:pt x="572" y="393"/>
                      <a:pt x="497" y="393"/>
                    </a:cubicBezTo>
                    <a:cubicBezTo>
                      <a:pt x="421" y="393"/>
                      <a:pt x="420" y="449"/>
                      <a:pt x="360" y="449"/>
                    </a:cubicBezTo>
                    <a:cubicBezTo>
                      <a:pt x="301" y="449"/>
                      <a:pt x="283" y="393"/>
                      <a:pt x="223" y="393"/>
                    </a:cubicBezTo>
                    <a:cubicBezTo>
                      <a:pt x="164" y="393"/>
                      <a:pt x="24" y="474"/>
                      <a:pt x="24" y="593"/>
                    </a:cubicBezTo>
                    <a:cubicBezTo>
                      <a:pt x="0" y="1031"/>
                      <a:pt x="0" y="1031"/>
                      <a:pt x="0" y="1031"/>
                    </a:cubicBezTo>
                    <a:cubicBezTo>
                      <a:pt x="0" y="1067"/>
                      <a:pt x="29" y="1096"/>
                      <a:pt x="65" y="1096"/>
                    </a:cubicBezTo>
                    <a:cubicBezTo>
                      <a:pt x="101" y="1096"/>
                      <a:pt x="130" y="1067"/>
                      <a:pt x="130" y="1031"/>
                    </a:cubicBezTo>
                    <a:cubicBezTo>
                      <a:pt x="141" y="614"/>
                      <a:pt x="141" y="614"/>
                      <a:pt x="141" y="614"/>
                    </a:cubicBezTo>
                    <a:cubicBezTo>
                      <a:pt x="141" y="605"/>
                      <a:pt x="149" y="598"/>
                      <a:pt x="158" y="598"/>
                    </a:cubicBezTo>
                    <a:cubicBezTo>
                      <a:pt x="166" y="598"/>
                      <a:pt x="174" y="605"/>
                      <a:pt x="174" y="614"/>
                    </a:cubicBezTo>
                    <a:cubicBezTo>
                      <a:pt x="174" y="1084"/>
                      <a:pt x="174" y="1084"/>
                      <a:pt x="174" y="1084"/>
                    </a:cubicBezTo>
                    <a:cubicBezTo>
                      <a:pt x="174" y="1122"/>
                      <a:pt x="174" y="1122"/>
                      <a:pt x="174" y="1122"/>
                    </a:cubicBezTo>
                    <a:cubicBezTo>
                      <a:pt x="177" y="1707"/>
                      <a:pt x="177" y="1707"/>
                      <a:pt x="177" y="1707"/>
                    </a:cubicBezTo>
                    <a:cubicBezTo>
                      <a:pt x="177" y="1747"/>
                      <a:pt x="209" y="1779"/>
                      <a:pt x="249" y="1779"/>
                    </a:cubicBezTo>
                    <a:cubicBezTo>
                      <a:pt x="289" y="1779"/>
                      <a:pt x="321" y="1747"/>
                      <a:pt x="321" y="1707"/>
                    </a:cubicBezTo>
                    <a:cubicBezTo>
                      <a:pt x="344" y="1122"/>
                      <a:pt x="344" y="1122"/>
                      <a:pt x="344" y="1122"/>
                    </a:cubicBezTo>
                    <a:cubicBezTo>
                      <a:pt x="344" y="1113"/>
                      <a:pt x="351" y="1106"/>
                      <a:pt x="360" y="1106"/>
                    </a:cubicBezTo>
                    <a:cubicBezTo>
                      <a:pt x="369" y="1106"/>
                      <a:pt x="376" y="1113"/>
                      <a:pt x="376" y="1122"/>
                    </a:cubicBezTo>
                    <a:cubicBezTo>
                      <a:pt x="399" y="1707"/>
                      <a:pt x="399" y="1707"/>
                      <a:pt x="399" y="1707"/>
                    </a:cubicBezTo>
                    <a:cubicBezTo>
                      <a:pt x="399" y="1747"/>
                      <a:pt x="432" y="1779"/>
                      <a:pt x="471" y="1779"/>
                    </a:cubicBezTo>
                    <a:cubicBezTo>
                      <a:pt x="511" y="1779"/>
                      <a:pt x="544" y="1747"/>
                      <a:pt x="544" y="1707"/>
                    </a:cubicBezTo>
                    <a:cubicBezTo>
                      <a:pt x="546" y="1122"/>
                      <a:pt x="546" y="1122"/>
                      <a:pt x="546" y="1122"/>
                    </a:cubicBezTo>
                    <a:cubicBezTo>
                      <a:pt x="546" y="1084"/>
                      <a:pt x="546" y="1084"/>
                      <a:pt x="546" y="1084"/>
                    </a:cubicBezTo>
                    <a:cubicBezTo>
                      <a:pt x="547" y="614"/>
                      <a:pt x="547" y="614"/>
                      <a:pt x="547" y="614"/>
                    </a:cubicBezTo>
                    <a:cubicBezTo>
                      <a:pt x="547" y="605"/>
                      <a:pt x="554" y="598"/>
                      <a:pt x="563" y="598"/>
                    </a:cubicBezTo>
                    <a:cubicBezTo>
                      <a:pt x="572" y="598"/>
                      <a:pt x="579" y="605"/>
                      <a:pt x="579" y="614"/>
                    </a:cubicBezTo>
                    <a:cubicBezTo>
                      <a:pt x="590" y="1031"/>
                      <a:pt x="590" y="1031"/>
                      <a:pt x="590" y="1031"/>
                    </a:cubicBezTo>
                    <a:cubicBezTo>
                      <a:pt x="590" y="1067"/>
                      <a:pt x="619" y="1096"/>
                      <a:pt x="655" y="1096"/>
                    </a:cubicBezTo>
                    <a:cubicBezTo>
                      <a:pt x="691" y="1096"/>
                      <a:pt x="721" y="1067"/>
                      <a:pt x="721" y="1031"/>
                    </a:cubicBezTo>
                    <a:lnTo>
                      <a:pt x="696" y="593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chemeClr val="accent1">
                      <a:alpha val="35000"/>
                    </a:schemeClr>
                  </a:gs>
                  <a:gs pos="0">
                    <a:schemeClr val="accent1">
                      <a:lumMod val="50000"/>
                    </a:schemeClr>
                  </a:gs>
                </a:gsLst>
                <a:lin ang="16200000" scaled="1"/>
                <a:tileRect/>
              </a:gradFill>
              <a:ln w="9525">
                <a:noFill/>
                <a:round/>
                <a:headEnd/>
                <a:tailEnd/>
              </a:ln>
              <a:effectLst/>
              <a:scene3d>
                <a:camera prst="orthographicFront"/>
                <a:lightRig rig="twoPt" dir="t">
                  <a:rot lat="0" lon="0" rev="8400000"/>
                </a:lightRig>
              </a:scene3d>
              <a:sp3d extrusionH="63500" prstMaterial="matte"/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chemeClr val="tx2"/>
                  </a:solidFill>
                  <a:latin typeface="+mj-lt"/>
                  <a:ea typeface="+mn-ea"/>
                  <a:cs typeface="Arial" charset="0"/>
                </a:endParaRPr>
              </a:p>
            </p:txBody>
          </p:sp>
          <p:sp>
            <p:nvSpPr>
              <p:cNvPr id="27" name="Freeform 5"/>
              <p:cNvSpPr>
                <a:spLocks noChangeAspect="1" noEditPoints="1"/>
              </p:cNvSpPr>
              <p:nvPr/>
            </p:nvSpPr>
            <p:spPr bwMode="gray">
              <a:xfrm>
                <a:off x="5162705" y="4850162"/>
                <a:ext cx="149460" cy="367880"/>
              </a:xfrm>
              <a:custGeom>
                <a:avLst/>
                <a:gdLst>
                  <a:gd name="T0" fmla="*/ 195 w 721"/>
                  <a:gd name="T1" fmla="*/ 161 h 1779"/>
                  <a:gd name="T2" fmla="*/ 360 w 721"/>
                  <a:gd name="T3" fmla="*/ 0 h 1779"/>
                  <a:gd name="T4" fmla="*/ 526 w 721"/>
                  <a:gd name="T5" fmla="*/ 161 h 1779"/>
                  <a:gd name="T6" fmla="*/ 360 w 721"/>
                  <a:gd name="T7" fmla="*/ 369 h 1779"/>
                  <a:gd name="T8" fmla="*/ 195 w 721"/>
                  <a:gd name="T9" fmla="*/ 161 h 1779"/>
                  <a:gd name="T10" fmla="*/ 696 w 721"/>
                  <a:gd name="T11" fmla="*/ 593 h 1779"/>
                  <a:gd name="T12" fmla="*/ 497 w 721"/>
                  <a:gd name="T13" fmla="*/ 393 h 1779"/>
                  <a:gd name="T14" fmla="*/ 360 w 721"/>
                  <a:gd name="T15" fmla="*/ 449 h 1779"/>
                  <a:gd name="T16" fmla="*/ 223 w 721"/>
                  <a:gd name="T17" fmla="*/ 393 h 1779"/>
                  <a:gd name="T18" fmla="*/ 24 w 721"/>
                  <a:gd name="T19" fmla="*/ 593 h 1779"/>
                  <a:gd name="T20" fmla="*/ 0 w 721"/>
                  <a:gd name="T21" fmla="*/ 1031 h 1779"/>
                  <a:gd name="T22" fmla="*/ 65 w 721"/>
                  <a:gd name="T23" fmla="*/ 1096 h 1779"/>
                  <a:gd name="T24" fmla="*/ 130 w 721"/>
                  <a:gd name="T25" fmla="*/ 1031 h 1779"/>
                  <a:gd name="T26" fmla="*/ 141 w 721"/>
                  <a:gd name="T27" fmla="*/ 614 h 1779"/>
                  <a:gd name="T28" fmla="*/ 158 w 721"/>
                  <a:gd name="T29" fmla="*/ 598 h 1779"/>
                  <a:gd name="T30" fmla="*/ 174 w 721"/>
                  <a:gd name="T31" fmla="*/ 614 h 1779"/>
                  <a:gd name="T32" fmla="*/ 174 w 721"/>
                  <a:gd name="T33" fmla="*/ 1084 h 1779"/>
                  <a:gd name="T34" fmla="*/ 174 w 721"/>
                  <a:gd name="T35" fmla="*/ 1122 h 1779"/>
                  <a:gd name="T36" fmla="*/ 177 w 721"/>
                  <a:gd name="T37" fmla="*/ 1707 h 1779"/>
                  <a:gd name="T38" fmla="*/ 249 w 721"/>
                  <a:gd name="T39" fmla="*/ 1779 h 1779"/>
                  <a:gd name="T40" fmla="*/ 321 w 721"/>
                  <a:gd name="T41" fmla="*/ 1707 h 1779"/>
                  <a:gd name="T42" fmla="*/ 344 w 721"/>
                  <a:gd name="T43" fmla="*/ 1122 h 1779"/>
                  <a:gd name="T44" fmla="*/ 360 w 721"/>
                  <a:gd name="T45" fmla="*/ 1106 h 1779"/>
                  <a:gd name="T46" fmla="*/ 376 w 721"/>
                  <a:gd name="T47" fmla="*/ 1122 h 1779"/>
                  <a:gd name="T48" fmla="*/ 399 w 721"/>
                  <a:gd name="T49" fmla="*/ 1707 h 1779"/>
                  <a:gd name="T50" fmla="*/ 471 w 721"/>
                  <a:gd name="T51" fmla="*/ 1779 h 1779"/>
                  <a:gd name="T52" fmla="*/ 544 w 721"/>
                  <a:gd name="T53" fmla="*/ 1707 h 1779"/>
                  <a:gd name="T54" fmla="*/ 546 w 721"/>
                  <a:gd name="T55" fmla="*/ 1122 h 1779"/>
                  <a:gd name="T56" fmla="*/ 546 w 721"/>
                  <a:gd name="T57" fmla="*/ 1084 h 1779"/>
                  <a:gd name="T58" fmla="*/ 547 w 721"/>
                  <a:gd name="T59" fmla="*/ 614 h 1779"/>
                  <a:gd name="T60" fmla="*/ 563 w 721"/>
                  <a:gd name="T61" fmla="*/ 598 h 1779"/>
                  <a:gd name="T62" fmla="*/ 579 w 721"/>
                  <a:gd name="T63" fmla="*/ 614 h 1779"/>
                  <a:gd name="T64" fmla="*/ 590 w 721"/>
                  <a:gd name="T65" fmla="*/ 1031 h 1779"/>
                  <a:gd name="T66" fmla="*/ 655 w 721"/>
                  <a:gd name="T67" fmla="*/ 1096 h 1779"/>
                  <a:gd name="T68" fmla="*/ 721 w 721"/>
                  <a:gd name="T69" fmla="*/ 1031 h 1779"/>
                  <a:gd name="T70" fmla="*/ 696 w 721"/>
                  <a:gd name="T71" fmla="*/ 593 h 17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21" h="1779">
                    <a:moveTo>
                      <a:pt x="195" y="161"/>
                    </a:moveTo>
                    <a:cubicBezTo>
                      <a:pt x="195" y="59"/>
                      <a:pt x="269" y="0"/>
                      <a:pt x="360" y="0"/>
                    </a:cubicBezTo>
                    <a:cubicBezTo>
                      <a:pt x="452" y="0"/>
                      <a:pt x="526" y="59"/>
                      <a:pt x="526" y="161"/>
                    </a:cubicBezTo>
                    <a:cubicBezTo>
                      <a:pt x="526" y="263"/>
                      <a:pt x="446" y="369"/>
                      <a:pt x="360" y="369"/>
                    </a:cubicBezTo>
                    <a:cubicBezTo>
                      <a:pt x="275" y="369"/>
                      <a:pt x="195" y="263"/>
                      <a:pt x="195" y="161"/>
                    </a:cubicBezTo>
                    <a:close/>
                    <a:moveTo>
                      <a:pt x="696" y="593"/>
                    </a:moveTo>
                    <a:cubicBezTo>
                      <a:pt x="696" y="474"/>
                      <a:pt x="572" y="393"/>
                      <a:pt x="497" y="393"/>
                    </a:cubicBezTo>
                    <a:cubicBezTo>
                      <a:pt x="421" y="393"/>
                      <a:pt x="420" y="449"/>
                      <a:pt x="360" y="449"/>
                    </a:cubicBezTo>
                    <a:cubicBezTo>
                      <a:pt x="301" y="449"/>
                      <a:pt x="283" y="393"/>
                      <a:pt x="223" y="393"/>
                    </a:cubicBezTo>
                    <a:cubicBezTo>
                      <a:pt x="164" y="393"/>
                      <a:pt x="24" y="474"/>
                      <a:pt x="24" y="593"/>
                    </a:cubicBezTo>
                    <a:cubicBezTo>
                      <a:pt x="0" y="1031"/>
                      <a:pt x="0" y="1031"/>
                      <a:pt x="0" y="1031"/>
                    </a:cubicBezTo>
                    <a:cubicBezTo>
                      <a:pt x="0" y="1067"/>
                      <a:pt x="29" y="1096"/>
                      <a:pt x="65" y="1096"/>
                    </a:cubicBezTo>
                    <a:cubicBezTo>
                      <a:pt x="101" y="1096"/>
                      <a:pt x="130" y="1067"/>
                      <a:pt x="130" y="1031"/>
                    </a:cubicBezTo>
                    <a:cubicBezTo>
                      <a:pt x="141" y="614"/>
                      <a:pt x="141" y="614"/>
                      <a:pt x="141" y="614"/>
                    </a:cubicBezTo>
                    <a:cubicBezTo>
                      <a:pt x="141" y="605"/>
                      <a:pt x="149" y="598"/>
                      <a:pt x="158" y="598"/>
                    </a:cubicBezTo>
                    <a:cubicBezTo>
                      <a:pt x="166" y="598"/>
                      <a:pt x="174" y="605"/>
                      <a:pt x="174" y="614"/>
                    </a:cubicBezTo>
                    <a:cubicBezTo>
                      <a:pt x="174" y="1084"/>
                      <a:pt x="174" y="1084"/>
                      <a:pt x="174" y="1084"/>
                    </a:cubicBezTo>
                    <a:cubicBezTo>
                      <a:pt x="174" y="1122"/>
                      <a:pt x="174" y="1122"/>
                      <a:pt x="174" y="1122"/>
                    </a:cubicBezTo>
                    <a:cubicBezTo>
                      <a:pt x="177" y="1707"/>
                      <a:pt x="177" y="1707"/>
                      <a:pt x="177" y="1707"/>
                    </a:cubicBezTo>
                    <a:cubicBezTo>
                      <a:pt x="177" y="1747"/>
                      <a:pt x="209" y="1779"/>
                      <a:pt x="249" y="1779"/>
                    </a:cubicBezTo>
                    <a:cubicBezTo>
                      <a:pt x="289" y="1779"/>
                      <a:pt x="321" y="1747"/>
                      <a:pt x="321" y="1707"/>
                    </a:cubicBezTo>
                    <a:cubicBezTo>
                      <a:pt x="344" y="1122"/>
                      <a:pt x="344" y="1122"/>
                      <a:pt x="344" y="1122"/>
                    </a:cubicBezTo>
                    <a:cubicBezTo>
                      <a:pt x="344" y="1113"/>
                      <a:pt x="351" y="1106"/>
                      <a:pt x="360" y="1106"/>
                    </a:cubicBezTo>
                    <a:cubicBezTo>
                      <a:pt x="369" y="1106"/>
                      <a:pt x="376" y="1113"/>
                      <a:pt x="376" y="1122"/>
                    </a:cubicBezTo>
                    <a:cubicBezTo>
                      <a:pt x="399" y="1707"/>
                      <a:pt x="399" y="1707"/>
                      <a:pt x="399" y="1707"/>
                    </a:cubicBezTo>
                    <a:cubicBezTo>
                      <a:pt x="399" y="1747"/>
                      <a:pt x="432" y="1779"/>
                      <a:pt x="471" y="1779"/>
                    </a:cubicBezTo>
                    <a:cubicBezTo>
                      <a:pt x="511" y="1779"/>
                      <a:pt x="544" y="1747"/>
                      <a:pt x="544" y="1707"/>
                    </a:cubicBezTo>
                    <a:cubicBezTo>
                      <a:pt x="546" y="1122"/>
                      <a:pt x="546" y="1122"/>
                      <a:pt x="546" y="1122"/>
                    </a:cubicBezTo>
                    <a:cubicBezTo>
                      <a:pt x="546" y="1084"/>
                      <a:pt x="546" y="1084"/>
                      <a:pt x="546" y="1084"/>
                    </a:cubicBezTo>
                    <a:cubicBezTo>
                      <a:pt x="547" y="614"/>
                      <a:pt x="547" y="614"/>
                      <a:pt x="547" y="614"/>
                    </a:cubicBezTo>
                    <a:cubicBezTo>
                      <a:pt x="547" y="605"/>
                      <a:pt x="554" y="598"/>
                      <a:pt x="563" y="598"/>
                    </a:cubicBezTo>
                    <a:cubicBezTo>
                      <a:pt x="572" y="598"/>
                      <a:pt x="579" y="605"/>
                      <a:pt x="579" y="614"/>
                    </a:cubicBezTo>
                    <a:cubicBezTo>
                      <a:pt x="590" y="1031"/>
                      <a:pt x="590" y="1031"/>
                      <a:pt x="590" y="1031"/>
                    </a:cubicBezTo>
                    <a:cubicBezTo>
                      <a:pt x="590" y="1067"/>
                      <a:pt x="619" y="1096"/>
                      <a:pt x="655" y="1096"/>
                    </a:cubicBezTo>
                    <a:cubicBezTo>
                      <a:pt x="691" y="1096"/>
                      <a:pt x="721" y="1067"/>
                      <a:pt x="721" y="1031"/>
                    </a:cubicBezTo>
                    <a:lnTo>
                      <a:pt x="696" y="593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chemeClr val="accent1">
                      <a:alpha val="35000"/>
                    </a:schemeClr>
                  </a:gs>
                  <a:gs pos="0">
                    <a:schemeClr val="accent1">
                      <a:lumMod val="50000"/>
                    </a:schemeClr>
                  </a:gs>
                </a:gsLst>
                <a:lin ang="16200000" scaled="1"/>
                <a:tileRect/>
              </a:gradFill>
              <a:ln w="9525">
                <a:noFill/>
                <a:round/>
                <a:headEnd/>
                <a:tailEnd/>
              </a:ln>
              <a:effectLst/>
              <a:scene3d>
                <a:camera prst="orthographicFront"/>
                <a:lightRig rig="twoPt" dir="t">
                  <a:rot lat="0" lon="0" rev="8400000"/>
                </a:lightRig>
              </a:scene3d>
              <a:sp3d extrusionH="63500" prstMaterial="matte"/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chemeClr val="tx2"/>
                  </a:solidFill>
                  <a:latin typeface="+mj-lt"/>
                  <a:ea typeface="+mn-ea"/>
                  <a:cs typeface="Arial" charset="0"/>
                </a:endParaRPr>
              </a:p>
            </p:txBody>
          </p:sp>
          <p:sp>
            <p:nvSpPr>
              <p:cNvPr id="28" name="Freeform 5"/>
              <p:cNvSpPr>
                <a:spLocks noChangeAspect="1" noEditPoints="1"/>
              </p:cNvSpPr>
              <p:nvPr/>
            </p:nvSpPr>
            <p:spPr bwMode="gray">
              <a:xfrm>
                <a:off x="5351501" y="4850162"/>
                <a:ext cx="149460" cy="367880"/>
              </a:xfrm>
              <a:custGeom>
                <a:avLst/>
                <a:gdLst>
                  <a:gd name="T0" fmla="*/ 195 w 721"/>
                  <a:gd name="T1" fmla="*/ 161 h 1779"/>
                  <a:gd name="T2" fmla="*/ 360 w 721"/>
                  <a:gd name="T3" fmla="*/ 0 h 1779"/>
                  <a:gd name="T4" fmla="*/ 526 w 721"/>
                  <a:gd name="T5" fmla="*/ 161 h 1779"/>
                  <a:gd name="T6" fmla="*/ 360 w 721"/>
                  <a:gd name="T7" fmla="*/ 369 h 1779"/>
                  <a:gd name="T8" fmla="*/ 195 w 721"/>
                  <a:gd name="T9" fmla="*/ 161 h 1779"/>
                  <a:gd name="T10" fmla="*/ 696 w 721"/>
                  <a:gd name="T11" fmla="*/ 593 h 1779"/>
                  <a:gd name="T12" fmla="*/ 497 w 721"/>
                  <a:gd name="T13" fmla="*/ 393 h 1779"/>
                  <a:gd name="T14" fmla="*/ 360 w 721"/>
                  <a:gd name="T15" fmla="*/ 449 h 1779"/>
                  <a:gd name="T16" fmla="*/ 223 w 721"/>
                  <a:gd name="T17" fmla="*/ 393 h 1779"/>
                  <a:gd name="T18" fmla="*/ 24 w 721"/>
                  <a:gd name="T19" fmla="*/ 593 h 1779"/>
                  <a:gd name="T20" fmla="*/ 0 w 721"/>
                  <a:gd name="T21" fmla="*/ 1031 h 1779"/>
                  <a:gd name="T22" fmla="*/ 65 w 721"/>
                  <a:gd name="T23" fmla="*/ 1096 h 1779"/>
                  <a:gd name="T24" fmla="*/ 130 w 721"/>
                  <a:gd name="T25" fmla="*/ 1031 h 1779"/>
                  <a:gd name="T26" fmla="*/ 141 w 721"/>
                  <a:gd name="T27" fmla="*/ 614 h 1779"/>
                  <a:gd name="T28" fmla="*/ 158 w 721"/>
                  <a:gd name="T29" fmla="*/ 598 h 1779"/>
                  <a:gd name="T30" fmla="*/ 174 w 721"/>
                  <a:gd name="T31" fmla="*/ 614 h 1779"/>
                  <a:gd name="T32" fmla="*/ 174 w 721"/>
                  <a:gd name="T33" fmla="*/ 1084 h 1779"/>
                  <a:gd name="T34" fmla="*/ 174 w 721"/>
                  <a:gd name="T35" fmla="*/ 1122 h 1779"/>
                  <a:gd name="T36" fmla="*/ 177 w 721"/>
                  <a:gd name="T37" fmla="*/ 1707 h 1779"/>
                  <a:gd name="T38" fmla="*/ 249 w 721"/>
                  <a:gd name="T39" fmla="*/ 1779 h 1779"/>
                  <a:gd name="T40" fmla="*/ 321 w 721"/>
                  <a:gd name="T41" fmla="*/ 1707 h 1779"/>
                  <a:gd name="T42" fmla="*/ 344 w 721"/>
                  <a:gd name="T43" fmla="*/ 1122 h 1779"/>
                  <a:gd name="T44" fmla="*/ 360 w 721"/>
                  <a:gd name="T45" fmla="*/ 1106 h 1779"/>
                  <a:gd name="T46" fmla="*/ 376 w 721"/>
                  <a:gd name="T47" fmla="*/ 1122 h 1779"/>
                  <a:gd name="T48" fmla="*/ 399 w 721"/>
                  <a:gd name="T49" fmla="*/ 1707 h 1779"/>
                  <a:gd name="T50" fmla="*/ 471 w 721"/>
                  <a:gd name="T51" fmla="*/ 1779 h 1779"/>
                  <a:gd name="T52" fmla="*/ 544 w 721"/>
                  <a:gd name="T53" fmla="*/ 1707 h 1779"/>
                  <a:gd name="T54" fmla="*/ 546 w 721"/>
                  <a:gd name="T55" fmla="*/ 1122 h 1779"/>
                  <a:gd name="T56" fmla="*/ 546 w 721"/>
                  <a:gd name="T57" fmla="*/ 1084 h 1779"/>
                  <a:gd name="T58" fmla="*/ 547 w 721"/>
                  <a:gd name="T59" fmla="*/ 614 h 1779"/>
                  <a:gd name="T60" fmla="*/ 563 w 721"/>
                  <a:gd name="T61" fmla="*/ 598 h 1779"/>
                  <a:gd name="T62" fmla="*/ 579 w 721"/>
                  <a:gd name="T63" fmla="*/ 614 h 1779"/>
                  <a:gd name="T64" fmla="*/ 590 w 721"/>
                  <a:gd name="T65" fmla="*/ 1031 h 1779"/>
                  <a:gd name="T66" fmla="*/ 655 w 721"/>
                  <a:gd name="T67" fmla="*/ 1096 h 1779"/>
                  <a:gd name="T68" fmla="*/ 721 w 721"/>
                  <a:gd name="T69" fmla="*/ 1031 h 1779"/>
                  <a:gd name="T70" fmla="*/ 696 w 721"/>
                  <a:gd name="T71" fmla="*/ 593 h 17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21" h="1779">
                    <a:moveTo>
                      <a:pt x="195" y="161"/>
                    </a:moveTo>
                    <a:cubicBezTo>
                      <a:pt x="195" y="59"/>
                      <a:pt x="269" y="0"/>
                      <a:pt x="360" y="0"/>
                    </a:cubicBezTo>
                    <a:cubicBezTo>
                      <a:pt x="452" y="0"/>
                      <a:pt x="526" y="59"/>
                      <a:pt x="526" y="161"/>
                    </a:cubicBezTo>
                    <a:cubicBezTo>
                      <a:pt x="526" y="263"/>
                      <a:pt x="446" y="369"/>
                      <a:pt x="360" y="369"/>
                    </a:cubicBezTo>
                    <a:cubicBezTo>
                      <a:pt x="275" y="369"/>
                      <a:pt x="195" y="263"/>
                      <a:pt x="195" y="161"/>
                    </a:cubicBezTo>
                    <a:close/>
                    <a:moveTo>
                      <a:pt x="696" y="593"/>
                    </a:moveTo>
                    <a:cubicBezTo>
                      <a:pt x="696" y="474"/>
                      <a:pt x="572" y="393"/>
                      <a:pt x="497" y="393"/>
                    </a:cubicBezTo>
                    <a:cubicBezTo>
                      <a:pt x="421" y="393"/>
                      <a:pt x="420" y="449"/>
                      <a:pt x="360" y="449"/>
                    </a:cubicBezTo>
                    <a:cubicBezTo>
                      <a:pt x="301" y="449"/>
                      <a:pt x="283" y="393"/>
                      <a:pt x="223" y="393"/>
                    </a:cubicBezTo>
                    <a:cubicBezTo>
                      <a:pt x="164" y="393"/>
                      <a:pt x="24" y="474"/>
                      <a:pt x="24" y="593"/>
                    </a:cubicBezTo>
                    <a:cubicBezTo>
                      <a:pt x="0" y="1031"/>
                      <a:pt x="0" y="1031"/>
                      <a:pt x="0" y="1031"/>
                    </a:cubicBezTo>
                    <a:cubicBezTo>
                      <a:pt x="0" y="1067"/>
                      <a:pt x="29" y="1096"/>
                      <a:pt x="65" y="1096"/>
                    </a:cubicBezTo>
                    <a:cubicBezTo>
                      <a:pt x="101" y="1096"/>
                      <a:pt x="130" y="1067"/>
                      <a:pt x="130" y="1031"/>
                    </a:cubicBezTo>
                    <a:cubicBezTo>
                      <a:pt x="141" y="614"/>
                      <a:pt x="141" y="614"/>
                      <a:pt x="141" y="614"/>
                    </a:cubicBezTo>
                    <a:cubicBezTo>
                      <a:pt x="141" y="605"/>
                      <a:pt x="149" y="598"/>
                      <a:pt x="158" y="598"/>
                    </a:cubicBezTo>
                    <a:cubicBezTo>
                      <a:pt x="166" y="598"/>
                      <a:pt x="174" y="605"/>
                      <a:pt x="174" y="614"/>
                    </a:cubicBezTo>
                    <a:cubicBezTo>
                      <a:pt x="174" y="1084"/>
                      <a:pt x="174" y="1084"/>
                      <a:pt x="174" y="1084"/>
                    </a:cubicBezTo>
                    <a:cubicBezTo>
                      <a:pt x="174" y="1122"/>
                      <a:pt x="174" y="1122"/>
                      <a:pt x="174" y="1122"/>
                    </a:cubicBezTo>
                    <a:cubicBezTo>
                      <a:pt x="177" y="1707"/>
                      <a:pt x="177" y="1707"/>
                      <a:pt x="177" y="1707"/>
                    </a:cubicBezTo>
                    <a:cubicBezTo>
                      <a:pt x="177" y="1747"/>
                      <a:pt x="209" y="1779"/>
                      <a:pt x="249" y="1779"/>
                    </a:cubicBezTo>
                    <a:cubicBezTo>
                      <a:pt x="289" y="1779"/>
                      <a:pt x="321" y="1747"/>
                      <a:pt x="321" y="1707"/>
                    </a:cubicBezTo>
                    <a:cubicBezTo>
                      <a:pt x="344" y="1122"/>
                      <a:pt x="344" y="1122"/>
                      <a:pt x="344" y="1122"/>
                    </a:cubicBezTo>
                    <a:cubicBezTo>
                      <a:pt x="344" y="1113"/>
                      <a:pt x="351" y="1106"/>
                      <a:pt x="360" y="1106"/>
                    </a:cubicBezTo>
                    <a:cubicBezTo>
                      <a:pt x="369" y="1106"/>
                      <a:pt x="376" y="1113"/>
                      <a:pt x="376" y="1122"/>
                    </a:cubicBezTo>
                    <a:cubicBezTo>
                      <a:pt x="399" y="1707"/>
                      <a:pt x="399" y="1707"/>
                      <a:pt x="399" y="1707"/>
                    </a:cubicBezTo>
                    <a:cubicBezTo>
                      <a:pt x="399" y="1747"/>
                      <a:pt x="432" y="1779"/>
                      <a:pt x="471" y="1779"/>
                    </a:cubicBezTo>
                    <a:cubicBezTo>
                      <a:pt x="511" y="1779"/>
                      <a:pt x="544" y="1747"/>
                      <a:pt x="544" y="1707"/>
                    </a:cubicBezTo>
                    <a:cubicBezTo>
                      <a:pt x="546" y="1122"/>
                      <a:pt x="546" y="1122"/>
                      <a:pt x="546" y="1122"/>
                    </a:cubicBezTo>
                    <a:cubicBezTo>
                      <a:pt x="546" y="1084"/>
                      <a:pt x="546" y="1084"/>
                      <a:pt x="546" y="1084"/>
                    </a:cubicBezTo>
                    <a:cubicBezTo>
                      <a:pt x="547" y="614"/>
                      <a:pt x="547" y="614"/>
                      <a:pt x="547" y="614"/>
                    </a:cubicBezTo>
                    <a:cubicBezTo>
                      <a:pt x="547" y="605"/>
                      <a:pt x="554" y="598"/>
                      <a:pt x="563" y="598"/>
                    </a:cubicBezTo>
                    <a:cubicBezTo>
                      <a:pt x="572" y="598"/>
                      <a:pt x="579" y="605"/>
                      <a:pt x="579" y="614"/>
                    </a:cubicBezTo>
                    <a:cubicBezTo>
                      <a:pt x="590" y="1031"/>
                      <a:pt x="590" y="1031"/>
                      <a:pt x="590" y="1031"/>
                    </a:cubicBezTo>
                    <a:cubicBezTo>
                      <a:pt x="590" y="1067"/>
                      <a:pt x="619" y="1096"/>
                      <a:pt x="655" y="1096"/>
                    </a:cubicBezTo>
                    <a:cubicBezTo>
                      <a:pt x="691" y="1096"/>
                      <a:pt x="721" y="1067"/>
                      <a:pt x="721" y="1031"/>
                    </a:cubicBezTo>
                    <a:lnTo>
                      <a:pt x="696" y="593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chemeClr val="accent1">
                      <a:alpha val="35000"/>
                    </a:schemeClr>
                  </a:gs>
                  <a:gs pos="0">
                    <a:schemeClr val="accent1">
                      <a:lumMod val="50000"/>
                    </a:schemeClr>
                  </a:gs>
                </a:gsLst>
                <a:lin ang="16200000" scaled="1"/>
                <a:tileRect/>
              </a:gradFill>
              <a:ln w="9525">
                <a:noFill/>
                <a:round/>
                <a:headEnd/>
                <a:tailEnd/>
              </a:ln>
              <a:effectLst/>
              <a:scene3d>
                <a:camera prst="orthographicFront"/>
                <a:lightRig rig="twoPt" dir="t">
                  <a:rot lat="0" lon="0" rev="8400000"/>
                </a:lightRig>
              </a:scene3d>
              <a:sp3d extrusionH="63500" prstMaterial="matte"/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chemeClr val="tx2"/>
                  </a:solidFill>
                  <a:latin typeface="+mj-lt"/>
                  <a:ea typeface="+mn-ea"/>
                  <a:cs typeface="Arial" charset="0"/>
                </a:endParaRPr>
              </a:p>
            </p:txBody>
          </p:sp>
          <p:sp>
            <p:nvSpPr>
              <p:cNvPr id="29" name="Freeform 5"/>
              <p:cNvSpPr>
                <a:spLocks noChangeAspect="1" noEditPoints="1"/>
              </p:cNvSpPr>
              <p:nvPr/>
            </p:nvSpPr>
            <p:spPr bwMode="gray">
              <a:xfrm>
                <a:off x="4785113" y="4850162"/>
                <a:ext cx="149460" cy="367880"/>
              </a:xfrm>
              <a:custGeom>
                <a:avLst/>
                <a:gdLst>
                  <a:gd name="T0" fmla="*/ 195 w 721"/>
                  <a:gd name="T1" fmla="*/ 161 h 1779"/>
                  <a:gd name="T2" fmla="*/ 360 w 721"/>
                  <a:gd name="T3" fmla="*/ 0 h 1779"/>
                  <a:gd name="T4" fmla="*/ 526 w 721"/>
                  <a:gd name="T5" fmla="*/ 161 h 1779"/>
                  <a:gd name="T6" fmla="*/ 360 w 721"/>
                  <a:gd name="T7" fmla="*/ 369 h 1779"/>
                  <a:gd name="T8" fmla="*/ 195 w 721"/>
                  <a:gd name="T9" fmla="*/ 161 h 1779"/>
                  <a:gd name="T10" fmla="*/ 696 w 721"/>
                  <a:gd name="T11" fmla="*/ 593 h 1779"/>
                  <a:gd name="T12" fmla="*/ 497 w 721"/>
                  <a:gd name="T13" fmla="*/ 393 h 1779"/>
                  <a:gd name="T14" fmla="*/ 360 w 721"/>
                  <a:gd name="T15" fmla="*/ 449 h 1779"/>
                  <a:gd name="T16" fmla="*/ 223 w 721"/>
                  <a:gd name="T17" fmla="*/ 393 h 1779"/>
                  <a:gd name="T18" fmla="*/ 24 w 721"/>
                  <a:gd name="T19" fmla="*/ 593 h 1779"/>
                  <a:gd name="T20" fmla="*/ 0 w 721"/>
                  <a:gd name="T21" fmla="*/ 1031 h 1779"/>
                  <a:gd name="T22" fmla="*/ 65 w 721"/>
                  <a:gd name="T23" fmla="*/ 1096 h 1779"/>
                  <a:gd name="T24" fmla="*/ 130 w 721"/>
                  <a:gd name="T25" fmla="*/ 1031 h 1779"/>
                  <a:gd name="T26" fmla="*/ 141 w 721"/>
                  <a:gd name="T27" fmla="*/ 614 h 1779"/>
                  <a:gd name="T28" fmla="*/ 158 w 721"/>
                  <a:gd name="T29" fmla="*/ 598 h 1779"/>
                  <a:gd name="T30" fmla="*/ 174 w 721"/>
                  <a:gd name="T31" fmla="*/ 614 h 1779"/>
                  <a:gd name="T32" fmla="*/ 174 w 721"/>
                  <a:gd name="T33" fmla="*/ 1084 h 1779"/>
                  <a:gd name="T34" fmla="*/ 174 w 721"/>
                  <a:gd name="T35" fmla="*/ 1122 h 1779"/>
                  <a:gd name="T36" fmla="*/ 177 w 721"/>
                  <a:gd name="T37" fmla="*/ 1707 h 1779"/>
                  <a:gd name="T38" fmla="*/ 249 w 721"/>
                  <a:gd name="T39" fmla="*/ 1779 h 1779"/>
                  <a:gd name="T40" fmla="*/ 321 w 721"/>
                  <a:gd name="T41" fmla="*/ 1707 h 1779"/>
                  <a:gd name="T42" fmla="*/ 344 w 721"/>
                  <a:gd name="T43" fmla="*/ 1122 h 1779"/>
                  <a:gd name="T44" fmla="*/ 360 w 721"/>
                  <a:gd name="T45" fmla="*/ 1106 h 1779"/>
                  <a:gd name="T46" fmla="*/ 376 w 721"/>
                  <a:gd name="T47" fmla="*/ 1122 h 1779"/>
                  <a:gd name="T48" fmla="*/ 399 w 721"/>
                  <a:gd name="T49" fmla="*/ 1707 h 1779"/>
                  <a:gd name="T50" fmla="*/ 471 w 721"/>
                  <a:gd name="T51" fmla="*/ 1779 h 1779"/>
                  <a:gd name="T52" fmla="*/ 544 w 721"/>
                  <a:gd name="T53" fmla="*/ 1707 h 1779"/>
                  <a:gd name="T54" fmla="*/ 546 w 721"/>
                  <a:gd name="T55" fmla="*/ 1122 h 1779"/>
                  <a:gd name="T56" fmla="*/ 546 w 721"/>
                  <a:gd name="T57" fmla="*/ 1084 h 1779"/>
                  <a:gd name="T58" fmla="*/ 547 w 721"/>
                  <a:gd name="T59" fmla="*/ 614 h 1779"/>
                  <a:gd name="T60" fmla="*/ 563 w 721"/>
                  <a:gd name="T61" fmla="*/ 598 h 1779"/>
                  <a:gd name="T62" fmla="*/ 579 w 721"/>
                  <a:gd name="T63" fmla="*/ 614 h 1779"/>
                  <a:gd name="T64" fmla="*/ 590 w 721"/>
                  <a:gd name="T65" fmla="*/ 1031 h 1779"/>
                  <a:gd name="T66" fmla="*/ 655 w 721"/>
                  <a:gd name="T67" fmla="*/ 1096 h 1779"/>
                  <a:gd name="T68" fmla="*/ 721 w 721"/>
                  <a:gd name="T69" fmla="*/ 1031 h 1779"/>
                  <a:gd name="T70" fmla="*/ 696 w 721"/>
                  <a:gd name="T71" fmla="*/ 593 h 17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21" h="1779">
                    <a:moveTo>
                      <a:pt x="195" y="161"/>
                    </a:moveTo>
                    <a:cubicBezTo>
                      <a:pt x="195" y="59"/>
                      <a:pt x="269" y="0"/>
                      <a:pt x="360" y="0"/>
                    </a:cubicBezTo>
                    <a:cubicBezTo>
                      <a:pt x="452" y="0"/>
                      <a:pt x="526" y="59"/>
                      <a:pt x="526" y="161"/>
                    </a:cubicBezTo>
                    <a:cubicBezTo>
                      <a:pt x="526" y="263"/>
                      <a:pt x="446" y="369"/>
                      <a:pt x="360" y="369"/>
                    </a:cubicBezTo>
                    <a:cubicBezTo>
                      <a:pt x="275" y="369"/>
                      <a:pt x="195" y="263"/>
                      <a:pt x="195" y="161"/>
                    </a:cubicBezTo>
                    <a:close/>
                    <a:moveTo>
                      <a:pt x="696" y="593"/>
                    </a:moveTo>
                    <a:cubicBezTo>
                      <a:pt x="696" y="474"/>
                      <a:pt x="572" y="393"/>
                      <a:pt x="497" y="393"/>
                    </a:cubicBezTo>
                    <a:cubicBezTo>
                      <a:pt x="421" y="393"/>
                      <a:pt x="420" y="449"/>
                      <a:pt x="360" y="449"/>
                    </a:cubicBezTo>
                    <a:cubicBezTo>
                      <a:pt x="301" y="449"/>
                      <a:pt x="283" y="393"/>
                      <a:pt x="223" y="393"/>
                    </a:cubicBezTo>
                    <a:cubicBezTo>
                      <a:pt x="164" y="393"/>
                      <a:pt x="24" y="474"/>
                      <a:pt x="24" y="593"/>
                    </a:cubicBezTo>
                    <a:cubicBezTo>
                      <a:pt x="0" y="1031"/>
                      <a:pt x="0" y="1031"/>
                      <a:pt x="0" y="1031"/>
                    </a:cubicBezTo>
                    <a:cubicBezTo>
                      <a:pt x="0" y="1067"/>
                      <a:pt x="29" y="1096"/>
                      <a:pt x="65" y="1096"/>
                    </a:cubicBezTo>
                    <a:cubicBezTo>
                      <a:pt x="101" y="1096"/>
                      <a:pt x="130" y="1067"/>
                      <a:pt x="130" y="1031"/>
                    </a:cubicBezTo>
                    <a:cubicBezTo>
                      <a:pt x="141" y="614"/>
                      <a:pt x="141" y="614"/>
                      <a:pt x="141" y="614"/>
                    </a:cubicBezTo>
                    <a:cubicBezTo>
                      <a:pt x="141" y="605"/>
                      <a:pt x="149" y="598"/>
                      <a:pt x="158" y="598"/>
                    </a:cubicBezTo>
                    <a:cubicBezTo>
                      <a:pt x="166" y="598"/>
                      <a:pt x="174" y="605"/>
                      <a:pt x="174" y="614"/>
                    </a:cubicBezTo>
                    <a:cubicBezTo>
                      <a:pt x="174" y="1084"/>
                      <a:pt x="174" y="1084"/>
                      <a:pt x="174" y="1084"/>
                    </a:cubicBezTo>
                    <a:cubicBezTo>
                      <a:pt x="174" y="1122"/>
                      <a:pt x="174" y="1122"/>
                      <a:pt x="174" y="1122"/>
                    </a:cubicBezTo>
                    <a:cubicBezTo>
                      <a:pt x="177" y="1707"/>
                      <a:pt x="177" y="1707"/>
                      <a:pt x="177" y="1707"/>
                    </a:cubicBezTo>
                    <a:cubicBezTo>
                      <a:pt x="177" y="1747"/>
                      <a:pt x="209" y="1779"/>
                      <a:pt x="249" y="1779"/>
                    </a:cubicBezTo>
                    <a:cubicBezTo>
                      <a:pt x="289" y="1779"/>
                      <a:pt x="321" y="1747"/>
                      <a:pt x="321" y="1707"/>
                    </a:cubicBezTo>
                    <a:cubicBezTo>
                      <a:pt x="344" y="1122"/>
                      <a:pt x="344" y="1122"/>
                      <a:pt x="344" y="1122"/>
                    </a:cubicBezTo>
                    <a:cubicBezTo>
                      <a:pt x="344" y="1113"/>
                      <a:pt x="351" y="1106"/>
                      <a:pt x="360" y="1106"/>
                    </a:cubicBezTo>
                    <a:cubicBezTo>
                      <a:pt x="369" y="1106"/>
                      <a:pt x="376" y="1113"/>
                      <a:pt x="376" y="1122"/>
                    </a:cubicBezTo>
                    <a:cubicBezTo>
                      <a:pt x="399" y="1707"/>
                      <a:pt x="399" y="1707"/>
                      <a:pt x="399" y="1707"/>
                    </a:cubicBezTo>
                    <a:cubicBezTo>
                      <a:pt x="399" y="1747"/>
                      <a:pt x="432" y="1779"/>
                      <a:pt x="471" y="1779"/>
                    </a:cubicBezTo>
                    <a:cubicBezTo>
                      <a:pt x="511" y="1779"/>
                      <a:pt x="544" y="1747"/>
                      <a:pt x="544" y="1707"/>
                    </a:cubicBezTo>
                    <a:cubicBezTo>
                      <a:pt x="546" y="1122"/>
                      <a:pt x="546" y="1122"/>
                      <a:pt x="546" y="1122"/>
                    </a:cubicBezTo>
                    <a:cubicBezTo>
                      <a:pt x="546" y="1084"/>
                      <a:pt x="546" y="1084"/>
                      <a:pt x="546" y="1084"/>
                    </a:cubicBezTo>
                    <a:cubicBezTo>
                      <a:pt x="547" y="614"/>
                      <a:pt x="547" y="614"/>
                      <a:pt x="547" y="614"/>
                    </a:cubicBezTo>
                    <a:cubicBezTo>
                      <a:pt x="547" y="605"/>
                      <a:pt x="554" y="598"/>
                      <a:pt x="563" y="598"/>
                    </a:cubicBezTo>
                    <a:cubicBezTo>
                      <a:pt x="572" y="598"/>
                      <a:pt x="579" y="605"/>
                      <a:pt x="579" y="614"/>
                    </a:cubicBezTo>
                    <a:cubicBezTo>
                      <a:pt x="590" y="1031"/>
                      <a:pt x="590" y="1031"/>
                      <a:pt x="590" y="1031"/>
                    </a:cubicBezTo>
                    <a:cubicBezTo>
                      <a:pt x="590" y="1067"/>
                      <a:pt x="619" y="1096"/>
                      <a:pt x="655" y="1096"/>
                    </a:cubicBezTo>
                    <a:cubicBezTo>
                      <a:pt x="691" y="1096"/>
                      <a:pt x="721" y="1067"/>
                      <a:pt x="721" y="1031"/>
                    </a:cubicBezTo>
                    <a:lnTo>
                      <a:pt x="696" y="593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chemeClr val="accent1">
                      <a:alpha val="35000"/>
                    </a:schemeClr>
                  </a:gs>
                  <a:gs pos="0">
                    <a:schemeClr val="accent1">
                      <a:lumMod val="50000"/>
                    </a:schemeClr>
                  </a:gs>
                </a:gsLst>
                <a:lin ang="16200000" scaled="1"/>
                <a:tileRect/>
              </a:gradFill>
              <a:ln w="9525">
                <a:noFill/>
                <a:round/>
                <a:headEnd/>
                <a:tailEnd/>
              </a:ln>
              <a:effectLst/>
              <a:scene3d>
                <a:camera prst="orthographicFront"/>
                <a:lightRig rig="twoPt" dir="t">
                  <a:rot lat="0" lon="0" rev="8400000"/>
                </a:lightRig>
              </a:scene3d>
              <a:sp3d extrusionH="63500" prstMaterial="matte"/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chemeClr val="tx2"/>
                  </a:solidFill>
                  <a:latin typeface="+mj-lt"/>
                  <a:ea typeface="+mn-ea"/>
                  <a:cs typeface="Arial" charset="0"/>
                </a:endParaRPr>
              </a:p>
            </p:txBody>
          </p:sp>
          <p:sp>
            <p:nvSpPr>
              <p:cNvPr id="30" name="Freeform 5"/>
              <p:cNvSpPr>
                <a:spLocks noChangeAspect="1" noEditPoints="1"/>
              </p:cNvSpPr>
              <p:nvPr/>
            </p:nvSpPr>
            <p:spPr bwMode="gray">
              <a:xfrm>
                <a:off x="5540297" y="4850162"/>
                <a:ext cx="149460" cy="367880"/>
              </a:xfrm>
              <a:custGeom>
                <a:avLst/>
                <a:gdLst>
                  <a:gd name="T0" fmla="*/ 195 w 721"/>
                  <a:gd name="T1" fmla="*/ 161 h 1779"/>
                  <a:gd name="T2" fmla="*/ 360 w 721"/>
                  <a:gd name="T3" fmla="*/ 0 h 1779"/>
                  <a:gd name="T4" fmla="*/ 526 w 721"/>
                  <a:gd name="T5" fmla="*/ 161 h 1779"/>
                  <a:gd name="T6" fmla="*/ 360 w 721"/>
                  <a:gd name="T7" fmla="*/ 369 h 1779"/>
                  <a:gd name="T8" fmla="*/ 195 w 721"/>
                  <a:gd name="T9" fmla="*/ 161 h 1779"/>
                  <a:gd name="T10" fmla="*/ 696 w 721"/>
                  <a:gd name="T11" fmla="*/ 593 h 1779"/>
                  <a:gd name="T12" fmla="*/ 497 w 721"/>
                  <a:gd name="T13" fmla="*/ 393 h 1779"/>
                  <a:gd name="T14" fmla="*/ 360 w 721"/>
                  <a:gd name="T15" fmla="*/ 449 h 1779"/>
                  <a:gd name="T16" fmla="*/ 223 w 721"/>
                  <a:gd name="T17" fmla="*/ 393 h 1779"/>
                  <a:gd name="T18" fmla="*/ 24 w 721"/>
                  <a:gd name="T19" fmla="*/ 593 h 1779"/>
                  <a:gd name="T20" fmla="*/ 0 w 721"/>
                  <a:gd name="T21" fmla="*/ 1031 h 1779"/>
                  <a:gd name="T22" fmla="*/ 65 w 721"/>
                  <a:gd name="T23" fmla="*/ 1096 h 1779"/>
                  <a:gd name="T24" fmla="*/ 130 w 721"/>
                  <a:gd name="T25" fmla="*/ 1031 h 1779"/>
                  <a:gd name="T26" fmla="*/ 141 w 721"/>
                  <a:gd name="T27" fmla="*/ 614 h 1779"/>
                  <a:gd name="T28" fmla="*/ 158 w 721"/>
                  <a:gd name="T29" fmla="*/ 598 h 1779"/>
                  <a:gd name="T30" fmla="*/ 174 w 721"/>
                  <a:gd name="T31" fmla="*/ 614 h 1779"/>
                  <a:gd name="T32" fmla="*/ 174 w 721"/>
                  <a:gd name="T33" fmla="*/ 1084 h 1779"/>
                  <a:gd name="T34" fmla="*/ 174 w 721"/>
                  <a:gd name="T35" fmla="*/ 1122 h 1779"/>
                  <a:gd name="T36" fmla="*/ 177 w 721"/>
                  <a:gd name="T37" fmla="*/ 1707 h 1779"/>
                  <a:gd name="T38" fmla="*/ 249 w 721"/>
                  <a:gd name="T39" fmla="*/ 1779 h 1779"/>
                  <a:gd name="T40" fmla="*/ 321 w 721"/>
                  <a:gd name="T41" fmla="*/ 1707 h 1779"/>
                  <a:gd name="T42" fmla="*/ 344 w 721"/>
                  <a:gd name="T43" fmla="*/ 1122 h 1779"/>
                  <a:gd name="T44" fmla="*/ 360 w 721"/>
                  <a:gd name="T45" fmla="*/ 1106 h 1779"/>
                  <a:gd name="T46" fmla="*/ 376 w 721"/>
                  <a:gd name="T47" fmla="*/ 1122 h 1779"/>
                  <a:gd name="T48" fmla="*/ 399 w 721"/>
                  <a:gd name="T49" fmla="*/ 1707 h 1779"/>
                  <a:gd name="T50" fmla="*/ 471 w 721"/>
                  <a:gd name="T51" fmla="*/ 1779 h 1779"/>
                  <a:gd name="T52" fmla="*/ 544 w 721"/>
                  <a:gd name="T53" fmla="*/ 1707 h 1779"/>
                  <a:gd name="T54" fmla="*/ 546 w 721"/>
                  <a:gd name="T55" fmla="*/ 1122 h 1779"/>
                  <a:gd name="T56" fmla="*/ 546 w 721"/>
                  <a:gd name="T57" fmla="*/ 1084 h 1779"/>
                  <a:gd name="T58" fmla="*/ 547 w 721"/>
                  <a:gd name="T59" fmla="*/ 614 h 1779"/>
                  <a:gd name="T60" fmla="*/ 563 w 721"/>
                  <a:gd name="T61" fmla="*/ 598 h 1779"/>
                  <a:gd name="T62" fmla="*/ 579 w 721"/>
                  <a:gd name="T63" fmla="*/ 614 h 1779"/>
                  <a:gd name="T64" fmla="*/ 590 w 721"/>
                  <a:gd name="T65" fmla="*/ 1031 h 1779"/>
                  <a:gd name="T66" fmla="*/ 655 w 721"/>
                  <a:gd name="T67" fmla="*/ 1096 h 1779"/>
                  <a:gd name="T68" fmla="*/ 721 w 721"/>
                  <a:gd name="T69" fmla="*/ 1031 h 1779"/>
                  <a:gd name="T70" fmla="*/ 696 w 721"/>
                  <a:gd name="T71" fmla="*/ 593 h 17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21" h="1779">
                    <a:moveTo>
                      <a:pt x="195" y="161"/>
                    </a:moveTo>
                    <a:cubicBezTo>
                      <a:pt x="195" y="59"/>
                      <a:pt x="269" y="0"/>
                      <a:pt x="360" y="0"/>
                    </a:cubicBezTo>
                    <a:cubicBezTo>
                      <a:pt x="452" y="0"/>
                      <a:pt x="526" y="59"/>
                      <a:pt x="526" y="161"/>
                    </a:cubicBezTo>
                    <a:cubicBezTo>
                      <a:pt x="526" y="263"/>
                      <a:pt x="446" y="369"/>
                      <a:pt x="360" y="369"/>
                    </a:cubicBezTo>
                    <a:cubicBezTo>
                      <a:pt x="275" y="369"/>
                      <a:pt x="195" y="263"/>
                      <a:pt x="195" y="161"/>
                    </a:cubicBezTo>
                    <a:close/>
                    <a:moveTo>
                      <a:pt x="696" y="593"/>
                    </a:moveTo>
                    <a:cubicBezTo>
                      <a:pt x="696" y="474"/>
                      <a:pt x="572" y="393"/>
                      <a:pt x="497" y="393"/>
                    </a:cubicBezTo>
                    <a:cubicBezTo>
                      <a:pt x="421" y="393"/>
                      <a:pt x="420" y="449"/>
                      <a:pt x="360" y="449"/>
                    </a:cubicBezTo>
                    <a:cubicBezTo>
                      <a:pt x="301" y="449"/>
                      <a:pt x="283" y="393"/>
                      <a:pt x="223" y="393"/>
                    </a:cubicBezTo>
                    <a:cubicBezTo>
                      <a:pt x="164" y="393"/>
                      <a:pt x="24" y="474"/>
                      <a:pt x="24" y="593"/>
                    </a:cubicBezTo>
                    <a:cubicBezTo>
                      <a:pt x="0" y="1031"/>
                      <a:pt x="0" y="1031"/>
                      <a:pt x="0" y="1031"/>
                    </a:cubicBezTo>
                    <a:cubicBezTo>
                      <a:pt x="0" y="1067"/>
                      <a:pt x="29" y="1096"/>
                      <a:pt x="65" y="1096"/>
                    </a:cubicBezTo>
                    <a:cubicBezTo>
                      <a:pt x="101" y="1096"/>
                      <a:pt x="130" y="1067"/>
                      <a:pt x="130" y="1031"/>
                    </a:cubicBezTo>
                    <a:cubicBezTo>
                      <a:pt x="141" y="614"/>
                      <a:pt x="141" y="614"/>
                      <a:pt x="141" y="614"/>
                    </a:cubicBezTo>
                    <a:cubicBezTo>
                      <a:pt x="141" y="605"/>
                      <a:pt x="149" y="598"/>
                      <a:pt x="158" y="598"/>
                    </a:cubicBezTo>
                    <a:cubicBezTo>
                      <a:pt x="166" y="598"/>
                      <a:pt x="174" y="605"/>
                      <a:pt x="174" y="614"/>
                    </a:cubicBezTo>
                    <a:cubicBezTo>
                      <a:pt x="174" y="1084"/>
                      <a:pt x="174" y="1084"/>
                      <a:pt x="174" y="1084"/>
                    </a:cubicBezTo>
                    <a:cubicBezTo>
                      <a:pt x="174" y="1122"/>
                      <a:pt x="174" y="1122"/>
                      <a:pt x="174" y="1122"/>
                    </a:cubicBezTo>
                    <a:cubicBezTo>
                      <a:pt x="177" y="1707"/>
                      <a:pt x="177" y="1707"/>
                      <a:pt x="177" y="1707"/>
                    </a:cubicBezTo>
                    <a:cubicBezTo>
                      <a:pt x="177" y="1747"/>
                      <a:pt x="209" y="1779"/>
                      <a:pt x="249" y="1779"/>
                    </a:cubicBezTo>
                    <a:cubicBezTo>
                      <a:pt x="289" y="1779"/>
                      <a:pt x="321" y="1747"/>
                      <a:pt x="321" y="1707"/>
                    </a:cubicBezTo>
                    <a:cubicBezTo>
                      <a:pt x="344" y="1122"/>
                      <a:pt x="344" y="1122"/>
                      <a:pt x="344" y="1122"/>
                    </a:cubicBezTo>
                    <a:cubicBezTo>
                      <a:pt x="344" y="1113"/>
                      <a:pt x="351" y="1106"/>
                      <a:pt x="360" y="1106"/>
                    </a:cubicBezTo>
                    <a:cubicBezTo>
                      <a:pt x="369" y="1106"/>
                      <a:pt x="376" y="1113"/>
                      <a:pt x="376" y="1122"/>
                    </a:cubicBezTo>
                    <a:cubicBezTo>
                      <a:pt x="399" y="1707"/>
                      <a:pt x="399" y="1707"/>
                      <a:pt x="399" y="1707"/>
                    </a:cubicBezTo>
                    <a:cubicBezTo>
                      <a:pt x="399" y="1747"/>
                      <a:pt x="432" y="1779"/>
                      <a:pt x="471" y="1779"/>
                    </a:cubicBezTo>
                    <a:cubicBezTo>
                      <a:pt x="511" y="1779"/>
                      <a:pt x="544" y="1747"/>
                      <a:pt x="544" y="1707"/>
                    </a:cubicBezTo>
                    <a:cubicBezTo>
                      <a:pt x="546" y="1122"/>
                      <a:pt x="546" y="1122"/>
                      <a:pt x="546" y="1122"/>
                    </a:cubicBezTo>
                    <a:cubicBezTo>
                      <a:pt x="546" y="1084"/>
                      <a:pt x="546" y="1084"/>
                      <a:pt x="546" y="1084"/>
                    </a:cubicBezTo>
                    <a:cubicBezTo>
                      <a:pt x="547" y="614"/>
                      <a:pt x="547" y="614"/>
                      <a:pt x="547" y="614"/>
                    </a:cubicBezTo>
                    <a:cubicBezTo>
                      <a:pt x="547" y="605"/>
                      <a:pt x="554" y="598"/>
                      <a:pt x="563" y="598"/>
                    </a:cubicBezTo>
                    <a:cubicBezTo>
                      <a:pt x="572" y="598"/>
                      <a:pt x="579" y="605"/>
                      <a:pt x="579" y="614"/>
                    </a:cubicBezTo>
                    <a:cubicBezTo>
                      <a:pt x="590" y="1031"/>
                      <a:pt x="590" y="1031"/>
                      <a:pt x="590" y="1031"/>
                    </a:cubicBezTo>
                    <a:cubicBezTo>
                      <a:pt x="590" y="1067"/>
                      <a:pt x="619" y="1096"/>
                      <a:pt x="655" y="1096"/>
                    </a:cubicBezTo>
                    <a:cubicBezTo>
                      <a:pt x="691" y="1096"/>
                      <a:pt x="721" y="1067"/>
                      <a:pt x="721" y="1031"/>
                    </a:cubicBezTo>
                    <a:lnTo>
                      <a:pt x="696" y="593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chemeClr val="accent1">
                      <a:alpha val="35000"/>
                    </a:schemeClr>
                  </a:gs>
                  <a:gs pos="0">
                    <a:schemeClr val="accent1">
                      <a:lumMod val="50000"/>
                    </a:schemeClr>
                  </a:gs>
                </a:gsLst>
                <a:lin ang="16200000" scaled="1"/>
                <a:tileRect/>
              </a:gradFill>
              <a:ln w="9525">
                <a:noFill/>
                <a:round/>
                <a:headEnd/>
                <a:tailEnd/>
              </a:ln>
              <a:effectLst/>
              <a:scene3d>
                <a:camera prst="orthographicFront"/>
                <a:lightRig rig="twoPt" dir="t">
                  <a:rot lat="0" lon="0" rev="8400000"/>
                </a:lightRig>
              </a:scene3d>
              <a:sp3d extrusionH="63500" prstMaterial="matte"/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chemeClr val="tx2"/>
                  </a:solidFill>
                  <a:latin typeface="+mj-lt"/>
                  <a:ea typeface="+mn-ea"/>
                  <a:cs typeface="Arial" charset="0"/>
                </a:endParaRPr>
              </a:p>
            </p:txBody>
          </p:sp>
        </p:grpSp>
      </p:grpSp>
      <p:sp>
        <p:nvSpPr>
          <p:cNvPr id="36" name="Rectangle 1"/>
          <p:cNvSpPr>
            <a:spLocks noChangeArrowheads="1"/>
          </p:cNvSpPr>
          <p:nvPr/>
        </p:nvSpPr>
        <p:spPr bwMode="auto">
          <a:xfrm>
            <a:off x="4064710" y="2956861"/>
            <a:ext cx="1993845" cy="49243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1432" tIns="45716" rIns="91432" bIns="45716" anchor="ctr">
            <a:spAutoFit/>
          </a:bodyPr>
          <a:lstStyle/>
          <a:p>
            <a:pPr marL="171435" indent="-171435"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chemeClr val="tx2"/>
                </a:solidFill>
                <a:latin typeface="+mj-lt"/>
              </a:rPr>
              <a:t>New crafts </a:t>
            </a:r>
            <a:r>
              <a:rPr lang="en-US" sz="1300" dirty="0" err="1" smtClean="0">
                <a:solidFill>
                  <a:schemeClr val="tx2"/>
                </a:solidFill>
                <a:latin typeface="+mj-lt"/>
              </a:rPr>
              <a:t>developped</a:t>
            </a:r>
            <a:endParaRPr lang="en-US" sz="1300" dirty="0" smtClean="0">
              <a:solidFill>
                <a:schemeClr val="tx2"/>
              </a:solidFill>
              <a:latin typeface="+mj-lt"/>
            </a:endParaRPr>
          </a:p>
          <a:p>
            <a:pPr marL="171435" indent="-171435"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chemeClr val="tx2"/>
                </a:solidFill>
                <a:latin typeface="+mj-lt"/>
              </a:rPr>
              <a:t>Subcontracting</a:t>
            </a:r>
            <a:endParaRPr lang="en-US" sz="13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7" name="Rectangle 1"/>
          <p:cNvSpPr>
            <a:spLocks noChangeArrowheads="1"/>
          </p:cNvSpPr>
          <p:nvPr/>
        </p:nvSpPr>
        <p:spPr bwMode="auto">
          <a:xfrm>
            <a:off x="3946351" y="4749568"/>
            <a:ext cx="2127251" cy="10925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1432" tIns="45716" rIns="91432" bIns="45716" anchor="ctr">
            <a:spAutoFit/>
          </a:bodyPr>
          <a:lstStyle/>
          <a:p>
            <a:pPr marL="171435" indent="-171435"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chemeClr val="tx2"/>
                </a:solidFill>
                <a:latin typeface="+mj-lt"/>
              </a:rPr>
              <a:t>New export powerhouses</a:t>
            </a:r>
          </a:p>
          <a:p>
            <a:pPr marL="171435" indent="-171435"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chemeClr val="tx2"/>
                </a:solidFill>
                <a:latin typeface="+mj-lt"/>
              </a:rPr>
              <a:t>Increased export capacities</a:t>
            </a:r>
          </a:p>
          <a:p>
            <a:pPr marL="171435" indent="-171435"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chemeClr val="tx2"/>
                </a:solidFill>
                <a:latin typeface="+mj-lt"/>
              </a:rPr>
              <a:t>Development of substitution</a:t>
            </a:r>
            <a:endParaRPr lang="en-US" sz="13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8" name="Flèche vers le bas 37"/>
          <p:cNvSpPr/>
          <p:nvPr/>
        </p:nvSpPr>
        <p:spPr>
          <a:xfrm rot="16200000">
            <a:off x="4896676" y="2802718"/>
            <a:ext cx="360000" cy="1993845"/>
          </a:xfrm>
          <a:prstGeom prst="downArrow">
            <a:avLst>
              <a:gd name="adj1" fmla="val 69659"/>
              <a:gd name="adj2" fmla="val 7454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91432" tIns="45716" rIns="91432" bIns="45716" rtlCol="0" anchor="ctr"/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Value addition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39" name="Rectangle 1"/>
          <p:cNvSpPr>
            <a:spLocks noChangeArrowheads="1"/>
          </p:cNvSpPr>
          <p:nvPr/>
        </p:nvSpPr>
        <p:spPr bwMode="auto">
          <a:xfrm>
            <a:off x="4059313" y="3980737"/>
            <a:ext cx="1999242" cy="49243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1432" tIns="45716" rIns="91432" bIns="45716" anchor="ctr">
            <a:spAutoFit/>
          </a:bodyPr>
          <a:lstStyle/>
          <a:p>
            <a:pPr marL="171435" indent="-171435"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chemeClr val="tx2"/>
                </a:solidFill>
                <a:latin typeface="+mj-lt"/>
              </a:rPr>
              <a:t>Technological transfers</a:t>
            </a:r>
          </a:p>
          <a:p>
            <a:pPr marL="171435" indent="-171435"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chemeClr val="tx2"/>
                </a:solidFill>
                <a:latin typeface="+mj-lt"/>
              </a:rPr>
              <a:t>Quality upgrading</a:t>
            </a:r>
            <a:endParaRPr lang="en-US" sz="13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0" name="Flèche vers le bas 39"/>
          <p:cNvSpPr/>
          <p:nvPr/>
        </p:nvSpPr>
        <p:spPr>
          <a:xfrm rot="16200000">
            <a:off x="4881632" y="1812619"/>
            <a:ext cx="360000" cy="1993845"/>
          </a:xfrm>
          <a:prstGeom prst="downArrow">
            <a:avLst>
              <a:gd name="adj1" fmla="val 69659"/>
              <a:gd name="adj2" fmla="val 7454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91432" tIns="45716" rIns="91432" bIns="45716" rtlCol="0" anchor="ctr"/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Job </a:t>
            </a:r>
            <a:r>
              <a:rPr lang="fr-FR" sz="1400" b="1" dirty="0" err="1" smtClean="0">
                <a:solidFill>
                  <a:schemeClr val="bg1"/>
                </a:solidFill>
              </a:rPr>
              <a:t>creation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41" name="Flèche vers le bas 40"/>
          <p:cNvSpPr/>
          <p:nvPr/>
        </p:nvSpPr>
        <p:spPr>
          <a:xfrm rot="16200000">
            <a:off x="4823801" y="3618525"/>
            <a:ext cx="360000" cy="2057402"/>
          </a:xfrm>
          <a:prstGeom prst="downArrow">
            <a:avLst>
              <a:gd name="adj1" fmla="val 69659"/>
              <a:gd name="adj2" fmla="val 7454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91432" tIns="45716" rIns="91432" bIns="45716" rtlCol="0" anchor="ctr"/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Trade balance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42" name="Rechteck 64"/>
          <p:cNvSpPr>
            <a:spLocks noChangeArrowheads="1"/>
          </p:cNvSpPr>
          <p:nvPr/>
        </p:nvSpPr>
        <p:spPr bwMode="gray">
          <a:xfrm>
            <a:off x="6167364" y="2636914"/>
            <a:ext cx="3389682" cy="2522999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marL="144082">
              <a:buClr>
                <a:srgbClr val="969696"/>
              </a:buClr>
              <a:defRPr/>
            </a:pPr>
            <a:r>
              <a:rPr lang="en-US" sz="1400" b="1" u="sng" noProof="1" smtClean="0">
                <a:solidFill>
                  <a:schemeClr val="tx2"/>
                </a:solidFill>
                <a:latin typeface="+mj-lt"/>
                <a:ea typeface="MS PGothic" charset="0"/>
                <a:cs typeface="MS PGothic" charset="0"/>
              </a:rPr>
              <a:t>Structuration of sectorial hubs of industrial leaders and SMEs :</a:t>
            </a:r>
          </a:p>
          <a:p>
            <a:pPr marL="144082">
              <a:buClr>
                <a:srgbClr val="969696"/>
              </a:buClr>
              <a:defRPr/>
            </a:pPr>
            <a:endParaRPr lang="en-US" sz="1400" noProof="1" smtClean="0">
              <a:solidFill>
                <a:schemeClr val="tx2"/>
              </a:solidFill>
              <a:latin typeface="+mj-lt"/>
              <a:ea typeface="MS PGothic" charset="0"/>
              <a:cs typeface="MS PGothic" charset="0"/>
            </a:endParaRPr>
          </a:p>
          <a:p>
            <a:pPr marL="429807" indent="-285725">
              <a:buClr>
                <a:srgbClr val="969696"/>
              </a:buClr>
              <a:buFont typeface="Arial" panose="020B0604020202020204" pitchFamily="34" charset="0"/>
              <a:buChar char="•"/>
              <a:defRPr/>
            </a:pPr>
            <a:r>
              <a:rPr lang="en-US" sz="1400" b="1" noProof="1" smtClean="0">
                <a:solidFill>
                  <a:schemeClr val="tx2"/>
                </a:solidFill>
                <a:latin typeface="+mj-lt"/>
                <a:ea typeface="MS PGothic" charset="0"/>
                <a:cs typeface="MS PGothic" charset="0"/>
              </a:rPr>
              <a:t>Dedicated industrial parks</a:t>
            </a:r>
            <a:endParaRPr lang="en-US" sz="1400" noProof="1" smtClean="0">
              <a:solidFill>
                <a:schemeClr val="tx2"/>
              </a:solidFill>
              <a:latin typeface="+mj-lt"/>
              <a:ea typeface="MS PGothic" charset="0"/>
              <a:cs typeface="MS PGothic" charset="0"/>
            </a:endParaRPr>
          </a:p>
          <a:p>
            <a:pPr marL="429807" indent="-285725">
              <a:buClr>
                <a:srgbClr val="969696"/>
              </a:buClr>
              <a:buFont typeface="Arial" panose="020B0604020202020204" pitchFamily="34" charset="0"/>
              <a:buChar char="•"/>
              <a:defRPr/>
            </a:pPr>
            <a:r>
              <a:rPr lang="en-US" sz="1400" noProof="1" smtClean="0">
                <a:solidFill>
                  <a:schemeClr val="tx2"/>
                </a:solidFill>
                <a:latin typeface="+mj-lt"/>
                <a:ea typeface="MS PGothic" charset="0"/>
                <a:cs typeface="MS PGothic" charset="0"/>
              </a:rPr>
              <a:t>Specific strategies per branch to </a:t>
            </a:r>
            <a:r>
              <a:rPr lang="en-US" sz="1400" b="1" noProof="1" smtClean="0">
                <a:solidFill>
                  <a:schemeClr val="tx2"/>
                </a:solidFill>
                <a:latin typeface="+mj-lt"/>
                <a:ea typeface="MS PGothic" charset="0"/>
                <a:cs typeface="MS PGothic" charset="0"/>
              </a:rPr>
              <a:t>complete sectorial industrial maps</a:t>
            </a:r>
          </a:p>
          <a:p>
            <a:pPr marL="429807" indent="-285725">
              <a:buClr>
                <a:srgbClr val="969696"/>
              </a:buClr>
              <a:buFont typeface="Arial" panose="020B0604020202020204" pitchFamily="34" charset="0"/>
              <a:buChar char="•"/>
              <a:defRPr/>
            </a:pPr>
            <a:r>
              <a:rPr lang="en-US" sz="1400" b="1" noProof="1" smtClean="0">
                <a:solidFill>
                  <a:schemeClr val="tx2"/>
                </a:solidFill>
                <a:latin typeface="+mj-lt"/>
                <a:ea typeface="MS PGothic" charset="0"/>
                <a:cs typeface="MS PGothic" charset="0"/>
              </a:rPr>
              <a:t>Targeted programs of cooperation </a:t>
            </a:r>
          </a:p>
          <a:p>
            <a:pPr marL="429807" indent="-285725">
              <a:buClr>
                <a:srgbClr val="969696"/>
              </a:buClr>
              <a:buFont typeface="Arial" panose="020B0604020202020204" pitchFamily="34" charset="0"/>
              <a:buChar char="•"/>
              <a:defRPr/>
            </a:pPr>
            <a:r>
              <a:rPr lang="en-US" sz="1400" b="1" noProof="1" smtClean="0">
                <a:solidFill>
                  <a:schemeClr val="tx2"/>
                </a:solidFill>
                <a:latin typeface="+mj-lt"/>
                <a:ea typeface="MS PGothic" charset="0"/>
                <a:cs typeface="MS PGothic" charset="0"/>
              </a:rPr>
              <a:t>Long-term supply contracts </a:t>
            </a:r>
            <a:r>
              <a:rPr lang="en-US" sz="1400" noProof="1" smtClean="0">
                <a:solidFill>
                  <a:schemeClr val="tx2"/>
                </a:solidFill>
                <a:latin typeface="+mj-lt"/>
                <a:ea typeface="MS PGothic" charset="0"/>
                <a:cs typeface="MS PGothic" charset="0"/>
              </a:rPr>
              <a:t>and </a:t>
            </a:r>
            <a:r>
              <a:rPr lang="en-US" sz="1400" b="1" noProof="1" smtClean="0">
                <a:solidFill>
                  <a:schemeClr val="tx2"/>
                </a:solidFill>
                <a:latin typeface="+mj-lt"/>
                <a:ea typeface="MS PGothic" charset="0"/>
                <a:cs typeface="MS PGothic" charset="0"/>
              </a:rPr>
              <a:t>technological transfers</a:t>
            </a:r>
            <a:endParaRPr lang="en-US" sz="1400" b="1" noProof="1">
              <a:solidFill>
                <a:schemeClr val="tx2"/>
              </a:solidFill>
              <a:latin typeface="+mj-lt"/>
              <a:ea typeface="MS PGothic" charset="0"/>
              <a:cs typeface="MS PGothic" charset="0"/>
            </a:endParaRPr>
          </a:p>
        </p:txBody>
      </p:sp>
      <p:sp>
        <p:nvSpPr>
          <p:cNvPr id="43" name="AutoShape 3"/>
          <p:cNvSpPr>
            <a:spLocks noChangeArrowheads="1"/>
          </p:cNvSpPr>
          <p:nvPr/>
        </p:nvSpPr>
        <p:spPr bwMode="gray">
          <a:xfrm>
            <a:off x="1841500" y="6202131"/>
            <a:ext cx="7709096" cy="551094"/>
          </a:xfrm>
          <a:prstGeom prst="roundRect">
            <a:avLst>
              <a:gd name="adj" fmla="val 97"/>
            </a:avLst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71994" tIns="71994" rIns="71994" bIns="73431" anchor="ctr" anchorCtr="0"/>
          <a:lstStyle/>
          <a:p>
            <a:pPr algn="ctr">
              <a:lnSpc>
                <a:spcPct val="95000"/>
              </a:lnSpc>
              <a:spcAft>
                <a:spcPts val="816"/>
              </a:spcAft>
              <a:buClr>
                <a:srgbClr val="969696"/>
              </a:buClr>
              <a:defRPr/>
            </a:pPr>
            <a:r>
              <a:rPr lang="en-US" sz="1600" b="1" noProof="1" smtClean="0">
                <a:solidFill>
                  <a:srgbClr val="002060"/>
                </a:solidFill>
                <a:latin typeface="+mj-lt"/>
              </a:rPr>
              <a:t>Objective is to benefit from an ecosystem-wide ripple effect to accelerate local integration and industrialization</a:t>
            </a:r>
            <a:endParaRPr lang="en-US" sz="1300" noProof="1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248254" y="1743874"/>
            <a:ext cx="8441846" cy="4709317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179984" rIns="91432" bIns="45716" rtlCol="0" anchor="t"/>
          <a:lstStyle/>
          <a:p>
            <a:endParaRPr lang="fr-FR" sz="1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object 5"/>
          <p:cNvSpPr/>
          <p:nvPr/>
        </p:nvSpPr>
        <p:spPr>
          <a:xfrm>
            <a:off x="3670301" y="4391026"/>
            <a:ext cx="1511300" cy="423545"/>
          </a:xfrm>
          <a:custGeom>
            <a:avLst/>
            <a:gdLst/>
            <a:ahLst/>
            <a:cxnLst/>
            <a:rect l="l" t="t" r="r" b="b"/>
            <a:pathLst>
              <a:path w="1511300" h="423544">
                <a:moveTo>
                  <a:pt x="1511020" y="423532"/>
                </a:moveTo>
                <a:lnTo>
                  <a:pt x="0" y="423532"/>
                </a:lnTo>
                <a:lnTo>
                  <a:pt x="0" y="0"/>
                </a:lnTo>
                <a:lnTo>
                  <a:pt x="1511020" y="0"/>
                </a:lnTo>
                <a:lnTo>
                  <a:pt x="1511020" y="423532"/>
                </a:lnTo>
                <a:close/>
              </a:path>
            </a:pathLst>
          </a:custGeom>
          <a:solidFill>
            <a:srgbClr val="1D37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"/>
          <p:cNvSpPr/>
          <p:nvPr/>
        </p:nvSpPr>
        <p:spPr>
          <a:xfrm>
            <a:off x="5704573" y="4391026"/>
            <a:ext cx="1511300" cy="423545"/>
          </a:xfrm>
          <a:custGeom>
            <a:avLst/>
            <a:gdLst/>
            <a:ahLst/>
            <a:cxnLst/>
            <a:rect l="l" t="t" r="r" b="b"/>
            <a:pathLst>
              <a:path w="1511300" h="423544">
                <a:moveTo>
                  <a:pt x="1511020" y="423532"/>
                </a:moveTo>
                <a:lnTo>
                  <a:pt x="0" y="423532"/>
                </a:lnTo>
                <a:lnTo>
                  <a:pt x="0" y="0"/>
                </a:lnTo>
                <a:lnTo>
                  <a:pt x="1511020" y="0"/>
                </a:lnTo>
                <a:lnTo>
                  <a:pt x="1511020" y="423532"/>
                </a:lnTo>
                <a:close/>
              </a:path>
            </a:pathLst>
          </a:custGeom>
          <a:solidFill>
            <a:srgbClr val="1D37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"/>
          <p:cNvSpPr/>
          <p:nvPr/>
        </p:nvSpPr>
        <p:spPr>
          <a:xfrm>
            <a:off x="7657503" y="4391026"/>
            <a:ext cx="1511300" cy="423545"/>
          </a:xfrm>
          <a:custGeom>
            <a:avLst/>
            <a:gdLst/>
            <a:ahLst/>
            <a:cxnLst/>
            <a:rect l="l" t="t" r="r" b="b"/>
            <a:pathLst>
              <a:path w="1511300" h="423544">
                <a:moveTo>
                  <a:pt x="1511020" y="423532"/>
                </a:moveTo>
                <a:lnTo>
                  <a:pt x="0" y="423532"/>
                </a:lnTo>
                <a:lnTo>
                  <a:pt x="0" y="0"/>
                </a:lnTo>
                <a:lnTo>
                  <a:pt x="1511020" y="0"/>
                </a:lnTo>
                <a:lnTo>
                  <a:pt x="1511020" y="423532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lIns="0" tIns="0" rIns="0" bIns="0" rtlCol="0"/>
          <a:lstStyle/>
          <a:p>
            <a:pPr marL="12699" marR="5080" indent="231119"/>
            <a:r>
              <a:rPr lang="fr-FR" sz="1100" spc="21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fr-FR" sz="1100" spc="21" dirty="0" err="1" smtClean="0">
                <a:solidFill>
                  <a:srgbClr val="FFFFFF"/>
                </a:solidFill>
                <a:latin typeface="Calibri"/>
                <a:cs typeface="Calibri"/>
              </a:rPr>
              <a:t>Mechanical</a:t>
            </a:r>
            <a:r>
              <a:rPr lang="fr-FR" sz="1100" spc="21" dirty="0" smtClean="0">
                <a:solidFill>
                  <a:srgbClr val="FFFFFF"/>
                </a:solidFill>
                <a:latin typeface="Calibri"/>
                <a:cs typeface="Calibri"/>
              </a:rPr>
              <a:t> and  </a:t>
            </a:r>
            <a:r>
              <a:rPr lang="fr-FR" sz="1100" spc="21" dirty="0" err="1" smtClean="0">
                <a:solidFill>
                  <a:srgbClr val="FFFFFF"/>
                </a:solidFill>
                <a:latin typeface="Calibri"/>
                <a:cs typeface="Calibri"/>
              </a:rPr>
              <a:t>Metalworking</a:t>
            </a:r>
            <a:r>
              <a:rPr lang="fr-FR" sz="1100" spc="21" dirty="0" smtClean="0">
                <a:solidFill>
                  <a:srgbClr val="FFFFFF"/>
                </a:solidFill>
                <a:latin typeface="Calibri"/>
                <a:cs typeface="Calibri"/>
              </a:rPr>
              <a:t> industries</a:t>
            </a:r>
            <a:endParaRPr lang="fr-FR" sz="1100" spc="21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56" name="object 5"/>
          <p:cNvSpPr/>
          <p:nvPr/>
        </p:nvSpPr>
        <p:spPr>
          <a:xfrm>
            <a:off x="1643480" y="4391026"/>
            <a:ext cx="1511300" cy="423545"/>
          </a:xfrm>
          <a:custGeom>
            <a:avLst/>
            <a:gdLst/>
            <a:ahLst/>
            <a:cxnLst/>
            <a:rect l="l" t="t" r="r" b="b"/>
            <a:pathLst>
              <a:path w="1511300" h="423544">
                <a:moveTo>
                  <a:pt x="1511020" y="423532"/>
                </a:moveTo>
                <a:lnTo>
                  <a:pt x="0" y="423532"/>
                </a:lnTo>
                <a:lnTo>
                  <a:pt x="0" y="0"/>
                </a:lnTo>
                <a:lnTo>
                  <a:pt x="1511020" y="0"/>
                </a:lnTo>
                <a:lnTo>
                  <a:pt x="1511020" y="423532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2614307" y="1375825"/>
            <a:ext cx="1511020" cy="10073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683300" y="1375823"/>
            <a:ext cx="1510982" cy="1007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48796" y="1375823"/>
            <a:ext cx="1511020" cy="10073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14308" y="2383181"/>
            <a:ext cx="1511300" cy="423545"/>
          </a:xfrm>
          <a:custGeom>
            <a:avLst/>
            <a:gdLst/>
            <a:ahLst/>
            <a:cxnLst/>
            <a:rect l="l" t="t" r="r" b="b"/>
            <a:pathLst>
              <a:path w="1511300" h="423544">
                <a:moveTo>
                  <a:pt x="1511020" y="423532"/>
                </a:moveTo>
                <a:lnTo>
                  <a:pt x="0" y="423532"/>
                </a:lnTo>
                <a:lnTo>
                  <a:pt x="0" y="0"/>
                </a:lnTo>
                <a:lnTo>
                  <a:pt x="1511020" y="0"/>
                </a:lnTo>
                <a:lnTo>
                  <a:pt x="1511020" y="423532"/>
                </a:lnTo>
                <a:close/>
              </a:path>
            </a:pathLst>
          </a:custGeom>
          <a:solidFill>
            <a:srgbClr val="1D37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83274" y="2383181"/>
            <a:ext cx="1511300" cy="423545"/>
          </a:xfrm>
          <a:custGeom>
            <a:avLst/>
            <a:gdLst/>
            <a:ahLst/>
            <a:cxnLst/>
            <a:rect l="l" t="t" r="r" b="b"/>
            <a:pathLst>
              <a:path w="1511300" h="423544">
                <a:moveTo>
                  <a:pt x="1511020" y="423532"/>
                </a:moveTo>
                <a:lnTo>
                  <a:pt x="0" y="423532"/>
                </a:lnTo>
                <a:lnTo>
                  <a:pt x="0" y="0"/>
                </a:lnTo>
                <a:lnTo>
                  <a:pt x="1511020" y="0"/>
                </a:lnTo>
                <a:lnTo>
                  <a:pt x="1511020" y="423532"/>
                </a:lnTo>
                <a:close/>
              </a:path>
            </a:pathLst>
          </a:custGeom>
          <a:solidFill>
            <a:srgbClr val="1D37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48810" y="2383181"/>
            <a:ext cx="1511300" cy="423545"/>
          </a:xfrm>
          <a:custGeom>
            <a:avLst/>
            <a:gdLst/>
            <a:ahLst/>
            <a:cxnLst/>
            <a:rect l="l" t="t" r="r" b="b"/>
            <a:pathLst>
              <a:path w="1511300" h="423544">
                <a:moveTo>
                  <a:pt x="1511007" y="423532"/>
                </a:moveTo>
                <a:lnTo>
                  <a:pt x="0" y="423532"/>
                </a:lnTo>
                <a:lnTo>
                  <a:pt x="0" y="0"/>
                </a:lnTo>
                <a:lnTo>
                  <a:pt x="1511007" y="0"/>
                </a:lnTo>
                <a:lnTo>
                  <a:pt x="1511007" y="423532"/>
                </a:lnTo>
                <a:close/>
              </a:path>
            </a:pathLst>
          </a:custGeom>
          <a:solidFill>
            <a:srgbClr val="1D37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48810" y="5426291"/>
            <a:ext cx="1511006" cy="101937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14307" y="5426291"/>
            <a:ext cx="1502079" cy="10193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14308" y="6445670"/>
            <a:ext cx="1511300" cy="423545"/>
          </a:xfrm>
          <a:custGeom>
            <a:avLst/>
            <a:gdLst/>
            <a:ahLst/>
            <a:cxnLst/>
            <a:rect l="l" t="t" r="r" b="b"/>
            <a:pathLst>
              <a:path w="1511300" h="423545">
                <a:moveTo>
                  <a:pt x="1511020" y="423532"/>
                </a:moveTo>
                <a:lnTo>
                  <a:pt x="0" y="423532"/>
                </a:lnTo>
                <a:lnTo>
                  <a:pt x="0" y="0"/>
                </a:lnTo>
                <a:lnTo>
                  <a:pt x="1511020" y="0"/>
                </a:lnTo>
                <a:lnTo>
                  <a:pt x="1511020" y="423532"/>
                </a:lnTo>
                <a:close/>
              </a:path>
            </a:pathLst>
          </a:custGeom>
          <a:solidFill>
            <a:srgbClr val="1D37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83274" y="6445670"/>
            <a:ext cx="1511300" cy="423545"/>
          </a:xfrm>
          <a:custGeom>
            <a:avLst/>
            <a:gdLst/>
            <a:ahLst/>
            <a:cxnLst/>
            <a:rect l="l" t="t" r="r" b="b"/>
            <a:pathLst>
              <a:path w="1511300" h="423545">
                <a:moveTo>
                  <a:pt x="1511020" y="423532"/>
                </a:moveTo>
                <a:lnTo>
                  <a:pt x="0" y="423532"/>
                </a:lnTo>
                <a:lnTo>
                  <a:pt x="0" y="0"/>
                </a:lnTo>
                <a:lnTo>
                  <a:pt x="1511020" y="0"/>
                </a:lnTo>
                <a:lnTo>
                  <a:pt x="1511020" y="423532"/>
                </a:lnTo>
                <a:close/>
              </a:path>
            </a:pathLst>
          </a:custGeom>
          <a:solidFill>
            <a:srgbClr val="1D37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48810" y="6445670"/>
            <a:ext cx="1511300" cy="423545"/>
          </a:xfrm>
          <a:custGeom>
            <a:avLst/>
            <a:gdLst/>
            <a:ahLst/>
            <a:cxnLst/>
            <a:rect l="l" t="t" r="r" b="b"/>
            <a:pathLst>
              <a:path w="1511300" h="423545">
                <a:moveTo>
                  <a:pt x="1511007" y="423532"/>
                </a:moveTo>
                <a:lnTo>
                  <a:pt x="0" y="423532"/>
                </a:lnTo>
                <a:lnTo>
                  <a:pt x="0" y="0"/>
                </a:lnTo>
                <a:lnTo>
                  <a:pt x="1511007" y="0"/>
                </a:lnTo>
                <a:lnTo>
                  <a:pt x="1511007" y="423532"/>
                </a:lnTo>
                <a:close/>
              </a:path>
            </a:pathLst>
          </a:custGeom>
          <a:solidFill>
            <a:srgbClr val="1D37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43774" y="3404049"/>
            <a:ext cx="1511006" cy="10073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674326" y="3404052"/>
            <a:ext cx="1511006" cy="10073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04866" y="3404062"/>
            <a:ext cx="1511006" cy="100733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57782" y="3404062"/>
            <a:ext cx="1511020" cy="100733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978722" y="2484590"/>
            <a:ext cx="920178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sz="1300" spc="21" dirty="0" err="1" smtClean="0">
                <a:solidFill>
                  <a:srgbClr val="FFFFFF"/>
                </a:solidFill>
                <a:latin typeface="Calibri"/>
                <a:cs typeface="Calibri"/>
              </a:rPr>
              <a:t>Automo</a:t>
            </a:r>
            <a:r>
              <a:rPr lang="fr-FR" sz="1300" spc="21" dirty="0" err="1" smtClean="0">
                <a:solidFill>
                  <a:srgbClr val="FFFFFF"/>
                </a:solidFill>
                <a:latin typeface="Calibri"/>
                <a:cs typeface="Calibri"/>
              </a:rPr>
              <a:t>tive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057458" y="2484590"/>
            <a:ext cx="898842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sz="1300" spc="15" dirty="0">
                <a:solidFill>
                  <a:srgbClr val="FFFFFF"/>
                </a:solidFill>
                <a:latin typeface="Calibri"/>
                <a:cs typeface="Calibri"/>
              </a:rPr>
              <a:t>Aerospace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217880" y="2484590"/>
            <a:ext cx="643420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sz="1300" spc="5" dirty="0">
                <a:solidFill>
                  <a:srgbClr val="FFFFFF"/>
                </a:solidFill>
                <a:latin typeface="Calibri"/>
                <a:cs typeface="Calibri"/>
              </a:rPr>
              <a:t>Textile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755900" y="6553170"/>
            <a:ext cx="1310170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sz="1300" spc="25" dirty="0" smtClean="0">
                <a:solidFill>
                  <a:srgbClr val="FFFFFF"/>
                </a:solidFill>
                <a:latin typeface="Calibri"/>
                <a:cs typeface="Calibri"/>
              </a:rPr>
              <a:t>Building</a:t>
            </a:r>
            <a:r>
              <a:rPr lang="fr-FR" sz="1300" spc="-7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 smtClean="0">
                <a:solidFill>
                  <a:srgbClr val="FFFFFF"/>
                </a:solidFill>
                <a:latin typeface="Calibri"/>
                <a:cs typeface="Calibri"/>
              </a:rPr>
              <a:t>Material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870462" y="6556113"/>
            <a:ext cx="1162038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sz="1300" spc="10" dirty="0">
                <a:solidFill>
                  <a:srgbClr val="FFFFFF"/>
                </a:solidFill>
                <a:latin typeface="Calibri"/>
                <a:cs typeface="Calibri"/>
              </a:rPr>
              <a:t>Pharmaceuticals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089558" y="6556113"/>
            <a:ext cx="924142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sz="1300" spc="25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lang="fr-FR" sz="1300" spc="25" dirty="0" smtClean="0">
                <a:solidFill>
                  <a:srgbClr val="FFFFFF"/>
                </a:solidFill>
                <a:latin typeface="Calibri"/>
                <a:cs typeface="Calibri"/>
              </a:rPr>
              <a:t>ff</a:t>
            </a:r>
            <a:r>
              <a:rPr sz="1300" spc="25" dirty="0" smtClean="0">
                <a:solidFill>
                  <a:srgbClr val="FFFFFF"/>
                </a:solidFill>
                <a:latin typeface="Calibri"/>
                <a:cs typeface="Calibri"/>
              </a:rPr>
              <a:t>shoring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746500" y="4391025"/>
            <a:ext cx="1447800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algn="ctr"/>
            <a:r>
              <a:rPr lang="fr-FR" sz="1300" spc="21" dirty="0" err="1" smtClean="0">
                <a:solidFill>
                  <a:srgbClr val="FFFFFF"/>
                </a:solidFill>
                <a:cs typeface="Calibri"/>
              </a:rPr>
              <a:t>Chemical</a:t>
            </a:r>
            <a:r>
              <a:rPr lang="fr-FR" sz="1300" spc="21" dirty="0" smtClean="0">
                <a:solidFill>
                  <a:srgbClr val="FFFFFF"/>
                </a:solidFill>
                <a:cs typeface="Calibri"/>
              </a:rPr>
              <a:t> &amp; Para-</a:t>
            </a:r>
            <a:r>
              <a:rPr lang="fr-FR" sz="1300" spc="21" dirty="0" err="1" smtClean="0">
                <a:solidFill>
                  <a:srgbClr val="FFFFFF"/>
                </a:solidFill>
                <a:cs typeface="Calibri"/>
              </a:rPr>
              <a:t>Chemical</a:t>
            </a:r>
            <a:endParaRPr lang="fr-FR" sz="1300" spc="21" dirty="0" smtClean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993900" y="4504652"/>
            <a:ext cx="662265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sz="1300" spc="10" dirty="0">
                <a:solidFill>
                  <a:srgbClr val="FFFFFF"/>
                </a:solidFill>
                <a:latin typeface="Calibri"/>
                <a:cs typeface="Calibri"/>
              </a:rPr>
              <a:t>Leather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161407" y="4391025"/>
            <a:ext cx="861693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sz="1300" spc="21" dirty="0">
                <a:solidFill>
                  <a:srgbClr val="FFFFFF"/>
                </a:solidFill>
                <a:latin typeface="Calibri"/>
                <a:cs typeface="Calibri"/>
              </a:rPr>
              <a:t>Heavy</a:t>
            </a:r>
            <a:r>
              <a:rPr sz="1300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10" dirty="0">
                <a:solidFill>
                  <a:srgbClr val="FFFFFF"/>
                </a:solidFill>
                <a:latin typeface="Calibri"/>
                <a:cs typeface="Calibri"/>
              </a:rPr>
              <a:t>Trucks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204421" y="174192"/>
            <a:ext cx="10284561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3977"/>
            <a:r>
              <a:rPr spc="30" dirty="0"/>
              <a:t>INDUSTRIAL </a:t>
            </a:r>
            <a:r>
              <a:rPr spc="40" dirty="0"/>
              <a:t>ACCELERATION </a:t>
            </a:r>
            <a:r>
              <a:rPr spc="55" dirty="0"/>
              <a:t>PLAN</a:t>
            </a:r>
            <a:r>
              <a:rPr spc="220" dirty="0"/>
              <a:t> </a:t>
            </a:r>
            <a:r>
              <a:rPr spc="-125" dirty="0"/>
              <a:t>:</a:t>
            </a:r>
          </a:p>
          <a:p>
            <a:pPr marL="253977"/>
            <a:r>
              <a:rPr spc="10" dirty="0"/>
              <a:t>10 </a:t>
            </a:r>
            <a:r>
              <a:rPr spc="15" dirty="0"/>
              <a:t>PERFORMANCE </a:t>
            </a:r>
            <a:r>
              <a:rPr spc="44" dirty="0"/>
              <a:t>CONTRACTS </a:t>
            </a:r>
            <a:r>
              <a:rPr spc="60" dirty="0"/>
              <a:t>ALREADY</a:t>
            </a:r>
            <a:r>
              <a:rPr spc="-165" dirty="0"/>
              <a:t> </a:t>
            </a:r>
            <a:r>
              <a:rPr spc="30" dirty="0"/>
              <a:t>SIGNED</a:t>
            </a:r>
          </a:p>
        </p:txBody>
      </p:sp>
      <p:pic>
        <p:nvPicPr>
          <p:cNvPr id="3074" name="Picture 2" descr="https://itoutsourcingblogs.files.wordpress.com/2010/08/offshoring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70701" y="5305425"/>
            <a:ext cx="1143000" cy="1120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17500" y="962026"/>
            <a:ext cx="4724400" cy="29238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lIns="91432" tIns="45716" rIns="91432" bIns="45716" rtlCol="0">
            <a:spAutoFit/>
          </a:bodyPr>
          <a:lstStyle/>
          <a:p>
            <a:r>
              <a:rPr lang="fr-FR" sz="1300" b="1" dirty="0" smtClean="0">
                <a:solidFill>
                  <a:schemeClr val="bg1"/>
                </a:solidFill>
                <a:cs typeface="Calibri"/>
              </a:rPr>
              <a:t>HASSAN II FUND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118101" y="962026"/>
            <a:ext cx="5410200" cy="29238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lIns="91432" tIns="45716" rIns="91432" bIns="45716" rtlCol="0">
            <a:spAutoFit/>
          </a:bodyPr>
          <a:lstStyle/>
          <a:p>
            <a:r>
              <a:rPr lang="en-US" sz="1300" b="1" dirty="0" smtClean="0">
                <a:solidFill>
                  <a:schemeClr val="bg1"/>
                </a:solidFill>
                <a:cs typeface="Calibri"/>
              </a:rPr>
              <a:t>INDUSTRIAL DEVELOPMENT AND INVESTMENT FUND</a:t>
            </a:r>
          </a:p>
        </p:txBody>
      </p:sp>
      <p:sp>
        <p:nvSpPr>
          <p:cNvPr id="9" name="Rectangle 8"/>
          <p:cNvSpPr/>
          <p:nvPr/>
        </p:nvSpPr>
        <p:spPr>
          <a:xfrm>
            <a:off x="5118101" y="1266826"/>
            <a:ext cx="5410200" cy="30479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defTabSz="914319"/>
            <a:endParaRPr lang="fr-FR" sz="1600" spc="40" dirty="0" err="1" smtClean="0">
              <a:solidFill>
                <a:srgbClr val="1D3764"/>
              </a:solidFill>
              <a:latin typeface="Calibri"/>
              <a:cs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7500" y="1266826"/>
            <a:ext cx="4724400" cy="30479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317500" y="1385233"/>
            <a:ext cx="4572000" cy="2092873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algn="just" defTabSz="914319"/>
            <a:r>
              <a:rPr lang="fr-FR" sz="1300" b="1" spc="40" dirty="0" err="1" smtClean="0">
                <a:solidFill>
                  <a:srgbClr val="002060"/>
                </a:solidFill>
                <a:latin typeface="Calibri"/>
                <a:cs typeface="Calibri"/>
              </a:rPr>
              <a:t>Eligibiliy</a:t>
            </a:r>
            <a:r>
              <a:rPr lang="fr-FR" sz="1300" b="1" spc="40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fr-FR" sz="1300" b="1" spc="40" dirty="0" err="1" smtClean="0">
                <a:solidFill>
                  <a:srgbClr val="002060"/>
                </a:solidFill>
                <a:latin typeface="Calibri"/>
                <a:cs typeface="Calibri"/>
              </a:rPr>
              <a:t>criteria</a:t>
            </a:r>
            <a:r>
              <a:rPr lang="fr-FR" sz="1300" b="1" spc="40" dirty="0" smtClean="0">
                <a:solidFill>
                  <a:srgbClr val="002060"/>
                </a:solidFill>
                <a:latin typeface="Calibri"/>
                <a:cs typeface="Calibri"/>
              </a:rPr>
              <a:t>:</a:t>
            </a:r>
          </a:p>
          <a:p>
            <a:pPr algn="just" defTabSz="914319"/>
            <a:r>
              <a:rPr lang="en-US" sz="1300" spc="40" dirty="0" smtClean="0">
                <a:solidFill>
                  <a:srgbClr val="002060"/>
                </a:solidFill>
                <a:latin typeface="Calibri"/>
                <a:cs typeface="Calibri"/>
              </a:rPr>
              <a:t>• Total Investment:  10 million MAD /900 000 €</a:t>
            </a:r>
          </a:p>
          <a:p>
            <a:pPr algn="just" defTabSz="914319"/>
            <a:r>
              <a:rPr lang="en-US" sz="1300" spc="40" dirty="0" smtClean="0">
                <a:solidFill>
                  <a:srgbClr val="002060"/>
                </a:solidFill>
                <a:latin typeface="Calibri"/>
                <a:cs typeface="Calibri"/>
              </a:rPr>
              <a:t>• Investment in capital goods: 5 million MAD /450 000 €</a:t>
            </a:r>
          </a:p>
          <a:p>
            <a:pPr algn="just" defTabSz="914319"/>
            <a:r>
              <a:rPr lang="en-US" sz="1300" spc="40" dirty="0" smtClean="0">
                <a:solidFill>
                  <a:srgbClr val="002060"/>
                </a:solidFill>
                <a:latin typeface="Calibri"/>
                <a:cs typeface="Calibri"/>
              </a:rPr>
              <a:t>(excluding import fees and taxes)</a:t>
            </a:r>
          </a:p>
          <a:p>
            <a:pPr algn="just" defTabSz="914319"/>
            <a:endParaRPr lang="fr-FR" sz="1300" spc="40" dirty="0" smtClean="0">
              <a:solidFill>
                <a:srgbClr val="002060"/>
              </a:solidFill>
              <a:latin typeface="Calibri"/>
              <a:cs typeface="Calibri"/>
            </a:endParaRPr>
          </a:p>
          <a:p>
            <a:pPr algn="just" defTabSz="914319"/>
            <a:r>
              <a:rPr lang="fr-FR" sz="1300" b="1" spc="40" dirty="0" smtClean="0">
                <a:solidFill>
                  <a:srgbClr val="002060"/>
                </a:solidFill>
                <a:latin typeface="Calibri"/>
                <a:cs typeface="Calibri"/>
              </a:rPr>
              <a:t>Package </a:t>
            </a:r>
            <a:r>
              <a:rPr lang="fr-FR" sz="1300" b="1" spc="40" dirty="0" err="1" smtClean="0">
                <a:solidFill>
                  <a:srgbClr val="002060"/>
                </a:solidFill>
                <a:latin typeface="Calibri"/>
                <a:cs typeface="Calibri"/>
              </a:rPr>
              <a:t>includes</a:t>
            </a:r>
            <a:r>
              <a:rPr lang="fr-FR" sz="1300" b="1" spc="40" dirty="0" smtClean="0">
                <a:solidFill>
                  <a:srgbClr val="002060"/>
                </a:solidFill>
                <a:latin typeface="Calibri"/>
                <a:cs typeface="Calibri"/>
              </a:rPr>
              <a:t>:</a:t>
            </a:r>
          </a:p>
          <a:p>
            <a:pPr algn="just" defTabSz="914319"/>
            <a:r>
              <a:rPr lang="en-US" sz="1300" spc="40" dirty="0" smtClean="0">
                <a:solidFill>
                  <a:srgbClr val="002060"/>
                </a:solidFill>
                <a:latin typeface="Calibri"/>
                <a:cs typeface="Calibri"/>
              </a:rPr>
              <a:t>Aid of up to </a:t>
            </a:r>
            <a:r>
              <a:rPr lang="en-US" sz="1300" b="1" spc="40" dirty="0" smtClean="0">
                <a:solidFill>
                  <a:srgbClr val="002060"/>
                </a:solidFill>
                <a:latin typeface="Calibri"/>
                <a:cs typeface="Calibri"/>
              </a:rPr>
              <a:t>15% of the total amount of the investment </a:t>
            </a:r>
            <a:r>
              <a:rPr lang="pt-BR" sz="1300" spc="40" dirty="0" smtClean="0">
                <a:solidFill>
                  <a:srgbClr val="002060"/>
                </a:solidFill>
                <a:latin typeface="Calibri"/>
                <a:cs typeface="Calibri"/>
              </a:rPr>
              <a:t>capped at 30 million MAD/2.7 million € covering </a:t>
            </a:r>
            <a:r>
              <a:rPr lang="en-US" sz="1300" spc="40" dirty="0" smtClean="0">
                <a:solidFill>
                  <a:srgbClr val="002060"/>
                </a:solidFill>
                <a:latin typeface="Calibri"/>
                <a:cs typeface="Calibri"/>
              </a:rPr>
              <a:t>purchasing or renting of real estate and professional buildings and acquisition of industrial equipment.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118101" y="1266825"/>
            <a:ext cx="5346700" cy="3293201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algn="justLow" defTabSz="914319"/>
            <a:r>
              <a:rPr lang="fr-FR" sz="1300" b="1" spc="40" dirty="0" err="1" smtClean="0">
                <a:solidFill>
                  <a:srgbClr val="002060"/>
                </a:solidFill>
                <a:latin typeface="Calibri"/>
                <a:cs typeface="Calibri"/>
              </a:rPr>
              <a:t>Eligibility</a:t>
            </a:r>
            <a:r>
              <a:rPr lang="fr-FR" sz="1300" b="1" spc="40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fr-FR" sz="1300" b="1" spc="40" dirty="0" err="1" smtClean="0">
                <a:solidFill>
                  <a:srgbClr val="002060"/>
                </a:solidFill>
                <a:latin typeface="Calibri"/>
                <a:cs typeface="Calibri"/>
              </a:rPr>
              <a:t>criteria</a:t>
            </a:r>
            <a:r>
              <a:rPr lang="fr-FR" sz="1300" b="1" spc="40" dirty="0" smtClean="0">
                <a:solidFill>
                  <a:srgbClr val="002060"/>
                </a:solidFill>
                <a:latin typeface="Calibri"/>
                <a:cs typeface="Calibri"/>
              </a:rPr>
              <a:t>:</a:t>
            </a:r>
          </a:p>
          <a:p>
            <a:pPr algn="justLow" defTabSz="914319"/>
            <a:r>
              <a:rPr lang="en-US" sz="1300" spc="40" dirty="0" smtClean="0">
                <a:solidFill>
                  <a:srgbClr val="002060"/>
                </a:solidFill>
                <a:latin typeface="Calibri"/>
                <a:cs typeface="Calibri"/>
              </a:rPr>
              <a:t>The project should meet one of the following criteria:</a:t>
            </a:r>
          </a:p>
          <a:p>
            <a:pPr algn="justLow" defTabSz="914319"/>
            <a:r>
              <a:rPr lang="en-US" sz="1300" spc="40" dirty="0" smtClean="0">
                <a:solidFill>
                  <a:srgbClr val="002060"/>
                </a:solidFill>
                <a:latin typeface="Calibri"/>
                <a:cs typeface="Calibri"/>
              </a:rPr>
              <a:t>• Total Investment:  100 million MAD /9 million €.</a:t>
            </a:r>
          </a:p>
          <a:p>
            <a:pPr algn="justLow" defTabSz="914319"/>
            <a:r>
              <a:rPr lang="en-US" sz="1300" spc="40" dirty="0" smtClean="0">
                <a:solidFill>
                  <a:srgbClr val="002060"/>
                </a:solidFill>
                <a:latin typeface="Calibri"/>
                <a:cs typeface="Calibri"/>
              </a:rPr>
              <a:t>• Jobs created: 250 direct, permanent jobs</a:t>
            </a:r>
          </a:p>
          <a:p>
            <a:pPr algn="justLow" defTabSz="914319"/>
            <a:r>
              <a:rPr lang="en-US" sz="1300" spc="40" dirty="0" smtClean="0">
                <a:solidFill>
                  <a:srgbClr val="002060"/>
                </a:solidFill>
                <a:latin typeface="Calibri"/>
                <a:cs typeface="Calibri"/>
              </a:rPr>
              <a:t>• Setup in a priority area</a:t>
            </a:r>
          </a:p>
          <a:p>
            <a:pPr algn="justLow" defTabSz="914319"/>
            <a:r>
              <a:rPr lang="fr-FR" sz="1300" spc="40" dirty="0" smtClean="0">
                <a:solidFill>
                  <a:srgbClr val="002060"/>
                </a:solidFill>
                <a:latin typeface="Calibri"/>
                <a:cs typeface="Calibri"/>
              </a:rPr>
              <a:t>• </a:t>
            </a:r>
            <a:r>
              <a:rPr lang="fr-FR" sz="1300" spc="40" dirty="0" err="1" smtClean="0">
                <a:solidFill>
                  <a:srgbClr val="002060"/>
                </a:solidFill>
                <a:latin typeface="Calibri"/>
                <a:cs typeface="Calibri"/>
              </a:rPr>
              <a:t>Technology</a:t>
            </a:r>
            <a:r>
              <a:rPr lang="fr-FR" sz="1300" spc="40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fr-FR" sz="1300" spc="40" dirty="0" err="1" smtClean="0">
                <a:solidFill>
                  <a:srgbClr val="002060"/>
                </a:solidFill>
                <a:latin typeface="Calibri"/>
                <a:cs typeface="Calibri"/>
              </a:rPr>
              <a:t>transfer</a:t>
            </a:r>
            <a:endParaRPr lang="fr-FR" sz="1300" spc="40" dirty="0" smtClean="0">
              <a:solidFill>
                <a:srgbClr val="002060"/>
              </a:solidFill>
              <a:latin typeface="Calibri"/>
              <a:cs typeface="Calibri"/>
            </a:endParaRPr>
          </a:p>
          <a:p>
            <a:pPr algn="justLow" defTabSz="914319"/>
            <a:r>
              <a:rPr lang="fr-FR" sz="1300" spc="40" dirty="0" smtClean="0">
                <a:solidFill>
                  <a:srgbClr val="002060"/>
                </a:solidFill>
                <a:latin typeface="Calibri"/>
                <a:cs typeface="Calibri"/>
              </a:rPr>
              <a:t>• </a:t>
            </a:r>
            <a:r>
              <a:rPr lang="fr-FR" sz="1300" spc="40" dirty="0" err="1" smtClean="0">
                <a:solidFill>
                  <a:srgbClr val="002060"/>
                </a:solidFill>
                <a:latin typeface="Calibri"/>
                <a:cs typeface="Calibri"/>
              </a:rPr>
              <a:t>Environmental</a:t>
            </a:r>
            <a:r>
              <a:rPr lang="fr-FR" sz="1300" spc="40" dirty="0" smtClean="0">
                <a:solidFill>
                  <a:srgbClr val="002060"/>
                </a:solidFill>
                <a:latin typeface="Calibri"/>
                <a:cs typeface="Calibri"/>
              </a:rPr>
              <a:t> Protection</a:t>
            </a:r>
          </a:p>
          <a:p>
            <a:pPr algn="justLow" defTabSz="914319"/>
            <a:r>
              <a:rPr lang="fr-FR" sz="1300" b="1" spc="40" dirty="0" smtClean="0">
                <a:solidFill>
                  <a:srgbClr val="002060"/>
                </a:solidFill>
                <a:latin typeface="Calibri"/>
                <a:cs typeface="Calibri"/>
              </a:rPr>
              <a:t>Package </a:t>
            </a:r>
            <a:r>
              <a:rPr lang="fr-FR" sz="1300" b="1" spc="40" dirty="0" err="1" smtClean="0">
                <a:solidFill>
                  <a:srgbClr val="002060"/>
                </a:solidFill>
                <a:latin typeface="Calibri"/>
                <a:cs typeface="Calibri"/>
              </a:rPr>
              <a:t>includes</a:t>
            </a:r>
            <a:r>
              <a:rPr lang="fr-FR" sz="1300" b="1" spc="40" dirty="0" smtClean="0">
                <a:solidFill>
                  <a:srgbClr val="002060"/>
                </a:solidFill>
                <a:latin typeface="Calibri"/>
                <a:cs typeface="Calibri"/>
              </a:rPr>
              <a:t>:</a:t>
            </a:r>
          </a:p>
          <a:p>
            <a:pPr algn="justLow" defTabSz="914319"/>
            <a:r>
              <a:rPr lang="en-US" sz="1300" spc="40" dirty="0" smtClean="0">
                <a:solidFill>
                  <a:srgbClr val="002060"/>
                </a:solidFill>
                <a:latin typeface="Calibri"/>
                <a:cs typeface="Calibri"/>
              </a:rPr>
              <a:t>Aid of up to </a:t>
            </a:r>
            <a:r>
              <a:rPr lang="en-US" sz="1300" b="1" spc="40" dirty="0" smtClean="0">
                <a:solidFill>
                  <a:srgbClr val="002060"/>
                </a:solidFill>
                <a:latin typeface="Calibri"/>
                <a:cs typeface="Calibri"/>
              </a:rPr>
              <a:t>5% of the total amount of the investment </a:t>
            </a:r>
            <a:r>
              <a:rPr lang="en-US" sz="1300" spc="40" dirty="0" smtClean="0">
                <a:solidFill>
                  <a:srgbClr val="002060"/>
                </a:solidFill>
                <a:latin typeface="Calibri"/>
                <a:cs typeface="Calibri"/>
              </a:rPr>
              <a:t>(10% if the project is implemented in a suburban or rural area) as </a:t>
            </a:r>
            <a:r>
              <a:rPr lang="fr-FR" sz="1300" spc="40" dirty="0" err="1" smtClean="0">
                <a:solidFill>
                  <a:srgbClr val="002060"/>
                </a:solidFill>
                <a:latin typeface="Calibri"/>
                <a:cs typeface="Calibri"/>
              </a:rPr>
              <a:t>follows</a:t>
            </a:r>
            <a:r>
              <a:rPr lang="fr-FR" sz="1300" spc="40" dirty="0" smtClean="0">
                <a:solidFill>
                  <a:srgbClr val="002060"/>
                </a:solidFill>
                <a:latin typeface="Calibri"/>
                <a:cs typeface="Calibri"/>
              </a:rPr>
              <a:t>:</a:t>
            </a:r>
          </a:p>
          <a:p>
            <a:pPr algn="justLow" defTabSz="914319"/>
            <a:r>
              <a:rPr lang="en-US" sz="1300" spc="40" dirty="0" smtClean="0">
                <a:solidFill>
                  <a:srgbClr val="002060"/>
                </a:solidFill>
                <a:latin typeface="Calibri"/>
                <a:cs typeface="Calibri"/>
              </a:rPr>
              <a:t>• Land: Support for up to 20% of the acquisition costs</a:t>
            </a:r>
          </a:p>
          <a:p>
            <a:pPr algn="justLow" defTabSz="914319"/>
            <a:r>
              <a:rPr lang="en-US" sz="1300" spc="40" dirty="0" smtClean="0">
                <a:solidFill>
                  <a:srgbClr val="002060"/>
                </a:solidFill>
                <a:latin typeface="Calibri"/>
                <a:cs typeface="Calibri"/>
              </a:rPr>
              <a:t>• External Infrastructure: support up to 5% of the total </a:t>
            </a:r>
            <a:r>
              <a:rPr lang="fr-FR" sz="1300" spc="40" dirty="0" err="1" smtClean="0">
                <a:solidFill>
                  <a:srgbClr val="002060"/>
                </a:solidFill>
                <a:latin typeface="Calibri"/>
                <a:cs typeface="Calibri"/>
              </a:rPr>
              <a:t>investment</a:t>
            </a:r>
            <a:r>
              <a:rPr lang="fr-FR" sz="1300" spc="40" dirty="0" smtClean="0">
                <a:solidFill>
                  <a:srgbClr val="002060"/>
                </a:solidFill>
                <a:latin typeface="Calibri"/>
                <a:cs typeface="Calibri"/>
              </a:rPr>
              <a:t> program</a:t>
            </a:r>
          </a:p>
          <a:p>
            <a:pPr algn="justLow" defTabSz="914319"/>
            <a:r>
              <a:rPr lang="en-US" sz="1300" spc="40" dirty="0" smtClean="0">
                <a:solidFill>
                  <a:srgbClr val="002060"/>
                </a:solidFill>
                <a:latin typeface="Calibri"/>
                <a:cs typeface="Calibri"/>
              </a:rPr>
              <a:t>• Training: Support for up to 20% of the professional</a:t>
            </a:r>
          </a:p>
          <a:p>
            <a:pPr algn="justLow" defTabSz="914319"/>
            <a:r>
              <a:rPr lang="fr-FR" sz="1300" spc="40" dirty="0" smtClean="0">
                <a:solidFill>
                  <a:srgbClr val="002060"/>
                </a:solidFill>
                <a:latin typeface="Calibri"/>
                <a:cs typeface="Calibri"/>
              </a:rPr>
              <a:t>training </a:t>
            </a:r>
            <a:r>
              <a:rPr lang="fr-FR" sz="1300" spc="40" dirty="0" err="1" smtClean="0">
                <a:solidFill>
                  <a:srgbClr val="002060"/>
                </a:solidFill>
                <a:latin typeface="Calibri"/>
                <a:cs typeface="Calibri"/>
              </a:rPr>
              <a:t>costs</a:t>
            </a:r>
            <a:endParaRPr lang="fr-FR" sz="1300" spc="40" dirty="0" smtClean="0">
              <a:solidFill>
                <a:srgbClr val="002060"/>
              </a:solidFill>
              <a:latin typeface="Calibri"/>
              <a:cs typeface="Calibri"/>
            </a:endParaRPr>
          </a:p>
          <a:p>
            <a:pPr algn="justLow" defTabSz="914319"/>
            <a:endParaRPr lang="fr-FR" sz="1300" spc="40" dirty="0" smtClean="0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18" name="object 6"/>
          <p:cNvSpPr txBox="1">
            <a:spLocks noGrp="1"/>
          </p:cNvSpPr>
          <p:nvPr>
            <p:ph type="title"/>
          </p:nvPr>
        </p:nvSpPr>
        <p:spPr>
          <a:xfrm>
            <a:off x="445820" y="174194"/>
            <a:ext cx="5281880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marR="5080"/>
            <a:r>
              <a:rPr spc="50" dirty="0"/>
              <a:t>KEY</a:t>
            </a:r>
            <a:r>
              <a:rPr spc="-95" dirty="0"/>
              <a:t> </a:t>
            </a:r>
            <a:r>
              <a:rPr dirty="0" smtClean="0"/>
              <a:t>INVESTMENT  </a:t>
            </a:r>
            <a:r>
              <a:rPr spc="15" dirty="0" smtClean="0"/>
              <a:t>INCENTIVES</a:t>
            </a:r>
            <a:endParaRPr spc="15" dirty="0"/>
          </a:p>
        </p:txBody>
      </p:sp>
      <p:sp>
        <p:nvSpPr>
          <p:cNvPr id="10" name="ZoneTexte 9"/>
          <p:cNvSpPr txBox="1"/>
          <p:nvPr/>
        </p:nvSpPr>
        <p:spPr>
          <a:xfrm>
            <a:off x="317500" y="4314825"/>
            <a:ext cx="4724400" cy="29238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lIns="91432" tIns="45716" rIns="91432" bIns="45716" rtlCol="0">
            <a:spAutoFit/>
          </a:bodyPr>
          <a:lstStyle/>
          <a:p>
            <a:r>
              <a:rPr lang="fr-FR" sz="1300" b="1" dirty="0" smtClean="0">
                <a:solidFill>
                  <a:schemeClr val="bg1"/>
                </a:solidFill>
                <a:cs typeface="Calibri"/>
              </a:rPr>
              <a:t>VAT EXEMPTION &amp; CUSTOMS DUTIES EXEMPTION</a:t>
            </a:r>
            <a:endParaRPr lang="en-US" sz="1300" b="1" dirty="0" smtClean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18101" y="4695825"/>
            <a:ext cx="5410200" cy="21336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endParaRPr lang="fr-FR" sz="1300" spc="40" dirty="0" smtClean="0">
              <a:solidFill>
                <a:srgbClr val="1D3764"/>
              </a:solidFill>
              <a:cs typeface="Calibri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118101" y="4314825"/>
            <a:ext cx="5410200" cy="29238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lIns="91432" tIns="45716" rIns="91432" bIns="45716" rtlCol="0">
            <a:spAutoFit/>
          </a:bodyPr>
          <a:lstStyle/>
          <a:p>
            <a:r>
              <a:rPr lang="en-US" sz="1300" b="1" dirty="0" smtClean="0">
                <a:solidFill>
                  <a:schemeClr val="bg1"/>
                </a:solidFill>
                <a:cs typeface="Calibri"/>
              </a:rPr>
              <a:t>FREE ZONE STATUS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118101" y="4848225"/>
            <a:ext cx="5410200" cy="1892818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defTabSz="914319"/>
            <a:r>
              <a:rPr lang="fr-FR" sz="1300" b="1" spc="40" dirty="0" err="1" smtClean="0">
                <a:solidFill>
                  <a:srgbClr val="002060"/>
                </a:solidFill>
                <a:latin typeface="Calibri"/>
                <a:cs typeface="Calibri"/>
              </a:rPr>
              <a:t>Eligibility</a:t>
            </a:r>
            <a:r>
              <a:rPr lang="fr-FR" sz="1300" b="1" spc="40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fr-FR" sz="1300" b="1" spc="40" dirty="0" err="1" smtClean="0">
                <a:solidFill>
                  <a:srgbClr val="002060"/>
                </a:solidFill>
                <a:latin typeface="Calibri"/>
                <a:cs typeface="Calibri"/>
              </a:rPr>
              <a:t>criteria</a:t>
            </a:r>
            <a:r>
              <a:rPr lang="fr-FR" sz="1300" b="1" spc="40" dirty="0" smtClean="0">
                <a:solidFill>
                  <a:srgbClr val="002060"/>
                </a:solidFill>
                <a:latin typeface="Calibri"/>
                <a:cs typeface="Calibri"/>
              </a:rPr>
              <a:t>: </a:t>
            </a:r>
          </a:p>
          <a:p>
            <a:pPr defTabSz="914319"/>
            <a:r>
              <a:rPr lang="fr-FR" sz="1300" spc="40" dirty="0" smtClean="0">
                <a:solidFill>
                  <a:srgbClr val="002060"/>
                </a:solidFill>
                <a:latin typeface="Calibri"/>
                <a:cs typeface="Calibri"/>
              </a:rPr>
              <a:t>Export turnover </a:t>
            </a:r>
            <a:r>
              <a:rPr lang="fr-FR" sz="1300" spc="155" dirty="0" smtClean="0">
                <a:solidFill>
                  <a:srgbClr val="1D3764"/>
                </a:solidFill>
                <a:cs typeface="Calibri"/>
              </a:rPr>
              <a:t>≥</a:t>
            </a:r>
            <a:r>
              <a:rPr lang="fr-FR" sz="1300" spc="40" dirty="0" smtClean="0">
                <a:solidFill>
                  <a:srgbClr val="002060"/>
                </a:solidFill>
                <a:latin typeface="Calibri"/>
                <a:cs typeface="Calibri"/>
              </a:rPr>
              <a:t> 85%</a:t>
            </a:r>
          </a:p>
          <a:p>
            <a:pPr defTabSz="914319"/>
            <a:endParaRPr lang="fr-FR" sz="1300" spc="40" dirty="0" smtClean="0">
              <a:solidFill>
                <a:srgbClr val="002060"/>
              </a:solidFill>
              <a:latin typeface="Calibri"/>
              <a:cs typeface="Calibri"/>
            </a:endParaRPr>
          </a:p>
          <a:p>
            <a:pPr defTabSz="914319"/>
            <a:r>
              <a:rPr lang="fr-FR" sz="1300" b="1" spc="40" dirty="0" err="1" smtClean="0">
                <a:solidFill>
                  <a:srgbClr val="002060"/>
                </a:solidFill>
                <a:latin typeface="Calibri"/>
                <a:cs typeface="Calibri"/>
              </a:rPr>
              <a:t>Offering</a:t>
            </a:r>
            <a:r>
              <a:rPr lang="fr-FR" sz="1300" b="1" spc="40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fr-FR" sz="1300" b="1" spc="40" dirty="0" err="1" smtClean="0">
                <a:solidFill>
                  <a:srgbClr val="002060"/>
                </a:solidFill>
                <a:latin typeface="Calibri"/>
                <a:cs typeface="Calibri"/>
              </a:rPr>
              <a:t>includes</a:t>
            </a:r>
            <a:r>
              <a:rPr lang="fr-FR" sz="1300" b="1" spc="40" dirty="0" smtClean="0">
                <a:solidFill>
                  <a:srgbClr val="002060"/>
                </a:solidFill>
                <a:latin typeface="Calibri"/>
                <a:cs typeface="Calibri"/>
              </a:rPr>
              <a:t>:</a:t>
            </a:r>
          </a:p>
          <a:p>
            <a:pPr defTabSz="914319"/>
            <a:r>
              <a:rPr lang="en-US" sz="1300" spc="40" dirty="0" smtClean="0">
                <a:solidFill>
                  <a:srgbClr val="002060"/>
                </a:solidFill>
                <a:latin typeface="Calibri"/>
                <a:cs typeface="Calibri"/>
              </a:rPr>
              <a:t>•</a:t>
            </a:r>
            <a:r>
              <a:rPr lang="en-US" sz="1300" b="1" spc="40" dirty="0" smtClean="0">
                <a:solidFill>
                  <a:srgbClr val="002060"/>
                </a:solidFill>
                <a:latin typeface="Calibri"/>
                <a:cs typeface="Calibri"/>
              </a:rPr>
              <a:t>Full exemption </a:t>
            </a:r>
            <a:r>
              <a:rPr lang="en-US" sz="1300" spc="40" dirty="0" smtClean="0">
                <a:solidFill>
                  <a:srgbClr val="002060"/>
                </a:solidFill>
                <a:latin typeface="Calibri"/>
                <a:cs typeface="Calibri"/>
              </a:rPr>
              <a:t>from corporate tax for the first 5 years, followed by a rate capped at 8.75% for the next 20 years</a:t>
            </a:r>
          </a:p>
          <a:p>
            <a:pPr defTabSz="914319"/>
            <a:r>
              <a:rPr lang="en-US" sz="1300" spc="40" dirty="0" smtClean="0">
                <a:solidFill>
                  <a:srgbClr val="002060"/>
                </a:solidFill>
                <a:latin typeface="Calibri"/>
                <a:cs typeface="Calibri"/>
              </a:rPr>
              <a:t>•Custom fee exemptions on imported goods and </a:t>
            </a:r>
            <a:r>
              <a:rPr lang="fr-FR" sz="1300" spc="40" dirty="0" err="1" smtClean="0">
                <a:solidFill>
                  <a:srgbClr val="002060"/>
                </a:solidFill>
                <a:latin typeface="Calibri"/>
                <a:cs typeface="Calibri"/>
              </a:rPr>
              <a:t>products</a:t>
            </a:r>
            <a:endParaRPr lang="fr-FR" sz="1300" spc="40" dirty="0" smtClean="0">
              <a:solidFill>
                <a:srgbClr val="002060"/>
              </a:solidFill>
              <a:latin typeface="Calibri"/>
              <a:cs typeface="Calibri"/>
            </a:endParaRPr>
          </a:p>
          <a:p>
            <a:pPr defTabSz="914319"/>
            <a:r>
              <a:rPr lang="en-US" sz="1300" spc="40" dirty="0" smtClean="0">
                <a:solidFill>
                  <a:srgbClr val="002060"/>
                </a:solidFill>
                <a:latin typeface="Calibri"/>
                <a:cs typeface="Calibri"/>
              </a:rPr>
              <a:t>• </a:t>
            </a:r>
            <a:r>
              <a:rPr lang="en-US" sz="1300" b="1" spc="40" dirty="0" smtClean="0">
                <a:solidFill>
                  <a:srgbClr val="002060"/>
                </a:solidFill>
                <a:latin typeface="Calibri"/>
                <a:cs typeface="Calibri"/>
              </a:rPr>
              <a:t>VAT exemption </a:t>
            </a:r>
            <a:r>
              <a:rPr lang="en-US" sz="1300" spc="40" dirty="0" smtClean="0">
                <a:solidFill>
                  <a:srgbClr val="002060"/>
                </a:solidFill>
                <a:latin typeface="Calibri"/>
                <a:cs typeface="Calibri"/>
              </a:rPr>
              <a:t>on imported goods</a:t>
            </a:r>
          </a:p>
          <a:p>
            <a:pPr defTabSz="914319"/>
            <a:r>
              <a:rPr lang="en-US" sz="1300" spc="40" dirty="0" smtClean="0">
                <a:solidFill>
                  <a:srgbClr val="002060"/>
                </a:solidFill>
                <a:latin typeface="Calibri"/>
                <a:cs typeface="Calibri"/>
              </a:rPr>
              <a:t>• </a:t>
            </a:r>
            <a:r>
              <a:rPr lang="en-US" sz="1300" b="1" spc="40" dirty="0" smtClean="0">
                <a:solidFill>
                  <a:srgbClr val="002060"/>
                </a:solidFill>
                <a:latin typeface="Calibri"/>
                <a:cs typeface="Calibri"/>
              </a:rPr>
              <a:t>Exemption from license fees and urban tax </a:t>
            </a:r>
            <a:r>
              <a:rPr lang="en-US" sz="1300" spc="40" dirty="0" smtClean="0">
                <a:solidFill>
                  <a:srgbClr val="002060"/>
                </a:solidFill>
                <a:latin typeface="Calibri"/>
                <a:cs typeface="Calibri"/>
              </a:rPr>
              <a:t>during 15 </a:t>
            </a:r>
            <a:r>
              <a:rPr lang="fr-FR" sz="1300" spc="40" dirty="0" err="1" smtClean="0">
                <a:solidFill>
                  <a:srgbClr val="002060"/>
                </a:solidFill>
                <a:latin typeface="Calibri"/>
                <a:cs typeface="Calibri"/>
              </a:rPr>
              <a:t>years</a:t>
            </a:r>
            <a:endParaRPr lang="fr-FR" sz="1300" spc="40" dirty="0" smtClean="0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7500" y="4695826"/>
            <a:ext cx="4724400" cy="21336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endParaRPr lang="fr-FR" sz="1300" spc="40" dirty="0" smtClean="0">
              <a:solidFill>
                <a:srgbClr val="1D3764"/>
              </a:solidFill>
              <a:cs typeface="Calibri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17500" y="4619625"/>
            <a:ext cx="4724400" cy="3093146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defTabSz="914319"/>
            <a:r>
              <a:rPr lang="en-US" sz="1300" b="1" spc="40" dirty="0" smtClean="0">
                <a:solidFill>
                  <a:srgbClr val="002060"/>
                </a:solidFill>
                <a:latin typeface="Calibri"/>
                <a:cs typeface="Calibri"/>
              </a:rPr>
              <a:t>Eligibility criteria:</a:t>
            </a:r>
          </a:p>
          <a:p>
            <a:pPr defTabSz="914319"/>
            <a:r>
              <a:rPr lang="fr-FR" sz="1300" spc="15" dirty="0" err="1" smtClean="0">
                <a:solidFill>
                  <a:srgbClr val="1D3764"/>
                </a:solidFill>
                <a:cs typeface="Calibri"/>
              </a:rPr>
              <a:t>Investment</a:t>
            </a:r>
            <a:r>
              <a:rPr lang="fr-FR" sz="1300" spc="15" dirty="0" smtClean="0">
                <a:solidFill>
                  <a:srgbClr val="1D3764"/>
                </a:solidFill>
                <a:cs typeface="Calibri"/>
              </a:rPr>
              <a:t> </a:t>
            </a:r>
            <a:r>
              <a:rPr lang="fr-FR" sz="1300" spc="155" dirty="0" smtClean="0">
                <a:solidFill>
                  <a:srgbClr val="1D3764"/>
                </a:solidFill>
                <a:cs typeface="Calibri"/>
              </a:rPr>
              <a:t>≥</a:t>
            </a:r>
            <a:r>
              <a:rPr lang="fr-FR" sz="1300" spc="-149" dirty="0" smtClean="0">
                <a:solidFill>
                  <a:srgbClr val="1D3764"/>
                </a:solidFill>
                <a:cs typeface="Calibri"/>
              </a:rPr>
              <a:t> </a:t>
            </a:r>
            <a:r>
              <a:rPr lang="fr-FR" sz="1300" spc="5" dirty="0" smtClean="0">
                <a:solidFill>
                  <a:srgbClr val="1D3764"/>
                </a:solidFill>
                <a:cs typeface="Calibri"/>
              </a:rPr>
              <a:t>100 </a:t>
            </a:r>
            <a:r>
              <a:rPr lang="fr-FR" sz="1300" spc="21" dirty="0" smtClean="0">
                <a:solidFill>
                  <a:srgbClr val="1D3764"/>
                </a:solidFill>
                <a:cs typeface="Calibri"/>
              </a:rPr>
              <a:t>million </a:t>
            </a:r>
            <a:r>
              <a:rPr lang="fr-FR" sz="1300" spc="15" dirty="0" smtClean="0">
                <a:solidFill>
                  <a:srgbClr val="1D3764"/>
                </a:solidFill>
                <a:cs typeface="Calibri"/>
              </a:rPr>
              <a:t>MAD</a:t>
            </a:r>
          </a:p>
          <a:p>
            <a:pPr marR="5080" algn="just">
              <a:spcBef>
                <a:spcPts val="5"/>
              </a:spcBef>
            </a:pPr>
            <a:r>
              <a:rPr lang="en-US" sz="1300" b="1" spc="25" dirty="0" smtClean="0">
                <a:solidFill>
                  <a:srgbClr val="1D3764"/>
                </a:solidFill>
                <a:cs typeface="Calibri"/>
              </a:rPr>
              <a:t>Incentives include: </a:t>
            </a:r>
          </a:p>
          <a:p>
            <a:pPr marR="5080" algn="just">
              <a:spcBef>
                <a:spcPts val="5"/>
              </a:spcBef>
              <a:buFont typeface="Arial" pitchFamily="34" charset="0"/>
              <a:buChar char="•"/>
            </a:pPr>
            <a:r>
              <a:rPr lang="en-US" sz="1300" b="1" spc="25" dirty="0" smtClean="0">
                <a:solidFill>
                  <a:srgbClr val="1D3764"/>
                </a:solidFill>
                <a:cs typeface="Calibri"/>
              </a:rPr>
              <a:t>Exemption</a:t>
            </a:r>
            <a:r>
              <a:rPr lang="en-US" sz="1300" b="1" spc="-21" dirty="0" smtClean="0">
                <a:solidFill>
                  <a:srgbClr val="1D3764"/>
                </a:solidFill>
                <a:cs typeface="Calibri"/>
              </a:rPr>
              <a:t> </a:t>
            </a:r>
            <a:r>
              <a:rPr lang="en-US" sz="1300" b="1" spc="5" dirty="0" smtClean="0">
                <a:solidFill>
                  <a:srgbClr val="1D3764"/>
                </a:solidFill>
                <a:cs typeface="Calibri"/>
              </a:rPr>
              <a:t>of</a:t>
            </a:r>
            <a:r>
              <a:rPr lang="en-US" sz="1300" b="1" spc="-21" dirty="0" smtClean="0">
                <a:solidFill>
                  <a:srgbClr val="1D3764"/>
                </a:solidFill>
                <a:cs typeface="Calibri"/>
              </a:rPr>
              <a:t> </a:t>
            </a:r>
            <a:r>
              <a:rPr lang="en-US" sz="1300" b="1" spc="15" dirty="0" smtClean="0">
                <a:solidFill>
                  <a:srgbClr val="1D3764"/>
                </a:solidFill>
                <a:cs typeface="Calibri"/>
              </a:rPr>
              <a:t>VAT</a:t>
            </a:r>
            <a:r>
              <a:rPr lang="en-US" sz="1300" b="1" spc="-21" dirty="0" smtClean="0">
                <a:solidFill>
                  <a:srgbClr val="1D3764"/>
                </a:solidFill>
                <a:cs typeface="Calibri"/>
              </a:rPr>
              <a:t> </a:t>
            </a:r>
            <a:r>
              <a:rPr lang="en-US" sz="1300" spc="40" dirty="0" smtClean="0">
                <a:solidFill>
                  <a:srgbClr val="1D3764"/>
                </a:solidFill>
                <a:cs typeface="Calibri"/>
              </a:rPr>
              <a:t>on</a:t>
            </a:r>
            <a:r>
              <a:rPr lang="en-US" sz="1300" spc="-21" dirty="0" smtClean="0">
                <a:solidFill>
                  <a:srgbClr val="1D3764"/>
                </a:solidFill>
                <a:cs typeface="Calibri"/>
              </a:rPr>
              <a:t> </a:t>
            </a:r>
            <a:r>
              <a:rPr lang="en-US" sz="1300" spc="15" dirty="0" smtClean="0">
                <a:solidFill>
                  <a:srgbClr val="1D3764"/>
                </a:solidFill>
                <a:cs typeface="Calibri"/>
              </a:rPr>
              <a:t>imports</a:t>
            </a:r>
            <a:r>
              <a:rPr lang="en-US" sz="1300" spc="-21" dirty="0" smtClean="0">
                <a:solidFill>
                  <a:srgbClr val="1D3764"/>
                </a:solidFill>
                <a:cs typeface="Calibri"/>
              </a:rPr>
              <a:t> </a:t>
            </a:r>
            <a:r>
              <a:rPr lang="en-US" sz="1300" spc="-10" dirty="0" smtClean="0">
                <a:solidFill>
                  <a:srgbClr val="1D3764"/>
                </a:solidFill>
                <a:cs typeface="Calibri"/>
              </a:rPr>
              <a:t>for</a:t>
            </a:r>
            <a:r>
              <a:rPr lang="en-US" sz="1300" spc="-21" dirty="0" smtClean="0">
                <a:solidFill>
                  <a:srgbClr val="1D3764"/>
                </a:solidFill>
                <a:cs typeface="Calibri"/>
              </a:rPr>
              <a:t> </a:t>
            </a:r>
            <a:r>
              <a:rPr lang="en-US" sz="1300" spc="15" dirty="0" smtClean="0">
                <a:solidFill>
                  <a:srgbClr val="1D3764"/>
                </a:solidFill>
                <a:cs typeface="Calibri"/>
              </a:rPr>
              <a:t>capital</a:t>
            </a:r>
            <a:r>
              <a:rPr lang="en-US" sz="1300" spc="-21" dirty="0" smtClean="0">
                <a:solidFill>
                  <a:srgbClr val="1D3764"/>
                </a:solidFill>
                <a:cs typeface="Calibri"/>
              </a:rPr>
              <a:t> </a:t>
            </a:r>
            <a:r>
              <a:rPr lang="en-US" sz="1300" spc="35" dirty="0" smtClean="0">
                <a:solidFill>
                  <a:srgbClr val="1D3764"/>
                </a:solidFill>
                <a:cs typeface="Calibri"/>
              </a:rPr>
              <a:t>goods,</a:t>
            </a:r>
            <a:r>
              <a:rPr lang="en-US" sz="1300" spc="-21" dirty="0" smtClean="0">
                <a:solidFill>
                  <a:srgbClr val="1D3764"/>
                </a:solidFill>
                <a:cs typeface="Calibri"/>
              </a:rPr>
              <a:t> </a:t>
            </a:r>
            <a:r>
              <a:rPr lang="en-US" sz="1300" spc="30" dirty="0" smtClean="0">
                <a:solidFill>
                  <a:srgbClr val="1D3764"/>
                </a:solidFill>
                <a:cs typeface="Calibri"/>
              </a:rPr>
              <a:t>equipment</a:t>
            </a:r>
            <a:r>
              <a:rPr lang="en-US" sz="1300" spc="-21" dirty="0" smtClean="0">
                <a:solidFill>
                  <a:srgbClr val="1D3764"/>
                </a:solidFill>
                <a:cs typeface="Calibri"/>
              </a:rPr>
              <a:t> </a:t>
            </a:r>
            <a:r>
              <a:rPr lang="en-US" sz="1300" spc="35" dirty="0" smtClean="0">
                <a:solidFill>
                  <a:srgbClr val="1D3764"/>
                </a:solidFill>
                <a:cs typeface="Calibri"/>
              </a:rPr>
              <a:t>and</a:t>
            </a:r>
            <a:r>
              <a:rPr lang="en-US" sz="1300" spc="-21" dirty="0" smtClean="0">
                <a:solidFill>
                  <a:srgbClr val="1D3764"/>
                </a:solidFill>
                <a:cs typeface="Calibri"/>
              </a:rPr>
              <a:t> </a:t>
            </a:r>
            <a:r>
              <a:rPr lang="en-US" sz="1300" spc="15" dirty="0" smtClean="0">
                <a:solidFill>
                  <a:srgbClr val="1D3764"/>
                </a:solidFill>
                <a:cs typeface="Calibri"/>
              </a:rPr>
              <a:t>tools  </a:t>
            </a:r>
            <a:r>
              <a:rPr lang="en-US" sz="1300" spc="-10" dirty="0" smtClean="0">
                <a:solidFill>
                  <a:srgbClr val="1D3764"/>
                </a:solidFill>
                <a:cs typeface="Calibri"/>
              </a:rPr>
              <a:t>for </a:t>
            </a:r>
            <a:r>
              <a:rPr lang="en-US" sz="1300" dirty="0" smtClean="0">
                <a:solidFill>
                  <a:srgbClr val="1D3764"/>
                </a:solidFill>
                <a:cs typeface="Calibri"/>
              </a:rPr>
              <a:t>a </a:t>
            </a:r>
            <a:r>
              <a:rPr lang="en-US" sz="1300" spc="15" dirty="0" smtClean="0">
                <a:solidFill>
                  <a:srgbClr val="1D3764"/>
                </a:solidFill>
                <a:cs typeface="Calibri"/>
              </a:rPr>
              <a:t>duration </a:t>
            </a:r>
            <a:r>
              <a:rPr lang="en-US" sz="1300" spc="5" dirty="0" smtClean="0">
                <a:solidFill>
                  <a:srgbClr val="1D3764"/>
                </a:solidFill>
                <a:cs typeface="Calibri"/>
              </a:rPr>
              <a:t>of 36 </a:t>
            </a:r>
            <a:r>
              <a:rPr lang="en-US" sz="1300" spc="30" dirty="0" smtClean="0">
                <a:solidFill>
                  <a:srgbClr val="1D3764"/>
                </a:solidFill>
                <a:cs typeface="Calibri"/>
              </a:rPr>
              <a:t>months </a:t>
            </a:r>
            <a:r>
              <a:rPr lang="en-US" sz="1300" spc="5" dirty="0" smtClean="0">
                <a:solidFill>
                  <a:srgbClr val="1D3764"/>
                </a:solidFill>
                <a:cs typeface="Calibri"/>
              </a:rPr>
              <a:t>from </a:t>
            </a:r>
            <a:r>
              <a:rPr lang="en-US" sz="1300" spc="-10" dirty="0" smtClean="0">
                <a:solidFill>
                  <a:srgbClr val="1D3764"/>
                </a:solidFill>
                <a:cs typeface="Calibri"/>
              </a:rPr>
              <a:t>start </a:t>
            </a:r>
            <a:r>
              <a:rPr lang="en-US" sz="1300" spc="5" dirty="0" smtClean="0">
                <a:solidFill>
                  <a:srgbClr val="1D3764"/>
                </a:solidFill>
                <a:cs typeface="Calibri"/>
              </a:rPr>
              <a:t>of</a:t>
            </a:r>
            <a:r>
              <a:rPr lang="en-US" sz="1300" spc="-220" dirty="0" smtClean="0">
                <a:solidFill>
                  <a:srgbClr val="1D3764"/>
                </a:solidFill>
                <a:cs typeface="Calibri"/>
              </a:rPr>
              <a:t> </a:t>
            </a:r>
            <a:r>
              <a:rPr lang="en-US" sz="1300" spc="5" dirty="0" smtClean="0">
                <a:solidFill>
                  <a:srgbClr val="1D3764"/>
                </a:solidFill>
                <a:cs typeface="Calibri"/>
              </a:rPr>
              <a:t>operations.</a:t>
            </a:r>
          </a:p>
          <a:p>
            <a:pPr marR="5080" algn="just">
              <a:spcBef>
                <a:spcPts val="5"/>
              </a:spcBef>
            </a:pPr>
            <a:r>
              <a:rPr lang="en-US" sz="1300" spc="15" dirty="0" smtClean="0">
                <a:solidFill>
                  <a:srgbClr val="1D3764"/>
                </a:solidFill>
                <a:cs typeface="Calibri"/>
              </a:rPr>
              <a:t>This</a:t>
            </a:r>
            <a:r>
              <a:rPr lang="en-US" sz="1300" spc="-21" dirty="0" smtClean="0">
                <a:solidFill>
                  <a:srgbClr val="1D3764"/>
                </a:solidFill>
                <a:cs typeface="Calibri"/>
              </a:rPr>
              <a:t> </a:t>
            </a:r>
            <a:r>
              <a:rPr lang="en-US" sz="1300" spc="25" dirty="0" smtClean="0">
                <a:solidFill>
                  <a:srgbClr val="1D3764"/>
                </a:solidFill>
                <a:cs typeface="Calibri"/>
              </a:rPr>
              <a:t>exemption</a:t>
            </a:r>
            <a:r>
              <a:rPr lang="en-US" sz="1300" spc="-21" dirty="0" smtClean="0">
                <a:solidFill>
                  <a:srgbClr val="1D3764"/>
                </a:solidFill>
                <a:cs typeface="Calibri"/>
              </a:rPr>
              <a:t> </a:t>
            </a:r>
            <a:r>
              <a:rPr lang="en-US" sz="1300" spc="5" dirty="0" smtClean="0">
                <a:solidFill>
                  <a:srgbClr val="1D3764"/>
                </a:solidFill>
                <a:cs typeface="Calibri"/>
              </a:rPr>
              <a:t>is</a:t>
            </a:r>
            <a:r>
              <a:rPr lang="en-US" sz="1300" spc="-21" dirty="0" smtClean="0">
                <a:solidFill>
                  <a:srgbClr val="1D3764"/>
                </a:solidFill>
                <a:cs typeface="Calibri"/>
              </a:rPr>
              <a:t> </a:t>
            </a:r>
            <a:r>
              <a:rPr lang="en-US" sz="1300" spc="10" dirty="0" smtClean="0">
                <a:solidFill>
                  <a:srgbClr val="1D3764"/>
                </a:solidFill>
                <a:cs typeface="Calibri"/>
              </a:rPr>
              <a:t>also</a:t>
            </a:r>
            <a:r>
              <a:rPr lang="en-US" sz="1300" spc="-21" dirty="0" smtClean="0">
                <a:solidFill>
                  <a:srgbClr val="1D3764"/>
                </a:solidFill>
                <a:cs typeface="Calibri"/>
              </a:rPr>
              <a:t> </a:t>
            </a:r>
            <a:r>
              <a:rPr lang="en-US" sz="1300" spc="44" dirty="0" smtClean="0">
                <a:solidFill>
                  <a:srgbClr val="1D3764"/>
                </a:solidFill>
                <a:cs typeface="Calibri"/>
              </a:rPr>
              <a:t>given</a:t>
            </a:r>
            <a:r>
              <a:rPr lang="en-US" sz="1300" spc="-21" dirty="0" smtClean="0">
                <a:solidFill>
                  <a:srgbClr val="1D3764"/>
                </a:solidFill>
                <a:cs typeface="Calibri"/>
              </a:rPr>
              <a:t> </a:t>
            </a:r>
            <a:r>
              <a:rPr lang="en-US" sz="1300" spc="40" dirty="0" smtClean="0">
                <a:solidFill>
                  <a:srgbClr val="1D3764"/>
                </a:solidFill>
                <a:cs typeface="Calibri"/>
              </a:rPr>
              <a:t>on</a:t>
            </a:r>
            <a:r>
              <a:rPr lang="en-US" sz="1300" spc="-21" dirty="0" smtClean="0">
                <a:solidFill>
                  <a:srgbClr val="1D3764"/>
                </a:solidFill>
                <a:cs typeface="Calibri"/>
              </a:rPr>
              <a:t> </a:t>
            </a:r>
            <a:r>
              <a:rPr lang="en-US" sz="1300" spc="-5" dirty="0" smtClean="0">
                <a:solidFill>
                  <a:srgbClr val="1D3764"/>
                </a:solidFill>
                <a:cs typeface="Calibri"/>
              </a:rPr>
              <a:t>parts,</a:t>
            </a:r>
            <a:r>
              <a:rPr lang="en-US" sz="1300" spc="-21" dirty="0" smtClean="0">
                <a:solidFill>
                  <a:srgbClr val="1D3764"/>
                </a:solidFill>
                <a:cs typeface="Calibri"/>
              </a:rPr>
              <a:t> </a:t>
            </a:r>
            <a:r>
              <a:rPr lang="en-US" sz="1300" spc="10" dirty="0" smtClean="0">
                <a:solidFill>
                  <a:srgbClr val="1D3764"/>
                </a:solidFill>
                <a:cs typeface="Calibri"/>
              </a:rPr>
              <a:t>spare</a:t>
            </a:r>
            <a:r>
              <a:rPr lang="en-US" sz="1300" spc="-21" dirty="0" smtClean="0">
                <a:solidFill>
                  <a:srgbClr val="1D3764"/>
                </a:solidFill>
                <a:cs typeface="Calibri"/>
              </a:rPr>
              <a:t> </a:t>
            </a:r>
            <a:r>
              <a:rPr lang="en-US" sz="1300" spc="5" dirty="0" smtClean="0">
                <a:solidFill>
                  <a:srgbClr val="1D3764"/>
                </a:solidFill>
                <a:cs typeface="Calibri"/>
              </a:rPr>
              <a:t>parts</a:t>
            </a:r>
            <a:r>
              <a:rPr lang="en-US" sz="1300" spc="-21" dirty="0" smtClean="0">
                <a:solidFill>
                  <a:srgbClr val="1D3764"/>
                </a:solidFill>
                <a:cs typeface="Calibri"/>
              </a:rPr>
              <a:t> </a:t>
            </a:r>
            <a:r>
              <a:rPr lang="en-US" sz="1300" spc="35" dirty="0" smtClean="0">
                <a:solidFill>
                  <a:srgbClr val="1D3764"/>
                </a:solidFill>
                <a:cs typeface="Calibri"/>
              </a:rPr>
              <a:t>and</a:t>
            </a:r>
            <a:r>
              <a:rPr lang="en-US" sz="1300" spc="-21" dirty="0" smtClean="0">
                <a:solidFill>
                  <a:srgbClr val="1D3764"/>
                </a:solidFill>
                <a:cs typeface="Calibri"/>
              </a:rPr>
              <a:t> </a:t>
            </a:r>
            <a:r>
              <a:rPr lang="en-US" sz="1300" spc="10" dirty="0" smtClean="0">
                <a:solidFill>
                  <a:srgbClr val="1D3764"/>
                </a:solidFill>
                <a:cs typeface="Calibri"/>
              </a:rPr>
              <a:t>accessories  </a:t>
            </a:r>
            <a:r>
              <a:rPr lang="en-US" sz="1300" spc="5" dirty="0" smtClean="0">
                <a:solidFill>
                  <a:srgbClr val="1D3764"/>
                </a:solidFill>
                <a:cs typeface="Calibri"/>
              </a:rPr>
              <a:t>that</a:t>
            </a:r>
            <a:r>
              <a:rPr lang="en-US" sz="1300" spc="-25" dirty="0" smtClean="0">
                <a:solidFill>
                  <a:srgbClr val="1D3764"/>
                </a:solidFill>
                <a:cs typeface="Calibri"/>
              </a:rPr>
              <a:t> </a:t>
            </a:r>
            <a:r>
              <a:rPr lang="en-US" sz="1300" spc="-10" dirty="0" smtClean="0">
                <a:solidFill>
                  <a:srgbClr val="1D3764"/>
                </a:solidFill>
                <a:cs typeface="Calibri"/>
              </a:rPr>
              <a:t>are</a:t>
            </a:r>
            <a:r>
              <a:rPr lang="en-US" sz="1300" spc="-25" dirty="0" smtClean="0">
                <a:solidFill>
                  <a:srgbClr val="1D3764"/>
                </a:solidFill>
                <a:cs typeface="Calibri"/>
              </a:rPr>
              <a:t> </a:t>
            </a:r>
            <a:r>
              <a:rPr lang="en-US" sz="1300" spc="21" dirty="0" smtClean="0">
                <a:solidFill>
                  <a:srgbClr val="1D3764"/>
                </a:solidFill>
                <a:cs typeface="Calibri"/>
              </a:rPr>
              <a:t>imported</a:t>
            </a:r>
            <a:r>
              <a:rPr lang="en-US" sz="1300" spc="-25" dirty="0" smtClean="0">
                <a:solidFill>
                  <a:srgbClr val="1D3764"/>
                </a:solidFill>
                <a:cs typeface="Calibri"/>
              </a:rPr>
              <a:t> </a:t>
            </a:r>
            <a:r>
              <a:rPr lang="en-US" sz="1300" spc="-5" dirty="0" smtClean="0">
                <a:solidFill>
                  <a:srgbClr val="1D3764"/>
                </a:solidFill>
                <a:cs typeface="Calibri"/>
              </a:rPr>
              <a:t>at</a:t>
            </a:r>
            <a:r>
              <a:rPr lang="en-US" sz="1300" spc="-25" dirty="0" smtClean="0">
                <a:solidFill>
                  <a:srgbClr val="1D3764"/>
                </a:solidFill>
                <a:cs typeface="Calibri"/>
              </a:rPr>
              <a:t> </a:t>
            </a:r>
            <a:r>
              <a:rPr lang="en-US" sz="1300" spc="15" dirty="0" smtClean="0">
                <a:solidFill>
                  <a:srgbClr val="1D3764"/>
                </a:solidFill>
                <a:cs typeface="Calibri"/>
              </a:rPr>
              <a:t>the</a:t>
            </a:r>
            <a:r>
              <a:rPr lang="en-US" sz="1300" spc="-25" dirty="0" smtClean="0">
                <a:solidFill>
                  <a:srgbClr val="1D3764"/>
                </a:solidFill>
                <a:cs typeface="Calibri"/>
              </a:rPr>
              <a:t> </a:t>
            </a:r>
            <a:r>
              <a:rPr lang="en-US" sz="1300" spc="15" dirty="0" smtClean="0">
                <a:solidFill>
                  <a:srgbClr val="1D3764"/>
                </a:solidFill>
                <a:cs typeface="Calibri"/>
              </a:rPr>
              <a:t>same</a:t>
            </a:r>
            <a:r>
              <a:rPr lang="en-US" sz="1300" spc="-25" dirty="0" smtClean="0">
                <a:solidFill>
                  <a:srgbClr val="1D3764"/>
                </a:solidFill>
                <a:cs typeface="Calibri"/>
              </a:rPr>
              <a:t> </a:t>
            </a:r>
            <a:r>
              <a:rPr lang="en-US" sz="1300" spc="15" dirty="0" smtClean="0">
                <a:solidFill>
                  <a:srgbClr val="1D3764"/>
                </a:solidFill>
                <a:cs typeface="Calibri"/>
              </a:rPr>
              <a:t>time</a:t>
            </a:r>
            <a:r>
              <a:rPr lang="en-US" sz="1300" spc="-25" dirty="0" smtClean="0">
                <a:solidFill>
                  <a:srgbClr val="1D3764"/>
                </a:solidFill>
                <a:cs typeface="Calibri"/>
              </a:rPr>
              <a:t> </a:t>
            </a:r>
            <a:r>
              <a:rPr lang="en-US" sz="1300" spc="5" dirty="0" smtClean="0">
                <a:solidFill>
                  <a:srgbClr val="1D3764"/>
                </a:solidFill>
                <a:cs typeface="Calibri"/>
              </a:rPr>
              <a:t>as</a:t>
            </a:r>
            <a:r>
              <a:rPr lang="en-US" sz="1300" spc="-25" dirty="0" smtClean="0">
                <a:solidFill>
                  <a:srgbClr val="1D3764"/>
                </a:solidFill>
                <a:cs typeface="Calibri"/>
              </a:rPr>
              <a:t> </a:t>
            </a:r>
            <a:r>
              <a:rPr lang="en-US" sz="1300" spc="30" dirty="0" smtClean="0">
                <a:solidFill>
                  <a:srgbClr val="1D3764"/>
                </a:solidFill>
                <a:cs typeface="Calibri"/>
              </a:rPr>
              <a:t>capital goods, machinery and equipment for which they are intended.</a:t>
            </a:r>
          </a:p>
          <a:p>
            <a:pPr marR="5080" algn="just">
              <a:spcBef>
                <a:spcPts val="5"/>
              </a:spcBef>
              <a:buFont typeface="Arial" pitchFamily="34" charset="0"/>
              <a:buChar char="•"/>
            </a:pPr>
            <a:r>
              <a:rPr lang="en-US" sz="1300" b="1" spc="25" dirty="0" smtClean="0">
                <a:solidFill>
                  <a:srgbClr val="1D3764"/>
                </a:solidFill>
                <a:cs typeface="Calibri"/>
              </a:rPr>
              <a:t>Exemption</a:t>
            </a:r>
            <a:r>
              <a:rPr lang="en-US" sz="1300" b="1" spc="-25" dirty="0" smtClean="0">
                <a:solidFill>
                  <a:srgbClr val="1D3764"/>
                </a:solidFill>
                <a:cs typeface="Calibri"/>
              </a:rPr>
              <a:t> </a:t>
            </a:r>
            <a:r>
              <a:rPr lang="en-US" sz="1300" b="1" spc="5" dirty="0" smtClean="0">
                <a:solidFill>
                  <a:srgbClr val="1D3764"/>
                </a:solidFill>
                <a:cs typeface="Calibri"/>
              </a:rPr>
              <a:t>of</a:t>
            </a:r>
            <a:r>
              <a:rPr lang="en-US" sz="1300" b="1" spc="-25" dirty="0" smtClean="0">
                <a:solidFill>
                  <a:srgbClr val="1D3764"/>
                </a:solidFill>
                <a:cs typeface="Calibri"/>
              </a:rPr>
              <a:t> </a:t>
            </a:r>
            <a:r>
              <a:rPr lang="en-US" sz="1300" b="1" spc="25" dirty="0" smtClean="0">
                <a:solidFill>
                  <a:srgbClr val="1D3764"/>
                </a:solidFill>
                <a:cs typeface="Calibri"/>
              </a:rPr>
              <a:t>customs</a:t>
            </a:r>
            <a:r>
              <a:rPr lang="en-US" sz="1300" b="1" spc="-25" dirty="0" smtClean="0">
                <a:solidFill>
                  <a:srgbClr val="1D3764"/>
                </a:solidFill>
                <a:cs typeface="Calibri"/>
              </a:rPr>
              <a:t> </a:t>
            </a:r>
            <a:r>
              <a:rPr lang="en-US" sz="1300" b="1" spc="15" dirty="0" smtClean="0">
                <a:solidFill>
                  <a:srgbClr val="1D3764"/>
                </a:solidFill>
                <a:cs typeface="Calibri"/>
              </a:rPr>
              <a:t>duties</a:t>
            </a:r>
            <a:r>
              <a:rPr lang="en-US" sz="1300" b="1" spc="-25" dirty="0" smtClean="0">
                <a:solidFill>
                  <a:srgbClr val="1D3764"/>
                </a:solidFill>
                <a:cs typeface="Calibri"/>
              </a:rPr>
              <a:t> </a:t>
            </a:r>
            <a:r>
              <a:rPr lang="en-US" sz="1300" spc="40" dirty="0" smtClean="0">
                <a:solidFill>
                  <a:srgbClr val="1D3764"/>
                </a:solidFill>
                <a:cs typeface="Calibri"/>
              </a:rPr>
              <a:t>on</a:t>
            </a:r>
            <a:r>
              <a:rPr lang="en-US" sz="1300" spc="-25" dirty="0" smtClean="0">
                <a:solidFill>
                  <a:srgbClr val="1D3764"/>
                </a:solidFill>
                <a:cs typeface="Calibri"/>
              </a:rPr>
              <a:t> </a:t>
            </a:r>
            <a:r>
              <a:rPr lang="en-US" sz="1300" spc="15" dirty="0" smtClean="0">
                <a:solidFill>
                  <a:srgbClr val="1D3764"/>
                </a:solidFill>
                <a:cs typeface="Calibri"/>
              </a:rPr>
              <a:t>capital</a:t>
            </a:r>
            <a:r>
              <a:rPr lang="en-US" sz="1300" spc="-25" dirty="0" smtClean="0">
                <a:solidFill>
                  <a:srgbClr val="1D3764"/>
                </a:solidFill>
                <a:cs typeface="Calibri"/>
              </a:rPr>
              <a:t> </a:t>
            </a:r>
            <a:r>
              <a:rPr lang="en-US" sz="1300" spc="35" dirty="0" smtClean="0">
                <a:solidFill>
                  <a:srgbClr val="1D3764"/>
                </a:solidFill>
                <a:cs typeface="Calibri"/>
              </a:rPr>
              <a:t>goods,</a:t>
            </a:r>
            <a:r>
              <a:rPr lang="en-US" sz="1300" spc="-25" dirty="0" smtClean="0">
                <a:solidFill>
                  <a:srgbClr val="1D3764"/>
                </a:solidFill>
                <a:cs typeface="Calibri"/>
              </a:rPr>
              <a:t> </a:t>
            </a:r>
            <a:r>
              <a:rPr lang="en-US" sz="1300" spc="30" dirty="0" smtClean="0">
                <a:solidFill>
                  <a:srgbClr val="1D3764"/>
                </a:solidFill>
                <a:cs typeface="Calibri"/>
              </a:rPr>
              <a:t>equipment  </a:t>
            </a:r>
            <a:r>
              <a:rPr lang="en-US" sz="1300" spc="35" dirty="0" smtClean="0">
                <a:solidFill>
                  <a:srgbClr val="1D3764"/>
                </a:solidFill>
                <a:cs typeface="Calibri"/>
              </a:rPr>
              <a:t>and </a:t>
            </a:r>
            <a:r>
              <a:rPr lang="en-US" sz="1300" spc="15" dirty="0" smtClean="0">
                <a:solidFill>
                  <a:srgbClr val="1D3764"/>
                </a:solidFill>
                <a:cs typeface="Calibri"/>
              </a:rPr>
              <a:t>tools </a:t>
            </a:r>
            <a:r>
              <a:rPr lang="en-US" sz="1300" spc="-10" dirty="0" smtClean="0">
                <a:solidFill>
                  <a:srgbClr val="1D3764"/>
                </a:solidFill>
                <a:cs typeface="Calibri"/>
              </a:rPr>
              <a:t>for </a:t>
            </a:r>
            <a:r>
              <a:rPr lang="en-US" sz="1300" dirty="0" smtClean="0">
                <a:solidFill>
                  <a:srgbClr val="1D3764"/>
                </a:solidFill>
                <a:cs typeface="Calibri"/>
              </a:rPr>
              <a:t>a </a:t>
            </a:r>
            <a:r>
              <a:rPr lang="en-US" sz="1300" spc="15" dirty="0" smtClean="0">
                <a:solidFill>
                  <a:srgbClr val="1D3764"/>
                </a:solidFill>
                <a:cs typeface="Calibri"/>
              </a:rPr>
              <a:t>duration </a:t>
            </a:r>
            <a:r>
              <a:rPr lang="en-US" sz="1300" spc="5" dirty="0" smtClean="0">
                <a:solidFill>
                  <a:srgbClr val="1D3764"/>
                </a:solidFill>
                <a:cs typeface="Calibri"/>
              </a:rPr>
              <a:t>of 36 </a:t>
            </a:r>
            <a:r>
              <a:rPr lang="en-US" sz="1300" spc="30" dirty="0" smtClean="0">
                <a:solidFill>
                  <a:srgbClr val="1D3764"/>
                </a:solidFill>
                <a:cs typeface="Calibri"/>
              </a:rPr>
              <a:t>months </a:t>
            </a:r>
            <a:r>
              <a:rPr lang="en-US" sz="1300" spc="5" dirty="0" smtClean="0">
                <a:solidFill>
                  <a:srgbClr val="1D3764"/>
                </a:solidFill>
                <a:cs typeface="Calibri"/>
              </a:rPr>
              <a:t>from </a:t>
            </a:r>
            <a:r>
              <a:rPr lang="en-US" sz="1300" spc="15" dirty="0" smtClean="0">
                <a:solidFill>
                  <a:srgbClr val="1D3764"/>
                </a:solidFill>
                <a:cs typeface="Calibri"/>
              </a:rPr>
              <a:t>the </a:t>
            </a:r>
            <a:r>
              <a:rPr lang="en-US" sz="1300" spc="10" dirty="0" smtClean="0">
                <a:solidFill>
                  <a:srgbClr val="1D3764"/>
                </a:solidFill>
                <a:cs typeface="Calibri"/>
              </a:rPr>
              <a:t>signature </a:t>
            </a:r>
            <a:r>
              <a:rPr lang="en-US" sz="1300" spc="5" dirty="0" smtClean="0">
                <a:solidFill>
                  <a:srgbClr val="1D3764"/>
                </a:solidFill>
                <a:cs typeface="Calibri"/>
              </a:rPr>
              <a:t>of </a:t>
            </a:r>
            <a:r>
              <a:rPr lang="en-US" sz="1300" dirty="0" smtClean="0">
                <a:solidFill>
                  <a:srgbClr val="1D3764"/>
                </a:solidFill>
                <a:cs typeface="Calibri"/>
              </a:rPr>
              <a:t>a </a:t>
            </a:r>
            <a:r>
              <a:rPr lang="en-US" sz="1300" spc="25" dirty="0" smtClean="0">
                <a:solidFill>
                  <a:srgbClr val="1D3764"/>
                </a:solidFill>
                <a:cs typeface="Calibri"/>
              </a:rPr>
              <a:t>an </a:t>
            </a:r>
            <a:r>
              <a:rPr lang="en-US" sz="1300" spc="21" dirty="0" smtClean="0">
                <a:solidFill>
                  <a:srgbClr val="1D3764"/>
                </a:solidFill>
                <a:cs typeface="Calibri"/>
              </a:rPr>
              <a:t>investment</a:t>
            </a:r>
            <a:r>
              <a:rPr lang="en-US" sz="1300" spc="-200" dirty="0" smtClean="0">
                <a:solidFill>
                  <a:srgbClr val="1D3764"/>
                </a:solidFill>
                <a:cs typeface="Calibri"/>
              </a:rPr>
              <a:t> </a:t>
            </a:r>
            <a:r>
              <a:rPr lang="en-US" sz="1300" spc="21" dirty="0" smtClean="0">
                <a:solidFill>
                  <a:srgbClr val="1D3764"/>
                </a:solidFill>
                <a:cs typeface="Calibri"/>
              </a:rPr>
              <a:t>agreement.</a:t>
            </a:r>
          </a:p>
          <a:p>
            <a:pPr marR="5080" algn="just">
              <a:spcBef>
                <a:spcPts val="5"/>
              </a:spcBef>
              <a:buFont typeface="Arial" pitchFamily="34" charset="0"/>
              <a:buChar char="•"/>
            </a:pPr>
            <a:endParaRPr lang="en-US" sz="1300" dirty="0" smtClean="0">
              <a:cs typeface="Calibri"/>
            </a:endParaRPr>
          </a:p>
          <a:p>
            <a:pPr defTabSz="914319"/>
            <a:endParaRPr lang="fr-FR" sz="1300" dirty="0" smtClean="0">
              <a:cs typeface="Calibri"/>
            </a:endParaRPr>
          </a:p>
          <a:p>
            <a:pPr defTabSz="914319"/>
            <a:endParaRPr lang="en-US" sz="1300" spc="40" dirty="0" smtClean="0">
              <a:solidFill>
                <a:srgbClr val="002060"/>
              </a:solidFill>
              <a:latin typeface="Calibri"/>
              <a:cs typeface="Calibri"/>
            </a:endParaRPr>
          </a:p>
          <a:p>
            <a:endParaRPr lang="en-US" sz="1300" spc="40" dirty="0" smtClean="0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67639" y="6829424"/>
            <a:ext cx="4709928" cy="369324"/>
          </a:xfrm>
          <a:prstGeom prst="rect">
            <a:avLst/>
          </a:prstGeom>
        </p:spPr>
        <p:txBody>
          <a:bodyPr wrap="none" lIns="91432" tIns="45716" rIns="91432" bIns="45716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+ Made to measure help for large scale projects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2340" y="197049"/>
            <a:ext cx="10284561" cy="323165"/>
          </a:xfrm>
        </p:spPr>
        <p:txBody>
          <a:bodyPr/>
          <a:lstStyle/>
          <a:p>
            <a:pPr marL="12699" marR="5080" defTabSz="914319" rtl="0">
              <a:spcBef>
                <a:spcPct val="0"/>
              </a:spcBef>
              <a:defRPr/>
            </a:pPr>
            <a:r>
              <a:rPr lang="fr-FR" spc="50" dirty="0" smtClean="0"/>
              <a:t>MOROCCO: A GATEWAY TO AFRICA </a:t>
            </a:r>
            <a:endParaRPr lang="de-DE" spc="50" noProof="1" smtClean="0"/>
          </a:p>
        </p:txBody>
      </p:sp>
      <p:sp>
        <p:nvSpPr>
          <p:cNvPr id="3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5422900" y="3400425"/>
            <a:ext cx="5194300" cy="2165064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wrap="square" lIns="91432" tIns="91432" rIns="91432" bIns="91432">
            <a:spAutoFit/>
          </a:bodyPr>
          <a:lstStyle/>
          <a:p>
            <a:pPr marL="288900" lvl="1" indent="-174610" algn="just">
              <a:lnSpc>
                <a:spcPts val="1899"/>
              </a:lnSpc>
              <a:buClr>
                <a:srgbClr val="002060"/>
              </a:buClr>
              <a:buSzPct val="100000"/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2060"/>
                </a:solidFill>
              </a:rPr>
              <a:t>By </a:t>
            </a:r>
            <a:r>
              <a:rPr lang="en-US" sz="1400" b="1" dirty="0" smtClean="0">
                <a:solidFill>
                  <a:srgbClr val="002060"/>
                </a:solidFill>
              </a:rPr>
              <a:t>2050</a:t>
            </a:r>
            <a:r>
              <a:rPr lang="en-US" sz="1400" dirty="0" smtClean="0">
                <a:solidFill>
                  <a:srgbClr val="002060"/>
                </a:solidFill>
              </a:rPr>
              <a:t>, Africa's economy would be close to </a:t>
            </a:r>
            <a:r>
              <a:rPr lang="en-US" sz="1400" b="1" dirty="0" smtClean="0">
                <a:solidFill>
                  <a:srgbClr val="002060"/>
                </a:solidFill>
              </a:rPr>
              <a:t>10 times bigger </a:t>
            </a:r>
            <a:r>
              <a:rPr lang="en-US" sz="1400" dirty="0" smtClean="0">
                <a:solidFill>
                  <a:srgbClr val="002060"/>
                </a:solidFill>
              </a:rPr>
              <a:t>than it is today.</a:t>
            </a:r>
          </a:p>
          <a:p>
            <a:pPr marL="288900" lvl="1" indent="-174610" algn="just">
              <a:lnSpc>
                <a:spcPts val="1899"/>
              </a:lnSpc>
              <a:buClr>
                <a:srgbClr val="002060"/>
              </a:buClr>
              <a:buSzPct val="100000"/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02060"/>
                </a:solidFill>
              </a:rPr>
              <a:t>Six</a:t>
            </a:r>
            <a:r>
              <a:rPr lang="en-US" sz="1400" dirty="0" smtClean="0">
                <a:solidFill>
                  <a:srgbClr val="002060"/>
                </a:solidFill>
              </a:rPr>
              <a:t> of the world’s ten </a:t>
            </a:r>
            <a:r>
              <a:rPr lang="en-US" sz="1400" b="1" dirty="0" smtClean="0">
                <a:solidFill>
                  <a:srgbClr val="002060"/>
                </a:solidFill>
              </a:rPr>
              <a:t>fastest-growing </a:t>
            </a:r>
            <a:r>
              <a:rPr lang="en-US" sz="1400" dirty="0" smtClean="0">
                <a:solidFill>
                  <a:srgbClr val="002060"/>
                </a:solidFill>
              </a:rPr>
              <a:t>economies in the world over the last decade were in Africa. It is expected to be </a:t>
            </a:r>
            <a:r>
              <a:rPr lang="en-US" sz="1400" b="1" dirty="0" smtClean="0">
                <a:solidFill>
                  <a:srgbClr val="002060"/>
                </a:solidFill>
              </a:rPr>
              <a:t>seven</a:t>
            </a:r>
            <a:r>
              <a:rPr lang="en-US" sz="1400" dirty="0" smtClean="0">
                <a:solidFill>
                  <a:srgbClr val="002060"/>
                </a:solidFill>
              </a:rPr>
              <a:t> by </a:t>
            </a:r>
            <a:r>
              <a:rPr lang="en-US" sz="1400" b="1" dirty="0" smtClean="0">
                <a:solidFill>
                  <a:srgbClr val="002060"/>
                </a:solidFill>
              </a:rPr>
              <a:t>2020</a:t>
            </a:r>
            <a:r>
              <a:rPr lang="en-US" sz="1400" dirty="0" smtClean="0">
                <a:solidFill>
                  <a:srgbClr val="002060"/>
                </a:solidFill>
              </a:rPr>
              <a:t>. </a:t>
            </a:r>
            <a:endParaRPr lang="fr-FR" sz="1400" dirty="0" smtClean="0">
              <a:solidFill>
                <a:srgbClr val="002060"/>
              </a:solidFill>
            </a:endParaRPr>
          </a:p>
          <a:p>
            <a:pPr marL="288900" lvl="1" indent="-174610" algn="just">
              <a:lnSpc>
                <a:spcPts val="2199"/>
              </a:lnSpc>
              <a:buClr>
                <a:srgbClr val="002060"/>
              </a:buClr>
              <a:buSzPct val="100000"/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2060"/>
                </a:solidFill>
              </a:rPr>
              <a:t>There is a rise of a </a:t>
            </a:r>
            <a:r>
              <a:rPr lang="en-US" sz="1400" b="1" dirty="0" smtClean="0">
                <a:solidFill>
                  <a:srgbClr val="002060"/>
                </a:solidFill>
              </a:rPr>
              <a:t>consumer society</a:t>
            </a:r>
            <a:r>
              <a:rPr lang="en-US" sz="1400" dirty="0" smtClean="0">
                <a:solidFill>
                  <a:srgbClr val="002060"/>
                </a:solidFill>
              </a:rPr>
              <a:t>, which increases demand, boosts </a:t>
            </a:r>
            <a:r>
              <a:rPr lang="en-US" sz="1400" b="1" dirty="0" smtClean="0">
                <a:solidFill>
                  <a:srgbClr val="002060"/>
                </a:solidFill>
              </a:rPr>
              <a:t>local production</a:t>
            </a:r>
            <a:r>
              <a:rPr lang="en-US" sz="1400" dirty="0" smtClean="0">
                <a:solidFill>
                  <a:srgbClr val="002060"/>
                </a:solidFill>
              </a:rPr>
              <a:t> and amplifies </a:t>
            </a:r>
            <a:r>
              <a:rPr lang="en-US" sz="1400" b="1" dirty="0" smtClean="0">
                <a:solidFill>
                  <a:srgbClr val="002060"/>
                </a:solidFill>
              </a:rPr>
              <a:t>middle class. </a:t>
            </a:r>
          </a:p>
          <a:p>
            <a:pPr marL="288900" lvl="1" indent="-174610" algn="just">
              <a:lnSpc>
                <a:spcPts val="1599"/>
              </a:lnSpc>
              <a:buClr>
                <a:srgbClr val="177B57"/>
              </a:buClr>
            </a:pPr>
            <a:endParaRPr lang="en-US" sz="1200" u="sng" dirty="0">
              <a:solidFill>
                <a:srgbClr val="C41300"/>
              </a:solidFill>
            </a:endParaRPr>
          </a:p>
        </p:txBody>
      </p:sp>
      <p:pic>
        <p:nvPicPr>
          <p:cNvPr id="4" name="Image 3" descr="True size of Afric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9900" y="962025"/>
            <a:ext cx="4495800" cy="5018948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927100" y="6067425"/>
            <a:ext cx="3940892" cy="974626"/>
          </a:xfrm>
          <a:prstGeom prst="rect">
            <a:avLst/>
          </a:prstGeom>
          <a:solidFill>
            <a:srgbClr val="00206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0" lvl="1" indent="-36510" algn="ctr">
              <a:lnSpc>
                <a:spcPts val="1899"/>
              </a:lnSpc>
              <a:buClr>
                <a:srgbClr val="C00000"/>
              </a:buClr>
              <a:buSzPct val="100000"/>
            </a:pPr>
            <a:r>
              <a:rPr lang="en-US" dirty="0" smtClean="0">
                <a:solidFill>
                  <a:schemeClr val="bg1"/>
                </a:solidFill>
              </a:rPr>
              <a:t>The true size of Africa embraces China, the US, India, Eastern Europe and the most important Western European countries</a:t>
            </a:r>
          </a:p>
        </p:txBody>
      </p:sp>
      <p:sp>
        <p:nvSpPr>
          <p:cNvPr id="6" name="Rectangle 5"/>
          <p:cNvSpPr/>
          <p:nvPr/>
        </p:nvSpPr>
        <p:spPr>
          <a:xfrm>
            <a:off x="5575299" y="997536"/>
            <a:ext cx="5029201" cy="2326206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txBody>
          <a:bodyPr wrap="square" lIns="91432" tIns="45716" rIns="91432" bIns="45716">
            <a:spAutoFit/>
          </a:bodyPr>
          <a:lstStyle/>
          <a:p>
            <a:pPr algn="just">
              <a:lnSpc>
                <a:spcPts val="2199"/>
              </a:lnSpc>
              <a:buClr>
                <a:srgbClr val="C00000"/>
              </a:buClr>
            </a:pPr>
            <a:r>
              <a:rPr lang="en-US" sz="1400" dirty="0" smtClean="0">
                <a:solidFill>
                  <a:srgbClr val="002060"/>
                </a:solidFill>
              </a:rPr>
              <a:t>Morocco is considered as a </a:t>
            </a:r>
            <a:r>
              <a:rPr lang="en-US" sz="1400" b="1" dirty="0" smtClean="0">
                <a:solidFill>
                  <a:srgbClr val="002060"/>
                </a:solidFill>
              </a:rPr>
              <a:t>platform</a:t>
            </a:r>
            <a:r>
              <a:rPr lang="en-US" sz="1400" dirty="0" smtClean="0">
                <a:solidFill>
                  <a:srgbClr val="002060"/>
                </a:solidFill>
              </a:rPr>
              <a:t> for foreign companies to project their activities in sub-</a:t>
            </a:r>
            <a:r>
              <a:rPr lang="en-US" sz="1400" dirty="0" err="1" smtClean="0">
                <a:solidFill>
                  <a:srgbClr val="002060"/>
                </a:solidFill>
              </a:rPr>
              <a:t>Saharian</a:t>
            </a:r>
            <a:r>
              <a:rPr lang="en-US" sz="1400" dirty="0" smtClean="0">
                <a:solidFill>
                  <a:srgbClr val="002060"/>
                </a:solidFill>
              </a:rPr>
              <a:t> Africa due to:  </a:t>
            </a:r>
          </a:p>
          <a:p>
            <a:pPr marL="358743" indent="-92067" algn="just">
              <a:lnSpc>
                <a:spcPts val="2199"/>
              </a:lnSpc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§"/>
            </a:pPr>
            <a:r>
              <a:rPr lang="en-US" sz="1400" b="1" dirty="0" smtClean="0">
                <a:solidFill>
                  <a:srgbClr val="002060"/>
                </a:solidFill>
              </a:rPr>
              <a:t> 5,000 bilateral agreements </a:t>
            </a:r>
          </a:p>
          <a:p>
            <a:pPr marL="358743" indent="-92067" algn="just">
              <a:lnSpc>
                <a:spcPts val="2199"/>
              </a:lnSpc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§"/>
            </a:pPr>
            <a:r>
              <a:rPr lang="en-US" sz="1400" b="1" dirty="0" smtClean="0">
                <a:solidFill>
                  <a:srgbClr val="002060"/>
                </a:solidFill>
              </a:rPr>
              <a:t> Deep knowledge of African markets </a:t>
            </a:r>
          </a:p>
          <a:p>
            <a:pPr marL="358743" indent="-92067" algn="just">
              <a:lnSpc>
                <a:spcPts val="2199"/>
              </a:lnSpc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§"/>
            </a:pPr>
            <a:r>
              <a:rPr lang="en-US" sz="1400" b="1" dirty="0" smtClean="0">
                <a:solidFill>
                  <a:srgbClr val="002060"/>
                </a:solidFill>
              </a:rPr>
              <a:t> Very frequent airline connections </a:t>
            </a:r>
          </a:p>
          <a:p>
            <a:pPr marL="358743" indent="-92067" algn="just">
              <a:lnSpc>
                <a:spcPts val="2199"/>
              </a:lnSpc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§"/>
            </a:pPr>
            <a:r>
              <a:rPr lang="en-US" sz="1400" b="1" dirty="0" smtClean="0">
                <a:solidFill>
                  <a:srgbClr val="002060"/>
                </a:solidFill>
              </a:rPr>
              <a:t> A strong Moroccan banking sector present in Africa</a:t>
            </a:r>
          </a:p>
          <a:p>
            <a:pPr marL="358743" indent="-92067" algn="just">
              <a:lnSpc>
                <a:spcPts val="2199"/>
              </a:lnSpc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§"/>
            </a:pPr>
            <a:r>
              <a:rPr lang="en-US" sz="1400" b="1" dirty="0" smtClean="0">
                <a:solidFill>
                  <a:srgbClr val="002060"/>
                </a:solidFill>
              </a:rPr>
              <a:t> Impact of the many African Royal Tours</a:t>
            </a:r>
          </a:p>
          <a:p>
            <a:pPr marL="358743" indent="-92067">
              <a:lnSpc>
                <a:spcPts val="2199"/>
              </a:lnSpc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ü"/>
            </a:pPr>
            <a:endParaRPr lang="en-US" sz="1400" b="1" dirty="0" smtClean="0">
              <a:solidFill>
                <a:srgbClr val="00206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8901" y="7286626"/>
            <a:ext cx="2057400" cy="215444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fr-FR" sz="800" dirty="0" smtClean="0"/>
              <a:t>Source: Bloomberg</a:t>
            </a:r>
            <a:endParaRPr lang="fr-FR" sz="800" dirty="0"/>
          </a:p>
        </p:txBody>
      </p:sp>
      <p:pic>
        <p:nvPicPr>
          <p:cNvPr id="8" name="Picture 2" descr="casablanca finance cit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7699" y="5305425"/>
            <a:ext cx="2531407" cy="6858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651500" y="6143625"/>
            <a:ext cx="4800600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lnSpc>
                <a:spcPts val="1900"/>
              </a:lnSpc>
              <a:spcBef>
                <a:spcPts val="1200"/>
              </a:spcBef>
              <a:buClr>
                <a:srgbClr val="002060"/>
              </a:buClr>
              <a:buSzPct val="100000"/>
            </a:pPr>
            <a:r>
              <a:rPr lang="fr-FR" altLang="zh-CN" sz="1600" b="1" dirty="0" smtClean="0">
                <a:solidFill>
                  <a:schemeClr val="tx2">
                    <a:lumMod val="75000"/>
                  </a:schemeClr>
                </a:solidFill>
              </a:rPr>
              <a:t>CFC </a:t>
            </a:r>
            <a:r>
              <a:rPr lang="fr-FR" altLang="zh-CN" sz="1600" b="1" dirty="0" err="1" smtClean="0">
                <a:solidFill>
                  <a:schemeClr val="tx2">
                    <a:lumMod val="75000"/>
                  </a:schemeClr>
                </a:solidFill>
              </a:rPr>
              <a:t>is</a:t>
            </a:r>
            <a:r>
              <a:rPr lang="fr-FR" altLang="zh-CN" sz="1600" b="1" dirty="0" smtClean="0">
                <a:solidFill>
                  <a:schemeClr val="tx2">
                    <a:lumMod val="75000"/>
                  </a:schemeClr>
                </a:solidFill>
              </a:rPr>
              <a:t> the 1st </a:t>
            </a:r>
            <a:r>
              <a:rPr lang="fr-FR" altLang="zh-CN" sz="1600" b="1" dirty="0" err="1" smtClean="0">
                <a:solidFill>
                  <a:schemeClr val="tx2">
                    <a:lumMod val="75000"/>
                  </a:schemeClr>
                </a:solidFill>
              </a:rPr>
              <a:t>financial</a:t>
            </a:r>
            <a:r>
              <a:rPr lang="fr-FR" altLang="zh-CN" sz="1600" b="1" dirty="0" smtClean="0">
                <a:solidFill>
                  <a:schemeClr val="tx2">
                    <a:lumMod val="75000"/>
                  </a:schemeClr>
                </a:solidFill>
              </a:rPr>
              <a:t> centre in </a:t>
            </a:r>
            <a:r>
              <a:rPr lang="fr-FR" altLang="zh-CN" sz="1600" b="1" dirty="0" err="1" smtClean="0">
                <a:solidFill>
                  <a:schemeClr val="tx2">
                    <a:lumMod val="75000"/>
                  </a:schemeClr>
                </a:solidFill>
              </a:rPr>
              <a:t>Africa</a:t>
            </a:r>
            <a:r>
              <a:rPr lang="fr-FR" altLang="zh-CN" sz="1600" b="1" dirty="0" smtClean="0">
                <a:solidFill>
                  <a:schemeClr val="tx2">
                    <a:lumMod val="75000"/>
                  </a:schemeClr>
                </a:solidFill>
              </a:rPr>
              <a:t> and the 33rd </a:t>
            </a:r>
            <a:r>
              <a:rPr lang="fr-FR" altLang="zh-CN" sz="1600" b="1" dirty="0" err="1" smtClean="0">
                <a:solidFill>
                  <a:schemeClr val="tx2">
                    <a:lumMod val="75000"/>
                  </a:schemeClr>
                </a:solidFill>
              </a:rPr>
              <a:t>worldwide</a:t>
            </a:r>
            <a:r>
              <a:rPr lang="fr-FR" altLang="zh-CN" sz="1600" b="1" dirty="0" smtClean="0">
                <a:solidFill>
                  <a:schemeClr val="tx2">
                    <a:lumMod val="75000"/>
                  </a:schemeClr>
                </a:solidFill>
              </a:rPr>
              <a:t> (global Financial </a:t>
            </a:r>
            <a:r>
              <a:rPr lang="fr-FR" altLang="zh-CN" sz="1600" b="1" dirty="0" err="1" smtClean="0">
                <a:solidFill>
                  <a:schemeClr val="tx2">
                    <a:lumMod val="75000"/>
                  </a:schemeClr>
                </a:solidFill>
              </a:rPr>
              <a:t>centers</a:t>
            </a:r>
            <a:r>
              <a:rPr lang="fr-FR" altLang="zh-CN" sz="1600" b="1" dirty="0" smtClean="0">
                <a:solidFill>
                  <a:schemeClr val="tx2">
                    <a:lumMod val="75000"/>
                  </a:schemeClr>
                </a:solidFill>
              </a:rPr>
              <a:t> index)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478935" y="3535204"/>
            <a:ext cx="9735533" cy="246221"/>
          </a:xfrm>
        </p:spPr>
        <p:txBody>
          <a:bodyPr/>
          <a:lstStyle/>
          <a:p>
            <a:pPr algn="ctr"/>
            <a:r>
              <a:rPr lang="fr-FR" dirty="0" smtClean="0">
                <a:hlinkClick r:id="rId2"/>
              </a:rPr>
              <a:t>https://www.youtube.com/watch?v=IlGKCsFTnYk</a:t>
            </a:r>
            <a:endParaRPr lang="fr-FR" dirty="0"/>
          </a:p>
        </p:txBody>
      </p:sp>
      <p:sp>
        <p:nvSpPr>
          <p:cNvPr id="6" name="Espace réservé du texte 2"/>
          <p:cNvSpPr txBox="1">
            <a:spLocks/>
          </p:cNvSpPr>
          <p:nvPr/>
        </p:nvSpPr>
        <p:spPr>
          <a:xfrm>
            <a:off x="469900" y="200025"/>
            <a:ext cx="9735533" cy="8925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100" b="0" i="0" u="none" strike="noStrike" kern="0" cap="none" spc="25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Calibri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7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/>
          <p:cNvSpPr txBox="1"/>
          <p:nvPr/>
        </p:nvSpPr>
        <p:spPr>
          <a:xfrm>
            <a:off x="826392" y="3525978"/>
            <a:ext cx="9041766" cy="3093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spc="-5" dirty="0">
                <a:solidFill>
                  <a:srgbClr val="6D6E71"/>
                </a:solidFill>
                <a:latin typeface="Calibri"/>
                <a:cs typeface="Calibri"/>
              </a:rPr>
              <a:t>. Helps you </a:t>
            </a:r>
            <a:r>
              <a:rPr spc="-15" dirty="0">
                <a:solidFill>
                  <a:srgbClr val="6D6E71"/>
                </a:solidFill>
                <a:latin typeface="Calibri"/>
                <a:cs typeface="Calibri"/>
              </a:rPr>
              <a:t>settle </a:t>
            </a:r>
            <a:r>
              <a:rPr spc="-5" dirty="0">
                <a:solidFill>
                  <a:srgbClr val="6D6E71"/>
                </a:solidFill>
                <a:latin typeface="Calibri"/>
                <a:cs typeface="Calibri"/>
              </a:rPr>
              <a:t>and</a:t>
            </a:r>
            <a:r>
              <a:rPr spc="-15" dirty="0">
                <a:solidFill>
                  <a:srgbClr val="6D6E71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6D6E71"/>
                </a:solidFill>
                <a:latin typeface="Calibri"/>
                <a:cs typeface="Calibri"/>
              </a:rPr>
              <a:t>thrive</a:t>
            </a:r>
            <a:endParaRPr dirty="0">
              <a:latin typeface="Calibri"/>
              <a:cs typeface="Calibri"/>
            </a:endParaRPr>
          </a:p>
          <a:p>
            <a:pPr marL="12699">
              <a:spcBef>
                <a:spcPts val="840"/>
              </a:spcBef>
            </a:pPr>
            <a:r>
              <a:rPr spc="-5" dirty="0">
                <a:solidFill>
                  <a:srgbClr val="6D6E71"/>
                </a:solidFill>
                <a:latin typeface="Calibri"/>
                <a:cs typeface="Calibri"/>
              </a:rPr>
              <a:t>. Facilitates </a:t>
            </a:r>
            <a:r>
              <a:rPr dirty="0">
                <a:solidFill>
                  <a:srgbClr val="6D6E71"/>
                </a:solidFill>
                <a:latin typeface="Calibri"/>
                <a:cs typeface="Calibri"/>
              </a:rPr>
              <a:t>the </a:t>
            </a:r>
            <a:r>
              <a:rPr spc="-5" dirty="0">
                <a:solidFill>
                  <a:srgbClr val="6D6E71"/>
                </a:solidFill>
                <a:latin typeface="Calibri"/>
                <a:cs typeface="Calibri"/>
              </a:rPr>
              <a:t>integration of </a:t>
            </a:r>
            <a:r>
              <a:rPr dirty="0">
                <a:solidFill>
                  <a:srgbClr val="6D6E71"/>
                </a:solidFill>
                <a:latin typeface="Calibri"/>
                <a:cs typeface="Calibri"/>
              </a:rPr>
              <a:t>your </a:t>
            </a:r>
            <a:r>
              <a:rPr spc="-5" dirty="0">
                <a:solidFill>
                  <a:srgbClr val="6D6E71"/>
                </a:solidFill>
                <a:latin typeface="Calibri"/>
                <a:cs typeface="Calibri"/>
              </a:rPr>
              <a:t>business into </a:t>
            </a:r>
            <a:r>
              <a:rPr dirty="0">
                <a:solidFill>
                  <a:srgbClr val="6D6E71"/>
                </a:solidFill>
                <a:latin typeface="Calibri"/>
                <a:cs typeface="Calibri"/>
              </a:rPr>
              <a:t>the </a:t>
            </a:r>
            <a:r>
              <a:rPr spc="-5" dirty="0">
                <a:solidFill>
                  <a:srgbClr val="6D6E71"/>
                </a:solidFill>
                <a:latin typeface="Calibri"/>
                <a:cs typeface="Calibri"/>
              </a:rPr>
              <a:t>local</a:t>
            </a:r>
            <a:r>
              <a:rPr spc="60" dirty="0">
                <a:solidFill>
                  <a:srgbClr val="6D6E71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6D6E71"/>
                </a:solidFill>
                <a:latin typeface="Calibri"/>
                <a:cs typeface="Calibri"/>
              </a:rPr>
              <a:t>economy</a:t>
            </a:r>
            <a:endParaRPr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dirty="0">
              <a:latin typeface="Times New Roman"/>
              <a:cs typeface="Times New Roman"/>
            </a:endParaRPr>
          </a:p>
          <a:p>
            <a:pPr>
              <a:spcBef>
                <a:spcPts val="5"/>
              </a:spcBef>
            </a:pPr>
            <a:endParaRPr sz="1900" dirty="0">
              <a:latin typeface="Times New Roman"/>
              <a:cs typeface="Times New Roman"/>
            </a:endParaRPr>
          </a:p>
          <a:p>
            <a:pPr marL="24763"/>
            <a:r>
              <a:rPr spc="-5" dirty="0">
                <a:solidFill>
                  <a:srgbClr val="6D6E71"/>
                </a:solidFill>
                <a:latin typeface="Calibri"/>
                <a:cs typeface="Calibri"/>
              </a:rPr>
              <a:t>. Helps you </a:t>
            </a:r>
            <a:r>
              <a:rPr dirty="0">
                <a:solidFill>
                  <a:srgbClr val="6D6E71"/>
                </a:solidFill>
                <a:latin typeface="Calibri"/>
                <a:cs typeface="Calibri"/>
              </a:rPr>
              <a:t>carry </a:t>
            </a:r>
            <a:r>
              <a:rPr spc="-5" dirty="0">
                <a:solidFill>
                  <a:srgbClr val="6D6E71"/>
                </a:solidFill>
                <a:latin typeface="Calibri"/>
                <a:cs typeface="Calibri"/>
              </a:rPr>
              <a:t>out </a:t>
            </a:r>
            <a:r>
              <a:rPr dirty="0">
                <a:solidFill>
                  <a:srgbClr val="6D6E71"/>
                </a:solidFill>
                <a:latin typeface="Calibri"/>
                <a:cs typeface="Calibri"/>
              </a:rPr>
              <a:t>your</a:t>
            </a:r>
            <a:r>
              <a:rPr spc="-55" dirty="0">
                <a:solidFill>
                  <a:srgbClr val="6D6E71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6D6E71"/>
                </a:solidFill>
                <a:latin typeface="Calibri"/>
                <a:cs typeface="Calibri"/>
              </a:rPr>
              <a:t>project</a:t>
            </a:r>
            <a:endParaRPr dirty="0">
              <a:latin typeface="Calibri"/>
              <a:cs typeface="Calibri"/>
            </a:endParaRPr>
          </a:p>
          <a:p>
            <a:pPr marL="24763">
              <a:spcBef>
                <a:spcPts val="840"/>
              </a:spcBef>
            </a:pPr>
            <a:r>
              <a:rPr spc="-5" dirty="0">
                <a:solidFill>
                  <a:srgbClr val="6D6E71"/>
                </a:solidFill>
                <a:latin typeface="Calibri"/>
                <a:cs typeface="Calibri"/>
              </a:rPr>
              <a:t>. Assists you in accelerating </a:t>
            </a:r>
            <a:r>
              <a:rPr dirty="0">
                <a:solidFill>
                  <a:srgbClr val="6D6E71"/>
                </a:solidFill>
                <a:latin typeface="Calibri"/>
                <a:cs typeface="Calibri"/>
              </a:rPr>
              <a:t>procedures </a:t>
            </a:r>
            <a:r>
              <a:rPr spc="-5" dirty="0">
                <a:solidFill>
                  <a:srgbClr val="6D6E71"/>
                </a:solidFill>
                <a:latin typeface="Calibri"/>
                <a:cs typeface="Calibri"/>
              </a:rPr>
              <a:t>and  guides you in </a:t>
            </a:r>
            <a:r>
              <a:rPr dirty="0">
                <a:solidFill>
                  <a:srgbClr val="6D6E71"/>
                </a:solidFill>
                <a:latin typeface="Calibri"/>
                <a:cs typeface="Calibri"/>
              </a:rPr>
              <a:t>the </a:t>
            </a:r>
            <a:r>
              <a:rPr spc="-5" dirty="0">
                <a:solidFill>
                  <a:srgbClr val="6D6E71"/>
                </a:solidFill>
                <a:latin typeface="Calibri"/>
                <a:cs typeface="Calibri"/>
              </a:rPr>
              <a:t>contacts with </a:t>
            </a:r>
            <a:r>
              <a:rPr dirty="0">
                <a:solidFill>
                  <a:srgbClr val="6D6E71"/>
                </a:solidFill>
                <a:latin typeface="Calibri"/>
                <a:cs typeface="Calibri"/>
              </a:rPr>
              <a:t>government</a:t>
            </a:r>
            <a:r>
              <a:rPr spc="125" dirty="0">
                <a:solidFill>
                  <a:srgbClr val="6D6E71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6D6E71"/>
                </a:solidFill>
                <a:latin typeface="Calibri"/>
                <a:cs typeface="Calibri"/>
              </a:rPr>
              <a:t>services</a:t>
            </a:r>
            <a:endParaRPr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dirty="0">
              <a:latin typeface="Times New Roman"/>
              <a:cs typeface="Times New Roman"/>
            </a:endParaRPr>
          </a:p>
          <a:p>
            <a:pPr>
              <a:spcBef>
                <a:spcPts val="15"/>
              </a:spcBef>
            </a:pPr>
            <a:endParaRPr dirty="0">
              <a:latin typeface="Times New Roman"/>
              <a:cs typeface="Times New Roman"/>
            </a:endParaRPr>
          </a:p>
          <a:p>
            <a:pPr marL="50161">
              <a:spcBef>
                <a:spcPts val="5"/>
              </a:spcBef>
            </a:pPr>
            <a:r>
              <a:rPr spc="-5" dirty="0">
                <a:solidFill>
                  <a:srgbClr val="6D6E71"/>
                </a:solidFill>
                <a:latin typeface="Calibri"/>
                <a:cs typeface="Calibri"/>
              </a:rPr>
              <a:t>. With you along </a:t>
            </a:r>
            <a:r>
              <a:rPr dirty="0">
                <a:solidFill>
                  <a:srgbClr val="6D6E71"/>
                </a:solidFill>
                <a:latin typeface="Calibri"/>
                <a:cs typeface="Calibri"/>
              </a:rPr>
              <a:t>the</a:t>
            </a:r>
            <a:r>
              <a:rPr spc="-44" dirty="0">
                <a:solidFill>
                  <a:srgbClr val="6D6E71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6D6E71"/>
                </a:solidFill>
                <a:latin typeface="Calibri"/>
                <a:cs typeface="Calibri"/>
              </a:rPr>
              <a:t>way</a:t>
            </a:r>
            <a:endParaRPr dirty="0">
              <a:latin typeface="Calibri"/>
              <a:cs typeface="Calibri"/>
            </a:endParaRPr>
          </a:p>
          <a:p>
            <a:pPr marL="50161">
              <a:spcBef>
                <a:spcPts val="840"/>
              </a:spcBef>
            </a:pPr>
            <a:r>
              <a:rPr spc="-5" dirty="0">
                <a:solidFill>
                  <a:srgbClr val="6D6E71"/>
                </a:solidFill>
                <a:latin typeface="Calibri"/>
                <a:cs typeface="Calibri"/>
              </a:rPr>
              <a:t>. </a:t>
            </a:r>
            <a:r>
              <a:rPr spc="-5" dirty="0" smtClean="0">
                <a:solidFill>
                  <a:srgbClr val="6D6E71"/>
                </a:solidFill>
                <a:latin typeface="Calibri"/>
                <a:cs typeface="Calibri"/>
              </a:rPr>
              <a:t>Ensure</a:t>
            </a:r>
            <a:r>
              <a:rPr lang="fr-FR" spc="-5" dirty="0" smtClean="0">
                <a:solidFill>
                  <a:srgbClr val="6D6E71"/>
                </a:solidFill>
                <a:latin typeface="Calibri"/>
                <a:cs typeface="Calibri"/>
              </a:rPr>
              <a:t>s</a:t>
            </a:r>
            <a:r>
              <a:rPr spc="-5" dirty="0" smtClean="0">
                <a:solidFill>
                  <a:srgbClr val="6D6E71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6D6E71"/>
                </a:solidFill>
                <a:latin typeface="Calibri"/>
                <a:cs typeface="Calibri"/>
              </a:rPr>
              <a:t>the </a:t>
            </a:r>
            <a:r>
              <a:rPr spc="-5" dirty="0">
                <a:solidFill>
                  <a:srgbClr val="6D6E71"/>
                </a:solidFill>
                <a:latin typeface="Calibri"/>
                <a:cs typeface="Calibri"/>
              </a:rPr>
              <a:t>satisfaction of </a:t>
            </a:r>
            <a:r>
              <a:rPr dirty="0">
                <a:solidFill>
                  <a:srgbClr val="6D6E71"/>
                </a:solidFill>
                <a:latin typeface="Calibri"/>
                <a:cs typeface="Calibri"/>
              </a:rPr>
              <a:t>investors </a:t>
            </a:r>
            <a:r>
              <a:rPr spc="-5" dirty="0">
                <a:solidFill>
                  <a:srgbClr val="6D6E71"/>
                </a:solidFill>
                <a:latin typeface="Calibri"/>
                <a:cs typeface="Calibri"/>
              </a:rPr>
              <a:t>thanks to its </a:t>
            </a:r>
            <a:r>
              <a:rPr spc="-10" dirty="0">
                <a:solidFill>
                  <a:srgbClr val="6D6E71"/>
                </a:solidFill>
                <a:latin typeface="Calibri"/>
                <a:cs typeface="Calibri"/>
              </a:rPr>
              <a:t>after </a:t>
            </a:r>
            <a:r>
              <a:rPr dirty="0">
                <a:solidFill>
                  <a:srgbClr val="6D6E71"/>
                </a:solidFill>
                <a:latin typeface="Calibri"/>
                <a:cs typeface="Calibri"/>
              </a:rPr>
              <a:t>care</a:t>
            </a:r>
            <a:r>
              <a:rPr spc="25" dirty="0">
                <a:solidFill>
                  <a:srgbClr val="6D6E71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6D6E71"/>
                </a:solidFill>
                <a:latin typeface="Calibri"/>
                <a:cs typeface="Calibri"/>
              </a:rPr>
              <a:t>service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12" name="object 3"/>
          <p:cNvSpPr/>
          <p:nvPr/>
        </p:nvSpPr>
        <p:spPr>
          <a:xfrm>
            <a:off x="736067" y="3465652"/>
            <a:ext cx="9242425" cy="0"/>
          </a:xfrm>
          <a:custGeom>
            <a:avLst/>
            <a:gdLst/>
            <a:ahLst/>
            <a:cxnLst/>
            <a:rect l="l" t="t" r="r" b="b"/>
            <a:pathLst>
              <a:path w="9242425">
                <a:moveTo>
                  <a:pt x="0" y="0"/>
                </a:moveTo>
                <a:lnTo>
                  <a:pt x="9242069" y="0"/>
                </a:lnTo>
              </a:path>
            </a:pathLst>
          </a:custGeom>
          <a:ln w="12700">
            <a:solidFill>
              <a:srgbClr val="1D37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4"/>
          <p:cNvSpPr/>
          <p:nvPr/>
        </p:nvSpPr>
        <p:spPr>
          <a:xfrm>
            <a:off x="736067" y="4291152"/>
            <a:ext cx="9242425" cy="0"/>
          </a:xfrm>
          <a:custGeom>
            <a:avLst/>
            <a:gdLst/>
            <a:ahLst/>
            <a:cxnLst/>
            <a:rect l="l" t="t" r="r" b="b"/>
            <a:pathLst>
              <a:path w="9242425">
                <a:moveTo>
                  <a:pt x="0" y="0"/>
                </a:moveTo>
                <a:lnTo>
                  <a:pt x="9242069" y="0"/>
                </a:lnTo>
              </a:path>
            </a:pathLst>
          </a:custGeom>
          <a:ln w="12700">
            <a:solidFill>
              <a:srgbClr val="7A11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3"/>
          <p:cNvSpPr/>
          <p:nvPr/>
        </p:nvSpPr>
        <p:spPr>
          <a:xfrm>
            <a:off x="736067" y="4708525"/>
            <a:ext cx="9242425" cy="0"/>
          </a:xfrm>
          <a:custGeom>
            <a:avLst/>
            <a:gdLst/>
            <a:ahLst/>
            <a:cxnLst/>
            <a:rect l="l" t="t" r="r" b="b"/>
            <a:pathLst>
              <a:path w="9242425">
                <a:moveTo>
                  <a:pt x="0" y="0"/>
                </a:moveTo>
                <a:lnTo>
                  <a:pt x="9242069" y="0"/>
                </a:lnTo>
              </a:path>
            </a:pathLst>
          </a:custGeom>
          <a:ln w="12700">
            <a:solidFill>
              <a:srgbClr val="1D37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4"/>
          <p:cNvSpPr/>
          <p:nvPr/>
        </p:nvSpPr>
        <p:spPr>
          <a:xfrm>
            <a:off x="736067" y="5534025"/>
            <a:ext cx="9242425" cy="0"/>
          </a:xfrm>
          <a:custGeom>
            <a:avLst/>
            <a:gdLst/>
            <a:ahLst/>
            <a:cxnLst/>
            <a:rect l="l" t="t" r="r" b="b"/>
            <a:pathLst>
              <a:path w="9242425">
                <a:moveTo>
                  <a:pt x="0" y="0"/>
                </a:moveTo>
                <a:lnTo>
                  <a:pt x="9242069" y="0"/>
                </a:lnTo>
              </a:path>
            </a:pathLst>
          </a:custGeom>
          <a:ln w="12700">
            <a:solidFill>
              <a:srgbClr val="7A11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3"/>
          <p:cNvSpPr/>
          <p:nvPr/>
        </p:nvSpPr>
        <p:spPr>
          <a:xfrm>
            <a:off x="736067" y="5927725"/>
            <a:ext cx="9242425" cy="0"/>
          </a:xfrm>
          <a:custGeom>
            <a:avLst/>
            <a:gdLst/>
            <a:ahLst/>
            <a:cxnLst/>
            <a:rect l="l" t="t" r="r" b="b"/>
            <a:pathLst>
              <a:path w="9242425">
                <a:moveTo>
                  <a:pt x="0" y="0"/>
                </a:moveTo>
                <a:lnTo>
                  <a:pt x="9242069" y="0"/>
                </a:lnTo>
              </a:path>
            </a:pathLst>
          </a:custGeom>
          <a:ln w="12700">
            <a:solidFill>
              <a:srgbClr val="1D37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4"/>
          <p:cNvSpPr/>
          <p:nvPr/>
        </p:nvSpPr>
        <p:spPr>
          <a:xfrm>
            <a:off x="736067" y="6753225"/>
            <a:ext cx="9242425" cy="0"/>
          </a:xfrm>
          <a:custGeom>
            <a:avLst/>
            <a:gdLst/>
            <a:ahLst/>
            <a:cxnLst/>
            <a:rect l="l" t="t" r="r" b="b"/>
            <a:pathLst>
              <a:path w="9242425">
                <a:moveTo>
                  <a:pt x="0" y="0"/>
                </a:moveTo>
                <a:lnTo>
                  <a:pt x="9242069" y="0"/>
                </a:lnTo>
              </a:path>
            </a:pathLst>
          </a:custGeom>
          <a:ln w="12700">
            <a:solidFill>
              <a:srgbClr val="7A11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3"/>
          <p:cNvSpPr/>
          <p:nvPr/>
        </p:nvSpPr>
        <p:spPr>
          <a:xfrm>
            <a:off x="752475" y="2181225"/>
            <a:ext cx="9242425" cy="0"/>
          </a:xfrm>
          <a:custGeom>
            <a:avLst/>
            <a:gdLst/>
            <a:ahLst/>
            <a:cxnLst/>
            <a:rect l="l" t="t" r="r" b="b"/>
            <a:pathLst>
              <a:path w="9242425">
                <a:moveTo>
                  <a:pt x="0" y="0"/>
                </a:moveTo>
                <a:lnTo>
                  <a:pt x="9242069" y="0"/>
                </a:lnTo>
              </a:path>
            </a:pathLst>
          </a:custGeom>
          <a:ln w="12700">
            <a:solidFill>
              <a:srgbClr val="1D37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4"/>
          <p:cNvSpPr/>
          <p:nvPr/>
        </p:nvSpPr>
        <p:spPr>
          <a:xfrm>
            <a:off x="774700" y="3019425"/>
            <a:ext cx="9242425" cy="0"/>
          </a:xfrm>
          <a:custGeom>
            <a:avLst/>
            <a:gdLst/>
            <a:ahLst/>
            <a:cxnLst/>
            <a:rect l="l" t="t" r="r" b="b"/>
            <a:pathLst>
              <a:path w="9242425">
                <a:moveTo>
                  <a:pt x="0" y="0"/>
                </a:moveTo>
                <a:lnTo>
                  <a:pt x="9242069" y="0"/>
                </a:lnTo>
              </a:path>
            </a:pathLst>
          </a:custGeom>
          <a:ln w="12700">
            <a:solidFill>
              <a:srgbClr val="7A11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500" y="1190625"/>
            <a:ext cx="2633663" cy="62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ZoneTexte 23"/>
          <p:cNvSpPr txBox="1"/>
          <p:nvPr/>
        </p:nvSpPr>
        <p:spPr>
          <a:xfrm>
            <a:off x="774700" y="2181225"/>
            <a:ext cx="5943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pc="-5" dirty="0" smtClean="0">
                <a:solidFill>
                  <a:srgbClr val="6D6E71"/>
                </a:solidFill>
                <a:cs typeface="Calibri"/>
              </a:rPr>
              <a:t>. </a:t>
            </a:r>
            <a:r>
              <a:rPr lang="fr-FR" spc="-5" dirty="0" smtClean="0">
                <a:solidFill>
                  <a:srgbClr val="6D6E71"/>
                </a:solidFill>
                <a:latin typeface="Calibri"/>
                <a:cs typeface="Calibri"/>
              </a:rPr>
              <a:t>Helps you build your business case</a:t>
            </a:r>
          </a:p>
          <a:p>
            <a:r>
              <a:rPr lang="fr-FR" spc="-5" dirty="0" smtClean="0">
                <a:solidFill>
                  <a:srgbClr val="6D6E71"/>
                </a:solidFill>
                <a:cs typeface="Calibri"/>
              </a:rPr>
              <a:t>. Answers your information requests </a:t>
            </a:r>
            <a:endParaRPr lang="fr-FR" spc="-5" dirty="0" smtClean="0">
              <a:solidFill>
                <a:srgbClr val="6D6E71"/>
              </a:solidFill>
              <a:latin typeface="Calibri"/>
              <a:cs typeface="Calibri"/>
            </a:endParaRPr>
          </a:p>
          <a:p>
            <a:endParaRPr lang="fr-FR" spc="-5" dirty="0" smtClean="0">
              <a:solidFill>
                <a:srgbClr val="6D6E71"/>
              </a:solidFill>
              <a:latin typeface="Calibri"/>
              <a:cs typeface="Calibri"/>
            </a:endParaRPr>
          </a:p>
          <a:p>
            <a:r>
              <a:rPr lang="fr-FR" spc="-5" dirty="0" smtClean="0">
                <a:solidFill>
                  <a:srgbClr val="6D6E71"/>
                </a:solidFill>
                <a:latin typeface="Calibri"/>
                <a:cs typeface="Calibri"/>
              </a:rPr>
              <a:t> 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715186" y="6878372"/>
            <a:ext cx="2495127" cy="276999"/>
          </a:xfrm>
          <a:prstGeom prst="rect">
            <a:avLst/>
          </a:prstGeom>
        </p:spPr>
        <p:txBody>
          <a:bodyPr/>
          <a:lstStyle/>
          <a:p>
            <a:fld id="{6C39F9CB-EFB3-46EC-9479-713D26ED68FF}" type="slidenum">
              <a:rPr lang="en-GB" smtClean="0"/>
              <a:pPr/>
              <a:t>21</a:t>
            </a:fld>
            <a:endParaRPr lang="en-GB" dirty="0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" y="4332887"/>
            <a:ext cx="10693399" cy="236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59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666658"/>
            <a:ext cx="10693400" cy="9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0" y="-157587"/>
            <a:ext cx="10693400" cy="386023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15" tIns="52157" rIns="104315" bIns="52157" rtlCol="0" anchor="ctr"/>
          <a:lstStyle/>
          <a:p>
            <a:pPr algn="ctr"/>
            <a:r>
              <a:rPr lang="en-GB" sz="3700" b="1" dirty="0" smtClean="0"/>
              <a:t>Thank you for your attention</a:t>
            </a:r>
            <a:endParaRPr lang="en-GB" sz="3700" b="1" dirty="0"/>
          </a:p>
        </p:txBody>
      </p:sp>
      <p:sp>
        <p:nvSpPr>
          <p:cNvPr id="9" name="Rectangle 8"/>
          <p:cNvSpPr/>
          <p:nvPr/>
        </p:nvSpPr>
        <p:spPr>
          <a:xfrm>
            <a:off x="0" y="2714625"/>
            <a:ext cx="10693400" cy="16182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15" tIns="52157" rIns="104315" bIns="52157"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0" y="4337287"/>
            <a:ext cx="10693400" cy="386023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15" tIns="52157" rIns="104315" bIns="52157" rtlCol="0" anchor="ctr"/>
          <a:lstStyle/>
          <a:p>
            <a:pPr algn="ctr"/>
            <a:endParaRPr lang="en-GB" sz="3700" b="1" dirty="0"/>
          </a:p>
        </p:txBody>
      </p:sp>
      <p:pic>
        <p:nvPicPr>
          <p:cNvPr id="10" name="Picture 1" descr="C:\Users\AZaki\AppData\Local\Microsoft\Windows\Temporary Internet Files\Content.Outlook\P0KMUHXJ\logo AMDI  (2)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46722" y="6878369"/>
            <a:ext cx="3400995" cy="734437"/>
          </a:xfrm>
          <a:prstGeom prst="rect">
            <a:avLst/>
          </a:prstGeom>
          <a:noFill/>
        </p:spPr>
      </p:pic>
      <p:sp>
        <p:nvSpPr>
          <p:cNvPr id="11" name="ZoneTexte 10"/>
          <p:cNvSpPr txBox="1"/>
          <p:nvPr/>
        </p:nvSpPr>
        <p:spPr>
          <a:xfrm>
            <a:off x="2736210" y="4496107"/>
            <a:ext cx="5389399" cy="520831"/>
          </a:xfrm>
          <a:prstGeom prst="rect">
            <a:avLst/>
          </a:prstGeom>
          <a:noFill/>
        </p:spPr>
        <p:txBody>
          <a:bodyPr wrap="square" lIns="104315" tIns="52157" rIns="104315" bIns="52157" rtlCol="0">
            <a:spAutoFit/>
          </a:bodyPr>
          <a:lstStyle/>
          <a:p>
            <a:pPr algn="ctr"/>
            <a:r>
              <a:rPr lang="en-GB" sz="2700" b="1" dirty="0" smtClean="0">
                <a:solidFill>
                  <a:schemeClr val="bg1"/>
                </a:solidFill>
              </a:rPr>
              <a:t>www.invest.gov.ma</a:t>
            </a:r>
            <a:endParaRPr lang="en-GB" sz="27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9900" y="200025"/>
            <a:ext cx="9735533" cy="892552"/>
          </a:xfrm>
        </p:spPr>
        <p:txBody>
          <a:bodyPr/>
          <a:lstStyle/>
          <a:p>
            <a:pPr algn="l"/>
            <a:r>
              <a:rPr lang="fr-FR" sz="2100" spc="25" dirty="0" smtClean="0">
                <a:solidFill>
                  <a:schemeClr val="bg1"/>
                </a:solidFill>
                <a:latin typeface="+mn-lt"/>
                <a:ea typeface="+mj-ea"/>
              </a:rPr>
              <a:t>AGENDA</a:t>
            </a:r>
          </a:p>
          <a:p>
            <a:pPr algn="l"/>
            <a:endParaRPr lang="fr-FR" sz="3700" kern="1200" dirty="0" smtClean="0">
              <a:solidFill>
                <a:schemeClr val="accent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993900" y="2028825"/>
            <a:ext cx="7086600" cy="2169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--- MOROCCO OVERVIEW</a:t>
            </a:r>
          </a:p>
          <a:p>
            <a:pPr>
              <a:lnSpc>
                <a:spcPct val="150000"/>
              </a:lnSpc>
            </a:pPr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--- FDI IN MOROCCO</a:t>
            </a:r>
          </a:p>
          <a:p>
            <a:pPr>
              <a:lnSpc>
                <a:spcPct val="150000"/>
              </a:lnSpc>
            </a:pPr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--- MOROCCO VALUE PROPOSITON </a:t>
            </a:r>
          </a:p>
          <a:p>
            <a:pPr>
              <a:lnSpc>
                <a:spcPct val="150000"/>
              </a:lnSpc>
            </a:pPr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--- MOROCCO: A GATEWAY TO AFRICA </a:t>
            </a:r>
          </a:p>
          <a:p>
            <a:pPr>
              <a:lnSpc>
                <a:spcPct val="150000"/>
              </a:lnSpc>
            </a:pPr>
            <a:endParaRPr lang="fr-FR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5820" y="174193"/>
            <a:ext cx="2157679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marR="5714"/>
            <a:r>
              <a:rPr spc="25" dirty="0">
                <a:latin typeface="+mn-lt"/>
              </a:rPr>
              <a:t>MOROCCO  </a:t>
            </a:r>
            <a:r>
              <a:rPr spc="-15" dirty="0">
                <a:latin typeface="+mn-lt"/>
              </a:rPr>
              <a:t>OVERVIEW</a:t>
            </a:r>
          </a:p>
        </p:txBody>
      </p:sp>
      <p:sp>
        <p:nvSpPr>
          <p:cNvPr id="58" name="object 30"/>
          <p:cNvSpPr/>
          <p:nvPr/>
        </p:nvSpPr>
        <p:spPr>
          <a:xfrm>
            <a:off x="5255343" y="1196017"/>
            <a:ext cx="5230101" cy="26732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9" name="object 31"/>
          <p:cNvSpPr/>
          <p:nvPr/>
        </p:nvSpPr>
        <p:spPr>
          <a:xfrm>
            <a:off x="6380532" y="2972994"/>
            <a:ext cx="12065" cy="8255"/>
          </a:xfrm>
          <a:custGeom>
            <a:avLst/>
            <a:gdLst/>
            <a:ahLst/>
            <a:cxnLst/>
            <a:rect l="l" t="t" r="r" b="b"/>
            <a:pathLst>
              <a:path w="12064" h="8255">
                <a:moveTo>
                  <a:pt x="11506" y="0"/>
                </a:moveTo>
                <a:lnTo>
                  <a:pt x="0" y="0"/>
                </a:lnTo>
                <a:lnTo>
                  <a:pt x="11506" y="7886"/>
                </a:lnTo>
                <a:lnTo>
                  <a:pt x="11506" y="0"/>
                </a:lnTo>
                <a:close/>
              </a:path>
            </a:pathLst>
          </a:custGeom>
          <a:solidFill>
            <a:srgbClr val="E3E4E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0" name="object 32"/>
          <p:cNvSpPr/>
          <p:nvPr/>
        </p:nvSpPr>
        <p:spPr>
          <a:xfrm>
            <a:off x="6380519" y="2963634"/>
            <a:ext cx="12065" cy="17780"/>
          </a:xfrm>
          <a:custGeom>
            <a:avLst/>
            <a:gdLst/>
            <a:ahLst/>
            <a:cxnLst/>
            <a:rect l="l" t="t" r="r" b="b"/>
            <a:pathLst>
              <a:path w="12064" h="17780">
                <a:moveTo>
                  <a:pt x="0" y="0"/>
                </a:moveTo>
                <a:lnTo>
                  <a:pt x="11506" y="9347"/>
                </a:lnTo>
                <a:lnTo>
                  <a:pt x="0" y="9347"/>
                </a:lnTo>
                <a:lnTo>
                  <a:pt x="11506" y="17233"/>
                </a:lnTo>
                <a:lnTo>
                  <a:pt x="11506" y="9347"/>
                </a:lnTo>
                <a:lnTo>
                  <a:pt x="0" y="0"/>
                </a:lnTo>
              </a:path>
            </a:pathLst>
          </a:custGeom>
          <a:ln w="6870">
            <a:solidFill>
              <a:srgbClr val="94969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1" name="object 33"/>
          <p:cNvSpPr/>
          <p:nvPr/>
        </p:nvSpPr>
        <p:spPr>
          <a:xfrm>
            <a:off x="10223158" y="3457818"/>
            <a:ext cx="86360" cy="114935"/>
          </a:xfrm>
          <a:custGeom>
            <a:avLst/>
            <a:gdLst/>
            <a:ahLst/>
            <a:cxnLst/>
            <a:rect l="l" t="t" r="r" b="b"/>
            <a:pathLst>
              <a:path w="86359" h="114935">
                <a:moveTo>
                  <a:pt x="28524" y="32473"/>
                </a:moveTo>
                <a:lnTo>
                  <a:pt x="28524" y="65443"/>
                </a:lnTo>
                <a:lnTo>
                  <a:pt x="18605" y="74218"/>
                </a:lnTo>
                <a:lnTo>
                  <a:pt x="37884" y="81927"/>
                </a:lnTo>
                <a:lnTo>
                  <a:pt x="28524" y="106667"/>
                </a:lnTo>
                <a:lnTo>
                  <a:pt x="37884" y="114922"/>
                </a:lnTo>
                <a:lnTo>
                  <a:pt x="47231" y="106667"/>
                </a:lnTo>
                <a:lnTo>
                  <a:pt x="66497" y="74218"/>
                </a:lnTo>
                <a:lnTo>
                  <a:pt x="76923" y="74218"/>
                </a:lnTo>
                <a:lnTo>
                  <a:pt x="86271" y="65443"/>
                </a:lnTo>
                <a:lnTo>
                  <a:pt x="86271" y="49466"/>
                </a:lnTo>
                <a:lnTo>
                  <a:pt x="47231" y="49466"/>
                </a:lnTo>
                <a:lnTo>
                  <a:pt x="47231" y="40703"/>
                </a:lnTo>
                <a:lnTo>
                  <a:pt x="37884" y="40703"/>
                </a:lnTo>
                <a:lnTo>
                  <a:pt x="28524" y="32473"/>
                </a:lnTo>
                <a:close/>
              </a:path>
              <a:path w="86359" h="114935">
                <a:moveTo>
                  <a:pt x="76923" y="40703"/>
                </a:moveTo>
                <a:lnTo>
                  <a:pt x="66497" y="49466"/>
                </a:lnTo>
                <a:lnTo>
                  <a:pt x="86271" y="49466"/>
                </a:lnTo>
                <a:lnTo>
                  <a:pt x="76923" y="40703"/>
                </a:lnTo>
                <a:close/>
              </a:path>
              <a:path w="86359" h="114935">
                <a:moveTo>
                  <a:pt x="47231" y="32473"/>
                </a:moveTo>
                <a:lnTo>
                  <a:pt x="37884" y="32473"/>
                </a:lnTo>
                <a:lnTo>
                  <a:pt x="37884" y="40703"/>
                </a:lnTo>
                <a:lnTo>
                  <a:pt x="47231" y="40703"/>
                </a:lnTo>
                <a:lnTo>
                  <a:pt x="47231" y="32473"/>
                </a:lnTo>
                <a:close/>
              </a:path>
              <a:path w="86359" h="114935">
                <a:moveTo>
                  <a:pt x="0" y="0"/>
                </a:moveTo>
                <a:lnTo>
                  <a:pt x="28524" y="32473"/>
                </a:lnTo>
                <a:lnTo>
                  <a:pt x="28524" y="7721"/>
                </a:lnTo>
                <a:lnTo>
                  <a:pt x="0" y="0"/>
                </a:lnTo>
                <a:close/>
              </a:path>
            </a:pathLst>
          </a:custGeom>
          <a:solidFill>
            <a:srgbClr val="E3E4E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2" name="object 34"/>
          <p:cNvSpPr/>
          <p:nvPr/>
        </p:nvSpPr>
        <p:spPr>
          <a:xfrm>
            <a:off x="10223158" y="3457818"/>
            <a:ext cx="86360" cy="114935"/>
          </a:xfrm>
          <a:custGeom>
            <a:avLst/>
            <a:gdLst/>
            <a:ahLst/>
            <a:cxnLst/>
            <a:rect l="l" t="t" r="r" b="b"/>
            <a:pathLst>
              <a:path w="86359" h="114935">
                <a:moveTo>
                  <a:pt x="18605" y="74218"/>
                </a:moveTo>
                <a:lnTo>
                  <a:pt x="37884" y="81927"/>
                </a:lnTo>
                <a:lnTo>
                  <a:pt x="28524" y="106667"/>
                </a:lnTo>
                <a:lnTo>
                  <a:pt x="37884" y="114922"/>
                </a:lnTo>
                <a:lnTo>
                  <a:pt x="47231" y="106667"/>
                </a:lnTo>
                <a:lnTo>
                  <a:pt x="66497" y="74218"/>
                </a:lnTo>
                <a:lnTo>
                  <a:pt x="76923" y="74218"/>
                </a:lnTo>
                <a:lnTo>
                  <a:pt x="86271" y="65443"/>
                </a:lnTo>
                <a:lnTo>
                  <a:pt x="86271" y="49466"/>
                </a:lnTo>
                <a:lnTo>
                  <a:pt x="76923" y="40703"/>
                </a:lnTo>
                <a:lnTo>
                  <a:pt x="66497" y="49466"/>
                </a:lnTo>
                <a:lnTo>
                  <a:pt x="47231" y="49466"/>
                </a:lnTo>
                <a:lnTo>
                  <a:pt x="47231" y="32473"/>
                </a:lnTo>
                <a:lnTo>
                  <a:pt x="37884" y="32473"/>
                </a:lnTo>
                <a:lnTo>
                  <a:pt x="37884" y="40703"/>
                </a:lnTo>
                <a:lnTo>
                  <a:pt x="28524" y="32473"/>
                </a:lnTo>
                <a:lnTo>
                  <a:pt x="28524" y="7721"/>
                </a:lnTo>
                <a:lnTo>
                  <a:pt x="0" y="0"/>
                </a:lnTo>
                <a:lnTo>
                  <a:pt x="28524" y="32473"/>
                </a:lnTo>
                <a:lnTo>
                  <a:pt x="28524" y="65443"/>
                </a:lnTo>
                <a:lnTo>
                  <a:pt x="18605" y="74218"/>
                </a:lnTo>
                <a:close/>
              </a:path>
            </a:pathLst>
          </a:custGeom>
          <a:ln w="6870">
            <a:solidFill>
              <a:srgbClr val="94969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3" name="object 35"/>
          <p:cNvSpPr/>
          <p:nvPr/>
        </p:nvSpPr>
        <p:spPr>
          <a:xfrm>
            <a:off x="10131121" y="3561221"/>
            <a:ext cx="121285" cy="109220"/>
          </a:xfrm>
          <a:custGeom>
            <a:avLst/>
            <a:gdLst/>
            <a:ahLst/>
            <a:cxnLst/>
            <a:rect l="l" t="t" r="r" b="b"/>
            <a:pathLst>
              <a:path w="121284" h="109220">
                <a:moveTo>
                  <a:pt x="101777" y="0"/>
                </a:moveTo>
                <a:lnTo>
                  <a:pt x="82842" y="0"/>
                </a:lnTo>
                <a:lnTo>
                  <a:pt x="82842" y="16382"/>
                </a:lnTo>
                <a:lnTo>
                  <a:pt x="74714" y="16382"/>
                </a:lnTo>
                <a:lnTo>
                  <a:pt x="65506" y="33248"/>
                </a:lnTo>
                <a:lnTo>
                  <a:pt x="28155" y="58546"/>
                </a:lnTo>
                <a:lnTo>
                  <a:pt x="0" y="91808"/>
                </a:lnTo>
                <a:lnTo>
                  <a:pt x="9207" y="101282"/>
                </a:lnTo>
                <a:lnTo>
                  <a:pt x="18402" y="101282"/>
                </a:lnTo>
                <a:lnTo>
                  <a:pt x="37350" y="109194"/>
                </a:lnTo>
                <a:lnTo>
                  <a:pt x="56286" y="101282"/>
                </a:lnTo>
                <a:lnTo>
                  <a:pt x="65506" y="83896"/>
                </a:lnTo>
                <a:lnTo>
                  <a:pt x="74714" y="67005"/>
                </a:lnTo>
                <a:lnTo>
                  <a:pt x="92570" y="50634"/>
                </a:lnTo>
                <a:lnTo>
                  <a:pt x="101777" y="50634"/>
                </a:lnTo>
                <a:lnTo>
                  <a:pt x="92570" y="41681"/>
                </a:lnTo>
                <a:lnTo>
                  <a:pt x="120802" y="16382"/>
                </a:lnTo>
                <a:lnTo>
                  <a:pt x="120802" y="7937"/>
                </a:lnTo>
                <a:lnTo>
                  <a:pt x="101777" y="7937"/>
                </a:lnTo>
                <a:lnTo>
                  <a:pt x="101777" y="0"/>
                </a:lnTo>
                <a:close/>
              </a:path>
              <a:path w="121284" h="109220">
                <a:moveTo>
                  <a:pt x="110972" y="0"/>
                </a:moveTo>
                <a:lnTo>
                  <a:pt x="101777" y="7937"/>
                </a:lnTo>
                <a:lnTo>
                  <a:pt x="110972" y="7937"/>
                </a:lnTo>
                <a:lnTo>
                  <a:pt x="110972" y="0"/>
                </a:lnTo>
                <a:close/>
              </a:path>
            </a:pathLst>
          </a:custGeom>
          <a:solidFill>
            <a:srgbClr val="E3E4E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6" name="object 36"/>
          <p:cNvSpPr/>
          <p:nvPr/>
        </p:nvSpPr>
        <p:spPr>
          <a:xfrm>
            <a:off x="10131121" y="3561221"/>
            <a:ext cx="121285" cy="109220"/>
          </a:xfrm>
          <a:custGeom>
            <a:avLst/>
            <a:gdLst/>
            <a:ahLst/>
            <a:cxnLst/>
            <a:rect l="l" t="t" r="r" b="b"/>
            <a:pathLst>
              <a:path w="121284" h="109220">
                <a:moveTo>
                  <a:pt x="0" y="91808"/>
                </a:moveTo>
                <a:lnTo>
                  <a:pt x="9207" y="101282"/>
                </a:lnTo>
                <a:lnTo>
                  <a:pt x="18402" y="101282"/>
                </a:lnTo>
                <a:lnTo>
                  <a:pt x="37350" y="109194"/>
                </a:lnTo>
                <a:lnTo>
                  <a:pt x="56286" y="101282"/>
                </a:lnTo>
                <a:lnTo>
                  <a:pt x="65506" y="83896"/>
                </a:lnTo>
                <a:lnTo>
                  <a:pt x="74714" y="67005"/>
                </a:lnTo>
                <a:lnTo>
                  <a:pt x="92570" y="50634"/>
                </a:lnTo>
                <a:lnTo>
                  <a:pt x="101777" y="50634"/>
                </a:lnTo>
                <a:lnTo>
                  <a:pt x="92570" y="41681"/>
                </a:lnTo>
                <a:lnTo>
                  <a:pt x="120802" y="16382"/>
                </a:lnTo>
                <a:lnTo>
                  <a:pt x="120802" y="7937"/>
                </a:lnTo>
                <a:lnTo>
                  <a:pt x="110972" y="7937"/>
                </a:lnTo>
                <a:lnTo>
                  <a:pt x="110972" y="0"/>
                </a:lnTo>
                <a:lnTo>
                  <a:pt x="101777" y="7937"/>
                </a:lnTo>
                <a:lnTo>
                  <a:pt x="101777" y="0"/>
                </a:lnTo>
                <a:lnTo>
                  <a:pt x="92570" y="0"/>
                </a:lnTo>
                <a:lnTo>
                  <a:pt x="82842" y="0"/>
                </a:lnTo>
                <a:lnTo>
                  <a:pt x="82842" y="16382"/>
                </a:lnTo>
                <a:lnTo>
                  <a:pt x="74714" y="16382"/>
                </a:lnTo>
                <a:lnTo>
                  <a:pt x="65506" y="33248"/>
                </a:lnTo>
                <a:lnTo>
                  <a:pt x="28155" y="58546"/>
                </a:lnTo>
                <a:lnTo>
                  <a:pt x="0" y="91808"/>
                </a:lnTo>
                <a:close/>
              </a:path>
            </a:pathLst>
          </a:custGeom>
          <a:ln w="6870">
            <a:solidFill>
              <a:srgbClr val="94969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7" name="object 37"/>
          <p:cNvSpPr/>
          <p:nvPr/>
        </p:nvSpPr>
        <p:spPr>
          <a:xfrm>
            <a:off x="10148380" y="3670414"/>
            <a:ext cx="12065" cy="6350"/>
          </a:xfrm>
          <a:custGeom>
            <a:avLst/>
            <a:gdLst/>
            <a:ahLst/>
            <a:cxnLst/>
            <a:rect l="l" t="t" r="r" b="b"/>
            <a:pathLst>
              <a:path w="12065" h="6350">
                <a:moveTo>
                  <a:pt x="11493" y="0"/>
                </a:moveTo>
                <a:lnTo>
                  <a:pt x="0" y="5765"/>
                </a:lnTo>
                <a:lnTo>
                  <a:pt x="11493" y="5765"/>
                </a:lnTo>
                <a:lnTo>
                  <a:pt x="11493" y="0"/>
                </a:lnTo>
                <a:close/>
              </a:path>
            </a:pathLst>
          </a:custGeom>
          <a:solidFill>
            <a:srgbClr val="E3E4E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8" name="object 38"/>
          <p:cNvSpPr/>
          <p:nvPr/>
        </p:nvSpPr>
        <p:spPr>
          <a:xfrm>
            <a:off x="10148380" y="3670427"/>
            <a:ext cx="12065" cy="6350"/>
          </a:xfrm>
          <a:custGeom>
            <a:avLst/>
            <a:gdLst/>
            <a:ahLst/>
            <a:cxnLst/>
            <a:rect l="l" t="t" r="r" b="b"/>
            <a:pathLst>
              <a:path w="12065" h="6350">
                <a:moveTo>
                  <a:pt x="0" y="5753"/>
                </a:moveTo>
                <a:lnTo>
                  <a:pt x="11480" y="5753"/>
                </a:lnTo>
                <a:lnTo>
                  <a:pt x="11480" y="0"/>
                </a:lnTo>
                <a:lnTo>
                  <a:pt x="0" y="5753"/>
                </a:lnTo>
              </a:path>
            </a:pathLst>
          </a:custGeom>
          <a:ln w="6870">
            <a:solidFill>
              <a:srgbClr val="94969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9" name="object 39"/>
          <p:cNvSpPr/>
          <p:nvPr/>
        </p:nvSpPr>
        <p:spPr>
          <a:xfrm>
            <a:off x="10292168" y="3193453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80">
                <a:moveTo>
                  <a:pt x="8610" y="0"/>
                </a:moveTo>
                <a:lnTo>
                  <a:pt x="0" y="17259"/>
                </a:lnTo>
                <a:lnTo>
                  <a:pt x="17259" y="17259"/>
                </a:lnTo>
                <a:lnTo>
                  <a:pt x="17259" y="8877"/>
                </a:lnTo>
                <a:lnTo>
                  <a:pt x="8610" y="0"/>
                </a:lnTo>
                <a:close/>
              </a:path>
            </a:pathLst>
          </a:custGeom>
          <a:solidFill>
            <a:srgbClr val="E3E4E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0" name="object 40"/>
          <p:cNvSpPr/>
          <p:nvPr/>
        </p:nvSpPr>
        <p:spPr>
          <a:xfrm>
            <a:off x="10292168" y="3193453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80">
                <a:moveTo>
                  <a:pt x="0" y="17259"/>
                </a:moveTo>
                <a:lnTo>
                  <a:pt x="17259" y="17259"/>
                </a:lnTo>
                <a:lnTo>
                  <a:pt x="17259" y="8877"/>
                </a:lnTo>
                <a:lnTo>
                  <a:pt x="8610" y="0"/>
                </a:lnTo>
                <a:lnTo>
                  <a:pt x="0" y="17259"/>
                </a:lnTo>
              </a:path>
            </a:pathLst>
          </a:custGeom>
          <a:ln w="6870">
            <a:solidFill>
              <a:srgbClr val="94969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1" name="object 41"/>
          <p:cNvSpPr/>
          <p:nvPr/>
        </p:nvSpPr>
        <p:spPr>
          <a:xfrm>
            <a:off x="10309441" y="3187725"/>
            <a:ext cx="17780" cy="6350"/>
          </a:xfrm>
          <a:custGeom>
            <a:avLst/>
            <a:gdLst/>
            <a:ahLst/>
            <a:cxnLst/>
            <a:rect l="l" t="t" r="r" b="b"/>
            <a:pathLst>
              <a:path w="17779" h="6350">
                <a:moveTo>
                  <a:pt x="17259" y="0"/>
                </a:moveTo>
                <a:lnTo>
                  <a:pt x="0" y="0"/>
                </a:lnTo>
                <a:lnTo>
                  <a:pt x="8356" y="5727"/>
                </a:lnTo>
                <a:lnTo>
                  <a:pt x="17259" y="0"/>
                </a:lnTo>
                <a:close/>
              </a:path>
            </a:pathLst>
          </a:custGeom>
          <a:solidFill>
            <a:srgbClr val="E3E4E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2" name="object 42"/>
          <p:cNvSpPr/>
          <p:nvPr/>
        </p:nvSpPr>
        <p:spPr>
          <a:xfrm>
            <a:off x="10309441" y="3187725"/>
            <a:ext cx="17780" cy="6350"/>
          </a:xfrm>
          <a:custGeom>
            <a:avLst/>
            <a:gdLst/>
            <a:ahLst/>
            <a:cxnLst/>
            <a:rect l="l" t="t" r="r" b="b"/>
            <a:pathLst>
              <a:path w="17779" h="6350">
                <a:moveTo>
                  <a:pt x="0" y="0"/>
                </a:moveTo>
                <a:lnTo>
                  <a:pt x="8356" y="5727"/>
                </a:lnTo>
                <a:lnTo>
                  <a:pt x="17259" y="0"/>
                </a:lnTo>
                <a:lnTo>
                  <a:pt x="0" y="0"/>
                </a:lnTo>
              </a:path>
            </a:pathLst>
          </a:custGeom>
          <a:ln w="6870">
            <a:solidFill>
              <a:srgbClr val="94969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3" name="object 43"/>
          <p:cNvSpPr/>
          <p:nvPr/>
        </p:nvSpPr>
        <p:spPr>
          <a:xfrm>
            <a:off x="6887210" y="4433737"/>
            <a:ext cx="2829928" cy="25741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4" name="object 44"/>
          <p:cNvSpPr/>
          <p:nvPr/>
        </p:nvSpPr>
        <p:spPr>
          <a:xfrm>
            <a:off x="6887210" y="4433735"/>
            <a:ext cx="2830195" cy="2574290"/>
          </a:xfrm>
          <a:custGeom>
            <a:avLst/>
            <a:gdLst/>
            <a:ahLst/>
            <a:cxnLst/>
            <a:rect l="l" t="t" r="r" b="b"/>
            <a:pathLst>
              <a:path w="2830195" h="2574290">
                <a:moveTo>
                  <a:pt x="0" y="2574201"/>
                </a:moveTo>
                <a:lnTo>
                  <a:pt x="2829941" y="2574201"/>
                </a:lnTo>
                <a:lnTo>
                  <a:pt x="2829941" y="0"/>
                </a:lnTo>
                <a:lnTo>
                  <a:pt x="0" y="0"/>
                </a:lnTo>
                <a:lnTo>
                  <a:pt x="0" y="2574201"/>
                </a:lnTo>
                <a:close/>
              </a:path>
            </a:pathLst>
          </a:custGeom>
          <a:ln w="12700">
            <a:solidFill>
              <a:srgbClr val="1D376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5" name="object 45"/>
          <p:cNvSpPr/>
          <p:nvPr/>
        </p:nvSpPr>
        <p:spPr>
          <a:xfrm>
            <a:off x="6887210" y="4433735"/>
            <a:ext cx="2830195" cy="2574290"/>
          </a:xfrm>
          <a:custGeom>
            <a:avLst/>
            <a:gdLst/>
            <a:ahLst/>
            <a:cxnLst/>
            <a:rect l="l" t="t" r="r" b="b"/>
            <a:pathLst>
              <a:path w="2830195" h="2574290">
                <a:moveTo>
                  <a:pt x="0" y="2574201"/>
                </a:moveTo>
                <a:lnTo>
                  <a:pt x="2829941" y="2574201"/>
                </a:lnTo>
                <a:lnTo>
                  <a:pt x="2829941" y="0"/>
                </a:lnTo>
                <a:lnTo>
                  <a:pt x="0" y="0"/>
                </a:lnTo>
                <a:lnTo>
                  <a:pt x="0" y="2574201"/>
                </a:lnTo>
                <a:close/>
              </a:path>
            </a:pathLst>
          </a:custGeom>
          <a:ln w="12700">
            <a:solidFill>
              <a:srgbClr val="1D376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6" name="object 46"/>
          <p:cNvSpPr/>
          <p:nvPr/>
        </p:nvSpPr>
        <p:spPr>
          <a:xfrm>
            <a:off x="6887210" y="4433735"/>
            <a:ext cx="2830195" cy="2574290"/>
          </a:xfrm>
          <a:custGeom>
            <a:avLst/>
            <a:gdLst/>
            <a:ahLst/>
            <a:cxnLst/>
            <a:rect l="l" t="t" r="r" b="b"/>
            <a:pathLst>
              <a:path w="2830195" h="2574290">
                <a:moveTo>
                  <a:pt x="0" y="0"/>
                </a:moveTo>
                <a:lnTo>
                  <a:pt x="2829941" y="0"/>
                </a:lnTo>
                <a:lnTo>
                  <a:pt x="2829941" y="2574201"/>
                </a:lnTo>
                <a:lnTo>
                  <a:pt x="0" y="2574201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1D376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7" name="object 47"/>
          <p:cNvSpPr txBox="1"/>
          <p:nvPr/>
        </p:nvSpPr>
        <p:spPr>
          <a:xfrm>
            <a:off x="385014" y="962026"/>
            <a:ext cx="1298575" cy="355867"/>
          </a:xfrm>
          <a:prstGeom prst="rect">
            <a:avLst/>
          </a:prstGeom>
          <a:solidFill>
            <a:srgbClr val="1D3764"/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spcBef>
                <a:spcPts val="15"/>
              </a:spcBef>
            </a:pPr>
            <a:endParaRPr sz="1000" dirty="0">
              <a:latin typeface="Times New Roman"/>
              <a:cs typeface="Times New Roman"/>
            </a:endParaRPr>
          </a:p>
          <a:p>
            <a:pPr marL="67304"/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Capital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128" name="object 48"/>
          <p:cNvSpPr txBox="1"/>
          <p:nvPr/>
        </p:nvSpPr>
        <p:spPr>
          <a:xfrm>
            <a:off x="385014" y="1952626"/>
            <a:ext cx="1298575" cy="355225"/>
          </a:xfrm>
          <a:prstGeom prst="rect">
            <a:avLst/>
          </a:prstGeom>
          <a:solidFill>
            <a:srgbClr val="1D3764"/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spcBef>
                <a:spcPts val="10"/>
              </a:spcBef>
            </a:pPr>
            <a:endParaRPr sz="1000" dirty="0">
              <a:latin typeface="Times New Roman"/>
              <a:cs typeface="Times New Roman"/>
            </a:endParaRPr>
          </a:p>
          <a:p>
            <a:pPr marL="67304"/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Area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129" name="object 49"/>
          <p:cNvSpPr txBox="1"/>
          <p:nvPr/>
        </p:nvSpPr>
        <p:spPr>
          <a:xfrm>
            <a:off x="1786028" y="1952626"/>
            <a:ext cx="3016885" cy="355225"/>
          </a:xfrm>
          <a:prstGeom prst="rect">
            <a:avLst/>
          </a:prstGeom>
          <a:solidFill>
            <a:srgbClr val="7A1124"/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spcBef>
                <a:spcPts val="10"/>
              </a:spcBef>
            </a:pPr>
            <a:endParaRPr sz="1000" dirty="0">
              <a:latin typeface="Times New Roman"/>
              <a:cs typeface="Times New Roman"/>
            </a:endParaRPr>
          </a:p>
          <a:p>
            <a:pPr marL="232389"/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710 850</a:t>
            </a:r>
            <a:r>
              <a:rPr sz="13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km²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130" name="object 50"/>
          <p:cNvSpPr txBox="1"/>
          <p:nvPr/>
        </p:nvSpPr>
        <p:spPr>
          <a:xfrm>
            <a:off x="385014" y="3019425"/>
            <a:ext cx="1298575" cy="357149"/>
          </a:xfrm>
          <a:prstGeom prst="rect">
            <a:avLst/>
          </a:prstGeom>
          <a:solidFill>
            <a:srgbClr val="1D3764"/>
          </a:solidFill>
        </p:spPr>
        <p:txBody>
          <a:bodyPr vert="horz" wrap="square" lIns="0" tIns="3175" rIns="0" bIns="0" rtlCol="0">
            <a:spAutoFit/>
          </a:bodyPr>
          <a:lstStyle/>
          <a:p>
            <a:pPr>
              <a:spcBef>
                <a:spcPts val="25"/>
              </a:spcBef>
            </a:pPr>
            <a:endParaRPr sz="1100" dirty="0">
              <a:latin typeface="Times New Roman"/>
              <a:cs typeface="Times New Roman"/>
            </a:endParaRPr>
          </a:p>
          <a:p>
            <a:pPr marL="67304"/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Time</a:t>
            </a:r>
            <a:r>
              <a:rPr sz="12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Zone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31" name="object 51"/>
          <p:cNvSpPr txBox="1"/>
          <p:nvPr/>
        </p:nvSpPr>
        <p:spPr>
          <a:xfrm>
            <a:off x="1786028" y="3019425"/>
            <a:ext cx="3016885" cy="372538"/>
          </a:xfrm>
          <a:prstGeom prst="rect">
            <a:avLst/>
          </a:prstGeom>
          <a:solidFill>
            <a:srgbClr val="7A1124"/>
          </a:solidFill>
        </p:spPr>
        <p:txBody>
          <a:bodyPr vert="horz" wrap="square" lIns="0" tIns="3175" rIns="0" bIns="0" rtlCol="0">
            <a:spAutoFit/>
          </a:bodyPr>
          <a:lstStyle/>
          <a:p>
            <a:pPr>
              <a:spcBef>
                <a:spcPts val="25"/>
              </a:spcBef>
            </a:pPr>
            <a:endParaRPr sz="1100" dirty="0">
              <a:latin typeface="Times New Roman"/>
              <a:cs typeface="Times New Roman"/>
            </a:endParaRPr>
          </a:p>
          <a:p>
            <a:pPr marL="232389"/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GMT (GMT+1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3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summer)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132" name="object 52"/>
          <p:cNvSpPr txBox="1"/>
          <p:nvPr/>
        </p:nvSpPr>
        <p:spPr>
          <a:xfrm>
            <a:off x="1786028" y="962026"/>
            <a:ext cx="3016885" cy="355867"/>
          </a:xfrm>
          <a:prstGeom prst="rect">
            <a:avLst/>
          </a:prstGeom>
          <a:solidFill>
            <a:srgbClr val="7A1124"/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spcBef>
                <a:spcPts val="15"/>
              </a:spcBef>
            </a:pPr>
            <a:endParaRPr sz="1000" dirty="0">
              <a:latin typeface="Times New Roman"/>
              <a:cs typeface="Times New Roman"/>
            </a:endParaRPr>
          </a:p>
          <a:p>
            <a:pPr marL="232389"/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Rabat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133" name="object 53"/>
          <p:cNvSpPr txBox="1"/>
          <p:nvPr/>
        </p:nvSpPr>
        <p:spPr>
          <a:xfrm>
            <a:off x="439638" y="1539902"/>
            <a:ext cx="868462" cy="3357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marR="5080">
              <a:lnSpc>
                <a:spcPts val="1299"/>
              </a:lnSpc>
            </a:pPr>
            <a:r>
              <a:rPr sz="1200" b="1" spc="-5" dirty="0">
                <a:solidFill>
                  <a:srgbClr val="7A1124"/>
                </a:solidFill>
                <a:latin typeface="Calibri"/>
                <a:cs typeface="Calibri"/>
              </a:rPr>
              <a:t>Institutional  System</a:t>
            </a:r>
            <a:endParaRPr sz="1200" b="1" dirty="0">
              <a:latin typeface="Calibri"/>
              <a:cs typeface="Calibri"/>
            </a:endParaRPr>
          </a:p>
        </p:txBody>
      </p:sp>
      <p:sp>
        <p:nvSpPr>
          <p:cNvPr id="134" name="object 54"/>
          <p:cNvSpPr txBox="1"/>
          <p:nvPr/>
        </p:nvSpPr>
        <p:spPr>
          <a:xfrm>
            <a:off x="2006155" y="1419225"/>
            <a:ext cx="1560829" cy="502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marR="5080">
              <a:lnSpc>
                <a:spcPts val="1299"/>
              </a:lnSpc>
            </a:pPr>
            <a:r>
              <a:rPr sz="1300" spc="-5" dirty="0">
                <a:solidFill>
                  <a:srgbClr val="1D3764"/>
                </a:solidFill>
                <a:latin typeface="Calibri"/>
                <a:cs typeface="Calibri"/>
              </a:rPr>
              <a:t>Democratic and social  Constitutional</a:t>
            </a:r>
            <a:r>
              <a:rPr sz="1300" spc="-55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1D3764"/>
                </a:solidFill>
                <a:latin typeface="Calibri"/>
                <a:cs typeface="Calibri"/>
              </a:rPr>
              <a:t>Monarchy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135" name="object 55"/>
          <p:cNvSpPr txBox="1"/>
          <p:nvPr/>
        </p:nvSpPr>
        <p:spPr>
          <a:xfrm>
            <a:off x="439638" y="2562226"/>
            <a:ext cx="868462" cy="3357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marR="5080">
              <a:lnSpc>
                <a:spcPts val="1299"/>
              </a:lnSpc>
            </a:pPr>
            <a:r>
              <a:rPr sz="1200" b="1" dirty="0">
                <a:solidFill>
                  <a:srgbClr val="7A1124"/>
                </a:solidFill>
                <a:latin typeface="Calibri"/>
                <a:cs typeface="Calibri"/>
              </a:rPr>
              <a:t>N° </a:t>
            </a:r>
            <a:r>
              <a:rPr sz="1200" b="1" spc="-5" dirty="0">
                <a:solidFill>
                  <a:srgbClr val="7A1124"/>
                </a:solidFill>
                <a:latin typeface="Calibri"/>
                <a:cs typeface="Calibri"/>
              </a:rPr>
              <a:t>of  inhabitants</a:t>
            </a:r>
            <a:endParaRPr sz="1200" b="1" dirty="0">
              <a:latin typeface="Calibri"/>
              <a:cs typeface="Calibri"/>
            </a:endParaRPr>
          </a:p>
        </p:txBody>
      </p:sp>
      <p:sp>
        <p:nvSpPr>
          <p:cNvPr id="136" name="object 56"/>
          <p:cNvSpPr txBox="1"/>
          <p:nvPr/>
        </p:nvSpPr>
        <p:spPr>
          <a:xfrm>
            <a:off x="2006155" y="2486025"/>
            <a:ext cx="2883345" cy="718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>
              <a:lnSpc>
                <a:spcPts val="1370"/>
              </a:lnSpc>
            </a:pPr>
            <a:r>
              <a:rPr sz="1300" dirty="0" smtClean="0">
                <a:solidFill>
                  <a:srgbClr val="1D3764"/>
                </a:solidFill>
                <a:latin typeface="Calibri"/>
                <a:cs typeface="Calibri"/>
              </a:rPr>
              <a:t>33.8</a:t>
            </a:r>
            <a:r>
              <a:rPr lang="fr-FR" sz="1300" dirty="0" smtClean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300" dirty="0" smtClean="0">
                <a:solidFill>
                  <a:srgbClr val="1D3764"/>
                </a:solidFill>
                <a:latin typeface="Calibri"/>
                <a:cs typeface="Calibri"/>
              </a:rPr>
              <a:t>million</a:t>
            </a:r>
            <a:endParaRPr lang="fr-FR" sz="1300" dirty="0" smtClean="0">
              <a:solidFill>
                <a:srgbClr val="1D3764"/>
              </a:solidFill>
              <a:latin typeface="Calibri"/>
              <a:cs typeface="Calibri"/>
            </a:endParaRPr>
          </a:p>
          <a:p>
            <a:pPr marL="12699" lvl="1">
              <a:lnSpc>
                <a:spcPts val="1370"/>
              </a:lnSpc>
            </a:pPr>
            <a:r>
              <a:rPr lang="en-GB" sz="1300" dirty="0" smtClean="0">
                <a:solidFill>
                  <a:srgbClr val="1D3764"/>
                </a:solidFill>
                <a:latin typeface="Calibri"/>
                <a:cs typeface="Calibri"/>
              </a:rPr>
              <a:t>64% of Moroccans are aged under 34 years</a:t>
            </a:r>
          </a:p>
          <a:p>
            <a:pPr marL="12699">
              <a:lnSpc>
                <a:spcPts val="1370"/>
              </a:lnSpc>
            </a:pPr>
            <a:endParaRPr sz="1300" dirty="0">
              <a:solidFill>
                <a:srgbClr val="1D3764"/>
              </a:solidFill>
              <a:latin typeface="Calibri"/>
              <a:cs typeface="Calibri"/>
            </a:endParaRPr>
          </a:p>
        </p:txBody>
      </p:sp>
      <p:sp>
        <p:nvSpPr>
          <p:cNvPr id="137" name="object 57"/>
          <p:cNvSpPr txBox="1"/>
          <p:nvPr/>
        </p:nvSpPr>
        <p:spPr>
          <a:xfrm>
            <a:off x="439639" y="3705225"/>
            <a:ext cx="86846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sz="1200" b="1" dirty="0">
                <a:solidFill>
                  <a:srgbClr val="7A1124"/>
                </a:solidFill>
                <a:latin typeface="Calibri"/>
                <a:cs typeface="Calibri"/>
              </a:rPr>
              <a:t>Languages</a:t>
            </a:r>
            <a:endParaRPr sz="1300" b="1" dirty="0">
              <a:latin typeface="Calibri"/>
              <a:cs typeface="Calibri"/>
            </a:endParaRPr>
          </a:p>
        </p:txBody>
      </p:sp>
      <p:sp>
        <p:nvSpPr>
          <p:cNvPr id="138" name="object 58"/>
          <p:cNvSpPr txBox="1"/>
          <p:nvPr/>
        </p:nvSpPr>
        <p:spPr>
          <a:xfrm>
            <a:off x="2006156" y="3552825"/>
            <a:ext cx="1788795" cy="502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marR="5080">
              <a:lnSpc>
                <a:spcPts val="1299"/>
              </a:lnSpc>
            </a:pPr>
            <a:r>
              <a:rPr sz="1300" dirty="0">
                <a:solidFill>
                  <a:srgbClr val="1D3764"/>
                </a:solidFill>
                <a:latin typeface="Calibri"/>
                <a:cs typeface="Calibri"/>
              </a:rPr>
              <a:t>Arabic </a:t>
            </a:r>
            <a:r>
              <a:rPr sz="1300" spc="-5" dirty="0">
                <a:solidFill>
                  <a:srgbClr val="1D3764"/>
                </a:solidFill>
                <a:latin typeface="Calibri"/>
                <a:cs typeface="Calibri"/>
              </a:rPr>
              <a:t>and </a:t>
            </a:r>
            <a:r>
              <a:rPr sz="1300" dirty="0">
                <a:solidFill>
                  <a:srgbClr val="1D3764"/>
                </a:solidFill>
                <a:latin typeface="Calibri"/>
                <a:cs typeface="Calibri"/>
              </a:rPr>
              <a:t>Amazigh</a:t>
            </a:r>
            <a:r>
              <a:rPr sz="1300" spc="-44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1D3764"/>
                </a:solidFill>
                <a:latin typeface="Calibri"/>
                <a:cs typeface="Calibri"/>
              </a:rPr>
              <a:t>(oﬃcial)  French, Spanish,</a:t>
            </a:r>
            <a:r>
              <a:rPr sz="1300" spc="-75" dirty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1D3764"/>
                </a:solidFill>
                <a:latin typeface="Calibri"/>
                <a:cs typeface="Calibri"/>
              </a:rPr>
              <a:t>English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139" name="object 59"/>
          <p:cNvSpPr txBox="1"/>
          <p:nvPr/>
        </p:nvSpPr>
        <p:spPr>
          <a:xfrm>
            <a:off x="385014" y="4086225"/>
            <a:ext cx="1298575" cy="571950"/>
          </a:xfrm>
          <a:prstGeom prst="rect">
            <a:avLst/>
          </a:prstGeom>
          <a:solidFill>
            <a:srgbClr val="1D3764"/>
          </a:solidFill>
        </p:spPr>
        <p:txBody>
          <a:bodyPr vert="horz" wrap="square" lIns="0" tIns="2539" rIns="0" bIns="0" rtlCol="0">
            <a:spAutoFit/>
          </a:bodyPr>
          <a:lstStyle/>
          <a:p>
            <a:pPr>
              <a:spcBef>
                <a:spcPts val="21"/>
              </a:spcBef>
            </a:pPr>
            <a:endParaRPr sz="1100" dirty="0">
              <a:latin typeface="Times New Roman"/>
              <a:cs typeface="Times New Roman"/>
            </a:endParaRPr>
          </a:p>
          <a:p>
            <a:pPr marL="67304"/>
            <a:r>
              <a:rPr sz="1200" dirty="0" smtClean="0">
                <a:solidFill>
                  <a:srgbClr val="FFFFFF"/>
                </a:solidFill>
                <a:latin typeface="Calibri"/>
                <a:cs typeface="Calibri"/>
              </a:rPr>
              <a:t>GDP</a:t>
            </a:r>
            <a:r>
              <a:rPr lang="fr-FR" sz="1200" dirty="0" smtClean="0">
                <a:solidFill>
                  <a:srgbClr val="FFFFFF"/>
                </a:solidFill>
                <a:latin typeface="Calibri"/>
                <a:cs typeface="Calibri"/>
              </a:rPr>
              <a:t> (2015)</a:t>
            </a:r>
          </a:p>
          <a:p>
            <a:pPr marL="67304"/>
            <a:endParaRPr sz="1300" dirty="0">
              <a:latin typeface="Calibri"/>
              <a:cs typeface="Calibri"/>
            </a:endParaRPr>
          </a:p>
        </p:txBody>
      </p:sp>
      <p:sp>
        <p:nvSpPr>
          <p:cNvPr id="140" name="object 60"/>
          <p:cNvSpPr txBox="1"/>
          <p:nvPr/>
        </p:nvSpPr>
        <p:spPr>
          <a:xfrm>
            <a:off x="385014" y="5153025"/>
            <a:ext cx="1298575" cy="541815"/>
          </a:xfrm>
          <a:prstGeom prst="rect">
            <a:avLst/>
          </a:prstGeom>
          <a:solidFill>
            <a:srgbClr val="1D3764"/>
          </a:solidFill>
        </p:spPr>
        <p:txBody>
          <a:bodyPr vert="horz" wrap="square" lIns="0" tIns="3175" rIns="0" bIns="0" rtlCol="0">
            <a:spAutoFit/>
          </a:bodyPr>
          <a:lstStyle/>
          <a:p>
            <a:pPr>
              <a:spcBef>
                <a:spcPts val="25"/>
              </a:spcBef>
            </a:pPr>
            <a:endParaRPr sz="1000" dirty="0">
              <a:latin typeface="Times New Roman"/>
              <a:cs typeface="Times New Roman"/>
            </a:endParaRPr>
          </a:p>
          <a:p>
            <a:pPr marL="67304"/>
            <a:r>
              <a:rPr lang="fr-FR" sz="1200" dirty="0" smtClean="0">
                <a:solidFill>
                  <a:srgbClr val="FFFFFF"/>
                </a:solidFill>
                <a:latin typeface="Calibri"/>
                <a:cs typeface="Calibri"/>
              </a:rPr>
              <a:t>GDP g</a:t>
            </a:r>
            <a:r>
              <a:rPr sz="1200" dirty="0" err="1" smtClean="0">
                <a:solidFill>
                  <a:srgbClr val="FFFFFF"/>
                </a:solidFill>
                <a:latin typeface="Calibri"/>
                <a:cs typeface="Calibri"/>
              </a:rPr>
              <a:t>rowth</a:t>
            </a:r>
            <a:r>
              <a:rPr lang="fr-FR" sz="1200" dirty="0" smtClean="0">
                <a:solidFill>
                  <a:srgbClr val="FFFFFF"/>
                </a:solidFill>
                <a:latin typeface="Calibri"/>
                <a:cs typeface="Calibri"/>
              </a:rPr>
              <a:t> (2015)</a:t>
            </a:r>
          </a:p>
          <a:p>
            <a:pPr marL="67304"/>
            <a:endParaRPr sz="1300" dirty="0">
              <a:latin typeface="Calibri"/>
              <a:cs typeface="Calibri"/>
            </a:endParaRPr>
          </a:p>
        </p:txBody>
      </p:sp>
      <p:sp>
        <p:nvSpPr>
          <p:cNvPr id="141" name="object 61"/>
          <p:cNvSpPr txBox="1"/>
          <p:nvPr/>
        </p:nvSpPr>
        <p:spPr>
          <a:xfrm>
            <a:off x="1784997" y="5153025"/>
            <a:ext cx="3017520" cy="557204"/>
          </a:xfrm>
          <a:prstGeom prst="rect">
            <a:avLst/>
          </a:prstGeom>
          <a:solidFill>
            <a:srgbClr val="7A1124"/>
          </a:solidFill>
        </p:spPr>
        <p:txBody>
          <a:bodyPr vert="horz" wrap="square" lIns="0" tIns="3175" rIns="0" bIns="0" rtlCol="0">
            <a:spAutoFit/>
          </a:bodyPr>
          <a:lstStyle/>
          <a:p>
            <a:pPr>
              <a:spcBef>
                <a:spcPts val="25"/>
              </a:spcBef>
            </a:pPr>
            <a:endParaRPr sz="1000" dirty="0">
              <a:latin typeface="Times New Roman"/>
              <a:cs typeface="Times New Roman"/>
            </a:endParaRPr>
          </a:p>
          <a:p>
            <a:pPr marL="232389" indent="-50795"/>
            <a:r>
              <a:rPr lang="en-GB" sz="1300" dirty="0" smtClean="0">
                <a:solidFill>
                  <a:srgbClr val="FFFFFF"/>
                </a:solidFill>
                <a:cs typeface="Calibri"/>
              </a:rPr>
              <a:t>  Growth +4.5%  Vs 2014</a:t>
            </a:r>
          </a:p>
          <a:p>
            <a:pPr marL="232389" indent="-50795"/>
            <a:endParaRPr lang="en-GB" sz="1300" dirty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142" name="object 62"/>
          <p:cNvSpPr txBox="1"/>
          <p:nvPr/>
        </p:nvSpPr>
        <p:spPr>
          <a:xfrm>
            <a:off x="385014" y="6296025"/>
            <a:ext cx="1298575" cy="528350"/>
          </a:xfrm>
          <a:prstGeom prst="rect">
            <a:avLst/>
          </a:prstGeom>
          <a:solidFill>
            <a:srgbClr val="1D3764"/>
          </a:solidFill>
        </p:spPr>
        <p:txBody>
          <a:bodyPr vert="horz" wrap="square" lIns="0" tIns="5080" rIns="0" bIns="0" rtlCol="0">
            <a:spAutoFit/>
          </a:bodyPr>
          <a:lstStyle/>
          <a:p>
            <a:pPr>
              <a:spcBef>
                <a:spcPts val="40"/>
              </a:spcBef>
            </a:pPr>
            <a:endParaRPr sz="1000" dirty="0">
              <a:latin typeface="Times New Roman"/>
              <a:cs typeface="Times New Roman"/>
            </a:endParaRPr>
          </a:p>
          <a:p>
            <a:pPr marL="67304"/>
            <a:r>
              <a:rPr sz="1200" spc="-5" dirty="0" err="1">
                <a:solidFill>
                  <a:srgbClr val="FFFFFF"/>
                </a:solidFill>
                <a:latin typeface="Calibri"/>
                <a:cs typeface="Calibri"/>
              </a:rPr>
              <a:t>Inﬂation</a:t>
            </a:r>
            <a:r>
              <a:rPr sz="12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 smtClean="0">
                <a:solidFill>
                  <a:srgbClr val="FFFFFF"/>
                </a:solidFill>
                <a:latin typeface="Calibri"/>
                <a:cs typeface="Calibri"/>
              </a:rPr>
              <a:t>Rate</a:t>
            </a:r>
            <a:endParaRPr lang="fr-FR" sz="1200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pPr marL="67304"/>
            <a:r>
              <a:rPr lang="fr-FR" sz="1200" dirty="0" smtClean="0">
                <a:solidFill>
                  <a:srgbClr val="FFFFFF"/>
                </a:solidFill>
                <a:latin typeface="Calibri"/>
                <a:cs typeface="Calibri"/>
              </a:rPr>
              <a:t>(2015)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43" name="object 63"/>
          <p:cNvSpPr txBox="1"/>
          <p:nvPr/>
        </p:nvSpPr>
        <p:spPr>
          <a:xfrm>
            <a:off x="1784997" y="6296025"/>
            <a:ext cx="3017520" cy="559127"/>
          </a:xfrm>
          <a:prstGeom prst="rect">
            <a:avLst/>
          </a:prstGeom>
          <a:solidFill>
            <a:srgbClr val="7A1124"/>
          </a:solidFill>
        </p:spPr>
        <p:txBody>
          <a:bodyPr vert="horz" wrap="square" lIns="0" tIns="5080" rIns="0" bIns="0" rtlCol="0">
            <a:spAutoFit/>
          </a:bodyPr>
          <a:lstStyle/>
          <a:p>
            <a:pPr>
              <a:spcBef>
                <a:spcPts val="40"/>
              </a:spcBef>
            </a:pPr>
            <a:endParaRPr sz="1000" dirty="0">
              <a:latin typeface="Times New Roman"/>
              <a:cs typeface="Times New Roman"/>
            </a:endParaRPr>
          </a:p>
          <a:p>
            <a:pPr marL="233659"/>
            <a:r>
              <a:rPr sz="1300" dirty="0" smtClean="0">
                <a:solidFill>
                  <a:srgbClr val="FFFFFF"/>
                </a:solidFill>
                <a:latin typeface="Calibri"/>
                <a:cs typeface="Calibri"/>
              </a:rPr>
              <a:t>1.</a:t>
            </a:r>
            <a:r>
              <a:rPr lang="fr-FR" sz="1300" dirty="0" smtClean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sz="1300" dirty="0" smtClean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r>
              <a:rPr sz="1300" spc="-10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lang="fr-FR" sz="1300" spc="-5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pPr marL="233659"/>
            <a:endParaRPr sz="1300" dirty="0">
              <a:latin typeface="Calibri"/>
              <a:cs typeface="Calibri"/>
            </a:endParaRPr>
          </a:p>
        </p:txBody>
      </p:sp>
      <p:sp>
        <p:nvSpPr>
          <p:cNvPr id="144" name="object 64"/>
          <p:cNvSpPr txBox="1"/>
          <p:nvPr/>
        </p:nvSpPr>
        <p:spPr>
          <a:xfrm>
            <a:off x="1784997" y="4086225"/>
            <a:ext cx="3017520" cy="571950"/>
          </a:xfrm>
          <a:prstGeom prst="rect">
            <a:avLst/>
          </a:prstGeom>
          <a:solidFill>
            <a:srgbClr val="7A1124"/>
          </a:solidFill>
        </p:spPr>
        <p:txBody>
          <a:bodyPr vert="horz" wrap="square" lIns="0" tIns="2539" rIns="0" bIns="0" rtlCol="0">
            <a:spAutoFit/>
          </a:bodyPr>
          <a:lstStyle/>
          <a:p>
            <a:pPr>
              <a:spcBef>
                <a:spcPts val="21"/>
              </a:spcBef>
            </a:pPr>
            <a:endParaRPr sz="1100" dirty="0">
              <a:latin typeface="Times New Roman"/>
              <a:cs typeface="Times New Roman"/>
            </a:endParaRPr>
          </a:p>
          <a:p>
            <a:pPr marL="232389" indent="-50795"/>
            <a:r>
              <a:rPr lang="en-GB" sz="1300" dirty="0" smtClean="0">
                <a:solidFill>
                  <a:srgbClr val="FFFFFF"/>
                </a:solidFill>
                <a:latin typeface="Calibri"/>
                <a:cs typeface="Calibri"/>
              </a:rPr>
              <a:t>  982 Billion MAD </a:t>
            </a:r>
          </a:p>
          <a:p>
            <a:pPr marL="232389" indent="-50795"/>
            <a:endParaRPr lang="en-GB" sz="1300" dirty="0" smtClean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45" name="object 65"/>
          <p:cNvSpPr txBox="1"/>
          <p:nvPr/>
        </p:nvSpPr>
        <p:spPr>
          <a:xfrm>
            <a:off x="439645" y="4695826"/>
            <a:ext cx="1249455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>
              <a:lnSpc>
                <a:spcPts val="1370"/>
              </a:lnSpc>
            </a:pPr>
            <a:r>
              <a:rPr sz="1200" b="1" dirty="0" smtClean="0">
                <a:solidFill>
                  <a:srgbClr val="7A1124"/>
                </a:solidFill>
                <a:latin typeface="Calibri"/>
                <a:cs typeface="Calibri"/>
              </a:rPr>
              <a:t>GDP</a:t>
            </a:r>
            <a:r>
              <a:rPr lang="fr-FR" sz="1200" b="1" dirty="0" smtClean="0">
                <a:solidFill>
                  <a:srgbClr val="7A1124"/>
                </a:solidFill>
                <a:latin typeface="Calibri"/>
                <a:cs typeface="Calibri"/>
              </a:rPr>
              <a:t> </a:t>
            </a:r>
            <a:r>
              <a:rPr sz="1200" b="1" dirty="0" smtClean="0">
                <a:solidFill>
                  <a:srgbClr val="7A1124"/>
                </a:solidFill>
                <a:latin typeface="Calibri"/>
                <a:cs typeface="Calibri"/>
              </a:rPr>
              <a:t>per</a:t>
            </a:r>
            <a:r>
              <a:rPr sz="1200" b="1" spc="-75" dirty="0" smtClean="0">
                <a:solidFill>
                  <a:srgbClr val="7A1124"/>
                </a:solidFill>
                <a:latin typeface="Calibri"/>
                <a:cs typeface="Calibri"/>
              </a:rPr>
              <a:t> </a:t>
            </a:r>
            <a:r>
              <a:rPr sz="1200" b="1" spc="-5" dirty="0" smtClean="0">
                <a:solidFill>
                  <a:srgbClr val="7A1124"/>
                </a:solidFill>
                <a:latin typeface="Calibri"/>
                <a:cs typeface="Calibri"/>
              </a:rPr>
              <a:t>capita</a:t>
            </a:r>
            <a:endParaRPr lang="fr-FR" sz="1200" b="1" spc="-5" dirty="0" smtClean="0">
              <a:solidFill>
                <a:srgbClr val="7A1124"/>
              </a:solidFill>
              <a:latin typeface="Calibri"/>
              <a:cs typeface="Calibri"/>
            </a:endParaRPr>
          </a:p>
          <a:p>
            <a:pPr marL="12699">
              <a:lnSpc>
                <a:spcPts val="1370"/>
              </a:lnSpc>
            </a:pPr>
            <a:r>
              <a:rPr lang="fr-FR" sz="1200" b="1" spc="-5" dirty="0" smtClean="0">
                <a:solidFill>
                  <a:srgbClr val="7A1124"/>
                </a:solidFill>
                <a:latin typeface="Calibri"/>
                <a:cs typeface="Calibri"/>
              </a:rPr>
              <a:t>2015</a:t>
            </a:r>
            <a:endParaRPr sz="1200" b="1" dirty="0">
              <a:latin typeface="Calibri"/>
              <a:cs typeface="Calibri"/>
            </a:endParaRPr>
          </a:p>
        </p:txBody>
      </p:sp>
      <p:sp>
        <p:nvSpPr>
          <p:cNvPr id="146" name="object 66"/>
          <p:cNvSpPr txBox="1"/>
          <p:nvPr/>
        </p:nvSpPr>
        <p:spPr>
          <a:xfrm>
            <a:off x="2006170" y="4772026"/>
            <a:ext cx="1960245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marR="5080">
              <a:lnSpc>
                <a:spcPts val="1299"/>
              </a:lnSpc>
            </a:pPr>
            <a:r>
              <a:rPr lang="en-US" sz="1300" dirty="0" smtClean="0">
                <a:solidFill>
                  <a:srgbClr val="1D3764"/>
                </a:solidFill>
                <a:latin typeface="Calibri"/>
                <a:cs typeface="Calibri"/>
              </a:rPr>
              <a:t>29 184 MAD</a:t>
            </a:r>
          </a:p>
          <a:p>
            <a:pPr marL="12699" marR="5080">
              <a:lnSpc>
                <a:spcPts val="1299"/>
              </a:lnSpc>
            </a:pPr>
            <a:endParaRPr lang="en-US" sz="1300" dirty="0" smtClean="0">
              <a:solidFill>
                <a:srgbClr val="1D3764"/>
              </a:solidFill>
              <a:latin typeface="Calibri"/>
              <a:cs typeface="Calibri"/>
            </a:endParaRPr>
          </a:p>
        </p:txBody>
      </p:sp>
      <p:sp>
        <p:nvSpPr>
          <p:cNvPr id="147" name="object 67"/>
          <p:cNvSpPr txBox="1"/>
          <p:nvPr/>
        </p:nvSpPr>
        <p:spPr>
          <a:xfrm>
            <a:off x="439645" y="5960292"/>
            <a:ext cx="1249455" cy="3357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marR="5080">
              <a:lnSpc>
                <a:spcPts val="1299"/>
              </a:lnSpc>
            </a:pPr>
            <a:r>
              <a:rPr sz="1200" b="1" dirty="0">
                <a:solidFill>
                  <a:srgbClr val="7A1124"/>
                </a:solidFill>
                <a:latin typeface="Calibri"/>
                <a:cs typeface="Calibri"/>
              </a:rPr>
              <a:t>GDP</a:t>
            </a:r>
            <a:r>
              <a:rPr sz="1200" b="1" spc="-50" dirty="0">
                <a:solidFill>
                  <a:srgbClr val="7A1124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7A1124"/>
                </a:solidFill>
                <a:latin typeface="Calibri"/>
                <a:cs typeface="Calibri"/>
              </a:rPr>
              <a:t>Distribution  (</a:t>
            </a:r>
            <a:r>
              <a:rPr sz="1200" b="1" spc="-5" dirty="0" smtClean="0">
                <a:solidFill>
                  <a:srgbClr val="7A1124"/>
                </a:solidFill>
                <a:latin typeface="Calibri"/>
                <a:cs typeface="Calibri"/>
              </a:rPr>
              <a:t>201</a:t>
            </a:r>
            <a:r>
              <a:rPr lang="fr-FR" sz="1200" b="1" spc="-5" dirty="0" smtClean="0">
                <a:solidFill>
                  <a:srgbClr val="7A1124"/>
                </a:solidFill>
                <a:latin typeface="Calibri"/>
                <a:cs typeface="Calibri"/>
              </a:rPr>
              <a:t>5</a:t>
            </a:r>
            <a:r>
              <a:rPr sz="1200" b="1" spc="-5" dirty="0" smtClean="0">
                <a:solidFill>
                  <a:srgbClr val="7A1124"/>
                </a:solidFill>
                <a:latin typeface="Calibri"/>
                <a:cs typeface="Calibri"/>
              </a:rPr>
              <a:t>)</a:t>
            </a:r>
            <a:endParaRPr sz="1200" b="1" dirty="0">
              <a:latin typeface="Calibri"/>
              <a:cs typeface="Calibri"/>
            </a:endParaRPr>
          </a:p>
        </p:txBody>
      </p:sp>
      <p:sp>
        <p:nvSpPr>
          <p:cNvPr id="148" name="object 68"/>
          <p:cNvSpPr txBox="1"/>
          <p:nvPr/>
        </p:nvSpPr>
        <p:spPr>
          <a:xfrm>
            <a:off x="2006168" y="5686426"/>
            <a:ext cx="1892732" cy="5942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marR="5080">
              <a:lnSpc>
                <a:spcPct val="98500"/>
              </a:lnSpc>
            </a:pPr>
            <a:r>
              <a:rPr sz="1300" dirty="0">
                <a:solidFill>
                  <a:srgbClr val="1D3764"/>
                </a:solidFill>
                <a:latin typeface="Calibri"/>
                <a:cs typeface="Calibri"/>
              </a:rPr>
              <a:t>Primary Sector  </a:t>
            </a:r>
            <a:endParaRPr lang="fr-FR" sz="1300" dirty="0" smtClean="0">
              <a:solidFill>
                <a:srgbClr val="1D3764"/>
              </a:solidFill>
              <a:latin typeface="Calibri"/>
              <a:cs typeface="Calibri"/>
            </a:endParaRPr>
          </a:p>
          <a:p>
            <a:pPr marL="12699" marR="5080">
              <a:lnSpc>
                <a:spcPct val="98500"/>
              </a:lnSpc>
            </a:pPr>
            <a:r>
              <a:rPr sz="1300" dirty="0" smtClean="0">
                <a:solidFill>
                  <a:srgbClr val="1D3764"/>
                </a:solidFill>
                <a:latin typeface="Calibri"/>
                <a:cs typeface="Calibri"/>
              </a:rPr>
              <a:t>Secondary</a:t>
            </a:r>
            <a:r>
              <a:rPr sz="1300" spc="-100" dirty="0" smtClean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1D3764"/>
                </a:solidFill>
                <a:latin typeface="Calibri"/>
                <a:cs typeface="Calibri"/>
              </a:rPr>
              <a:t>Sector  </a:t>
            </a:r>
            <a:endParaRPr lang="fr-FR" sz="1300" dirty="0" smtClean="0">
              <a:solidFill>
                <a:srgbClr val="1D3764"/>
              </a:solidFill>
              <a:latin typeface="Calibri"/>
              <a:cs typeface="Calibri"/>
            </a:endParaRPr>
          </a:p>
          <a:p>
            <a:pPr marL="12699" marR="5080">
              <a:lnSpc>
                <a:spcPct val="98500"/>
              </a:lnSpc>
            </a:pPr>
            <a:r>
              <a:rPr sz="1300" spc="-5" dirty="0" smtClean="0">
                <a:solidFill>
                  <a:srgbClr val="1D3764"/>
                </a:solidFill>
                <a:latin typeface="Calibri"/>
                <a:cs typeface="Calibri"/>
              </a:rPr>
              <a:t>Tertiary</a:t>
            </a:r>
            <a:r>
              <a:rPr sz="1300" spc="-70" dirty="0" smtClean="0">
                <a:solidFill>
                  <a:srgbClr val="1D3764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1D3764"/>
                </a:solidFill>
                <a:latin typeface="Calibri"/>
                <a:cs typeface="Calibri"/>
              </a:rPr>
              <a:t>Sector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149" name="object 69"/>
          <p:cNvSpPr txBox="1"/>
          <p:nvPr/>
        </p:nvSpPr>
        <p:spPr>
          <a:xfrm>
            <a:off x="4405821" y="5714366"/>
            <a:ext cx="240028" cy="466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sz="900" spc="10" dirty="0" smtClean="0">
                <a:solidFill>
                  <a:srgbClr val="7A1124"/>
                </a:solidFill>
                <a:latin typeface="Calibri"/>
                <a:cs typeface="Calibri"/>
              </a:rPr>
              <a:t>1</a:t>
            </a:r>
            <a:r>
              <a:rPr lang="fr-FR" sz="900" spc="10" dirty="0" smtClean="0">
                <a:solidFill>
                  <a:srgbClr val="7A1124"/>
                </a:solidFill>
                <a:latin typeface="Calibri"/>
                <a:cs typeface="Calibri"/>
              </a:rPr>
              <a:t>5</a:t>
            </a:r>
            <a:r>
              <a:rPr sz="900" spc="10" dirty="0" smtClean="0">
                <a:solidFill>
                  <a:srgbClr val="7A1124"/>
                </a:solidFill>
                <a:latin typeface="Calibri"/>
                <a:cs typeface="Calibri"/>
              </a:rPr>
              <a:t>%</a:t>
            </a:r>
            <a:endParaRPr sz="900" dirty="0">
              <a:latin typeface="Calibri"/>
              <a:cs typeface="Calibri"/>
            </a:endParaRPr>
          </a:p>
          <a:p>
            <a:pPr marL="12699">
              <a:spcBef>
                <a:spcPts val="300"/>
              </a:spcBef>
            </a:pPr>
            <a:r>
              <a:rPr sz="900" spc="10" dirty="0">
                <a:solidFill>
                  <a:srgbClr val="7A1124"/>
                </a:solidFill>
                <a:latin typeface="Calibri"/>
                <a:cs typeface="Calibri"/>
              </a:rPr>
              <a:t>29%</a:t>
            </a:r>
            <a:endParaRPr sz="900" dirty="0">
              <a:latin typeface="Calibri"/>
              <a:cs typeface="Calibri"/>
            </a:endParaRPr>
          </a:p>
          <a:p>
            <a:pPr marL="12699">
              <a:spcBef>
                <a:spcPts val="130"/>
              </a:spcBef>
            </a:pPr>
            <a:r>
              <a:rPr sz="900" spc="10" dirty="0" smtClean="0">
                <a:solidFill>
                  <a:srgbClr val="7A1124"/>
                </a:solidFill>
                <a:latin typeface="Calibri"/>
                <a:cs typeface="Calibri"/>
              </a:rPr>
              <a:t>5</a:t>
            </a:r>
            <a:r>
              <a:rPr lang="fr-FR" sz="900" spc="10" dirty="0" smtClean="0">
                <a:solidFill>
                  <a:srgbClr val="7A1124"/>
                </a:solidFill>
                <a:latin typeface="Calibri"/>
                <a:cs typeface="Calibri"/>
              </a:rPr>
              <a:t>6</a:t>
            </a:r>
            <a:r>
              <a:rPr sz="900" spc="10" dirty="0" smtClean="0">
                <a:solidFill>
                  <a:srgbClr val="7A1124"/>
                </a:solidFill>
                <a:latin typeface="Calibri"/>
                <a:cs typeface="Calibri"/>
              </a:rPr>
              <a:t>%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50" name="object 70"/>
          <p:cNvSpPr/>
          <p:nvPr/>
        </p:nvSpPr>
        <p:spPr>
          <a:xfrm>
            <a:off x="7548347" y="2595780"/>
            <a:ext cx="803910" cy="1838325"/>
          </a:xfrm>
          <a:custGeom>
            <a:avLst/>
            <a:gdLst/>
            <a:ahLst/>
            <a:cxnLst/>
            <a:rect l="l" t="t" r="r" b="b"/>
            <a:pathLst>
              <a:path w="803909" h="1838325">
                <a:moveTo>
                  <a:pt x="803859" y="1837956"/>
                </a:moveTo>
                <a:lnTo>
                  <a:pt x="0" y="0"/>
                </a:lnTo>
              </a:path>
            </a:pathLst>
          </a:custGeom>
          <a:ln w="12700">
            <a:solidFill>
              <a:srgbClr val="1D3764"/>
            </a:solidFill>
            <a:prstDash val="dash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ZoneTexte 43"/>
          <p:cNvSpPr txBox="1"/>
          <p:nvPr/>
        </p:nvSpPr>
        <p:spPr>
          <a:xfrm>
            <a:off x="317500" y="6829426"/>
            <a:ext cx="1524000" cy="259037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marL="12699" marR="5080">
              <a:lnSpc>
                <a:spcPts val="1299"/>
              </a:lnSpc>
            </a:pPr>
            <a:r>
              <a:rPr lang="fr-FR" sz="1200" b="1" dirty="0" smtClean="0">
                <a:solidFill>
                  <a:srgbClr val="7A1124"/>
                </a:solidFill>
                <a:latin typeface="Calibri"/>
                <a:cs typeface="Calibri"/>
              </a:rPr>
              <a:t>FDI </a:t>
            </a:r>
            <a:r>
              <a:rPr lang="fr-FR" sz="1200" b="1" dirty="0" err="1" smtClean="0">
                <a:solidFill>
                  <a:srgbClr val="7A1124"/>
                </a:solidFill>
                <a:latin typeface="Calibri"/>
                <a:cs typeface="Calibri"/>
              </a:rPr>
              <a:t>growth</a:t>
            </a:r>
            <a:r>
              <a:rPr lang="fr-FR" sz="1200" b="1" dirty="0" smtClean="0">
                <a:solidFill>
                  <a:srgbClr val="7A1124"/>
                </a:solidFill>
                <a:latin typeface="Calibri"/>
                <a:cs typeface="Calibri"/>
              </a:rPr>
              <a:t> (2015)</a:t>
            </a:r>
            <a:endParaRPr lang="fr-FR" sz="1200" b="1" dirty="0">
              <a:solidFill>
                <a:srgbClr val="7A1124"/>
              </a:solidFill>
              <a:latin typeface="Calibri"/>
              <a:cs typeface="Calibri"/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1917701" y="6829426"/>
            <a:ext cx="761999" cy="292380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fr-FR" sz="1300" dirty="0" smtClean="0">
                <a:solidFill>
                  <a:srgbClr val="1D3764"/>
                </a:solidFill>
                <a:latin typeface="Calibri"/>
                <a:cs typeface="Calibri"/>
              </a:rPr>
              <a:t>5.8%</a:t>
            </a:r>
            <a:endParaRPr lang="fr-FR" sz="1300" dirty="0">
              <a:solidFill>
                <a:srgbClr val="1D3764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oneTexte 21"/>
          <p:cNvSpPr txBox="1"/>
          <p:nvPr/>
        </p:nvSpPr>
        <p:spPr>
          <a:xfrm>
            <a:off x="-1642677" y="7179678"/>
            <a:ext cx="3031537" cy="259221"/>
          </a:xfrm>
          <a:prstGeom prst="rect">
            <a:avLst/>
          </a:prstGeom>
          <a:noFill/>
        </p:spPr>
        <p:txBody>
          <a:bodyPr wrap="square" lIns="104286" tIns="52144" rIns="104286" bIns="52144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000" i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Source: CNUCED</a:t>
            </a:r>
            <a:endParaRPr lang="fr-FR" sz="1000" i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3" name="Graphique 12"/>
          <p:cNvGraphicFramePr/>
          <p:nvPr/>
        </p:nvGraphicFramePr>
        <p:xfrm>
          <a:off x="7451935" y="3193292"/>
          <a:ext cx="2778909" cy="1985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ZoneTexte 19"/>
          <p:cNvSpPr txBox="1"/>
          <p:nvPr/>
        </p:nvSpPr>
        <p:spPr>
          <a:xfrm>
            <a:off x="88900" y="128621"/>
            <a:ext cx="10947216" cy="751637"/>
          </a:xfrm>
          <a:prstGeom prst="rect">
            <a:avLst/>
          </a:prstGeom>
          <a:noFill/>
        </p:spPr>
        <p:txBody>
          <a:bodyPr wrap="square" lIns="104286" tIns="52144" rIns="104286" bIns="52144" rtlCol="0">
            <a:spAutoFit/>
          </a:bodyPr>
          <a:lstStyle/>
          <a:p>
            <a:pPr marL="253977"/>
            <a:r>
              <a:rPr lang="it-IT" sz="2100" spc="30" dirty="0" smtClean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FDI IN MOROCCO </a:t>
            </a:r>
          </a:p>
          <a:p>
            <a:pPr marL="253977"/>
            <a:r>
              <a:rPr lang="it-IT" sz="2100" spc="30" dirty="0" smtClean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REGIONAL MARKET SHARE</a:t>
            </a:r>
            <a:endParaRPr lang="it-IT" sz="2100" spc="30" dirty="0">
              <a:solidFill>
                <a:schemeClr val="bg1"/>
              </a:solidFill>
              <a:latin typeface="Calibri"/>
              <a:ea typeface="+mj-ea"/>
              <a:cs typeface="Calibri"/>
            </a:endParaRPr>
          </a:p>
        </p:txBody>
      </p:sp>
      <p:sp>
        <p:nvSpPr>
          <p:cNvPr id="25" name="Titre 24"/>
          <p:cNvSpPr>
            <a:spLocks noGrp="1"/>
          </p:cNvSpPr>
          <p:nvPr>
            <p:ph type="ctrTitle"/>
          </p:nvPr>
        </p:nvSpPr>
        <p:spPr>
          <a:xfrm>
            <a:off x="802005" y="2344486"/>
            <a:ext cx="9089390" cy="615553"/>
          </a:xfrm>
        </p:spPr>
        <p:txBody>
          <a:bodyPr/>
          <a:lstStyle/>
          <a:p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26" name="Sous-titre 25"/>
          <p:cNvSpPr>
            <a:spLocks noGrp="1"/>
          </p:cNvSpPr>
          <p:nvPr>
            <p:ph type="subTitle" idx="4"/>
          </p:nvPr>
        </p:nvSpPr>
        <p:spPr>
          <a:xfrm>
            <a:off x="1604010" y="4235200"/>
            <a:ext cx="7485380" cy="492443"/>
          </a:xfrm>
        </p:spPr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  <p:grpSp>
        <p:nvGrpSpPr>
          <p:cNvPr id="2" name="Groupe 16"/>
          <p:cNvGrpSpPr/>
          <p:nvPr/>
        </p:nvGrpSpPr>
        <p:grpSpPr>
          <a:xfrm>
            <a:off x="1256595" y="5496148"/>
            <a:ext cx="1499305" cy="1349950"/>
            <a:chOff x="2255557" y="2358462"/>
            <a:chExt cx="975174" cy="1285832"/>
          </a:xfrm>
        </p:grpSpPr>
        <p:sp>
          <p:nvSpPr>
            <p:cNvPr id="18" name="Line 1530"/>
            <p:cNvSpPr>
              <a:spLocks noChangeShapeType="1"/>
            </p:cNvSpPr>
            <p:nvPr/>
          </p:nvSpPr>
          <p:spPr bwMode="auto">
            <a:xfrm>
              <a:off x="3222803" y="2830510"/>
              <a:ext cx="7928" cy="0"/>
            </a:xfrm>
            <a:prstGeom prst="line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Arial"/>
                <a:cs typeface="Arial"/>
              </a:endParaRPr>
            </a:p>
          </p:txBody>
        </p:sp>
        <p:sp>
          <p:nvSpPr>
            <p:cNvPr id="19" name="Freeform 1602"/>
            <p:cNvSpPr>
              <a:spLocks/>
            </p:cNvSpPr>
            <p:nvPr/>
          </p:nvSpPr>
          <p:spPr bwMode="auto">
            <a:xfrm>
              <a:off x="2651969" y="3314525"/>
              <a:ext cx="179377" cy="212754"/>
            </a:xfrm>
            <a:custGeom>
              <a:avLst/>
              <a:gdLst>
                <a:gd name="T0" fmla="*/ 1 w 362"/>
                <a:gd name="T1" fmla="*/ 1 h 320"/>
                <a:gd name="T2" fmla="*/ 1 w 362"/>
                <a:gd name="T3" fmla="*/ 1 h 320"/>
                <a:gd name="T4" fmla="*/ 1 w 362"/>
                <a:gd name="T5" fmla="*/ 1 h 320"/>
                <a:gd name="T6" fmla="*/ 1 w 362"/>
                <a:gd name="T7" fmla="*/ 1 h 320"/>
                <a:gd name="T8" fmla="*/ 1 w 362"/>
                <a:gd name="T9" fmla="*/ 1 h 320"/>
                <a:gd name="T10" fmla="*/ 0 w 362"/>
                <a:gd name="T11" fmla="*/ 1 h 320"/>
                <a:gd name="T12" fmla="*/ 0 w 362"/>
                <a:gd name="T13" fmla="*/ 0 h 320"/>
                <a:gd name="T14" fmla="*/ 1 w 362"/>
                <a:gd name="T15" fmla="*/ 0 h 320"/>
                <a:gd name="T16" fmla="*/ 1 w 362"/>
                <a:gd name="T17" fmla="*/ 0 h 320"/>
                <a:gd name="T18" fmla="*/ 1 w 362"/>
                <a:gd name="T19" fmla="*/ 1 h 320"/>
                <a:gd name="T20" fmla="*/ 1 w 362"/>
                <a:gd name="T21" fmla="*/ 1 h 320"/>
                <a:gd name="T22" fmla="*/ 1 w 362"/>
                <a:gd name="T23" fmla="*/ 1 h 320"/>
                <a:gd name="T24" fmla="*/ 1 w 362"/>
                <a:gd name="T25" fmla="*/ 1 h 320"/>
                <a:gd name="T26" fmla="*/ 1 w 362"/>
                <a:gd name="T27" fmla="*/ 0 h 320"/>
                <a:gd name="T28" fmla="*/ 1 w 362"/>
                <a:gd name="T29" fmla="*/ 1 h 320"/>
                <a:gd name="T30" fmla="*/ 1 w 362"/>
                <a:gd name="T31" fmla="*/ 1 h 320"/>
                <a:gd name="T32" fmla="*/ 1 w 362"/>
                <a:gd name="T33" fmla="*/ 1 h 320"/>
                <a:gd name="T34" fmla="*/ 1 w 362"/>
                <a:gd name="T35" fmla="*/ 1 h 320"/>
                <a:gd name="T36" fmla="*/ 1 w 362"/>
                <a:gd name="T37" fmla="*/ 1 h 320"/>
                <a:gd name="T38" fmla="*/ 1 w 362"/>
                <a:gd name="T39" fmla="*/ 1 h 320"/>
                <a:gd name="T40" fmla="*/ 1 w 362"/>
                <a:gd name="T41" fmla="*/ 1 h 320"/>
                <a:gd name="T42" fmla="*/ 1 w 362"/>
                <a:gd name="T43" fmla="*/ 1 h 320"/>
                <a:gd name="T44" fmla="*/ 1 w 362"/>
                <a:gd name="T45" fmla="*/ 1 h 320"/>
                <a:gd name="T46" fmla="*/ 1 w 362"/>
                <a:gd name="T47" fmla="*/ 1 h 320"/>
                <a:gd name="T48" fmla="*/ 1 w 362"/>
                <a:gd name="T49" fmla="*/ 1 h 320"/>
                <a:gd name="T50" fmla="*/ 1 w 362"/>
                <a:gd name="T51" fmla="*/ 1 h 32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62"/>
                <a:gd name="T79" fmla="*/ 0 h 320"/>
                <a:gd name="T80" fmla="*/ 362 w 362"/>
                <a:gd name="T81" fmla="*/ 320 h 32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62" h="320">
                  <a:moveTo>
                    <a:pt x="121" y="320"/>
                  </a:moveTo>
                  <a:lnTo>
                    <a:pt x="121" y="320"/>
                  </a:lnTo>
                  <a:lnTo>
                    <a:pt x="103" y="288"/>
                  </a:lnTo>
                  <a:lnTo>
                    <a:pt x="69" y="192"/>
                  </a:lnTo>
                  <a:lnTo>
                    <a:pt x="69" y="144"/>
                  </a:lnTo>
                  <a:lnTo>
                    <a:pt x="0" y="17"/>
                  </a:lnTo>
                  <a:lnTo>
                    <a:pt x="0" y="0"/>
                  </a:lnTo>
                  <a:lnTo>
                    <a:pt x="34" y="0"/>
                  </a:lnTo>
                  <a:lnTo>
                    <a:pt x="69" y="0"/>
                  </a:lnTo>
                  <a:lnTo>
                    <a:pt x="172" y="17"/>
                  </a:lnTo>
                  <a:lnTo>
                    <a:pt x="207" y="17"/>
                  </a:lnTo>
                  <a:lnTo>
                    <a:pt x="276" y="33"/>
                  </a:lnTo>
                  <a:lnTo>
                    <a:pt x="311" y="17"/>
                  </a:lnTo>
                  <a:lnTo>
                    <a:pt x="328" y="0"/>
                  </a:lnTo>
                  <a:lnTo>
                    <a:pt x="362" y="17"/>
                  </a:lnTo>
                  <a:lnTo>
                    <a:pt x="328" y="48"/>
                  </a:lnTo>
                  <a:lnTo>
                    <a:pt x="311" y="33"/>
                  </a:lnTo>
                  <a:lnTo>
                    <a:pt x="259" y="33"/>
                  </a:lnTo>
                  <a:lnTo>
                    <a:pt x="241" y="129"/>
                  </a:lnTo>
                  <a:lnTo>
                    <a:pt x="224" y="144"/>
                  </a:lnTo>
                  <a:lnTo>
                    <a:pt x="224" y="209"/>
                  </a:lnTo>
                  <a:lnTo>
                    <a:pt x="224" y="305"/>
                  </a:lnTo>
                  <a:lnTo>
                    <a:pt x="190" y="320"/>
                  </a:lnTo>
                  <a:lnTo>
                    <a:pt x="155" y="320"/>
                  </a:lnTo>
                  <a:lnTo>
                    <a:pt x="138" y="305"/>
                  </a:lnTo>
                  <a:lnTo>
                    <a:pt x="121" y="32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Arial"/>
                <a:cs typeface="Arial"/>
              </a:endParaRPr>
            </a:p>
          </p:txBody>
        </p:sp>
        <p:sp>
          <p:nvSpPr>
            <p:cNvPr id="23" name="Freeform 1603"/>
            <p:cNvSpPr>
              <a:spLocks/>
            </p:cNvSpPr>
            <p:nvPr/>
          </p:nvSpPr>
          <p:spPr bwMode="auto">
            <a:xfrm>
              <a:off x="2710440" y="3399627"/>
              <a:ext cx="223973" cy="244667"/>
            </a:xfrm>
            <a:custGeom>
              <a:avLst/>
              <a:gdLst>
                <a:gd name="T0" fmla="*/ 1 w 451"/>
                <a:gd name="T1" fmla="*/ 1 h 368"/>
                <a:gd name="T2" fmla="*/ 1 w 451"/>
                <a:gd name="T3" fmla="*/ 1 h 368"/>
                <a:gd name="T4" fmla="*/ 1 w 451"/>
                <a:gd name="T5" fmla="*/ 1 h 368"/>
                <a:gd name="T6" fmla="*/ 1 w 451"/>
                <a:gd name="T7" fmla="*/ 1 h 368"/>
                <a:gd name="T8" fmla="*/ 1 w 451"/>
                <a:gd name="T9" fmla="*/ 1 h 368"/>
                <a:gd name="T10" fmla="*/ 1 w 451"/>
                <a:gd name="T11" fmla="*/ 1 h 368"/>
                <a:gd name="T12" fmla="*/ 1 w 451"/>
                <a:gd name="T13" fmla="*/ 1 h 368"/>
                <a:gd name="T14" fmla="*/ 1 w 451"/>
                <a:gd name="T15" fmla="*/ 1 h 368"/>
                <a:gd name="T16" fmla="*/ 1 w 451"/>
                <a:gd name="T17" fmla="*/ 1 h 368"/>
                <a:gd name="T18" fmla="*/ 1 w 451"/>
                <a:gd name="T19" fmla="*/ 1 h 368"/>
                <a:gd name="T20" fmla="*/ 1 w 451"/>
                <a:gd name="T21" fmla="*/ 1 h 368"/>
                <a:gd name="T22" fmla="*/ 1 w 451"/>
                <a:gd name="T23" fmla="*/ 1 h 368"/>
                <a:gd name="T24" fmla="*/ 1 w 451"/>
                <a:gd name="T25" fmla="*/ 1 h 368"/>
                <a:gd name="T26" fmla="*/ 1 w 451"/>
                <a:gd name="T27" fmla="*/ 1 h 368"/>
                <a:gd name="T28" fmla="*/ 1 w 451"/>
                <a:gd name="T29" fmla="*/ 1 h 368"/>
                <a:gd name="T30" fmla="*/ 1 w 451"/>
                <a:gd name="T31" fmla="*/ 1 h 368"/>
                <a:gd name="T32" fmla="*/ 1 w 451"/>
                <a:gd name="T33" fmla="*/ 1 h 368"/>
                <a:gd name="T34" fmla="*/ 1 w 451"/>
                <a:gd name="T35" fmla="*/ 1 h 368"/>
                <a:gd name="T36" fmla="*/ 1 w 451"/>
                <a:gd name="T37" fmla="*/ 1 h 368"/>
                <a:gd name="T38" fmla="*/ 1 w 451"/>
                <a:gd name="T39" fmla="*/ 1 h 368"/>
                <a:gd name="T40" fmla="*/ 1 w 451"/>
                <a:gd name="T41" fmla="*/ 1 h 368"/>
                <a:gd name="T42" fmla="*/ 1 w 451"/>
                <a:gd name="T43" fmla="*/ 1 h 368"/>
                <a:gd name="T44" fmla="*/ 0 w 451"/>
                <a:gd name="T45" fmla="*/ 1 h 368"/>
                <a:gd name="T46" fmla="*/ 1 w 451"/>
                <a:gd name="T47" fmla="*/ 1 h 368"/>
                <a:gd name="T48" fmla="*/ 1 w 451"/>
                <a:gd name="T49" fmla="*/ 1 h 368"/>
                <a:gd name="T50" fmla="*/ 1 w 451"/>
                <a:gd name="T51" fmla="*/ 1 h 368"/>
                <a:gd name="T52" fmla="*/ 1 w 451"/>
                <a:gd name="T53" fmla="*/ 1 h 368"/>
                <a:gd name="T54" fmla="*/ 1 w 451"/>
                <a:gd name="T55" fmla="*/ 1 h 368"/>
                <a:gd name="T56" fmla="*/ 1 w 451"/>
                <a:gd name="T57" fmla="*/ 1 h 368"/>
                <a:gd name="T58" fmla="*/ 1 w 451"/>
                <a:gd name="T59" fmla="*/ 1 h 368"/>
                <a:gd name="T60" fmla="*/ 1 w 451"/>
                <a:gd name="T61" fmla="*/ 1 h 368"/>
                <a:gd name="T62" fmla="*/ 1 w 451"/>
                <a:gd name="T63" fmla="*/ 1 h 368"/>
                <a:gd name="T64" fmla="*/ 1 w 451"/>
                <a:gd name="T65" fmla="*/ 1 h 368"/>
                <a:gd name="T66" fmla="*/ 1 w 451"/>
                <a:gd name="T67" fmla="*/ 1 h 368"/>
                <a:gd name="T68" fmla="*/ 1 w 451"/>
                <a:gd name="T69" fmla="*/ 1 h 368"/>
                <a:gd name="T70" fmla="*/ 1 w 451"/>
                <a:gd name="T71" fmla="*/ 0 h 368"/>
                <a:gd name="T72" fmla="*/ 1 w 451"/>
                <a:gd name="T73" fmla="*/ 1 h 368"/>
                <a:gd name="T74" fmla="*/ 1 w 451"/>
                <a:gd name="T75" fmla="*/ 1 h 36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51"/>
                <a:gd name="T115" fmla="*/ 0 h 368"/>
                <a:gd name="T116" fmla="*/ 451 w 451"/>
                <a:gd name="T117" fmla="*/ 368 h 36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51" h="368">
                  <a:moveTo>
                    <a:pt x="416" y="15"/>
                  </a:moveTo>
                  <a:lnTo>
                    <a:pt x="433" y="111"/>
                  </a:lnTo>
                  <a:lnTo>
                    <a:pt x="416" y="111"/>
                  </a:lnTo>
                  <a:lnTo>
                    <a:pt x="399" y="128"/>
                  </a:lnTo>
                  <a:lnTo>
                    <a:pt x="416" y="143"/>
                  </a:lnTo>
                  <a:lnTo>
                    <a:pt x="433" y="128"/>
                  </a:lnTo>
                  <a:lnTo>
                    <a:pt x="451" y="128"/>
                  </a:lnTo>
                  <a:lnTo>
                    <a:pt x="451" y="143"/>
                  </a:lnTo>
                  <a:lnTo>
                    <a:pt x="451" y="191"/>
                  </a:lnTo>
                  <a:lnTo>
                    <a:pt x="416" y="207"/>
                  </a:lnTo>
                  <a:lnTo>
                    <a:pt x="382" y="255"/>
                  </a:lnTo>
                  <a:lnTo>
                    <a:pt x="330" y="303"/>
                  </a:lnTo>
                  <a:lnTo>
                    <a:pt x="295" y="335"/>
                  </a:lnTo>
                  <a:lnTo>
                    <a:pt x="243" y="351"/>
                  </a:lnTo>
                  <a:lnTo>
                    <a:pt x="209" y="351"/>
                  </a:lnTo>
                  <a:lnTo>
                    <a:pt x="157" y="351"/>
                  </a:lnTo>
                  <a:lnTo>
                    <a:pt x="103" y="368"/>
                  </a:lnTo>
                  <a:lnTo>
                    <a:pt x="86" y="368"/>
                  </a:lnTo>
                  <a:lnTo>
                    <a:pt x="69" y="351"/>
                  </a:lnTo>
                  <a:lnTo>
                    <a:pt x="51" y="303"/>
                  </a:lnTo>
                  <a:lnTo>
                    <a:pt x="51" y="287"/>
                  </a:lnTo>
                  <a:lnTo>
                    <a:pt x="17" y="191"/>
                  </a:lnTo>
                  <a:lnTo>
                    <a:pt x="0" y="191"/>
                  </a:lnTo>
                  <a:lnTo>
                    <a:pt x="17" y="176"/>
                  </a:lnTo>
                  <a:lnTo>
                    <a:pt x="34" y="191"/>
                  </a:lnTo>
                  <a:lnTo>
                    <a:pt x="69" y="191"/>
                  </a:lnTo>
                  <a:lnTo>
                    <a:pt x="103" y="176"/>
                  </a:lnTo>
                  <a:lnTo>
                    <a:pt x="103" y="80"/>
                  </a:lnTo>
                  <a:lnTo>
                    <a:pt x="121" y="96"/>
                  </a:lnTo>
                  <a:lnTo>
                    <a:pt x="121" y="128"/>
                  </a:lnTo>
                  <a:lnTo>
                    <a:pt x="157" y="128"/>
                  </a:lnTo>
                  <a:lnTo>
                    <a:pt x="209" y="96"/>
                  </a:lnTo>
                  <a:lnTo>
                    <a:pt x="226" y="111"/>
                  </a:lnTo>
                  <a:lnTo>
                    <a:pt x="243" y="96"/>
                  </a:lnTo>
                  <a:lnTo>
                    <a:pt x="313" y="32"/>
                  </a:lnTo>
                  <a:lnTo>
                    <a:pt x="364" y="0"/>
                  </a:lnTo>
                  <a:lnTo>
                    <a:pt x="399" y="15"/>
                  </a:lnTo>
                  <a:lnTo>
                    <a:pt x="416" y="1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Arial"/>
                <a:cs typeface="Arial"/>
              </a:endParaRPr>
            </a:p>
          </p:txBody>
        </p:sp>
        <p:sp>
          <p:nvSpPr>
            <p:cNvPr id="24" name="Freeform 1604"/>
            <p:cNvSpPr>
              <a:spLocks/>
            </p:cNvSpPr>
            <p:nvPr/>
          </p:nvSpPr>
          <p:spPr bwMode="auto">
            <a:xfrm>
              <a:off x="2761973" y="3325163"/>
              <a:ext cx="129825" cy="159566"/>
            </a:xfrm>
            <a:custGeom>
              <a:avLst/>
              <a:gdLst>
                <a:gd name="T0" fmla="*/ 0 w 261"/>
                <a:gd name="T1" fmla="*/ 1 h 240"/>
                <a:gd name="T2" fmla="*/ 0 w 261"/>
                <a:gd name="T3" fmla="*/ 1 h 240"/>
                <a:gd name="T4" fmla="*/ 1 w 261"/>
                <a:gd name="T5" fmla="*/ 1 h 240"/>
                <a:gd name="T6" fmla="*/ 1 w 261"/>
                <a:gd name="T7" fmla="*/ 1 h 240"/>
                <a:gd name="T8" fmla="*/ 1 w 261"/>
                <a:gd name="T9" fmla="*/ 1 h 240"/>
                <a:gd name="T10" fmla="*/ 1 w 261"/>
                <a:gd name="T11" fmla="*/ 1 h 240"/>
                <a:gd name="T12" fmla="*/ 1 w 261"/>
                <a:gd name="T13" fmla="*/ 1 h 240"/>
                <a:gd name="T14" fmla="*/ 1 w 261"/>
                <a:gd name="T15" fmla="*/ 1 h 240"/>
                <a:gd name="T16" fmla="*/ 1 w 261"/>
                <a:gd name="T17" fmla="*/ 1 h 240"/>
                <a:gd name="T18" fmla="*/ 1 w 261"/>
                <a:gd name="T19" fmla="*/ 1 h 240"/>
                <a:gd name="T20" fmla="*/ 1 w 261"/>
                <a:gd name="T21" fmla="*/ 1 h 240"/>
                <a:gd name="T22" fmla="*/ 1 w 261"/>
                <a:gd name="T23" fmla="*/ 1 h 240"/>
                <a:gd name="T24" fmla="*/ 1 w 261"/>
                <a:gd name="T25" fmla="*/ 1 h 240"/>
                <a:gd name="T26" fmla="*/ 1 w 261"/>
                <a:gd name="T27" fmla="*/ 0 h 240"/>
                <a:gd name="T28" fmla="*/ 1 w 261"/>
                <a:gd name="T29" fmla="*/ 1 h 240"/>
                <a:gd name="T30" fmla="*/ 1 w 261"/>
                <a:gd name="T31" fmla="*/ 1 h 240"/>
                <a:gd name="T32" fmla="*/ 1 w 261"/>
                <a:gd name="T33" fmla="*/ 1 h 240"/>
                <a:gd name="T34" fmla="*/ 1 w 261"/>
                <a:gd name="T35" fmla="*/ 1 h 240"/>
                <a:gd name="T36" fmla="*/ 0 w 261"/>
                <a:gd name="T37" fmla="*/ 1 h 240"/>
                <a:gd name="T38" fmla="*/ 0 w 261"/>
                <a:gd name="T39" fmla="*/ 1 h 24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61"/>
                <a:gd name="T61" fmla="*/ 0 h 240"/>
                <a:gd name="T62" fmla="*/ 261 w 261"/>
                <a:gd name="T63" fmla="*/ 240 h 24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61" h="240">
                  <a:moveTo>
                    <a:pt x="0" y="192"/>
                  </a:moveTo>
                  <a:lnTo>
                    <a:pt x="0" y="192"/>
                  </a:lnTo>
                  <a:lnTo>
                    <a:pt x="18" y="208"/>
                  </a:lnTo>
                  <a:lnTo>
                    <a:pt x="18" y="240"/>
                  </a:lnTo>
                  <a:lnTo>
                    <a:pt x="52" y="240"/>
                  </a:lnTo>
                  <a:lnTo>
                    <a:pt x="104" y="208"/>
                  </a:lnTo>
                  <a:lnTo>
                    <a:pt x="121" y="223"/>
                  </a:lnTo>
                  <a:lnTo>
                    <a:pt x="139" y="208"/>
                  </a:lnTo>
                  <a:lnTo>
                    <a:pt x="210" y="144"/>
                  </a:lnTo>
                  <a:lnTo>
                    <a:pt x="261" y="112"/>
                  </a:lnTo>
                  <a:lnTo>
                    <a:pt x="227" y="112"/>
                  </a:lnTo>
                  <a:lnTo>
                    <a:pt x="210" y="79"/>
                  </a:lnTo>
                  <a:lnTo>
                    <a:pt x="173" y="48"/>
                  </a:lnTo>
                  <a:lnTo>
                    <a:pt x="139" y="0"/>
                  </a:lnTo>
                  <a:lnTo>
                    <a:pt x="104" y="31"/>
                  </a:lnTo>
                  <a:lnTo>
                    <a:pt x="87" y="16"/>
                  </a:lnTo>
                  <a:lnTo>
                    <a:pt x="35" y="16"/>
                  </a:lnTo>
                  <a:lnTo>
                    <a:pt x="18" y="112"/>
                  </a:lnTo>
                  <a:lnTo>
                    <a:pt x="0" y="127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Arial"/>
                <a:cs typeface="Arial"/>
              </a:endParaRPr>
            </a:p>
          </p:txBody>
        </p:sp>
        <p:sp>
          <p:nvSpPr>
            <p:cNvPr id="27" name="Freeform 1605"/>
            <p:cNvSpPr>
              <a:spLocks/>
            </p:cNvSpPr>
            <p:nvPr/>
          </p:nvSpPr>
          <p:spPr bwMode="auto">
            <a:xfrm>
              <a:off x="2831345" y="3293250"/>
              <a:ext cx="111986" cy="115685"/>
            </a:xfrm>
            <a:custGeom>
              <a:avLst/>
              <a:gdLst>
                <a:gd name="T0" fmla="*/ 1 w 225"/>
                <a:gd name="T1" fmla="*/ 0 h 175"/>
                <a:gd name="T2" fmla="*/ 1 w 225"/>
                <a:gd name="T3" fmla="*/ 0 h 175"/>
                <a:gd name="T4" fmla="*/ 1 w 225"/>
                <a:gd name="T5" fmla="*/ 0 h 175"/>
                <a:gd name="T6" fmla="*/ 1 w 225"/>
                <a:gd name="T7" fmla="*/ 0 h 175"/>
                <a:gd name="T8" fmla="*/ 1 w 225"/>
                <a:gd name="T9" fmla="*/ 0 h 175"/>
                <a:gd name="T10" fmla="*/ 0 w 225"/>
                <a:gd name="T11" fmla="*/ 0 h 175"/>
                <a:gd name="T12" fmla="*/ 1 w 225"/>
                <a:gd name="T13" fmla="*/ 0 h 175"/>
                <a:gd name="T14" fmla="*/ 1 w 225"/>
                <a:gd name="T15" fmla="*/ 0 h 175"/>
                <a:gd name="T16" fmla="*/ 1 w 225"/>
                <a:gd name="T17" fmla="*/ 0 h 175"/>
                <a:gd name="T18" fmla="*/ 1 w 225"/>
                <a:gd name="T19" fmla="*/ 0 h 175"/>
                <a:gd name="T20" fmla="*/ 1 w 225"/>
                <a:gd name="T21" fmla="*/ 0 h 175"/>
                <a:gd name="T22" fmla="*/ 1 w 225"/>
                <a:gd name="T23" fmla="*/ 0 h 175"/>
                <a:gd name="T24" fmla="*/ 1 w 225"/>
                <a:gd name="T25" fmla="*/ 0 h 175"/>
                <a:gd name="T26" fmla="*/ 1 w 225"/>
                <a:gd name="T27" fmla="*/ 0 h 175"/>
                <a:gd name="T28" fmla="*/ 1 w 225"/>
                <a:gd name="T29" fmla="*/ 0 h 175"/>
                <a:gd name="T30" fmla="*/ 1 w 225"/>
                <a:gd name="T31" fmla="*/ 0 h 175"/>
                <a:gd name="T32" fmla="*/ 1 w 225"/>
                <a:gd name="T33" fmla="*/ 0 h 17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5"/>
                <a:gd name="T52" fmla="*/ 0 h 175"/>
                <a:gd name="T53" fmla="*/ 225 w 225"/>
                <a:gd name="T54" fmla="*/ 175 h 17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5" h="175">
                  <a:moveTo>
                    <a:pt x="139" y="0"/>
                  </a:moveTo>
                  <a:lnTo>
                    <a:pt x="139" y="0"/>
                  </a:lnTo>
                  <a:lnTo>
                    <a:pt x="104" y="0"/>
                  </a:lnTo>
                  <a:lnTo>
                    <a:pt x="104" y="16"/>
                  </a:lnTo>
                  <a:lnTo>
                    <a:pt x="52" y="48"/>
                  </a:lnTo>
                  <a:lnTo>
                    <a:pt x="0" y="48"/>
                  </a:lnTo>
                  <a:lnTo>
                    <a:pt x="35" y="96"/>
                  </a:lnTo>
                  <a:lnTo>
                    <a:pt x="70" y="127"/>
                  </a:lnTo>
                  <a:lnTo>
                    <a:pt x="87" y="160"/>
                  </a:lnTo>
                  <a:lnTo>
                    <a:pt x="121" y="160"/>
                  </a:lnTo>
                  <a:lnTo>
                    <a:pt x="156" y="175"/>
                  </a:lnTo>
                  <a:lnTo>
                    <a:pt x="173" y="175"/>
                  </a:lnTo>
                  <a:lnTo>
                    <a:pt x="208" y="112"/>
                  </a:lnTo>
                  <a:lnTo>
                    <a:pt x="225" y="48"/>
                  </a:lnTo>
                  <a:lnTo>
                    <a:pt x="208" y="16"/>
                  </a:lnTo>
                  <a:lnTo>
                    <a:pt x="173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Arial"/>
                <a:cs typeface="Arial"/>
              </a:endParaRPr>
            </a:p>
          </p:txBody>
        </p:sp>
        <p:sp>
          <p:nvSpPr>
            <p:cNvPr id="28" name="Freeform 1606"/>
            <p:cNvSpPr>
              <a:spLocks/>
            </p:cNvSpPr>
            <p:nvPr/>
          </p:nvSpPr>
          <p:spPr bwMode="auto">
            <a:xfrm>
              <a:off x="2899727" y="3197511"/>
              <a:ext cx="145682" cy="287218"/>
            </a:xfrm>
            <a:custGeom>
              <a:avLst/>
              <a:gdLst>
                <a:gd name="T0" fmla="*/ 1 w 293"/>
                <a:gd name="T1" fmla="*/ 1 h 432"/>
                <a:gd name="T2" fmla="*/ 1 w 293"/>
                <a:gd name="T3" fmla="*/ 1 h 432"/>
                <a:gd name="T4" fmla="*/ 1 w 293"/>
                <a:gd name="T5" fmla="*/ 1 h 432"/>
                <a:gd name="T6" fmla="*/ 1 w 293"/>
                <a:gd name="T7" fmla="*/ 1 h 432"/>
                <a:gd name="T8" fmla="*/ 1 w 293"/>
                <a:gd name="T9" fmla="*/ 1 h 432"/>
                <a:gd name="T10" fmla="*/ 1 w 293"/>
                <a:gd name="T11" fmla="*/ 1 h 432"/>
                <a:gd name="T12" fmla="*/ 1 w 293"/>
                <a:gd name="T13" fmla="*/ 1 h 432"/>
                <a:gd name="T14" fmla="*/ 1 w 293"/>
                <a:gd name="T15" fmla="*/ 1 h 432"/>
                <a:gd name="T16" fmla="*/ 1 w 293"/>
                <a:gd name="T17" fmla="*/ 1 h 432"/>
                <a:gd name="T18" fmla="*/ 1 w 293"/>
                <a:gd name="T19" fmla="*/ 1 h 432"/>
                <a:gd name="T20" fmla="*/ 1 w 293"/>
                <a:gd name="T21" fmla="*/ 1 h 432"/>
                <a:gd name="T22" fmla="*/ 1 w 293"/>
                <a:gd name="T23" fmla="*/ 0 h 432"/>
                <a:gd name="T24" fmla="*/ 1 w 293"/>
                <a:gd name="T25" fmla="*/ 1 h 432"/>
                <a:gd name="T26" fmla="*/ 1 w 293"/>
                <a:gd name="T27" fmla="*/ 1 h 432"/>
                <a:gd name="T28" fmla="*/ 1 w 293"/>
                <a:gd name="T29" fmla="*/ 1 h 432"/>
                <a:gd name="T30" fmla="*/ 1 w 293"/>
                <a:gd name="T31" fmla="*/ 1 h 432"/>
                <a:gd name="T32" fmla="*/ 1 w 293"/>
                <a:gd name="T33" fmla="*/ 1 h 432"/>
                <a:gd name="T34" fmla="*/ 1 w 293"/>
                <a:gd name="T35" fmla="*/ 1 h 432"/>
                <a:gd name="T36" fmla="*/ 1 w 293"/>
                <a:gd name="T37" fmla="*/ 1 h 432"/>
                <a:gd name="T38" fmla="*/ 1 w 293"/>
                <a:gd name="T39" fmla="*/ 1 h 432"/>
                <a:gd name="T40" fmla="*/ 1 w 293"/>
                <a:gd name="T41" fmla="*/ 1 h 432"/>
                <a:gd name="T42" fmla="*/ 1 w 293"/>
                <a:gd name="T43" fmla="*/ 1 h 432"/>
                <a:gd name="T44" fmla="*/ 1 w 293"/>
                <a:gd name="T45" fmla="*/ 1 h 432"/>
                <a:gd name="T46" fmla="*/ 1 w 293"/>
                <a:gd name="T47" fmla="*/ 1 h 432"/>
                <a:gd name="T48" fmla="*/ 0 w 293"/>
                <a:gd name="T49" fmla="*/ 1 h 432"/>
                <a:gd name="T50" fmla="*/ 0 w 293"/>
                <a:gd name="T51" fmla="*/ 1 h 432"/>
                <a:gd name="T52" fmla="*/ 1 w 293"/>
                <a:gd name="T53" fmla="*/ 1 h 432"/>
                <a:gd name="T54" fmla="*/ 1 w 293"/>
                <a:gd name="T55" fmla="*/ 1 h 432"/>
                <a:gd name="T56" fmla="*/ 1 w 293"/>
                <a:gd name="T57" fmla="*/ 1 h 432"/>
                <a:gd name="T58" fmla="*/ 1 w 293"/>
                <a:gd name="T59" fmla="*/ 1 h 432"/>
                <a:gd name="T60" fmla="*/ 1 w 293"/>
                <a:gd name="T61" fmla="*/ 1 h 432"/>
                <a:gd name="T62" fmla="*/ 1 w 293"/>
                <a:gd name="T63" fmla="*/ 1 h 432"/>
                <a:gd name="T64" fmla="*/ 1 w 293"/>
                <a:gd name="T65" fmla="*/ 1 h 432"/>
                <a:gd name="T66" fmla="*/ 1 w 293"/>
                <a:gd name="T67" fmla="*/ 1 h 4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93"/>
                <a:gd name="T103" fmla="*/ 0 h 432"/>
                <a:gd name="T104" fmla="*/ 293 w 293"/>
                <a:gd name="T105" fmla="*/ 432 h 43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93" h="432">
                  <a:moveTo>
                    <a:pt x="69" y="432"/>
                  </a:moveTo>
                  <a:lnTo>
                    <a:pt x="69" y="432"/>
                  </a:lnTo>
                  <a:lnTo>
                    <a:pt x="69" y="415"/>
                  </a:lnTo>
                  <a:lnTo>
                    <a:pt x="69" y="400"/>
                  </a:lnTo>
                  <a:lnTo>
                    <a:pt x="138" y="384"/>
                  </a:lnTo>
                  <a:lnTo>
                    <a:pt x="155" y="367"/>
                  </a:lnTo>
                  <a:lnTo>
                    <a:pt x="155" y="319"/>
                  </a:lnTo>
                  <a:lnTo>
                    <a:pt x="121" y="256"/>
                  </a:lnTo>
                  <a:lnTo>
                    <a:pt x="190" y="192"/>
                  </a:lnTo>
                  <a:lnTo>
                    <a:pt x="242" y="175"/>
                  </a:lnTo>
                  <a:lnTo>
                    <a:pt x="293" y="127"/>
                  </a:lnTo>
                  <a:lnTo>
                    <a:pt x="276" y="0"/>
                  </a:lnTo>
                  <a:lnTo>
                    <a:pt x="242" y="31"/>
                  </a:lnTo>
                  <a:lnTo>
                    <a:pt x="172" y="31"/>
                  </a:lnTo>
                  <a:lnTo>
                    <a:pt x="138" y="31"/>
                  </a:lnTo>
                  <a:lnTo>
                    <a:pt x="121" y="48"/>
                  </a:lnTo>
                  <a:lnTo>
                    <a:pt x="138" y="79"/>
                  </a:lnTo>
                  <a:lnTo>
                    <a:pt x="155" y="112"/>
                  </a:lnTo>
                  <a:lnTo>
                    <a:pt x="155" y="144"/>
                  </a:lnTo>
                  <a:lnTo>
                    <a:pt x="138" y="175"/>
                  </a:lnTo>
                  <a:lnTo>
                    <a:pt x="121" y="144"/>
                  </a:lnTo>
                  <a:lnTo>
                    <a:pt x="121" y="112"/>
                  </a:lnTo>
                  <a:lnTo>
                    <a:pt x="103" y="112"/>
                  </a:lnTo>
                  <a:lnTo>
                    <a:pt x="86" y="96"/>
                  </a:lnTo>
                  <a:lnTo>
                    <a:pt x="0" y="127"/>
                  </a:lnTo>
                  <a:lnTo>
                    <a:pt x="0" y="144"/>
                  </a:lnTo>
                  <a:lnTo>
                    <a:pt x="34" y="144"/>
                  </a:lnTo>
                  <a:lnTo>
                    <a:pt x="69" y="160"/>
                  </a:lnTo>
                  <a:lnTo>
                    <a:pt x="86" y="192"/>
                  </a:lnTo>
                  <a:lnTo>
                    <a:pt x="69" y="256"/>
                  </a:lnTo>
                  <a:lnTo>
                    <a:pt x="34" y="319"/>
                  </a:lnTo>
                  <a:lnTo>
                    <a:pt x="51" y="415"/>
                  </a:lnTo>
                  <a:lnTo>
                    <a:pt x="51" y="432"/>
                  </a:lnTo>
                  <a:lnTo>
                    <a:pt x="69" y="43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Arial"/>
                <a:cs typeface="Arial"/>
              </a:endParaRPr>
            </a:p>
          </p:txBody>
        </p:sp>
        <p:sp>
          <p:nvSpPr>
            <p:cNvPr id="29" name="Freeform 1607"/>
            <p:cNvSpPr>
              <a:spLocks/>
            </p:cNvSpPr>
            <p:nvPr/>
          </p:nvSpPr>
          <p:spPr bwMode="auto">
            <a:xfrm>
              <a:off x="2934413" y="3186873"/>
              <a:ext cx="42614" cy="127652"/>
            </a:xfrm>
            <a:custGeom>
              <a:avLst/>
              <a:gdLst>
                <a:gd name="T0" fmla="*/ 1 w 86"/>
                <a:gd name="T1" fmla="*/ 1 h 192"/>
                <a:gd name="T2" fmla="*/ 1 w 86"/>
                <a:gd name="T3" fmla="*/ 1 h 192"/>
                <a:gd name="T4" fmla="*/ 0 w 86"/>
                <a:gd name="T5" fmla="*/ 1 h 192"/>
                <a:gd name="T6" fmla="*/ 1 w 86"/>
                <a:gd name="T7" fmla="*/ 1 h 192"/>
                <a:gd name="T8" fmla="*/ 1 w 86"/>
                <a:gd name="T9" fmla="*/ 1 h 192"/>
                <a:gd name="T10" fmla="*/ 1 w 86"/>
                <a:gd name="T11" fmla="*/ 1 h 192"/>
                <a:gd name="T12" fmla="*/ 1 w 86"/>
                <a:gd name="T13" fmla="*/ 0 h 192"/>
                <a:gd name="T14" fmla="*/ 1 w 86"/>
                <a:gd name="T15" fmla="*/ 0 h 192"/>
                <a:gd name="T16" fmla="*/ 1 w 86"/>
                <a:gd name="T17" fmla="*/ 0 h 192"/>
                <a:gd name="T18" fmla="*/ 1 w 86"/>
                <a:gd name="T19" fmla="*/ 1 h 192"/>
                <a:gd name="T20" fmla="*/ 1 w 86"/>
                <a:gd name="T21" fmla="*/ 1 h 192"/>
                <a:gd name="T22" fmla="*/ 1 w 86"/>
                <a:gd name="T23" fmla="*/ 1 h 192"/>
                <a:gd name="T24" fmla="*/ 1 w 86"/>
                <a:gd name="T25" fmla="*/ 1 h 192"/>
                <a:gd name="T26" fmla="*/ 1 w 86"/>
                <a:gd name="T27" fmla="*/ 1 h 192"/>
                <a:gd name="T28" fmla="*/ 1 w 86"/>
                <a:gd name="T29" fmla="*/ 1 h 192"/>
                <a:gd name="T30" fmla="*/ 1 w 86"/>
                <a:gd name="T31" fmla="*/ 1 h 192"/>
                <a:gd name="T32" fmla="*/ 1 w 86"/>
                <a:gd name="T33" fmla="*/ 1 h 192"/>
                <a:gd name="T34" fmla="*/ 1 w 86"/>
                <a:gd name="T35" fmla="*/ 1 h 192"/>
                <a:gd name="T36" fmla="*/ 1 w 86"/>
                <a:gd name="T37" fmla="*/ 1 h 1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6"/>
                <a:gd name="T58" fmla="*/ 0 h 192"/>
                <a:gd name="T59" fmla="*/ 86 w 86"/>
                <a:gd name="T60" fmla="*/ 192 h 1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6" h="192">
                  <a:moveTo>
                    <a:pt x="17" y="113"/>
                  </a:moveTo>
                  <a:lnTo>
                    <a:pt x="17" y="113"/>
                  </a:lnTo>
                  <a:lnTo>
                    <a:pt x="0" y="96"/>
                  </a:lnTo>
                  <a:lnTo>
                    <a:pt x="17" y="65"/>
                  </a:lnTo>
                  <a:lnTo>
                    <a:pt x="17" y="48"/>
                  </a:lnTo>
                  <a:lnTo>
                    <a:pt x="34" y="33"/>
                  </a:lnTo>
                  <a:lnTo>
                    <a:pt x="17" y="0"/>
                  </a:lnTo>
                  <a:lnTo>
                    <a:pt x="34" y="0"/>
                  </a:lnTo>
                  <a:lnTo>
                    <a:pt x="52" y="0"/>
                  </a:lnTo>
                  <a:lnTo>
                    <a:pt x="69" y="48"/>
                  </a:lnTo>
                  <a:lnTo>
                    <a:pt x="52" y="65"/>
                  </a:lnTo>
                  <a:lnTo>
                    <a:pt x="69" y="96"/>
                  </a:lnTo>
                  <a:lnTo>
                    <a:pt x="86" y="129"/>
                  </a:lnTo>
                  <a:lnTo>
                    <a:pt x="86" y="161"/>
                  </a:lnTo>
                  <a:lnTo>
                    <a:pt x="69" y="192"/>
                  </a:lnTo>
                  <a:lnTo>
                    <a:pt x="52" y="161"/>
                  </a:lnTo>
                  <a:lnTo>
                    <a:pt x="52" y="129"/>
                  </a:lnTo>
                  <a:lnTo>
                    <a:pt x="34" y="129"/>
                  </a:lnTo>
                  <a:lnTo>
                    <a:pt x="17" y="113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Arial"/>
                <a:cs typeface="Arial"/>
              </a:endParaRPr>
            </a:p>
          </p:txBody>
        </p:sp>
        <p:sp>
          <p:nvSpPr>
            <p:cNvPr id="30" name="Freeform 1608"/>
            <p:cNvSpPr>
              <a:spLocks/>
            </p:cNvSpPr>
            <p:nvPr/>
          </p:nvSpPr>
          <p:spPr bwMode="auto">
            <a:xfrm>
              <a:off x="2908646" y="3472761"/>
              <a:ext cx="16848" cy="22605"/>
            </a:xfrm>
            <a:custGeom>
              <a:avLst/>
              <a:gdLst>
                <a:gd name="T0" fmla="*/ 1 w 34"/>
                <a:gd name="T1" fmla="*/ 1 h 32"/>
                <a:gd name="T2" fmla="*/ 1 w 34"/>
                <a:gd name="T3" fmla="*/ 1 h 32"/>
                <a:gd name="T4" fmla="*/ 1 w 34"/>
                <a:gd name="T5" fmla="*/ 0 h 32"/>
                <a:gd name="T6" fmla="*/ 1 w 34"/>
                <a:gd name="T7" fmla="*/ 0 h 32"/>
                <a:gd name="T8" fmla="*/ 0 w 34"/>
                <a:gd name="T9" fmla="*/ 1 h 32"/>
                <a:gd name="T10" fmla="*/ 1 w 34"/>
                <a:gd name="T11" fmla="*/ 1 h 32"/>
                <a:gd name="T12" fmla="*/ 1 w 34"/>
                <a:gd name="T13" fmla="*/ 1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"/>
                <a:gd name="T22" fmla="*/ 0 h 32"/>
                <a:gd name="T23" fmla="*/ 34 w 34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" h="32">
                  <a:moveTo>
                    <a:pt x="34" y="17"/>
                  </a:moveTo>
                  <a:lnTo>
                    <a:pt x="34" y="17"/>
                  </a:lnTo>
                  <a:lnTo>
                    <a:pt x="34" y="0"/>
                  </a:lnTo>
                  <a:lnTo>
                    <a:pt x="17" y="0"/>
                  </a:lnTo>
                  <a:lnTo>
                    <a:pt x="0" y="17"/>
                  </a:lnTo>
                  <a:lnTo>
                    <a:pt x="17" y="32"/>
                  </a:lnTo>
                  <a:lnTo>
                    <a:pt x="34" y="17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Arial"/>
                <a:cs typeface="Arial"/>
              </a:endParaRPr>
            </a:p>
          </p:txBody>
        </p:sp>
        <p:sp>
          <p:nvSpPr>
            <p:cNvPr id="31" name="Freeform 1609"/>
            <p:cNvSpPr>
              <a:spLocks/>
            </p:cNvSpPr>
            <p:nvPr/>
          </p:nvSpPr>
          <p:spPr bwMode="auto">
            <a:xfrm>
              <a:off x="3081085" y="3229424"/>
              <a:ext cx="93157" cy="234030"/>
            </a:xfrm>
            <a:custGeom>
              <a:avLst/>
              <a:gdLst>
                <a:gd name="T0" fmla="*/ 0 w 189"/>
                <a:gd name="T1" fmla="*/ 1 h 352"/>
                <a:gd name="T2" fmla="*/ 0 w 189"/>
                <a:gd name="T3" fmla="*/ 1 h 352"/>
                <a:gd name="T4" fmla="*/ 0 w 189"/>
                <a:gd name="T5" fmla="*/ 1 h 352"/>
                <a:gd name="T6" fmla="*/ 0 w 189"/>
                <a:gd name="T7" fmla="*/ 1 h 352"/>
                <a:gd name="T8" fmla="*/ 0 w 189"/>
                <a:gd name="T9" fmla="*/ 1 h 352"/>
                <a:gd name="T10" fmla="*/ 0 w 189"/>
                <a:gd name="T11" fmla="*/ 1 h 352"/>
                <a:gd name="T12" fmla="*/ 0 w 189"/>
                <a:gd name="T13" fmla="*/ 1 h 352"/>
                <a:gd name="T14" fmla="*/ 0 w 189"/>
                <a:gd name="T15" fmla="*/ 1 h 352"/>
                <a:gd name="T16" fmla="*/ 0 w 189"/>
                <a:gd name="T17" fmla="*/ 1 h 352"/>
                <a:gd name="T18" fmla="*/ 0 w 189"/>
                <a:gd name="T19" fmla="*/ 1 h 352"/>
                <a:gd name="T20" fmla="*/ 0 w 189"/>
                <a:gd name="T21" fmla="*/ 1 h 352"/>
                <a:gd name="T22" fmla="*/ 0 w 189"/>
                <a:gd name="T23" fmla="*/ 0 h 352"/>
                <a:gd name="T24" fmla="*/ 0 w 189"/>
                <a:gd name="T25" fmla="*/ 1 h 352"/>
                <a:gd name="T26" fmla="*/ 0 w 189"/>
                <a:gd name="T27" fmla="*/ 1 h 352"/>
                <a:gd name="T28" fmla="*/ 0 w 189"/>
                <a:gd name="T29" fmla="*/ 1 h 352"/>
                <a:gd name="T30" fmla="*/ 0 w 189"/>
                <a:gd name="T31" fmla="*/ 1 h 352"/>
                <a:gd name="T32" fmla="*/ 0 w 189"/>
                <a:gd name="T33" fmla="*/ 1 h 352"/>
                <a:gd name="T34" fmla="*/ 0 w 189"/>
                <a:gd name="T35" fmla="*/ 1 h 352"/>
                <a:gd name="T36" fmla="*/ 0 w 189"/>
                <a:gd name="T37" fmla="*/ 1 h 3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9"/>
                <a:gd name="T58" fmla="*/ 0 h 352"/>
                <a:gd name="T59" fmla="*/ 189 w 189"/>
                <a:gd name="T60" fmla="*/ 352 h 35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9" h="352">
                  <a:moveTo>
                    <a:pt x="0" y="256"/>
                  </a:moveTo>
                  <a:lnTo>
                    <a:pt x="0" y="256"/>
                  </a:lnTo>
                  <a:lnTo>
                    <a:pt x="18" y="319"/>
                  </a:lnTo>
                  <a:lnTo>
                    <a:pt x="35" y="352"/>
                  </a:lnTo>
                  <a:lnTo>
                    <a:pt x="87" y="352"/>
                  </a:lnTo>
                  <a:lnTo>
                    <a:pt x="104" y="336"/>
                  </a:lnTo>
                  <a:lnTo>
                    <a:pt x="156" y="160"/>
                  </a:lnTo>
                  <a:lnTo>
                    <a:pt x="173" y="79"/>
                  </a:lnTo>
                  <a:lnTo>
                    <a:pt x="189" y="96"/>
                  </a:lnTo>
                  <a:lnTo>
                    <a:pt x="189" y="79"/>
                  </a:lnTo>
                  <a:lnTo>
                    <a:pt x="173" y="16"/>
                  </a:lnTo>
                  <a:lnTo>
                    <a:pt x="156" y="0"/>
                  </a:lnTo>
                  <a:lnTo>
                    <a:pt x="139" y="31"/>
                  </a:lnTo>
                  <a:lnTo>
                    <a:pt x="121" y="31"/>
                  </a:lnTo>
                  <a:lnTo>
                    <a:pt x="121" y="64"/>
                  </a:lnTo>
                  <a:lnTo>
                    <a:pt x="35" y="112"/>
                  </a:lnTo>
                  <a:lnTo>
                    <a:pt x="18" y="144"/>
                  </a:lnTo>
                  <a:lnTo>
                    <a:pt x="35" y="208"/>
                  </a:lnTo>
                  <a:lnTo>
                    <a:pt x="0" y="256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Arial"/>
                <a:cs typeface="Arial"/>
              </a:endParaRPr>
            </a:p>
          </p:txBody>
        </p:sp>
        <p:sp>
          <p:nvSpPr>
            <p:cNvPr id="32" name="Freeform 1611"/>
            <p:cNvSpPr>
              <a:spLocks/>
            </p:cNvSpPr>
            <p:nvPr/>
          </p:nvSpPr>
          <p:spPr bwMode="auto">
            <a:xfrm>
              <a:off x="2607372" y="2963481"/>
              <a:ext cx="7928" cy="10638"/>
            </a:xfrm>
            <a:custGeom>
              <a:avLst/>
              <a:gdLst>
                <a:gd name="T0" fmla="*/ 0 w 18"/>
                <a:gd name="T1" fmla="*/ 0 h 18"/>
                <a:gd name="T2" fmla="*/ 0 w 18"/>
                <a:gd name="T3" fmla="*/ 0 h 18"/>
                <a:gd name="T4" fmla="*/ 0 w 18"/>
                <a:gd name="T5" fmla="*/ 0 h 18"/>
                <a:gd name="T6" fmla="*/ 0 w 18"/>
                <a:gd name="T7" fmla="*/ 0 h 18"/>
                <a:gd name="T8" fmla="*/ 0 w 18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8"/>
                <a:gd name="T17" fmla="*/ 18 w 18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8">
                  <a:moveTo>
                    <a:pt x="0" y="18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18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Arial"/>
                <a:cs typeface="Arial"/>
              </a:endParaRPr>
            </a:p>
          </p:txBody>
        </p:sp>
        <p:sp>
          <p:nvSpPr>
            <p:cNvPr id="33" name="Freeform 1612"/>
            <p:cNvSpPr>
              <a:spLocks/>
            </p:cNvSpPr>
            <p:nvPr/>
          </p:nvSpPr>
          <p:spPr bwMode="auto">
            <a:xfrm>
              <a:off x="2857112" y="3516642"/>
              <a:ext cx="34686" cy="42551"/>
            </a:xfrm>
            <a:custGeom>
              <a:avLst/>
              <a:gdLst>
                <a:gd name="T0" fmla="*/ 1 w 69"/>
                <a:gd name="T1" fmla="*/ 1 h 63"/>
                <a:gd name="T2" fmla="*/ 1 w 69"/>
                <a:gd name="T3" fmla="*/ 1 h 63"/>
                <a:gd name="T4" fmla="*/ 1 w 69"/>
                <a:gd name="T5" fmla="*/ 1 h 63"/>
                <a:gd name="T6" fmla="*/ 1 w 69"/>
                <a:gd name="T7" fmla="*/ 1 h 63"/>
                <a:gd name="T8" fmla="*/ 0 w 69"/>
                <a:gd name="T9" fmla="*/ 1 h 63"/>
                <a:gd name="T10" fmla="*/ 1 w 69"/>
                <a:gd name="T11" fmla="*/ 0 h 63"/>
                <a:gd name="T12" fmla="*/ 1 w 69"/>
                <a:gd name="T13" fmla="*/ 1 h 63"/>
                <a:gd name="T14" fmla="*/ 1 w 69"/>
                <a:gd name="T15" fmla="*/ 1 h 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"/>
                <a:gd name="T25" fmla="*/ 0 h 63"/>
                <a:gd name="T26" fmla="*/ 69 w 69"/>
                <a:gd name="T27" fmla="*/ 63 h 6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" h="63">
                  <a:moveTo>
                    <a:pt x="69" y="31"/>
                  </a:moveTo>
                  <a:lnTo>
                    <a:pt x="69" y="31"/>
                  </a:lnTo>
                  <a:lnTo>
                    <a:pt x="52" y="48"/>
                  </a:lnTo>
                  <a:lnTo>
                    <a:pt x="18" y="63"/>
                  </a:lnTo>
                  <a:lnTo>
                    <a:pt x="0" y="48"/>
                  </a:lnTo>
                  <a:lnTo>
                    <a:pt x="35" y="0"/>
                  </a:lnTo>
                  <a:lnTo>
                    <a:pt x="52" y="15"/>
                  </a:lnTo>
                  <a:lnTo>
                    <a:pt x="69" y="31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Arial"/>
                <a:cs typeface="Arial"/>
              </a:endParaRPr>
            </a:p>
          </p:txBody>
        </p:sp>
        <p:sp>
          <p:nvSpPr>
            <p:cNvPr id="34" name="Freeform 1613"/>
            <p:cNvSpPr>
              <a:spLocks/>
            </p:cNvSpPr>
            <p:nvPr/>
          </p:nvSpPr>
          <p:spPr bwMode="auto">
            <a:xfrm>
              <a:off x="2891798" y="3037945"/>
              <a:ext cx="146673" cy="180841"/>
            </a:xfrm>
            <a:custGeom>
              <a:avLst/>
              <a:gdLst>
                <a:gd name="T0" fmla="*/ 1 w 296"/>
                <a:gd name="T1" fmla="*/ 1 h 270"/>
                <a:gd name="T2" fmla="*/ 1 w 296"/>
                <a:gd name="T3" fmla="*/ 1 h 270"/>
                <a:gd name="T4" fmla="*/ 1 w 296"/>
                <a:gd name="T5" fmla="*/ 1 h 270"/>
                <a:gd name="T6" fmla="*/ 1 w 296"/>
                <a:gd name="T7" fmla="*/ 1 h 270"/>
                <a:gd name="T8" fmla="*/ 0 w 296"/>
                <a:gd name="T9" fmla="*/ 1 h 270"/>
                <a:gd name="T10" fmla="*/ 0 w 296"/>
                <a:gd name="T11" fmla="*/ 1 h 270"/>
                <a:gd name="T12" fmla="*/ 1 w 296"/>
                <a:gd name="T13" fmla="*/ 1 h 270"/>
                <a:gd name="T14" fmla="*/ 1 w 296"/>
                <a:gd name="T15" fmla="*/ 1 h 270"/>
                <a:gd name="T16" fmla="*/ 1 w 296"/>
                <a:gd name="T17" fmla="*/ 1 h 270"/>
                <a:gd name="T18" fmla="*/ 1 w 296"/>
                <a:gd name="T19" fmla="*/ 0 h 270"/>
                <a:gd name="T20" fmla="*/ 1 w 296"/>
                <a:gd name="T21" fmla="*/ 0 h 270"/>
                <a:gd name="T22" fmla="*/ 1 w 296"/>
                <a:gd name="T23" fmla="*/ 0 h 270"/>
                <a:gd name="T24" fmla="*/ 1 w 296"/>
                <a:gd name="T25" fmla="*/ 0 h 270"/>
                <a:gd name="T26" fmla="*/ 1 w 296"/>
                <a:gd name="T27" fmla="*/ 1 h 270"/>
                <a:gd name="T28" fmla="*/ 1 w 296"/>
                <a:gd name="T29" fmla="*/ 1 h 270"/>
                <a:gd name="T30" fmla="*/ 1 w 296"/>
                <a:gd name="T31" fmla="*/ 1 h 270"/>
                <a:gd name="T32" fmla="*/ 1 w 296"/>
                <a:gd name="T33" fmla="*/ 1 h 270"/>
                <a:gd name="T34" fmla="*/ 1 w 296"/>
                <a:gd name="T35" fmla="*/ 1 h 270"/>
                <a:gd name="T36" fmla="*/ 1 w 296"/>
                <a:gd name="T37" fmla="*/ 1 h 270"/>
                <a:gd name="T38" fmla="*/ 1 w 296"/>
                <a:gd name="T39" fmla="*/ 1 h 270"/>
                <a:gd name="T40" fmla="*/ 1 w 296"/>
                <a:gd name="T41" fmla="*/ 1 h 270"/>
                <a:gd name="T42" fmla="*/ 1 w 296"/>
                <a:gd name="T43" fmla="*/ 1 h 270"/>
                <a:gd name="T44" fmla="*/ 1 w 296"/>
                <a:gd name="T45" fmla="*/ 1 h 270"/>
                <a:gd name="T46" fmla="*/ 1 w 296"/>
                <a:gd name="T47" fmla="*/ 1 h 270"/>
                <a:gd name="T48" fmla="*/ 1 w 296"/>
                <a:gd name="T49" fmla="*/ 1 h 270"/>
                <a:gd name="T50" fmla="*/ 1 w 296"/>
                <a:gd name="T51" fmla="*/ 1 h 270"/>
                <a:gd name="T52" fmla="*/ 1 w 296"/>
                <a:gd name="T53" fmla="*/ 1 h 27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96"/>
                <a:gd name="T82" fmla="*/ 0 h 270"/>
                <a:gd name="T83" fmla="*/ 296 w 296"/>
                <a:gd name="T84" fmla="*/ 270 h 27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96" h="270">
                  <a:moveTo>
                    <a:pt x="104" y="222"/>
                  </a:moveTo>
                  <a:lnTo>
                    <a:pt x="104" y="222"/>
                  </a:lnTo>
                  <a:lnTo>
                    <a:pt x="52" y="191"/>
                  </a:lnTo>
                  <a:lnTo>
                    <a:pt x="35" y="191"/>
                  </a:lnTo>
                  <a:lnTo>
                    <a:pt x="0" y="143"/>
                  </a:lnTo>
                  <a:lnTo>
                    <a:pt x="0" y="95"/>
                  </a:lnTo>
                  <a:lnTo>
                    <a:pt x="35" y="63"/>
                  </a:lnTo>
                  <a:lnTo>
                    <a:pt x="35" y="47"/>
                  </a:lnTo>
                  <a:lnTo>
                    <a:pt x="35" y="30"/>
                  </a:lnTo>
                  <a:lnTo>
                    <a:pt x="35" y="0"/>
                  </a:lnTo>
                  <a:lnTo>
                    <a:pt x="69" y="0"/>
                  </a:lnTo>
                  <a:lnTo>
                    <a:pt x="121" y="0"/>
                  </a:lnTo>
                  <a:lnTo>
                    <a:pt x="139" y="0"/>
                  </a:lnTo>
                  <a:lnTo>
                    <a:pt x="225" y="47"/>
                  </a:lnTo>
                  <a:lnTo>
                    <a:pt x="225" y="78"/>
                  </a:lnTo>
                  <a:lnTo>
                    <a:pt x="279" y="95"/>
                  </a:lnTo>
                  <a:lnTo>
                    <a:pt x="261" y="126"/>
                  </a:lnTo>
                  <a:lnTo>
                    <a:pt x="279" y="159"/>
                  </a:lnTo>
                  <a:lnTo>
                    <a:pt x="279" y="207"/>
                  </a:lnTo>
                  <a:lnTo>
                    <a:pt x="279" y="222"/>
                  </a:lnTo>
                  <a:lnTo>
                    <a:pt x="296" y="239"/>
                  </a:lnTo>
                  <a:lnTo>
                    <a:pt x="261" y="270"/>
                  </a:lnTo>
                  <a:lnTo>
                    <a:pt x="190" y="270"/>
                  </a:lnTo>
                  <a:lnTo>
                    <a:pt x="156" y="270"/>
                  </a:lnTo>
                  <a:lnTo>
                    <a:pt x="139" y="222"/>
                  </a:lnTo>
                  <a:lnTo>
                    <a:pt x="121" y="222"/>
                  </a:lnTo>
                  <a:lnTo>
                    <a:pt x="104" y="22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Arial"/>
                <a:cs typeface="Arial"/>
              </a:endParaRPr>
            </a:p>
          </p:txBody>
        </p:sp>
        <p:sp>
          <p:nvSpPr>
            <p:cNvPr id="35" name="Freeform 1614"/>
            <p:cNvSpPr>
              <a:spLocks/>
            </p:cNvSpPr>
            <p:nvPr/>
          </p:nvSpPr>
          <p:spPr bwMode="auto">
            <a:xfrm>
              <a:off x="2607372" y="2984756"/>
              <a:ext cx="78291" cy="106377"/>
            </a:xfrm>
            <a:custGeom>
              <a:avLst/>
              <a:gdLst>
                <a:gd name="T0" fmla="*/ 0 w 160"/>
                <a:gd name="T1" fmla="*/ 1 h 159"/>
                <a:gd name="T2" fmla="*/ 0 w 160"/>
                <a:gd name="T3" fmla="*/ 1 h 159"/>
                <a:gd name="T4" fmla="*/ 0 w 160"/>
                <a:gd name="T5" fmla="*/ 1 h 159"/>
                <a:gd name="T6" fmla="*/ 0 w 160"/>
                <a:gd name="T7" fmla="*/ 0 h 159"/>
                <a:gd name="T8" fmla="*/ 0 w 160"/>
                <a:gd name="T9" fmla="*/ 0 h 159"/>
                <a:gd name="T10" fmla="*/ 0 w 160"/>
                <a:gd name="T11" fmla="*/ 1 h 159"/>
                <a:gd name="T12" fmla="*/ 0 w 160"/>
                <a:gd name="T13" fmla="*/ 1 h 159"/>
                <a:gd name="T14" fmla="*/ 0 w 160"/>
                <a:gd name="T15" fmla="*/ 1 h 159"/>
                <a:gd name="T16" fmla="*/ 0 w 160"/>
                <a:gd name="T17" fmla="*/ 1 h 159"/>
                <a:gd name="T18" fmla="*/ 0 w 160"/>
                <a:gd name="T19" fmla="*/ 1 h 159"/>
                <a:gd name="T20" fmla="*/ 0 w 160"/>
                <a:gd name="T21" fmla="*/ 1 h 159"/>
                <a:gd name="T22" fmla="*/ 0 w 160"/>
                <a:gd name="T23" fmla="*/ 1 h 159"/>
                <a:gd name="T24" fmla="*/ 0 w 160"/>
                <a:gd name="T25" fmla="*/ 1 h 159"/>
                <a:gd name="T26" fmla="*/ 0 w 160"/>
                <a:gd name="T27" fmla="*/ 1 h 159"/>
                <a:gd name="T28" fmla="*/ 0 w 160"/>
                <a:gd name="T29" fmla="*/ 1 h 159"/>
                <a:gd name="T30" fmla="*/ 0 w 160"/>
                <a:gd name="T31" fmla="*/ 1 h 159"/>
                <a:gd name="T32" fmla="*/ 0 w 160"/>
                <a:gd name="T33" fmla="*/ 1 h 159"/>
                <a:gd name="T34" fmla="*/ 0 w 160"/>
                <a:gd name="T35" fmla="*/ 1 h 159"/>
                <a:gd name="T36" fmla="*/ 0 w 160"/>
                <a:gd name="T37" fmla="*/ 1 h 159"/>
                <a:gd name="T38" fmla="*/ 0 w 160"/>
                <a:gd name="T39" fmla="*/ 1 h 15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60"/>
                <a:gd name="T61" fmla="*/ 0 h 159"/>
                <a:gd name="T62" fmla="*/ 160 w 160"/>
                <a:gd name="T63" fmla="*/ 159 h 15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60" h="159">
                  <a:moveTo>
                    <a:pt x="35" y="33"/>
                  </a:moveTo>
                  <a:lnTo>
                    <a:pt x="35" y="33"/>
                  </a:lnTo>
                  <a:lnTo>
                    <a:pt x="71" y="33"/>
                  </a:lnTo>
                  <a:lnTo>
                    <a:pt x="71" y="0"/>
                  </a:lnTo>
                  <a:lnTo>
                    <a:pt x="123" y="0"/>
                  </a:lnTo>
                  <a:lnTo>
                    <a:pt x="123" y="33"/>
                  </a:lnTo>
                  <a:lnTo>
                    <a:pt x="142" y="15"/>
                  </a:lnTo>
                  <a:lnTo>
                    <a:pt x="160" y="33"/>
                  </a:lnTo>
                  <a:lnTo>
                    <a:pt x="160" y="48"/>
                  </a:lnTo>
                  <a:lnTo>
                    <a:pt x="160" y="111"/>
                  </a:lnTo>
                  <a:lnTo>
                    <a:pt x="106" y="111"/>
                  </a:lnTo>
                  <a:lnTo>
                    <a:pt x="89" y="128"/>
                  </a:lnTo>
                  <a:lnTo>
                    <a:pt x="89" y="144"/>
                  </a:lnTo>
                  <a:lnTo>
                    <a:pt x="71" y="144"/>
                  </a:lnTo>
                  <a:lnTo>
                    <a:pt x="71" y="159"/>
                  </a:lnTo>
                  <a:lnTo>
                    <a:pt x="35" y="128"/>
                  </a:lnTo>
                  <a:lnTo>
                    <a:pt x="0" y="81"/>
                  </a:lnTo>
                  <a:lnTo>
                    <a:pt x="18" y="63"/>
                  </a:lnTo>
                  <a:lnTo>
                    <a:pt x="18" y="48"/>
                  </a:lnTo>
                  <a:lnTo>
                    <a:pt x="35" y="33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Arial"/>
                <a:cs typeface="Arial"/>
              </a:endParaRPr>
            </a:p>
          </p:txBody>
        </p:sp>
        <p:sp>
          <p:nvSpPr>
            <p:cNvPr id="36" name="Freeform 1615"/>
            <p:cNvSpPr>
              <a:spLocks/>
            </p:cNvSpPr>
            <p:nvPr/>
          </p:nvSpPr>
          <p:spPr bwMode="auto">
            <a:xfrm>
              <a:off x="2642059" y="2963481"/>
              <a:ext cx="103067" cy="148928"/>
            </a:xfrm>
            <a:custGeom>
              <a:avLst/>
              <a:gdLst>
                <a:gd name="T0" fmla="*/ 1 w 208"/>
                <a:gd name="T1" fmla="*/ 0 h 225"/>
                <a:gd name="T2" fmla="*/ 1 w 208"/>
                <a:gd name="T3" fmla="*/ 0 h 225"/>
                <a:gd name="T4" fmla="*/ 1 w 208"/>
                <a:gd name="T5" fmla="*/ 0 h 225"/>
                <a:gd name="T6" fmla="*/ 1 w 208"/>
                <a:gd name="T7" fmla="*/ 0 h 225"/>
                <a:gd name="T8" fmla="*/ 1 w 208"/>
                <a:gd name="T9" fmla="*/ 0 h 225"/>
                <a:gd name="T10" fmla="*/ 1 w 208"/>
                <a:gd name="T11" fmla="*/ 0 h 225"/>
                <a:gd name="T12" fmla="*/ 1 w 208"/>
                <a:gd name="T13" fmla="*/ 0 h 225"/>
                <a:gd name="T14" fmla="*/ 1 w 208"/>
                <a:gd name="T15" fmla="*/ 0 h 225"/>
                <a:gd name="T16" fmla="*/ 1 w 208"/>
                <a:gd name="T17" fmla="*/ 0 h 225"/>
                <a:gd name="T18" fmla="*/ 1 w 208"/>
                <a:gd name="T19" fmla="*/ 0 h 225"/>
                <a:gd name="T20" fmla="*/ 1 w 208"/>
                <a:gd name="T21" fmla="*/ 0 h 225"/>
                <a:gd name="T22" fmla="*/ 1 w 208"/>
                <a:gd name="T23" fmla="*/ 0 h 225"/>
                <a:gd name="T24" fmla="*/ 0 w 208"/>
                <a:gd name="T25" fmla="*/ 0 h 225"/>
                <a:gd name="T26" fmla="*/ 0 w 208"/>
                <a:gd name="T27" fmla="*/ 0 h 225"/>
                <a:gd name="T28" fmla="*/ 1 w 208"/>
                <a:gd name="T29" fmla="*/ 0 h 225"/>
                <a:gd name="T30" fmla="*/ 1 w 208"/>
                <a:gd name="T31" fmla="*/ 0 h 225"/>
                <a:gd name="T32" fmla="*/ 1 w 208"/>
                <a:gd name="T33" fmla="*/ 0 h 225"/>
                <a:gd name="T34" fmla="*/ 1 w 208"/>
                <a:gd name="T35" fmla="*/ 0 h 225"/>
                <a:gd name="T36" fmla="*/ 1 w 208"/>
                <a:gd name="T37" fmla="*/ 0 h 225"/>
                <a:gd name="T38" fmla="*/ 1 w 208"/>
                <a:gd name="T39" fmla="*/ 0 h 225"/>
                <a:gd name="T40" fmla="*/ 1 w 208"/>
                <a:gd name="T41" fmla="*/ 0 h 225"/>
                <a:gd name="T42" fmla="*/ 1 w 208"/>
                <a:gd name="T43" fmla="*/ 0 h 225"/>
                <a:gd name="T44" fmla="*/ 1 w 208"/>
                <a:gd name="T45" fmla="*/ 0 h 225"/>
                <a:gd name="T46" fmla="*/ 1 w 208"/>
                <a:gd name="T47" fmla="*/ 0 h 2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08"/>
                <a:gd name="T73" fmla="*/ 0 h 225"/>
                <a:gd name="T74" fmla="*/ 208 w 208"/>
                <a:gd name="T75" fmla="*/ 225 h 2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08" h="225">
                  <a:moveTo>
                    <a:pt x="139" y="18"/>
                  </a:moveTo>
                  <a:lnTo>
                    <a:pt x="139" y="18"/>
                  </a:lnTo>
                  <a:lnTo>
                    <a:pt x="139" y="48"/>
                  </a:lnTo>
                  <a:lnTo>
                    <a:pt x="52" y="33"/>
                  </a:lnTo>
                  <a:lnTo>
                    <a:pt x="52" y="66"/>
                  </a:lnTo>
                  <a:lnTo>
                    <a:pt x="70" y="48"/>
                  </a:lnTo>
                  <a:lnTo>
                    <a:pt x="87" y="66"/>
                  </a:lnTo>
                  <a:lnTo>
                    <a:pt x="87" y="81"/>
                  </a:lnTo>
                  <a:lnTo>
                    <a:pt x="87" y="144"/>
                  </a:lnTo>
                  <a:lnTo>
                    <a:pt x="35" y="144"/>
                  </a:lnTo>
                  <a:lnTo>
                    <a:pt x="18" y="161"/>
                  </a:lnTo>
                  <a:lnTo>
                    <a:pt x="18" y="177"/>
                  </a:lnTo>
                  <a:lnTo>
                    <a:pt x="0" y="177"/>
                  </a:lnTo>
                  <a:lnTo>
                    <a:pt x="0" y="192"/>
                  </a:lnTo>
                  <a:lnTo>
                    <a:pt x="35" y="225"/>
                  </a:lnTo>
                  <a:lnTo>
                    <a:pt x="35" y="209"/>
                  </a:lnTo>
                  <a:lnTo>
                    <a:pt x="52" y="209"/>
                  </a:lnTo>
                  <a:lnTo>
                    <a:pt x="87" y="209"/>
                  </a:lnTo>
                  <a:lnTo>
                    <a:pt x="121" y="192"/>
                  </a:lnTo>
                  <a:lnTo>
                    <a:pt x="139" y="144"/>
                  </a:lnTo>
                  <a:lnTo>
                    <a:pt x="173" y="114"/>
                  </a:lnTo>
                  <a:lnTo>
                    <a:pt x="208" y="0"/>
                  </a:lnTo>
                  <a:lnTo>
                    <a:pt x="156" y="18"/>
                  </a:lnTo>
                  <a:lnTo>
                    <a:pt x="139" y="1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Arial"/>
                <a:cs typeface="Arial"/>
              </a:endParaRPr>
            </a:p>
          </p:txBody>
        </p:sp>
        <p:sp>
          <p:nvSpPr>
            <p:cNvPr id="37" name="Freeform 1616"/>
            <p:cNvSpPr>
              <a:spLocks/>
            </p:cNvSpPr>
            <p:nvPr/>
          </p:nvSpPr>
          <p:spPr bwMode="auto">
            <a:xfrm>
              <a:off x="2658906" y="2942206"/>
              <a:ext cx="258659" cy="308493"/>
            </a:xfrm>
            <a:custGeom>
              <a:avLst/>
              <a:gdLst>
                <a:gd name="T0" fmla="*/ 1 w 520"/>
                <a:gd name="T1" fmla="*/ 0 h 462"/>
                <a:gd name="T2" fmla="*/ 1 w 520"/>
                <a:gd name="T3" fmla="*/ 0 h 462"/>
                <a:gd name="T4" fmla="*/ 1 w 520"/>
                <a:gd name="T5" fmla="*/ 0 h 462"/>
                <a:gd name="T6" fmla="*/ 1 w 520"/>
                <a:gd name="T7" fmla="*/ 1 h 462"/>
                <a:gd name="T8" fmla="*/ 1 w 520"/>
                <a:gd name="T9" fmla="*/ 1 h 462"/>
                <a:gd name="T10" fmla="*/ 1 w 520"/>
                <a:gd name="T11" fmla="*/ 0 h 462"/>
                <a:gd name="T12" fmla="*/ 1 w 520"/>
                <a:gd name="T13" fmla="*/ 0 h 462"/>
                <a:gd name="T14" fmla="*/ 1 w 520"/>
                <a:gd name="T15" fmla="*/ 1 h 462"/>
                <a:gd name="T16" fmla="*/ 1 w 520"/>
                <a:gd name="T17" fmla="*/ 1 h 462"/>
                <a:gd name="T18" fmla="*/ 1 w 520"/>
                <a:gd name="T19" fmla="*/ 1 h 462"/>
                <a:gd name="T20" fmla="*/ 1 w 520"/>
                <a:gd name="T21" fmla="*/ 1 h 462"/>
                <a:gd name="T22" fmla="*/ 1 w 520"/>
                <a:gd name="T23" fmla="*/ 1 h 462"/>
                <a:gd name="T24" fmla="*/ 1 w 520"/>
                <a:gd name="T25" fmla="*/ 1 h 462"/>
                <a:gd name="T26" fmla="*/ 0 w 520"/>
                <a:gd name="T27" fmla="*/ 1 h 462"/>
                <a:gd name="T28" fmla="*/ 0 w 520"/>
                <a:gd name="T29" fmla="*/ 1 h 462"/>
                <a:gd name="T30" fmla="*/ 1 w 520"/>
                <a:gd name="T31" fmla="*/ 1 h 462"/>
                <a:gd name="T32" fmla="*/ 1 w 520"/>
                <a:gd name="T33" fmla="*/ 1 h 462"/>
                <a:gd name="T34" fmla="*/ 1 w 520"/>
                <a:gd name="T35" fmla="*/ 1 h 462"/>
                <a:gd name="T36" fmla="*/ 1 w 520"/>
                <a:gd name="T37" fmla="*/ 1 h 462"/>
                <a:gd name="T38" fmla="*/ 1 w 520"/>
                <a:gd name="T39" fmla="*/ 1 h 462"/>
                <a:gd name="T40" fmla="*/ 1 w 520"/>
                <a:gd name="T41" fmla="*/ 1 h 462"/>
                <a:gd name="T42" fmla="*/ 1 w 520"/>
                <a:gd name="T43" fmla="*/ 1 h 462"/>
                <a:gd name="T44" fmla="*/ 1 w 520"/>
                <a:gd name="T45" fmla="*/ 1 h 462"/>
                <a:gd name="T46" fmla="*/ 1 w 520"/>
                <a:gd name="T47" fmla="*/ 1 h 462"/>
                <a:gd name="T48" fmla="*/ 1 w 520"/>
                <a:gd name="T49" fmla="*/ 1 h 462"/>
                <a:gd name="T50" fmla="*/ 1 w 520"/>
                <a:gd name="T51" fmla="*/ 1 h 462"/>
                <a:gd name="T52" fmla="*/ 1 w 520"/>
                <a:gd name="T53" fmla="*/ 1 h 462"/>
                <a:gd name="T54" fmla="*/ 1 w 520"/>
                <a:gd name="T55" fmla="*/ 1 h 462"/>
                <a:gd name="T56" fmla="*/ 1 w 520"/>
                <a:gd name="T57" fmla="*/ 1 h 462"/>
                <a:gd name="T58" fmla="*/ 1 w 520"/>
                <a:gd name="T59" fmla="*/ 1 h 462"/>
                <a:gd name="T60" fmla="*/ 1 w 520"/>
                <a:gd name="T61" fmla="*/ 1 h 462"/>
                <a:gd name="T62" fmla="*/ 1 w 520"/>
                <a:gd name="T63" fmla="*/ 1 h 462"/>
                <a:gd name="T64" fmla="*/ 1 w 520"/>
                <a:gd name="T65" fmla="*/ 1 h 462"/>
                <a:gd name="T66" fmla="*/ 1 w 520"/>
                <a:gd name="T67" fmla="*/ 1 h 462"/>
                <a:gd name="T68" fmla="*/ 1 w 520"/>
                <a:gd name="T69" fmla="*/ 1 h 462"/>
                <a:gd name="T70" fmla="*/ 1 w 520"/>
                <a:gd name="T71" fmla="*/ 1 h 462"/>
                <a:gd name="T72" fmla="*/ 1 w 520"/>
                <a:gd name="T73" fmla="*/ 1 h 462"/>
                <a:gd name="T74" fmla="*/ 1 w 520"/>
                <a:gd name="T75" fmla="*/ 1 h 462"/>
                <a:gd name="T76" fmla="*/ 1 w 520"/>
                <a:gd name="T77" fmla="*/ 1 h 462"/>
                <a:gd name="T78" fmla="*/ 1 w 520"/>
                <a:gd name="T79" fmla="*/ 1 h 462"/>
                <a:gd name="T80" fmla="*/ 1 w 520"/>
                <a:gd name="T81" fmla="*/ 1 h 462"/>
                <a:gd name="T82" fmla="*/ 1 w 520"/>
                <a:gd name="T83" fmla="*/ 1 h 462"/>
                <a:gd name="T84" fmla="*/ 1 w 520"/>
                <a:gd name="T85" fmla="*/ 1 h 462"/>
                <a:gd name="T86" fmla="*/ 1 w 520"/>
                <a:gd name="T87" fmla="*/ 1 h 462"/>
                <a:gd name="T88" fmla="*/ 1 w 520"/>
                <a:gd name="T89" fmla="*/ 1 h 462"/>
                <a:gd name="T90" fmla="*/ 1 w 520"/>
                <a:gd name="T91" fmla="*/ 1 h 462"/>
                <a:gd name="T92" fmla="*/ 1 w 520"/>
                <a:gd name="T93" fmla="*/ 1 h 462"/>
                <a:gd name="T94" fmla="*/ 1 w 520"/>
                <a:gd name="T95" fmla="*/ 1 h 462"/>
                <a:gd name="T96" fmla="*/ 1 w 520"/>
                <a:gd name="T97" fmla="*/ 1 h 462"/>
                <a:gd name="T98" fmla="*/ 1 w 520"/>
                <a:gd name="T99" fmla="*/ 1 h 462"/>
                <a:gd name="T100" fmla="*/ 1 w 520"/>
                <a:gd name="T101" fmla="*/ 1 h 462"/>
                <a:gd name="T102" fmla="*/ 1 w 520"/>
                <a:gd name="T103" fmla="*/ 1 h 462"/>
                <a:gd name="T104" fmla="*/ 1 w 520"/>
                <a:gd name="T105" fmla="*/ 0 h 4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20"/>
                <a:gd name="T160" fmla="*/ 0 h 462"/>
                <a:gd name="T161" fmla="*/ 520 w 520"/>
                <a:gd name="T162" fmla="*/ 462 h 46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20" h="462">
                  <a:moveTo>
                    <a:pt x="417" y="0"/>
                  </a:moveTo>
                  <a:lnTo>
                    <a:pt x="417" y="0"/>
                  </a:lnTo>
                  <a:lnTo>
                    <a:pt x="294" y="0"/>
                  </a:lnTo>
                  <a:lnTo>
                    <a:pt x="276" y="15"/>
                  </a:lnTo>
                  <a:lnTo>
                    <a:pt x="225" y="15"/>
                  </a:lnTo>
                  <a:lnTo>
                    <a:pt x="207" y="0"/>
                  </a:lnTo>
                  <a:lnTo>
                    <a:pt x="190" y="0"/>
                  </a:lnTo>
                  <a:lnTo>
                    <a:pt x="173" y="30"/>
                  </a:lnTo>
                  <a:lnTo>
                    <a:pt x="138" y="144"/>
                  </a:lnTo>
                  <a:lnTo>
                    <a:pt x="104" y="174"/>
                  </a:lnTo>
                  <a:lnTo>
                    <a:pt x="86" y="222"/>
                  </a:lnTo>
                  <a:lnTo>
                    <a:pt x="52" y="239"/>
                  </a:lnTo>
                  <a:lnTo>
                    <a:pt x="17" y="239"/>
                  </a:lnTo>
                  <a:lnTo>
                    <a:pt x="0" y="270"/>
                  </a:lnTo>
                  <a:lnTo>
                    <a:pt x="0" y="287"/>
                  </a:lnTo>
                  <a:lnTo>
                    <a:pt x="35" y="270"/>
                  </a:lnTo>
                  <a:lnTo>
                    <a:pt x="104" y="270"/>
                  </a:lnTo>
                  <a:lnTo>
                    <a:pt x="121" y="270"/>
                  </a:lnTo>
                  <a:lnTo>
                    <a:pt x="121" y="303"/>
                  </a:lnTo>
                  <a:lnTo>
                    <a:pt x="155" y="335"/>
                  </a:lnTo>
                  <a:lnTo>
                    <a:pt x="190" y="318"/>
                  </a:lnTo>
                  <a:lnTo>
                    <a:pt x="190" y="303"/>
                  </a:lnTo>
                  <a:lnTo>
                    <a:pt x="225" y="303"/>
                  </a:lnTo>
                  <a:lnTo>
                    <a:pt x="259" y="318"/>
                  </a:lnTo>
                  <a:lnTo>
                    <a:pt x="259" y="366"/>
                  </a:lnTo>
                  <a:lnTo>
                    <a:pt x="276" y="383"/>
                  </a:lnTo>
                  <a:lnTo>
                    <a:pt x="259" y="399"/>
                  </a:lnTo>
                  <a:lnTo>
                    <a:pt x="259" y="414"/>
                  </a:lnTo>
                  <a:lnTo>
                    <a:pt x="311" y="399"/>
                  </a:lnTo>
                  <a:lnTo>
                    <a:pt x="380" y="431"/>
                  </a:lnTo>
                  <a:lnTo>
                    <a:pt x="397" y="414"/>
                  </a:lnTo>
                  <a:lnTo>
                    <a:pt x="451" y="447"/>
                  </a:lnTo>
                  <a:lnTo>
                    <a:pt x="468" y="462"/>
                  </a:lnTo>
                  <a:lnTo>
                    <a:pt x="468" y="431"/>
                  </a:lnTo>
                  <a:lnTo>
                    <a:pt x="451" y="431"/>
                  </a:lnTo>
                  <a:lnTo>
                    <a:pt x="451" y="414"/>
                  </a:lnTo>
                  <a:lnTo>
                    <a:pt x="451" y="351"/>
                  </a:lnTo>
                  <a:lnTo>
                    <a:pt x="451" y="335"/>
                  </a:lnTo>
                  <a:lnTo>
                    <a:pt x="503" y="335"/>
                  </a:lnTo>
                  <a:lnTo>
                    <a:pt x="468" y="287"/>
                  </a:lnTo>
                  <a:lnTo>
                    <a:pt x="468" y="239"/>
                  </a:lnTo>
                  <a:lnTo>
                    <a:pt x="468" y="207"/>
                  </a:lnTo>
                  <a:lnTo>
                    <a:pt x="468" y="191"/>
                  </a:lnTo>
                  <a:lnTo>
                    <a:pt x="451" y="191"/>
                  </a:lnTo>
                  <a:lnTo>
                    <a:pt x="468" y="159"/>
                  </a:lnTo>
                  <a:lnTo>
                    <a:pt x="486" y="111"/>
                  </a:lnTo>
                  <a:lnTo>
                    <a:pt x="503" y="96"/>
                  </a:lnTo>
                  <a:lnTo>
                    <a:pt x="520" y="63"/>
                  </a:lnTo>
                  <a:lnTo>
                    <a:pt x="503" y="63"/>
                  </a:lnTo>
                  <a:lnTo>
                    <a:pt x="503" y="30"/>
                  </a:lnTo>
                  <a:lnTo>
                    <a:pt x="486" y="15"/>
                  </a:lnTo>
                  <a:lnTo>
                    <a:pt x="434" y="15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Arial"/>
                <a:cs typeface="Arial"/>
              </a:endParaRPr>
            </a:p>
          </p:txBody>
        </p:sp>
        <p:sp>
          <p:nvSpPr>
            <p:cNvPr id="38" name="Freeform 1617"/>
            <p:cNvSpPr>
              <a:spLocks/>
            </p:cNvSpPr>
            <p:nvPr/>
          </p:nvSpPr>
          <p:spPr bwMode="auto">
            <a:xfrm>
              <a:off x="2787740" y="3165597"/>
              <a:ext cx="163520" cy="159566"/>
            </a:xfrm>
            <a:custGeom>
              <a:avLst/>
              <a:gdLst>
                <a:gd name="T0" fmla="*/ 1 w 330"/>
                <a:gd name="T1" fmla="*/ 1 h 240"/>
                <a:gd name="T2" fmla="*/ 1 w 330"/>
                <a:gd name="T3" fmla="*/ 1 h 240"/>
                <a:gd name="T4" fmla="*/ 1 w 330"/>
                <a:gd name="T5" fmla="*/ 1 h 240"/>
                <a:gd name="T6" fmla="*/ 1 w 330"/>
                <a:gd name="T7" fmla="*/ 1 h 240"/>
                <a:gd name="T8" fmla="*/ 1 w 330"/>
                <a:gd name="T9" fmla="*/ 1 h 240"/>
                <a:gd name="T10" fmla="*/ 1 w 330"/>
                <a:gd name="T11" fmla="*/ 1 h 240"/>
                <a:gd name="T12" fmla="*/ 1 w 330"/>
                <a:gd name="T13" fmla="*/ 1 h 240"/>
                <a:gd name="T14" fmla="*/ 1 w 330"/>
                <a:gd name="T15" fmla="*/ 1 h 240"/>
                <a:gd name="T16" fmla="*/ 1 w 330"/>
                <a:gd name="T17" fmla="*/ 1 h 240"/>
                <a:gd name="T18" fmla="*/ 1 w 330"/>
                <a:gd name="T19" fmla="*/ 1 h 240"/>
                <a:gd name="T20" fmla="*/ 1 w 330"/>
                <a:gd name="T21" fmla="*/ 0 h 240"/>
                <a:gd name="T22" fmla="*/ 1 w 330"/>
                <a:gd name="T23" fmla="*/ 0 h 240"/>
                <a:gd name="T24" fmla="*/ 1 w 330"/>
                <a:gd name="T25" fmla="*/ 0 h 240"/>
                <a:gd name="T26" fmla="*/ 1 w 330"/>
                <a:gd name="T27" fmla="*/ 1 h 240"/>
                <a:gd name="T28" fmla="*/ 1 w 330"/>
                <a:gd name="T29" fmla="*/ 1 h 240"/>
                <a:gd name="T30" fmla="*/ 1 w 330"/>
                <a:gd name="T31" fmla="*/ 1 h 240"/>
                <a:gd name="T32" fmla="*/ 1 w 330"/>
                <a:gd name="T33" fmla="*/ 1 h 240"/>
                <a:gd name="T34" fmla="*/ 1 w 330"/>
                <a:gd name="T35" fmla="*/ 1 h 240"/>
                <a:gd name="T36" fmla="*/ 1 w 330"/>
                <a:gd name="T37" fmla="*/ 1 h 240"/>
                <a:gd name="T38" fmla="*/ 1 w 330"/>
                <a:gd name="T39" fmla="*/ 1 h 240"/>
                <a:gd name="T40" fmla="*/ 1 w 330"/>
                <a:gd name="T41" fmla="*/ 1 h 240"/>
                <a:gd name="T42" fmla="*/ 1 w 330"/>
                <a:gd name="T43" fmla="*/ 1 h 240"/>
                <a:gd name="T44" fmla="*/ 1 w 330"/>
                <a:gd name="T45" fmla="*/ 1 h 240"/>
                <a:gd name="T46" fmla="*/ 1 w 330"/>
                <a:gd name="T47" fmla="*/ 1 h 240"/>
                <a:gd name="T48" fmla="*/ 1 w 330"/>
                <a:gd name="T49" fmla="*/ 1 h 240"/>
                <a:gd name="T50" fmla="*/ 1 w 330"/>
                <a:gd name="T51" fmla="*/ 1 h 240"/>
                <a:gd name="T52" fmla="*/ 1 w 330"/>
                <a:gd name="T53" fmla="*/ 1 h 240"/>
                <a:gd name="T54" fmla="*/ 0 w 330"/>
                <a:gd name="T55" fmla="*/ 1 h 240"/>
                <a:gd name="T56" fmla="*/ 0 w 330"/>
                <a:gd name="T57" fmla="*/ 1 h 240"/>
                <a:gd name="T58" fmla="*/ 1 w 330"/>
                <a:gd name="T59" fmla="*/ 1 h 240"/>
                <a:gd name="T60" fmla="*/ 1 w 330"/>
                <a:gd name="T61" fmla="*/ 1 h 24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30"/>
                <a:gd name="T94" fmla="*/ 0 h 240"/>
                <a:gd name="T95" fmla="*/ 330 w 330"/>
                <a:gd name="T96" fmla="*/ 240 h 24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30" h="240">
                  <a:moveTo>
                    <a:pt x="52" y="64"/>
                  </a:moveTo>
                  <a:lnTo>
                    <a:pt x="52" y="64"/>
                  </a:lnTo>
                  <a:lnTo>
                    <a:pt x="123" y="96"/>
                  </a:lnTo>
                  <a:lnTo>
                    <a:pt x="140" y="79"/>
                  </a:lnTo>
                  <a:lnTo>
                    <a:pt x="192" y="112"/>
                  </a:lnTo>
                  <a:lnTo>
                    <a:pt x="209" y="127"/>
                  </a:lnTo>
                  <a:lnTo>
                    <a:pt x="209" y="96"/>
                  </a:lnTo>
                  <a:lnTo>
                    <a:pt x="192" y="96"/>
                  </a:lnTo>
                  <a:lnTo>
                    <a:pt x="192" y="79"/>
                  </a:lnTo>
                  <a:lnTo>
                    <a:pt x="192" y="16"/>
                  </a:lnTo>
                  <a:lnTo>
                    <a:pt x="192" y="0"/>
                  </a:lnTo>
                  <a:lnTo>
                    <a:pt x="244" y="0"/>
                  </a:lnTo>
                  <a:lnTo>
                    <a:pt x="261" y="0"/>
                  </a:lnTo>
                  <a:lnTo>
                    <a:pt x="313" y="31"/>
                  </a:lnTo>
                  <a:lnTo>
                    <a:pt x="330" y="64"/>
                  </a:lnTo>
                  <a:lnTo>
                    <a:pt x="313" y="79"/>
                  </a:lnTo>
                  <a:lnTo>
                    <a:pt x="313" y="96"/>
                  </a:lnTo>
                  <a:lnTo>
                    <a:pt x="296" y="127"/>
                  </a:lnTo>
                  <a:lnTo>
                    <a:pt x="313" y="144"/>
                  </a:lnTo>
                  <a:lnTo>
                    <a:pt x="227" y="175"/>
                  </a:lnTo>
                  <a:lnTo>
                    <a:pt x="227" y="192"/>
                  </a:lnTo>
                  <a:lnTo>
                    <a:pt x="192" y="192"/>
                  </a:lnTo>
                  <a:lnTo>
                    <a:pt x="192" y="208"/>
                  </a:lnTo>
                  <a:lnTo>
                    <a:pt x="140" y="240"/>
                  </a:lnTo>
                  <a:lnTo>
                    <a:pt x="88" y="240"/>
                  </a:lnTo>
                  <a:lnTo>
                    <a:pt x="52" y="223"/>
                  </a:lnTo>
                  <a:lnTo>
                    <a:pt x="35" y="240"/>
                  </a:lnTo>
                  <a:lnTo>
                    <a:pt x="0" y="208"/>
                  </a:lnTo>
                  <a:lnTo>
                    <a:pt x="0" y="127"/>
                  </a:lnTo>
                  <a:lnTo>
                    <a:pt x="69" y="112"/>
                  </a:lnTo>
                  <a:lnTo>
                    <a:pt x="52" y="6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Arial"/>
                <a:cs typeface="Arial"/>
              </a:endParaRPr>
            </a:p>
          </p:txBody>
        </p:sp>
        <p:sp>
          <p:nvSpPr>
            <p:cNvPr id="39" name="Freeform 1618"/>
            <p:cNvSpPr>
              <a:spLocks/>
            </p:cNvSpPr>
            <p:nvPr/>
          </p:nvSpPr>
          <p:spPr bwMode="auto">
            <a:xfrm>
              <a:off x="2651969" y="3123047"/>
              <a:ext cx="171448" cy="212754"/>
            </a:xfrm>
            <a:custGeom>
              <a:avLst/>
              <a:gdLst>
                <a:gd name="T0" fmla="*/ 0 w 345"/>
                <a:gd name="T1" fmla="*/ 0 h 321"/>
                <a:gd name="T2" fmla="*/ 0 w 345"/>
                <a:gd name="T3" fmla="*/ 0 h 321"/>
                <a:gd name="T4" fmla="*/ 1 w 345"/>
                <a:gd name="T5" fmla="*/ 0 h 321"/>
                <a:gd name="T6" fmla="*/ 1 w 345"/>
                <a:gd name="T7" fmla="*/ 0 h 321"/>
                <a:gd name="T8" fmla="*/ 1 w 345"/>
                <a:gd name="T9" fmla="*/ 0 h 321"/>
                <a:gd name="T10" fmla="*/ 1 w 345"/>
                <a:gd name="T11" fmla="*/ 0 h 321"/>
                <a:gd name="T12" fmla="*/ 1 w 345"/>
                <a:gd name="T13" fmla="*/ 0 h 321"/>
                <a:gd name="T14" fmla="*/ 1 w 345"/>
                <a:gd name="T15" fmla="*/ 0 h 321"/>
                <a:gd name="T16" fmla="*/ 1 w 345"/>
                <a:gd name="T17" fmla="*/ 0 h 321"/>
                <a:gd name="T18" fmla="*/ 1 w 345"/>
                <a:gd name="T19" fmla="*/ 0 h 321"/>
                <a:gd name="T20" fmla="*/ 1 w 345"/>
                <a:gd name="T21" fmla="*/ 0 h 321"/>
                <a:gd name="T22" fmla="*/ 1 w 345"/>
                <a:gd name="T23" fmla="*/ 0 h 321"/>
                <a:gd name="T24" fmla="*/ 1 w 345"/>
                <a:gd name="T25" fmla="*/ 0 h 321"/>
                <a:gd name="T26" fmla="*/ 1 w 345"/>
                <a:gd name="T27" fmla="*/ 0 h 321"/>
                <a:gd name="T28" fmla="*/ 1 w 345"/>
                <a:gd name="T29" fmla="*/ 0 h 321"/>
                <a:gd name="T30" fmla="*/ 1 w 345"/>
                <a:gd name="T31" fmla="*/ 0 h 321"/>
                <a:gd name="T32" fmla="*/ 1 w 345"/>
                <a:gd name="T33" fmla="*/ 0 h 321"/>
                <a:gd name="T34" fmla="*/ 1 w 345"/>
                <a:gd name="T35" fmla="*/ 0 h 321"/>
                <a:gd name="T36" fmla="*/ 1 w 345"/>
                <a:gd name="T37" fmla="*/ 0 h 321"/>
                <a:gd name="T38" fmla="*/ 1 w 345"/>
                <a:gd name="T39" fmla="*/ 0 h 321"/>
                <a:gd name="T40" fmla="*/ 1 w 345"/>
                <a:gd name="T41" fmla="*/ 0 h 321"/>
                <a:gd name="T42" fmla="*/ 1 w 345"/>
                <a:gd name="T43" fmla="*/ 0 h 321"/>
                <a:gd name="T44" fmla="*/ 1 w 345"/>
                <a:gd name="T45" fmla="*/ 0 h 321"/>
                <a:gd name="T46" fmla="*/ 1 w 345"/>
                <a:gd name="T47" fmla="*/ 0 h 321"/>
                <a:gd name="T48" fmla="*/ 1 w 345"/>
                <a:gd name="T49" fmla="*/ 0 h 321"/>
                <a:gd name="T50" fmla="*/ 1 w 345"/>
                <a:gd name="T51" fmla="*/ 0 h 321"/>
                <a:gd name="T52" fmla="*/ 1 w 345"/>
                <a:gd name="T53" fmla="*/ 0 h 321"/>
                <a:gd name="T54" fmla="*/ 1 w 345"/>
                <a:gd name="T55" fmla="*/ 0 h 321"/>
                <a:gd name="T56" fmla="*/ 1 w 345"/>
                <a:gd name="T57" fmla="*/ 0 h 321"/>
                <a:gd name="T58" fmla="*/ 1 w 345"/>
                <a:gd name="T59" fmla="*/ 0 h 321"/>
                <a:gd name="T60" fmla="*/ 1 w 345"/>
                <a:gd name="T61" fmla="*/ 0 h 321"/>
                <a:gd name="T62" fmla="*/ 0 w 345"/>
                <a:gd name="T63" fmla="*/ 0 h 321"/>
                <a:gd name="T64" fmla="*/ 0 w 345"/>
                <a:gd name="T65" fmla="*/ 0 h 32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45"/>
                <a:gd name="T100" fmla="*/ 0 h 321"/>
                <a:gd name="T101" fmla="*/ 345 w 345"/>
                <a:gd name="T102" fmla="*/ 321 h 32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45" h="321">
                  <a:moveTo>
                    <a:pt x="0" y="288"/>
                  </a:moveTo>
                  <a:lnTo>
                    <a:pt x="0" y="288"/>
                  </a:lnTo>
                  <a:lnTo>
                    <a:pt x="34" y="288"/>
                  </a:lnTo>
                  <a:lnTo>
                    <a:pt x="69" y="288"/>
                  </a:lnTo>
                  <a:lnTo>
                    <a:pt x="172" y="305"/>
                  </a:lnTo>
                  <a:lnTo>
                    <a:pt x="207" y="305"/>
                  </a:lnTo>
                  <a:lnTo>
                    <a:pt x="276" y="321"/>
                  </a:lnTo>
                  <a:lnTo>
                    <a:pt x="311" y="305"/>
                  </a:lnTo>
                  <a:lnTo>
                    <a:pt x="276" y="273"/>
                  </a:lnTo>
                  <a:lnTo>
                    <a:pt x="276" y="192"/>
                  </a:lnTo>
                  <a:lnTo>
                    <a:pt x="345" y="177"/>
                  </a:lnTo>
                  <a:lnTo>
                    <a:pt x="328" y="129"/>
                  </a:lnTo>
                  <a:lnTo>
                    <a:pt x="276" y="144"/>
                  </a:lnTo>
                  <a:lnTo>
                    <a:pt x="276" y="129"/>
                  </a:lnTo>
                  <a:lnTo>
                    <a:pt x="293" y="113"/>
                  </a:lnTo>
                  <a:lnTo>
                    <a:pt x="276" y="96"/>
                  </a:lnTo>
                  <a:lnTo>
                    <a:pt x="276" y="48"/>
                  </a:lnTo>
                  <a:lnTo>
                    <a:pt x="241" y="33"/>
                  </a:lnTo>
                  <a:lnTo>
                    <a:pt x="207" y="33"/>
                  </a:lnTo>
                  <a:lnTo>
                    <a:pt x="207" y="48"/>
                  </a:lnTo>
                  <a:lnTo>
                    <a:pt x="172" y="65"/>
                  </a:lnTo>
                  <a:lnTo>
                    <a:pt x="138" y="33"/>
                  </a:lnTo>
                  <a:lnTo>
                    <a:pt x="138" y="0"/>
                  </a:lnTo>
                  <a:lnTo>
                    <a:pt x="121" y="0"/>
                  </a:lnTo>
                  <a:lnTo>
                    <a:pt x="51" y="0"/>
                  </a:lnTo>
                  <a:lnTo>
                    <a:pt x="17" y="17"/>
                  </a:lnTo>
                  <a:lnTo>
                    <a:pt x="34" y="65"/>
                  </a:lnTo>
                  <a:lnTo>
                    <a:pt x="34" y="81"/>
                  </a:lnTo>
                  <a:lnTo>
                    <a:pt x="51" y="144"/>
                  </a:lnTo>
                  <a:lnTo>
                    <a:pt x="51" y="177"/>
                  </a:lnTo>
                  <a:lnTo>
                    <a:pt x="17" y="192"/>
                  </a:lnTo>
                  <a:lnTo>
                    <a:pt x="0" y="257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Arial"/>
                <a:cs typeface="Arial"/>
              </a:endParaRPr>
            </a:p>
          </p:txBody>
        </p:sp>
        <p:sp>
          <p:nvSpPr>
            <p:cNvPr id="40" name="Freeform 1619"/>
            <p:cNvSpPr>
              <a:spLocks/>
            </p:cNvSpPr>
            <p:nvPr/>
          </p:nvSpPr>
          <p:spPr bwMode="auto">
            <a:xfrm>
              <a:off x="2615301" y="2442233"/>
              <a:ext cx="216045" cy="255305"/>
            </a:xfrm>
            <a:custGeom>
              <a:avLst/>
              <a:gdLst>
                <a:gd name="T0" fmla="*/ 1 w 435"/>
                <a:gd name="T1" fmla="*/ 1 h 384"/>
                <a:gd name="T2" fmla="*/ 1 w 435"/>
                <a:gd name="T3" fmla="*/ 1 h 384"/>
                <a:gd name="T4" fmla="*/ 1 w 435"/>
                <a:gd name="T5" fmla="*/ 1 h 384"/>
                <a:gd name="T6" fmla="*/ 1 w 435"/>
                <a:gd name="T7" fmla="*/ 1 h 384"/>
                <a:gd name="T8" fmla="*/ 0 w 435"/>
                <a:gd name="T9" fmla="*/ 1 h 384"/>
                <a:gd name="T10" fmla="*/ 1 w 435"/>
                <a:gd name="T11" fmla="*/ 1 h 384"/>
                <a:gd name="T12" fmla="*/ 1 w 435"/>
                <a:gd name="T13" fmla="*/ 1 h 384"/>
                <a:gd name="T14" fmla="*/ 1 w 435"/>
                <a:gd name="T15" fmla="*/ 1 h 384"/>
                <a:gd name="T16" fmla="*/ 0 w 435"/>
                <a:gd name="T17" fmla="*/ 1 h 384"/>
                <a:gd name="T18" fmla="*/ 0 w 435"/>
                <a:gd name="T19" fmla="*/ 1 h 384"/>
                <a:gd name="T20" fmla="*/ 1 w 435"/>
                <a:gd name="T21" fmla="*/ 1 h 384"/>
                <a:gd name="T22" fmla="*/ 1 w 435"/>
                <a:gd name="T23" fmla="*/ 1 h 384"/>
                <a:gd name="T24" fmla="*/ 1 w 435"/>
                <a:gd name="T25" fmla="*/ 1 h 384"/>
                <a:gd name="T26" fmla="*/ 1 w 435"/>
                <a:gd name="T27" fmla="*/ 0 h 384"/>
                <a:gd name="T28" fmla="*/ 1 w 435"/>
                <a:gd name="T29" fmla="*/ 0 h 384"/>
                <a:gd name="T30" fmla="*/ 1 w 435"/>
                <a:gd name="T31" fmla="*/ 1 h 384"/>
                <a:gd name="T32" fmla="*/ 1 w 435"/>
                <a:gd name="T33" fmla="*/ 1 h 384"/>
                <a:gd name="T34" fmla="*/ 1 w 435"/>
                <a:gd name="T35" fmla="*/ 1 h 384"/>
                <a:gd name="T36" fmla="*/ 1 w 435"/>
                <a:gd name="T37" fmla="*/ 1 h 384"/>
                <a:gd name="T38" fmla="*/ 1 w 435"/>
                <a:gd name="T39" fmla="*/ 1 h 384"/>
                <a:gd name="T40" fmla="*/ 1 w 435"/>
                <a:gd name="T41" fmla="*/ 1 h 384"/>
                <a:gd name="T42" fmla="*/ 1 w 435"/>
                <a:gd name="T43" fmla="*/ 0 h 384"/>
                <a:gd name="T44" fmla="*/ 1 w 435"/>
                <a:gd name="T45" fmla="*/ 1 h 384"/>
                <a:gd name="T46" fmla="*/ 1 w 435"/>
                <a:gd name="T47" fmla="*/ 1 h 384"/>
                <a:gd name="T48" fmla="*/ 1 w 435"/>
                <a:gd name="T49" fmla="*/ 1 h 384"/>
                <a:gd name="T50" fmla="*/ 1 w 435"/>
                <a:gd name="T51" fmla="*/ 1 h 384"/>
                <a:gd name="T52" fmla="*/ 1 w 435"/>
                <a:gd name="T53" fmla="*/ 1 h 384"/>
                <a:gd name="T54" fmla="*/ 1 w 435"/>
                <a:gd name="T55" fmla="*/ 1 h 384"/>
                <a:gd name="T56" fmla="*/ 1 w 435"/>
                <a:gd name="T57" fmla="*/ 1 h 384"/>
                <a:gd name="T58" fmla="*/ 1 w 435"/>
                <a:gd name="T59" fmla="*/ 1 h 384"/>
                <a:gd name="T60" fmla="*/ 1 w 435"/>
                <a:gd name="T61" fmla="*/ 1 h 384"/>
                <a:gd name="T62" fmla="*/ 1 w 435"/>
                <a:gd name="T63" fmla="*/ 1 h 384"/>
                <a:gd name="T64" fmla="*/ 1 w 435"/>
                <a:gd name="T65" fmla="*/ 1 h 384"/>
                <a:gd name="T66" fmla="*/ 1 w 435"/>
                <a:gd name="T67" fmla="*/ 1 h 384"/>
                <a:gd name="T68" fmla="*/ 1 w 435"/>
                <a:gd name="T69" fmla="*/ 1 h 38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35"/>
                <a:gd name="T106" fmla="*/ 0 h 384"/>
                <a:gd name="T107" fmla="*/ 435 w 435"/>
                <a:gd name="T108" fmla="*/ 384 h 38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35" h="384">
                  <a:moveTo>
                    <a:pt x="69" y="273"/>
                  </a:moveTo>
                  <a:lnTo>
                    <a:pt x="69" y="273"/>
                  </a:lnTo>
                  <a:lnTo>
                    <a:pt x="51" y="240"/>
                  </a:lnTo>
                  <a:lnTo>
                    <a:pt x="34" y="240"/>
                  </a:lnTo>
                  <a:lnTo>
                    <a:pt x="0" y="192"/>
                  </a:lnTo>
                  <a:lnTo>
                    <a:pt x="17" y="177"/>
                  </a:lnTo>
                  <a:lnTo>
                    <a:pt x="17" y="144"/>
                  </a:lnTo>
                  <a:lnTo>
                    <a:pt x="17" y="112"/>
                  </a:lnTo>
                  <a:lnTo>
                    <a:pt x="0" y="96"/>
                  </a:lnTo>
                  <a:lnTo>
                    <a:pt x="0" y="81"/>
                  </a:lnTo>
                  <a:lnTo>
                    <a:pt x="17" y="64"/>
                  </a:lnTo>
                  <a:lnTo>
                    <a:pt x="17" y="48"/>
                  </a:lnTo>
                  <a:lnTo>
                    <a:pt x="51" y="16"/>
                  </a:lnTo>
                  <a:lnTo>
                    <a:pt x="51" y="0"/>
                  </a:lnTo>
                  <a:lnTo>
                    <a:pt x="86" y="0"/>
                  </a:lnTo>
                  <a:lnTo>
                    <a:pt x="140" y="16"/>
                  </a:lnTo>
                  <a:lnTo>
                    <a:pt x="174" y="16"/>
                  </a:lnTo>
                  <a:lnTo>
                    <a:pt x="174" y="48"/>
                  </a:lnTo>
                  <a:lnTo>
                    <a:pt x="278" y="81"/>
                  </a:lnTo>
                  <a:lnTo>
                    <a:pt x="295" y="64"/>
                  </a:lnTo>
                  <a:lnTo>
                    <a:pt x="295" y="33"/>
                  </a:lnTo>
                  <a:lnTo>
                    <a:pt x="349" y="0"/>
                  </a:lnTo>
                  <a:lnTo>
                    <a:pt x="384" y="16"/>
                  </a:lnTo>
                  <a:lnTo>
                    <a:pt x="384" y="33"/>
                  </a:lnTo>
                  <a:lnTo>
                    <a:pt x="435" y="33"/>
                  </a:lnTo>
                  <a:lnTo>
                    <a:pt x="418" y="96"/>
                  </a:lnTo>
                  <a:lnTo>
                    <a:pt x="435" y="129"/>
                  </a:lnTo>
                  <a:lnTo>
                    <a:pt x="435" y="304"/>
                  </a:lnTo>
                  <a:lnTo>
                    <a:pt x="435" y="352"/>
                  </a:lnTo>
                  <a:lnTo>
                    <a:pt x="418" y="369"/>
                  </a:lnTo>
                  <a:lnTo>
                    <a:pt x="401" y="384"/>
                  </a:lnTo>
                  <a:lnTo>
                    <a:pt x="192" y="273"/>
                  </a:lnTo>
                  <a:lnTo>
                    <a:pt x="157" y="288"/>
                  </a:lnTo>
                  <a:lnTo>
                    <a:pt x="140" y="273"/>
                  </a:lnTo>
                  <a:lnTo>
                    <a:pt x="69" y="27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Arial"/>
                <a:cs typeface="Arial"/>
              </a:endParaRPr>
            </a:p>
          </p:txBody>
        </p:sp>
        <p:sp>
          <p:nvSpPr>
            <p:cNvPr id="41" name="Freeform 1620"/>
            <p:cNvSpPr>
              <a:spLocks/>
            </p:cNvSpPr>
            <p:nvPr/>
          </p:nvSpPr>
          <p:spPr bwMode="auto">
            <a:xfrm>
              <a:off x="2823417" y="2464839"/>
              <a:ext cx="153610" cy="190149"/>
            </a:xfrm>
            <a:custGeom>
              <a:avLst/>
              <a:gdLst>
                <a:gd name="T0" fmla="*/ 0 w 311"/>
                <a:gd name="T1" fmla="*/ 0 h 288"/>
                <a:gd name="T2" fmla="*/ 0 w 311"/>
                <a:gd name="T3" fmla="*/ 0 h 288"/>
                <a:gd name="T4" fmla="*/ 0 w 311"/>
                <a:gd name="T5" fmla="*/ 0 h 288"/>
                <a:gd name="T6" fmla="*/ 0 w 311"/>
                <a:gd name="T7" fmla="*/ 0 h 288"/>
                <a:gd name="T8" fmla="*/ 0 w 311"/>
                <a:gd name="T9" fmla="*/ 0 h 288"/>
                <a:gd name="T10" fmla="*/ 0 w 311"/>
                <a:gd name="T11" fmla="*/ 0 h 288"/>
                <a:gd name="T12" fmla="*/ 0 w 311"/>
                <a:gd name="T13" fmla="*/ 0 h 288"/>
                <a:gd name="T14" fmla="*/ 0 w 311"/>
                <a:gd name="T15" fmla="*/ 0 h 288"/>
                <a:gd name="T16" fmla="*/ 0 w 311"/>
                <a:gd name="T17" fmla="*/ 0 h 288"/>
                <a:gd name="T18" fmla="*/ 0 w 311"/>
                <a:gd name="T19" fmla="*/ 0 h 288"/>
                <a:gd name="T20" fmla="*/ 0 w 311"/>
                <a:gd name="T21" fmla="*/ 0 h 288"/>
                <a:gd name="T22" fmla="*/ 0 w 311"/>
                <a:gd name="T23" fmla="*/ 0 h 288"/>
                <a:gd name="T24" fmla="*/ 0 w 311"/>
                <a:gd name="T25" fmla="*/ 0 h 288"/>
                <a:gd name="T26" fmla="*/ 0 w 311"/>
                <a:gd name="T27" fmla="*/ 0 h 288"/>
                <a:gd name="T28" fmla="*/ 0 w 311"/>
                <a:gd name="T29" fmla="*/ 0 h 288"/>
                <a:gd name="T30" fmla="*/ 0 w 311"/>
                <a:gd name="T31" fmla="*/ 0 h 288"/>
                <a:gd name="T32" fmla="*/ 0 w 311"/>
                <a:gd name="T33" fmla="*/ 0 h 288"/>
                <a:gd name="T34" fmla="*/ 0 w 311"/>
                <a:gd name="T35" fmla="*/ 0 h 288"/>
                <a:gd name="T36" fmla="*/ 0 w 311"/>
                <a:gd name="T37" fmla="*/ 0 h 288"/>
                <a:gd name="T38" fmla="*/ 0 w 311"/>
                <a:gd name="T39" fmla="*/ 0 h 288"/>
                <a:gd name="T40" fmla="*/ 0 w 311"/>
                <a:gd name="T41" fmla="*/ 0 h 288"/>
                <a:gd name="T42" fmla="*/ 0 w 311"/>
                <a:gd name="T43" fmla="*/ 0 h 288"/>
                <a:gd name="T44" fmla="*/ 0 w 311"/>
                <a:gd name="T45" fmla="*/ 0 h 288"/>
                <a:gd name="T46" fmla="*/ 0 w 311"/>
                <a:gd name="T47" fmla="*/ 0 h 28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11"/>
                <a:gd name="T73" fmla="*/ 0 h 288"/>
                <a:gd name="T74" fmla="*/ 311 w 311"/>
                <a:gd name="T75" fmla="*/ 288 h 28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11" h="288">
                  <a:moveTo>
                    <a:pt x="311" y="255"/>
                  </a:moveTo>
                  <a:lnTo>
                    <a:pt x="311" y="255"/>
                  </a:lnTo>
                  <a:lnTo>
                    <a:pt x="259" y="288"/>
                  </a:lnTo>
                  <a:lnTo>
                    <a:pt x="242" y="271"/>
                  </a:lnTo>
                  <a:lnTo>
                    <a:pt x="17" y="271"/>
                  </a:lnTo>
                  <a:lnTo>
                    <a:pt x="17" y="96"/>
                  </a:lnTo>
                  <a:lnTo>
                    <a:pt x="0" y="63"/>
                  </a:lnTo>
                  <a:lnTo>
                    <a:pt x="17" y="0"/>
                  </a:lnTo>
                  <a:lnTo>
                    <a:pt x="17" y="15"/>
                  </a:lnTo>
                  <a:lnTo>
                    <a:pt x="69" y="15"/>
                  </a:lnTo>
                  <a:lnTo>
                    <a:pt x="121" y="31"/>
                  </a:lnTo>
                  <a:lnTo>
                    <a:pt x="190" y="15"/>
                  </a:lnTo>
                  <a:lnTo>
                    <a:pt x="207" y="15"/>
                  </a:lnTo>
                  <a:lnTo>
                    <a:pt x="207" y="31"/>
                  </a:lnTo>
                  <a:lnTo>
                    <a:pt x="225" y="15"/>
                  </a:lnTo>
                  <a:lnTo>
                    <a:pt x="225" y="31"/>
                  </a:lnTo>
                  <a:lnTo>
                    <a:pt x="259" y="15"/>
                  </a:lnTo>
                  <a:lnTo>
                    <a:pt x="277" y="79"/>
                  </a:lnTo>
                  <a:lnTo>
                    <a:pt x="259" y="127"/>
                  </a:lnTo>
                  <a:lnTo>
                    <a:pt x="242" y="96"/>
                  </a:lnTo>
                  <a:lnTo>
                    <a:pt x="225" y="48"/>
                  </a:lnTo>
                  <a:lnTo>
                    <a:pt x="225" y="63"/>
                  </a:lnTo>
                  <a:lnTo>
                    <a:pt x="225" y="79"/>
                  </a:lnTo>
                  <a:lnTo>
                    <a:pt x="311" y="25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Arial"/>
                <a:cs typeface="Arial"/>
              </a:endParaRPr>
            </a:p>
          </p:txBody>
        </p:sp>
        <p:sp>
          <p:nvSpPr>
            <p:cNvPr id="42" name="Freeform 1621"/>
            <p:cNvSpPr>
              <a:spLocks/>
            </p:cNvSpPr>
            <p:nvPr/>
          </p:nvSpPr>
          <p:spPr bwMode="auto">
            <a:xfrm>
              <a:off x="3045408" y="2825191"/>
              <a:ext cx="137753" cy="223392"/>
            </a:xfrm>
            <a:custGeom>
              <a:avLst/>
              <a:gdLst>
                <a:gd name="T0" fmla="*/ 0 w 279"/>
                <a:gd name="T1" fmla="*/ 1 h 336"/>
                <a:gd name="T2" fmla="*/ 0 w 279"/>
                <a:gd name="T3" fmla="*/ 1 h 336"/>
                <a:gd name="T4" fmla="*/ 0 w 279"/>
                <a:gd name="T5" fmla="*/ 1 h 336"/>
                <a:gd name="T6" fmla="*/ 0 w 279"/>
                <a:gd name="T7" fmla="*/ 1 h 336"/>
                <a:gd name="T8" fmla="*/ 0 w 279"/>
                <a:gd name="T9" fmla="*/ 1 h 336"/>
                <a:gd name="T10" fmla="*/ 0 w 279"/>
                <a:gd name="T11" fmla="*/ 1 h 336"/>
                <a:gd name="T12" fmla="*/ 0 w 279"/>
                <a:gd name="T13" fmla="*/ 1 h 336"/>
                <a:gd name="T14" fmla="*/ 0 w 279"/>
                <a:gd name="T15" fmla="*/ 1 h 336"/>
                <a:gd name="T16" fmla="*/ 0 w 279"/>
                <a:gd name="T17" fmla="*/ 1 h 336"/>
                <a:gd name="T18" fmla="*/ 0 w 279"/>
                <a:gd name="T19" fmla="*/ 1 h 336"/>
                <a:gd name="T20" fmla="*/ 0 w 279"/>
                <a:gd name="T21" fmla="*/ 0 h 336"/>
                <a:gd name="T22" fmla="*/ 0 w 279"/>
                <a:gd name="T23" fmla="*/ 0 h 336"/>
                <a:gd name="T24" fmla="*/ 0 w 279"/>
                <a:gd name="T25" fmla="*/ 1 h 336"/>
                <a:gd name="T26" fmla="*/ 0 w 279"/>
                <a:gd name="T27" fmla="*/ 1 h 336"/>
                <a:gd name="T28" fmla="*/ 0 w 279"/>
                <a:gd name="T29" fmla="*/ 1 h 336"/>
                <a:gd name="T30" fmla="*/ 0 w 279"/>
                <a:gd name="T31" fmla="*/ 1 h 336"/>
                <a:gd name="T32" fmla="*/ 0 w 279"/>
                <a:gd name="T33" fmla="*/ 1 h 336"/>
                <a:gd name="T34" fmla="*/ 0 w 279"/>
                <a:gd name="T35" fmla="*/ 1 h 336"/>
                <a:gd name="T36" fmla="*/ 0 w 279"/>
                <a:gd name="T37" fmla="*/ 1 h 336"/>
                <a:gd name="T38" fmla="*/ 0 w 279"/>
                <a:gd name="T39" fmla="*/ 1 h 336"/>
                <a:gd name="T40" fmla="*/ 0 w 279"/>
                <a:gd name="T41" fmla="*/ 1 h 336"/>
                <a:gd name="T42" fmla="*/ 0 w 279"/>
                <a:gd name="T43" fmla="*/ 1 h 336"/>
                <a:gd name="T44" fmla="*/ 0 w 279"/>
                <a:gd name="T45" fmla="*/ 1 h 336"/>
                <a:gd name="T46" fmla="*/ 0 w 279"/>
                <a:gd name="T47" fmla="*/ 1 h 3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79"/>
                <a:gd name="T73" fmla="*/ 0 h 336"/>
                <a:gd name="T74" fmla="*/ 279 w 279"/>
                <a:gd name="T75" fmla="*/ 336 h 3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79" h="336">
                  <a:moveTo>
                    <a:pt x="35" y="207"/>
                  </a:moveTo>
                  <a:lnTo>
                    <a:pt x="35" y="207"/>
                  </a:lnTo>
                  <a:lnTo>
                    <a:pt x="0" y="240"/>
                  </a:lnTo>
                  <a:lnTo>
                    <a:pt x="0" y="321"/>
                  </a:lnTo>
                  <a:lnTo>
                    <a:pt x="18" y="336"/>
                  </a:lnTo>
                  <a:lnTo>
                    <a:pt x="69" y="288"/>
                  </a:lnTo>
                  <a:lnTo>
                    <a:pt x="141" y="240"/>
                  </a:lnTo>
                  <a:lnTo>
                    <a:pt x="192" y="192"/>
                  </a:lnTo>
                  <a:lnTo>
                    <a:pt x="227" y="159"/>
                  </a:lnTo>
                  <a:lnTo>
                    <a:pt x="279" y="33"/>
                  </a:lnTo>
                  <a:lnTo>
                    <a:pt x="279" y="0"/>
                  </a:lnTo>
                  <a:lnTo>
                    <a:pt x="261" y="0"/>
                  </a:lnTo>
                  <a:lnTo>
                    <a:pt x="227" y="15"/>
                  </a:lnTo>
                  <a:lnTo>
                    <a:pt x="104" y="48"/>
                  </a:lnTo>
                  <a:lnTo>
                    <a:pt x="87" y="33"/>
                  </a:lnTo>
                  <a:lnTo>
                    <a:pt x="69" y="15"/>
                  </a:lnTo>
                  <a:lnTo>
                    <a:pt x="52" y="33"/>
                  </a:lnTo>
                  <a:lnTo>
                    <a:pt x="52" y="48"/>
                  </a:lnTo>
                  <a:lnTo>
                    <a:pt x="87" y="81"/>
                  </a:lnTo>
                  <a:lnTo>
                    <a:pt x="175" y="96"/>
                  </a:lnTo>
                  <a:lnTo>
                    <a:pt x="192" y="96"/>
                  </a:lnTo>
                  <a:lnTo>
                    <a:pt x="121" y="177"/>
                  </a:lnTo>
                  <a:lnTo>
                    <a:pt x="69" y="177"/>
                  </a:lnTo>
                  <a:lnTo>
                    <a:pt x="35" y="207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Arial"/>
                <a:cs typeface="Arial"/>
              </a:endParaRPr>
            </a:p>
          </p:txBody>
        </p:sp>
        <p:sp>
          <p:nvSpPr>
            <p:cNvPr id="43" name="Freeform 1622"/>
            <p:cNvSpPr>
              <a:spLocks/>
            </p:cNvSpPr>
            <p:nvPr/>
          </p:nvSpPr>
          <p:spPr bwMode="auto">
            <a:xfrm>
              <a:off x="2684673" y="2835829"/>
              <a:ext cx="180368" cy="138290"/>
            </a:xfrm>
            <a:custGeom>
              <a:avLst/>
              <a:gdLst>
                <a:gd name="T0" fmla="*/ 1 w 363"/>
                <a:gd name="T1" fmla="*/ 0 h 210"/>
                <a:gd name="T2" fmla="*/ 1 w 363"/>
                <a:gd name="T3" fmla="*/ 0 h 210"/>
                <a:gd name="T4" fmla="*/ 1 w 363"/>
                <a:gd name="T5" fmla="*/ 0 h 210"/>
                <a:gd name="T6" fmla="*/ 1 w 363"/>
                <a:gd name="T7" fmla="*/ 0 h 210"/>
                <a:gd name="T8" fmla="*/ 1 w 363"/>
                <a:gd name="T9" fmla="*/ 0 h 210"/>
                <a:gd name="T10" fmla="*/ 1 w 363"/>
                <a:gd name="T11" fmla="*/ 0 h 210"/>
                <a:gd name="T12" fmla="*/ 1 w 363"/>
                <a:gd name="T13" fmla="*/ 0 h 210"/>
                <a:gd name="T14" fmla="*/ 1 w 363"/>
                <a:gd name="T15" fmla="*/ 0 h 210"/>
                <a:gd name="T16" fmla="*/ 1 w 363"/>
                <a:gd name="T17" fmla="*/ 0 h 210"/>
                <a:gd name="T18" fmla="*/ 1 w 363"/>
                <a:gd name="T19" fmla="*/ 0 h 210"/>
                <a:gd name="T20" fmla="*/ 1 w 363"/>
                <a:gd name="T21" fmla="*/ 0 h 210"/>
                <a:gd name="T22" fmla="*/ 1 w 363"/>
                <a:gd name="T23" fmla="*/ 0 h 210"/>
                <a:gd name="T24" fmla="*/ 1 w 363"/>
                <a:gd name="T25" fmla="*/ 0 h 210"/>
                <a:gd name="T26" fmla="*/ 1 w 363"/>
                <a:gd name="T27" fmla="*/ 0 h 210"/>
                <a:gd name="T28" fmla="*/ 1 w 363"/>
                <a:gd name="T29" fmla="*/ 0 h 210"/>
                <a:gd name="T30" fmla="*/ 0 w 363"/>
                <a:gd name="T31" fmla="*/ 0 h 210"/>
                <a:gd name="T32" fmla="*/ 1 w 363"/>
                <a:gd name="T33" fmla="*/ 0 h 210"/>
                <a:gd name="T34" fmla="*/ 1 w 363"/>
                <a:gd name="T35" fmla="*/ 0 h 210"/>
                <a:gd name="T36" fmla="*/ 1 w 363"/>
                <a:gd name="T37" fmla="*/ 0 h 210"/>
                <a:gd name="T38" fmla="*/ 1 w 363"/>
                <a:gd name="T39" fmla="*/ 0 h 210"/>
                <a:gd name="T40" fmla="*/ 1 w 363"/>
                <a:gd name="T41" fmla="*/ 0 h 210"/>
                <a:gd name="T42" fmla="*/ 1 w 363"/>
                <a:gd name="T43" fmla="*/ 0 h 210"/>
                <a:gd name="T44" fmla="*/ 1 w 363"/>
                <a:gd name="T45" fmla="*/ 0 h 21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63"/>
                <a:gd name="T70" fmla="*/ 0 h 210"/>
                <a:gd name="T71" fmla="*/ 363 w 363"/>
                <a:gd name="T72" fmla="*/ 210 h 21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63" h="210">
                  <a:moveTo>
                    <a:pt x="224" y="0"/>
                  </a:moveTo>
                  <a:lnTo>
                    <a:pt x="224" y="0"/>
                  </a:lnTo>
                  <a:lnTo>
                    <a:pt x="259" y="33"/>
                  </a:lnTo>
                  <a:lnTo>
                    <a:pt x="259" y="66"/>
                  </a:lnTo>
                  <a:lnTo>
                    <a:pt x="294" y="81"/>
                  </a:lnTo>
                  <a:lnTo>
                    <a:pt x="363" y="162"/>
                  </a:lnTo>
                  <a:lnTo>
                    <a:pt x="242" y="162"/>
                  </a:lnTo>
                  <a:lnTo>
                    <a:pt x="224" y="177"/>
                  </a:lnTo>
                  <a:lnTo>
                    <a:pt x="173" y="177"/>
                  </a:lnTo>
                  <a:lnTo>
                    <a:pt x="155" y="162"/>
                  </a:lnTo>
                  <a:lnTo>
                    <a:pt x="138" y="162"/>
                  </a:lnTo>
                  <a:lnTo>
                    <a:pt x="121" y="192"/>
                  </a:lnTo>
                  <a:lnTo>
                    <a:pt x="69" y="210"/>
                  </a:lnTo>
                  <a:lnTo>
                    <a:pt x="52" y="210"/>
                  </a:lnTo>
                  <a:lnTo>
                    <a:pt x="17" y="162"/>
                  </a:lnTo>
                  <a:lnTo>
                    <a:pt x="0" y="144"/>
                  </a:lnTo>
                  <a:lnTo>
                    <a:pt x="34" y="96"/>
                  </a:lnTo>
                  <a:lnTo>
                    <a:pt x="121" y="81"/>
                  </a:lnTo>
                  <a:lnTo>
                    <a:pt x="138" y="66"/>
                  </a:lnTo>
                  <a:lnTo>
                    <a:pt x="121" y="66"/>
                  </a:lnTo>
                  <a:lnTo>
                    <a:pt x="173" y="48"/>
                  </a:lnTo>
                  <a:lnTo>
                    <a:pt x="207" y="18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Arial"/>
                <a:cs typeface="Arial"/>
              </a:endParaRPr>
            </a:p>
          </p:txBody>
        </p:sp>
        <p:sp>
          <p:nvSpPr>
            <p:cNvPr id="44" name="Freeform 1623"/>
            <p:cNvSpPr>
              <a:spLocks/>
            </p:cNvSpPr>
            <p:nvPr/>
          </p:nvSpPr>
          <p:spPr bwMode="auto">
            <a:xfrm>
              <a:off x="2677736" y="2623074"/>
              <a:ext cx="135771" cy="276580"/>
            </a:xfrm>
            <a:custGeom>
              <a:avLst/>
              <a:gdLst>
                <a:gd name="T0" fmla="*/ 0 w 275"/>
                <a:gd name="T1" fmla="*/ 1 h 414"/>
                <a:gd name="T2" fmla="*/ 0 w 275"/>
                <a:gd name="T3" fmla="*/ 1 h 414"/>
                <a:gd name="T4" fmla="*/ 0 w 275"/>
                <a:gd name="T5" fmla="*/ 1 h 414"/>
                <a:gd name="T6" fmla="*/ 0 w 275"/>
                <a:gd name="T7" fmla="*/ 1 h 414"/>
                <a:gd name="T8" fmla="*/ 0 w 275"/>
                <a:gd name="T9" fmla="*/ 1 h 414"/>
                <a:gd name="T10" fmla="*/ 0 w 275"/>
                <a:gd name="T11" fmla="*/ 1 h 414"/>
                <a:gd name="T12" fmla="*/ 0 w 275"/>
                <a:gd name="T13" fmla="*/ 1 h 414"/>
                <a:gd name="T14" fmla="*/ 0 w 275"/>
                <a:gd name="T15" fmla="*/ 1 h 414"/>
                <a:gd name="T16" fmla="*/ 0 w 275"/>
                <a:gd name="T17" fmla="*/ 1 h 414"/>
                <a:gd name="T18" fmla="*/ 0 w 275"/>
                <a:gd name="T19" fmla="*/ 1 h 414"/>
                <a:gd name="T20" fmla="*/ 0 w 275"/>
                <a:gd name="T21" fmla="*/ 1 h 414"/>
                <a:gd name="T22" fmla="*/ 0 w 275"/>
                <a:gd name="T23" fmla="*/ 1 h 414"/>
                <a:gd name="T24" fmla="*/ 0 w 275"/>
                <a:gd name="T25" fmla="*/ 1 h 414"/>
                <a:gd name="T26" fmla="*/ 0 w 275"/>
                <a:gd name="T27" fmla="*/ 1 h 414"/>
                <a:gd name="T28" fmla="*/ 0 w 275"/>
                <a:gd name="T29" fmla="*/ 1 h 414"/>
                <a:gd name="T30" fmla="*/ 0 w 275"/>
                <a:gd name="T31" fmla="*/ 1 h 414"/>
                <a:gd name="T32" fmla="*/ 0 w 275"/>
                <a:gd name="T33" fmla="*/ 1 h 414"/>
                <a:gd name="T34" fmla="*/ 0 w 275"/>
                <a:gd name="T35" fmla="*/ 1 h 414"/>
                <a:gd name="T36" fmla="*/ 0 w 275"/>
                <a:gd name="T37" fmla="*/ 1 h 414"/>
                <a:gd name="T38" fmla="*/ 0 w 275"/>
                <a:gd name="T39" fmla="*/ 1 h 414"/>
                <a:gd name="T40" fmla="*/ 0 w 275"/>
                <a:gd name="T41" fmla="*/ 1 h 414"/>
                <a:gd name="T42" fmla="*/ 0 w 275"/>
                <a:gd name="T43" fmla="*/ 1 h 414"/>
                <a:gd name="T44" fmla="*/ 0 w 275"/>
                <a:gd name="T45" fmla="*/ 1 h 414"/>
                <a:gd name="T46" fmla="*/ 0 w 275"/>
                <a:gd name="T47" fmla="*/ 1 h 414"/>
                <a:gd name="T48" fmla="*/ 0 w 275"/>
                <a:gd name="T49" fmla="*/ 1 h 414"/>
                <a:gd name="T50" fmla="*/ 0 w 275"/>
                <a:gd name="T51" fmla="*/ 1 h 414"/>
                <a:gd name="T52" fmla="*/ 0 w 275"/>
                <a:gd name="T53" fmla="*/ 0 h 414"/>
                <a:gd name="T54" fmla="*/ 0 w 275"/>
                <a:gd name="T55" fmla="*/ 1 h 41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75"/>
                <a:gd name="T85" fmla="*/ 0 h 414"/>
                <a:gd name="T86" fmla="*/ 275 w 275"/>
                <a:gd name="T87" fmla="*/ 414 h 41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75" h="414">
                  <a:moveTo>
                    <a:pt x="35" y="15"/>
                  </a:moveTo>
                  <a:lnTo>
                    <a:pt x="35" y="15"/>
                  </a:lnTo>
                  <a:lnTo>
                    <a:pt x="35" y="48"/>
                  </a:lnTo>
                  <a:lnTo>
                    <a:pt x="70" y="79"/>
                  </a:lnTo>
                  <a:lnTo>
                    <a:pt x="52" y="175"/>
                  </a:lnTo>
                  <a:lnTo>
                    <a:pt x="0" y="240"/>
                  </a:lnTo>
                  <a:lnTo>
                    <a:pt x="0" y="255"/>
                  </a:lnTo>
                  <a:lnTo>
                    <a:pt x="18" y="270"/>
                  </a:lnTo>
                  <a:lnTo>
                    <a:pt x="18" y="288"/>
                  </a:lnTo>
                  <a:lnTo>
                    <a:pt x="52" y="351"/>
                  </a:lnTo>
                  <a:lnTo>
                    <a:pt x="18" y="351"/>
                  </a:lnTo>
                  <a:lnTo>
                    <a:pt x="18" y="366"/>
                  </a:lnTo>
                  <a:lnTo>
                    <a:pt x="35" y="384"/>
                  </a:lnTo>
                  <a:lnTo>
                    <a:pt x="52" y="414"/>
                  </a:lnTo>
                  <a:lnTo>
                    <a:pt x="137" y="399"/>
                  </a:lnTo>
                  <a:lnTo>
                    <a:pt x="154" y="384"/>
                  </a:lnTo>
                  <a:lnTo>
                    <a:pt x="137" y="384"/>
                  </a:lnTo>
                  <a:lnTo>
                    <a:pt x="189" y="366"/>
                  </a:lnTo>
                  <a:lnTo>
                    <a:pt x="223" y="336"/>
                  </a:lnTo>
                  <a:lnTo>
                    <a:pt x="240" y="318"/>
                  </a:lnTo>
                  <a:lnTo>
                    <a:pt x="258" y="318"/>
                  </a:lnTo>
                  <a:lnTo>
                    <a:pt x="223" y="270"/>
                  </a:lnTo>
                  <a:lnTo>
                    <a:pt x="258" y="207"/>
                  </a:lnTo>
                  <a:lnTo>
                    <a:pt x="275" y="207"/>
                  </a:lnTo>
                  <a:lnTo>
                    <a:pt x="275" y="192"/>
                  </a:lnTo>
                  <a:lnTo>
                    <a:pt x="275" y="111"/>
                  </a:lnTo>
                  <a:lnTo>
                    <a:pt x="70" y="0"/>
                  </a:lnTo>
                  <a:lnTo>
                    <a:pt x="35" y="1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Arial"/>
                <a:cs typeface="Arial"/>
              </a:endParaRPr>
            </a:p>
          </p:txBody>
        </p:sp>
        <p:sp>
          <p:nvSpPr>
            <p:cNvPr id="45" name="Freeform 1624"/>
            <p:cNvSpPr>
              <a:spLocks/>
            </p:cNvSpPr>
            <p:nvPr/>
          </p:nvSpPr>
          <p:spPr bwMode="auto">
            <a:xfrm>
              <a:off x="2986937" y="2718814"/>
              <a:ext cx="84238" cy="95739"/>
            </a:xfrm>
            <a:custGeom>
              <a:avLst/>
              <a:gdLst>
                <a:gd name="T0" fmla="*/ 0 w 171"/>
                <a:gd name="T1" fmla="*/ 1 h 144"/>
                <a:gd name="T2" fmla="*/ 0 w 171"/>
                <a:gd name="T3" fmla="*/ 1 h 144"/>
                <a:gd name="T4" fmla="*/ 0 w 171"/>
                <a:gd name="T5" fmla="*/ 1 h 144"/>
                <a:gd name="T6" fmla="*/ 0 w 171"/>
                <a:gd name="T7" fmla="*/ 1 h 144"/>
                <a:gd name="T8" fmla="*/ 0 w 171"/>
                <a:gd name="T9" fmla="*/ 1 h 144"/>
                <a:gd name="T10" fmla="*/ 0 w 171"/>
                <a:gd name="T11" fmla="*/ 0 h 144"/>
                <a:gd name="T12" fmla="*/ 0 w 171"/>
                <a:gd name="T13" fmla="*/ 1 h 144"/>
                <a:gd name="T14" fmla="*/ 0 w 171"/>
                <a:gd name="T15" fmla="*/ 1 h 144"/>
                <a:gd name="T16" fmla="*/ 0 w 171"/>
                <a:gd name="T17" fmla="*/ 1 h 144"/>
                <a:gd name="T18" fmla="*/ 0 w 171"/>
                <a:gd name="T19" fmla="*/ 1 h 144"/>
                <a:gd name="T20" fmla="*/ 0 w 171"/>
                <a:gd name="T21" fmla="*/ 1 h 144"/>
                <a:gd name="T22" fmla="*/ 0 w 171"/>
                <a:gd name="T23" fmla="*/ 1 h 144"/>
                <a:gd name="T24" fmla="*/ 0 w 171"/>
                <a:gd name="T25" fmla="*/ 1 h 144"/>
                <a:gd name="T26" fmla="*/ 0 w 171"/>
                <a:gd name="T27" fmla="*/ 1 h 144"/>
                <a:gd name="T28" fmla="*/ 0 w 171"/>
                <a:gd name="T29" fmla="*/ 1 h 1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1"/>
                <a:gd name="T46" fmla="*/ 0 h 144"/>
                <a:gd name="T47" fmla="*/ 171 w 171"/>
                <a:gd name="T48" fmla="*/ 144 h 14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1" h="144">
                  <a:moveTo>
                    <a:pt x="154" y="144"/>
                  </a:moveTo>
                  <a:lnTo>
                    <a:pt x="154" y="144"/>
                  </a:lnTo>
                  <a:lnTo>
                    <a:pt x="171" y="144"/>
                  </a:lnTo>
                  <a:lnTo>
                    <a:pt x="119" y="96"/>
                  </a:lnTo>
                  <a:lnTo>
                    <a:pt x="85" y="63"/>
                  </a:lnTo>
                  <a:lnTo>
                    <a:pt x="52" y="0"/>
                  </a:lnTo>
                  <a:lnTo>
                    <a:pt x="52" y="15"/>
                  </a:lnTo>
                  <a:lnTo>
                    <a:pt x="18" y="31"/>
                  </a:lnTo>
                  <a:lnTo>
                    <a:pt x="0" y="96"/>
                  </a:lnTo>
                  <a:lnTo>
                    <a:pt x="18" y="96"/>
                  </a:lnTo>
                  <a:lnTo>
                    <a:pt x="35" y="111"/>
                  </a:lnTo>
                  <a:lnTo>
                    <a:pt x="35" y="78"/>
                  </a:lnTo>
                  <a:lnTo>
                    <a:pt x="52" y="96"/>
                  </a:lnTo>
                  <a:lnTo>
                    <a:pt x="102" y="96"/>
                  </a:lnTo>
                  <a:lnTo>
                    <a:pt x="154" y="14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Arial"/>
                <a:cs typeface="Arial"/>
              </a:endParaRPr>
            </a:p>
          </p:txBody>
        </p:sp>
        <p:sp>
          <p:nvSpPr>
            <p:cNvPr id="46" name="Freeform 1625"/>
            <p:cNvSpPr>
              <a:spLocks/>
            </p:cNvSpPr>
            <p:nvPr/>
          </p:nvSpPr>
          <p:spPr bwMode="auto">
            <a:xfrm>
              <a:off x="2787740" y="2633712"/>
              <a:ext cx="224964" cy="329769"/>
            </a:xfrm>
            <a:custGeom>
              <a:avLst/>
              <a:gdLst>
                <a:gd name="T0" fmla="*/ 1 w 453"/>
                <a:gd name="T1" fmla="*/ 1 h 495"/>
                <a:gd name="T2" fmla="*/ 1 w 453"/>
                <a:gd name="T3" fmla="*/ 1 h 495"/>
                <a:gd name="T4" fmla="*/ 1 w 453"/>
                <a:gd name="T5" fmla="*/ 1 h 495"/>
                <a:gd name="T6" fmla="*/ 1 w 453"/>
                <a:gd name="T7" fmla="*/ 1 h 495"/>
                <a:gd name="T8" fmla="*/ 1 w 453"/>
                <a:gd name="T9" fmla="*/ 1 h 495"/>
                <a:gd name="T10" fmla="*/ 1 w 453"/>
                <a:gd name="T11" fmla="*/ 1 h 495"/>
                <a:gd name="T12" fmla="*/ 1 w 453"/>
                <a:gd name="T13" fmla="*/ 1 h 495"/>
                <a:gd name="T14" fmla="*/ 1 w 453"/>
                <a:gd name="T15" fmla="*/ 0 h 495"/>
                <a:gd name="T16" fmla="*/ 1 w 453"/>
                <a:gd name="T17" fmla="*/ 1 h 495"/>
                <a:gd name="T18" fmla="*/ 1 w 453"/>
                <a:gd name="T19" fmla="*/ 1 h 495"/>
                <a:gd name="T20" fmla="*/ 1 w 453"/>
                <a:gd name="T21" fmla="*/ 1 h 495"/>
                <a:gd name="T22" fmla="*/ 1 w 453"/>
                <a:gd name="T23" fmla="*/ 1 h 495"/>
                <a:gd name="T24" fmla="*/ 1 w 453"/>
                <a:gd name="T25" fmla="*/ 1 h 495"/>
                <a:gd name="T26" fmla="*/ 1 w 453"/>
                <a:gd name="T27" fmla="*/ 1 h 495"/>
                <a:gd name="T28" fmla="*/ 1 w 453"/>
                <a:gd name="T29" fmla="*/ 1 h 495"/>
                <a:gd name="T30" fmla="*/ 1 w 453"/>
                <a:gd name="T31" fmla="*/ 1 h 495"/>
                <a:gd name="T32" fmla="*/ 1 w 453"/>
                <a:gd name="T33" fmla="*/ 1 h 495"/>
                <a:gd name="T34" fmla="*/ 0 w 453"/>
                <a:gd name="T35" fmla="*/ 1 h 495"/>
                <a:gd name="T36" fmla="*/ 1 w 453"/>
                <a:gd name="T37" fmla="*/ 1 h 495"/>
                <a:gd name="T38" fmla="*/ 1 w 453"/>
                <a:gd name="T39" fmla="*/ 1 h 495"/>
                <a:gd name="T40" fmla="*/ 1 w 453"/>
                <a:gd name="T41" fmla="*/ 1 h 495"/>
                <a:gd name="T42" fmla="*/ 1 w 453"/>
                <a:gd name="T43" fmla="*/ 1 h 495"/>
                <a:gd name="T44" fmla="*/ 1 w 453"/>
                <a:gd name="T45" fmla="*/ 1 h 495"/>
                <a:gd name="T46" fmla="*/ 1 w 453"/>
                <a:gd name="T47" fmla="*/ 1 h 495"/>
                <a:gd name="T48" fmla="*/ 1 w 453"/>
                <a:gd name="T49" fmla="*/ 1 h 495"/>
                <a:gd name="T50" fmla="*/ 1 w 453"/>
                <a:gd name="T51" fmla="*/ 1 h 495"/>
                <a:gd name="T52" fmla="*/ 1 w 453"/>
                <a:gd name="T53" fmla="*/ 1 h 495"/>
                <a:gd name="T54" fmla="*/ 1 w 453"/>
                <a:gd name="T55" fmla="*/ 1 h 495"/>
                <a:gd name="T56" fmla="*/ 1 w 453"/>
                <a:gd name="T57" fmla="*/ 1 h 495"/>
                <a:gd name="T58" fmla="*/ 1 w 453"/>
                <a:gd name="T59" fmla="*/ 1 h 495"/>
                <a:gd name="T60" fmla="*/ 1 w 453"/>
                <a:gd name="T61" fmla="*/ 1 h 495"/>
                <a:gd name="T62" fmla="*/ 1 w 453"/>
                <a:gd name="T63" fmla="*/ 1 h 495"/>
                <a:gd name="T64" fmla="*/ 1 w 453"/>
                <a:gd name="T65" fmla="*/ 1 h 495"/>
                <a:gd name="T66" fmla="*/ 1 w 453"/>
                <a:gd name="T67" fmla="*/ 1 h 495"/>
                <a:gd name="T68" fmla="*/ 1 w 453"/>
                <a:gd name="T69" fmla="*/ 1 h 495"/>
                <a:gd name="T70" fmla="*/ 1 w 453"/>
                <a:gd name="T71" fmla="*/ 1 h 495"/>
                <a:gd name="T72" fmla="*/ 1 w 453"/>
                <a:gd name="T73" fmla="*/ 1 h 495"/>
                <a:gd name="T74" fmla="*/ 1 w 453"/>
                <a:gd name="T75" fmla="*/ 1 h 495"/>
                <a:gd name="T76" fmla="*/ 1 w 453"/>
                <a:gd name="T77" fmla="*/ 1 h 49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53"/>
                <a:gd name="T118" fmla="*/ 0 h 495"/>
                <a:gd name="T119" fmla="*/ 453 w 453"/>
                <a:gd name="T120" fmla="*/ 495 h 49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53" h="495">
                  <a:moveTo>
                    <a:pt x="401" y="225"/>
                  </a:moveTo>
                  <a:lnTo>
                    <a:pt x="401" y="225"/>
                  </a:lnTo>
                  <a:lnTo>
                    <a:pt x="419" y="160"/>
                  </a:lnTo>
                  <a:lnTo>
                    <a:pt x="453" y="144"/>
                  </a:lnTo>
                  <a:lnTo>
                    <a:pt x="453" y="129"/>
                  </a:lnTo>
                  <a:lnTo>
                    <a:pt x="436" y="112"/>
                  </a:lnTo>
                  <a:lnTo>
                    <a:pt x="419" y="16"/>
                  </a:lnTo>
                  <a:lnTo>
                    <a:pt x="382" y="0"/>
                  </a:lnTo>
                  <a:lnTo>
                    <a:pt x="330" y="33"/>
                  </a:lnTo>
                  <a:lnTo>
                    <a:pt x="313" y="16"/>
                  </a:lnTo>
                  <a:lnTo>
                    <a:pt x="88" y="16"/>
                  </a:lnTo>
                  <a:lnTo>
                    <a:pt x="88" y="64"/>
                  </a:lnTo>
                  <a:lnTo>
                    <a:pt x="71" y="81"/>
                  </a:lnTo>
                  <a:lnTo>
                    <a:pt x="52" y="96"/>
                  </a:lnTo>
                  <a:lnTo>
                    <a:pt x="52" y="177"/>
                  </a:lnTo>
                  <a:lnTo>
                    <a:pt x="52" y="192"/>
                  </a:lnTo>
                  <a:lnTo>
                    <a:pt x="35" y="192"/>
                  </a:lnTo>
                  <a:lnTo>
                    <a:pt x="0" y="255"/>
                  </a:lnTo>
                  <a:lnTo>
                    <a:pt x="35" y="303"/>
                  </a:lnTo>
                  <a:lnTo>
                    <a:pt x="17" y="303"/>
                  </a:lnTo>
                  <a:lnTo>
                    <a:pt x="52" y="336"/>
                  </a:lnTo>
                  <a:lnTo>
                    <a:pt x="52" y="369"/>
                  </a:lnTo>
                  <a:lnTo>
                    <a:pt x="88" y="384"/>
                  </a:lnTo>
                  <a:lnTo>
                    <a:pt x="158" y="465"/>
                  </a:lnTo>
                  <a:lnTo>
                    <a:pt x="175" y="480"/>
                  </a:lnTo>
                  <a:lnTo>
                    <a:pt x="227" y="480"/>
                  </a:lnTo>
                  <a:lnTo>
                    <a:pt x="244" y="495"/>
                  </a:lnTo>
                  <a:lnTo>
                    <a:pt x="278" y="495"/>
                  </a:lnTo>
                  <a:lnTo>
                    <a:pt x="330" y="480"/>
                  </a:lnTo>
                  <a:lnTo>
                    <a:pt x="348" y="480"/>
                  </a:lnTo>
                  <a:lnTo>
                    <a:pt x="382" y="480"/>
                  </a:lnTo>
                  <a:lnTo>
                    <a:pt x="382" y="447"/>
                  </a:lnTo>
                  <a:lnTo>
                    <a:pt x="365" y="447"/>
                  </a:lnTo>
                  <a:lnTo>
                    <a:pt x="330" y="399"/>
                  </a:lnTo>
                  <a:lnTo>
                    <a:pt x="313" y="384"/>
                  </a:lnTo>
                  <a:lnTo>
                    <a:pt x="330" y="369"/>
                  </a:lnTo>
                  <a:lnTo>
                    <a:pt x="348" y="321"/>
                  </a:lnTo>
                  <a:lnTo>
                    <a:pt x="401" y="255"/>
                  </a:lnTo>
                  <a:lnTo>
                    <a:pt x="401" y="22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Arial"/>
                <a:cs typeface="Arial"/>
              </a:endParaRPr>
            </a:p>
          </p:txBody>
        </p:sp>
        <p:sp>
          <p:nvSpPr>
            <p:cNvPr id="47" name="Freeform 1626"/>
            <p:cNvSpPr>
              <a:spLocks/>
            </p:cNvSpPr>
            <p:nvPr/>
          </p:nvSpPr>
          <p:spPr bwMode="auto">
            <a:xfrm>
              <a:off x="2607372" y="2803915"/>
              <a:ext cx="104058" cy="191479"/>
            </a:xfrm>
            <a:custGeom>
              <a:avLst/>
              <a:gdLst>
                <a:gd name="T0" fmla="*/ 0 w 212"/>
                <a:gd name="T1" fmla="*/ 1 h 288"/>
                <a:gd name="T2" fmla="*/ 0 w 212"/>
                <a:gd name="T3" fmla="*/ 1 h 288"/>
                <a:gd name="T4" fmla="*/ 0 w 212"/>
                <a:gd name="T5" fmla="*/ 1 h 288"/>
                <a:gd name="T6" fmla="*/ 0 w 212"/>
                <a:gd name="T7" fmla="*/ 1 h 288"/>
                <a:gd name="T8" fmla="*/ 0 w 212"/>
                <a:gd name="T9" fmla="*/ 1 h 288"/>
                <a:gd name="T10" fmla="*/ 0 w 212"/>
                <a:gd name="T11" fmla="*/ 1 h 288"/>
                <a:gd name="T12" fmla="*/ 0 w 212"/>
                <a:gd name="T13" fmla="*/ 1 h 288"/>
                <a:gd name="T14" fmla="*/ 0 w 212"/>
                <a:gd name="T15" fmla="*/ 1 h 288"/>
                <a:gd name="T16" fmla="*/ 0 w 212"/>
                <a:gd name="T17" fmla="*/ 1 h 288"/>
                <a:gd name="T18" fmla="*/ 0 w 212"/>
                <a:gd name="T19" fmla="*/ 1 h 288"/>
                <a:gd name="T20" fmla="*/ 0 w 212"/>
                <a:gd name="T21" fmla="*/ 0 h 288"/>
                <a:gd name="T22" fmla="*/ 0 w 212"/>
                <a:gd name="T23" fmla="*/ 1 h 288"/>
                <a:gd name="T24" fmla="*/ 0 w 212"/>
                <a:gd name="T25" fmla="*/ 1 h 288"/>
                <a:gd name="T26" fmla="*/ 0 w 212"/>
                <a:gd name="T27" fmla="*/ 1 h 288"/>
                <a:gd name="T28" fmla="*/ 0 w 212"/>
                <a:gd name="T29" fmla="*/ 1 h 288"/>
                <a:gd name="T30" fmla="*/ 0 w 212"/>
                <a:gd name="T31" fmla="*/ 1 h 288"/>
                <a:gd name="T32" fmla="*/ 0 w 212"/>
                <a:gd name="T33" fmla="*/ 1 h 288"/>
                <a:gd name="T34" fmla="*/ 0 w 212"/>
                <a:gd name="T35" fmla="*/ 1 h 288"/>
                <a:gd name="T36" fmla="*/ 0 w 212"/>
                <a:gd name="T37" fmla="*/ 1 h 288"/>
                <a:gd name="T38" fmla="*/ 0 w 212"/>
                <a:gd name="T39" fmla="*/ 1 h 288"/>
                <a:gd name="T40" fmla="*/ 0 w 212"/>
                <a:gd name="T41" fmla="*/ 1 h 288"/>
                <a:gd name="T42" fmla="*/ 0 w 212"/>
                <a:gd name="T43" fmla="*/ 1 h 288"/>
                <a:gd name="T44" fmla="*/ 0 w 212"/>
                <a:gd name="T45" fmla="*/ 1 h 288"/>
                <a:gd name="T46" fmla="*/ 0 w 212"/>
                <a:gd name="T47" fmla="*/ 1 h 288"/>
                <a:gd name="T48" fmla="*/ 0 w 212"/>
                <a:gd name="T49" fmla="*/ 1 h 288"/>
                <a:gd name="T50" fmla="*/ 0 w 212"/>
                <a:gd name="T51" fmla="*/ 1 h 288"/>
                <a:gd name="T52" fmla="*/ 0 w 212"/>
                <a:gd name="T53" fmla="*/ 1 h 288"/>
                <a:gd name="T54" fmla="*/ 0 w 212"/>
                <a:gd name="T55" fmla="*/ 1 h 28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12"/>
                <a:gd name="T85" fmla="*/ 0 h 288"/>
                <a:gd name="T86" fmla="*/ 212 w 212"/>
                <a:gd name="T87" fmla="*/ 288 h 28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12" h="288">
                  <a:moveTo>
                    <a:pt x="0" y="210"/>
                  </a:moveTo>
                  <a:lnTo>
                    <a:pt x="0" y="210"/>
                  </a:lnTo>
                  <a:lnTo>
                    <a:pt x="35" y="162"/>
                  </a:lnTo>
                  <a:lnTo>
                    <a:pt x="52" y="162"/>
                  </a:lnTo>
                  <a:lnTo>
                    <a:pt x="69" y="177"/>
                  </a:lnTo>
                  <a:lnTo>
                    <a:pt x="89" y="162"/>
                  </a:lnTo>
                  <a:lnTo>
                    <a:pt x="123" y="114"/>
                  </a:lnTo>
                  <a:lnTo>
                    <a:pt x="141" y="66"/>
                  </a:lnTo>
                  <a:lnTo>
                    <a:pt x="158" y="33"/>
                  </a:lnTo>
                  <a:lnTo>
                    <a:pt x="158" y="18"/>
                  </a:lnTo>
                  <a:lnTo>
                    <a:pt x="158" y="0"/>
                  </a:lnTo>
                  <a:lnTo>
                    <a:pt x="158" y="18"/>
                  </a:lnTo>
                  <a:lnTo>
                    <a:pt x="194" y="81"/>
                  </a:lnTo>
                  <a:lnTo>
                    <a:pt x="158" y="81"/>
                  </a:lnTo>
                  <a:lnTo>
                    <a:pt x="158" y="96"/>
                  </a:lnTo>
                  <a:lnTo>
                    <a:pt x="177" y="114"/>
                  </a:lnTo>
                  <a:lnTo>
                    <a:pt x="194" y="144"/>
                  </a:lnTo>
                  <a:lnTo>
                    <a:pt x="158" y="192"/>
                  </a:lnTo>
                  <a:lnTo>
                    <a:pt x="177" y="210"/>
                  </a:lnTo>
                  <a:lnTo>
                    <a:pt x="212" y="258"/>
                  </a:lnTo>
                  <a:lnTo>
                    <a:pt x="212" y="288"/>
                  </a:lnTo>
                  <a:lnTo>
                    <a:pt x="123" y="273"/>
                  </a:lnTo>
                  <a:lnTo>
                    <a:pt x="69" y="273"/>
                  </a:lnTo>
                  <a:lnTo>
                    <a:pt x="35" y="273"/>
                  </a:lnTo>
                  <a:lnTo>
                    <a:pt x="35" y="258"/>
                  </a:lnTo>
                  <a:lnTo>
                    <a:pt x="18" y="240"/>
                  </a:lnTo>
                  <a:lnTo>
                    <a:pt x="0" y="225"/>
                  </a:lnTo>
                  <a:lnTo>
                    <a:pt x="0" y="21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Arial"/>
                <a:cs typeface="Arial"/>
              </a:endParaRPr>
            </a:p>
          </p:txBody>
        </p:sp>
        <p:sp>
          <p:nvSpPr>
            <p:cNvPr id="48" name="Freeform 1627"/>
            <p:cNvSpPr>
              <a:spLocks/>
            </p:cNvSpPr>
            <p:nvPr/>
          </p:nvSpPr>
          <p:spPr bwMode="auto">
            <a:xfrm>
              <a:off x="2615301" y="2984756"/>
              <a:ext cx="26758" cy="21275"/>
            </a:xfrm>
            <a:custGeom>
              <a:avLst/>
              <a:gdLst>
                <a:gd name="T0" fmla="*/ 1 w 53"/>
                <a:gd name="T1" fmla="*/ 0 h 33"/>
                <a:gd name="T2" fmla="*/ 1 w 53"/>
                <a:gd name="T3" fmla="*/ 0 h 33"/>
                <a:gd name="T4" fmla="*/ 1 w 53"/>
                <a:gd name="T5" fmla="*/ 0 h 33"/>
                <a:gd name="T6" fmla="*/ 1 w 53"/>
                <a:gd name="T7" fmla="*/ 0 h 33"/>
                <a:gd name="T8" fmla="*/ 0 w 53"/>
                <a:gd name="T9" fmla="*/ 0 h 33"/>
                <a:gd name="T10" fmla="*/ 1 w 53"/>
                <a:gd name="T11" fmla="*/ 0 h 33"/>
                <a:gd name="T12" fmla="*/ 1 w 53"/>
                <a:gd name="T13" fmla="*/ 0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3"/>
                <a:gd name="T22" fmla="*/ 0 h 33"/>
                <a:gd name="T23" fmla="*/ 53 w 53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3" h="33">
                  <a:moveTo>
                    <a:pt x="53" y="0"/>
                  </a:moveTo>
                  <a:lnTo>
                    <a:pt x="53" y="0"/>
                  </a:lnTo>
                  <a:lnTo>
                    <a:pt x="53" y="33"/>
                  </a:lnTo>
                  <a:lnTo>
                    <a:pt x="17" y="33"/>
                  </a:lnTo>
                  <a:lnTo>
                    <a:pt x="0" y="33"/>
                  </a:lnTo>
                  <a:lnTo>
                    <a:pt x="17" y="0"/>
                  </a:lnTo>
                  <a:lnTo>
                    <a:pt x="53" y="0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Arial"/>
                <a:cs typeface="Arial"/>
              </a:endParaRPr>
            </a:p>
          </p:txBody>
        </p:sp>
        <p:sp>
          <p:nvSpPr>
            <p:cNvPr id="49" name="Freeform 1628"/>
            <p:cNvSpPr>
              <a:spLocks/>
            </p:cNvSpPr>
            <p:nvPr/>
          </p:nvSpPr>
          <p:spPr bwMode="auto">
            <a:xfrm>
              <a:off x="2943332" y="2772002"/>
              <a:ext cx="197215" cy="191479"/>
            </a:xfrm>
            <a:custGeom>
              <a:avLst/>
              <a:gdLst>
                <a:gd name="T0" fmla="*/ 0 w 399"/>
                <a:gd name="T1" fmla="*/ 1 h 288"/>
                <a:gd name="T2" fmla="*/ 0 w 399"/>
                <a:gd name="T3" fmla="*/ 1 h 288"/>
                <a:gd name="T4" fmla="*/ 0 w 399"/>
                <a:gd name="T5" fmla="*/ 1 h 288"/>
                <a:gd name="T6" fmla="*/ 0 w 399"/>
                <a:gd name="T7" fmla="*/ 1 h 288"/>
                <a:gd name="T8" fmla="*/ 0 w 399"/>
                <a:gd name="T9" fmla="*/ 1 h 288"/>
                <a:gd name="T10" fmla="*/ 0 w 399"/>
                <a:gd name="T11" fmla="*/ 1 h 288"/>
                <a:gd name="T12" fmla="*/ 0 w 399"/>
                <a:gd name="T13" fmla="*/ 1 h 288"/>
                <a:gd name="T14" fmla="*/ 0 w 399"/>
                <a:gd name="T15" fmla="*/ 1 h 288"/>
                <a:gd name="T16" fmla="*/ 0 w 399"/>
                <a:gd name="T17" fmla="*/ 1 h 288"/>
                <a:gd name="T18" fmla="*/ 0 w 399"/>
                <a:gd name="T19" fmla="*/ 1 h 288"/>
                <a:gd name="T20" fmla="*/ 0 w 399"/>
                <a:gd name="T21" fmla="*/ 1 h 288"/>
                <a:gd name="T22" fmla="*/ 0 w 399"/>
                <a:gd name="T23" fmla="*/ 1 h 288"/>
                <a:gd name="T24" fmla="*/ 0 w 399"/>
                <a:gd name="T25" fmla="*/ 1 h 288"/>
                <a:gd name="T26" fmla="*/ 0 w 399"/>
                <a:gd name="T27" fmla="*/ 1 h 288"/>
                <a:gd name="T28" fmla="*/ 0 w 399"/>
                <a:gd name="T29" fmla="*/ 1 h 288"/>
                <a:gd name="T30" fmla="*/ 0 w 399"/>
                <a:gd name="T31" fmla="*/ 1 h 288"/>
                <a:gd name="T32" fmla="*/ 0 w 399"/>
                <a:gd name="T33" fmla="*/ 1 h 288"/>
                <a:gd name="T34" fmla="*/ 0 w 399"/>
                <a:gd name="T35" fmla="*/ 1 h 288"/>
                <a:gd name="T36" fmla="*/ 0 w 399"/>
                <a:gd name="T37" fmla="*/ 1 h 288"/>
                <a:gd name="T38" fmla="*/ 0 w 399"/>
                <a:gd name="T39" fmla="*/ 1 h 288"/>
                <a:gd name="T40" fmla="*/ 0 w 399"/>
                <a:gd name="T41" fmla="*/ 1 h 288"/>
                <a:gd name="T42" fmla="*/ 0 w 399"/>
                <a:gd name="T43" fmla="*/ 1 h 288"/>
                <a:gd name="T44" fmla="*/ 0 w 399"/>
                <a:gd name="T45" fmla="*/ 1 h 288"/>
                <a:gd name="T46" fmla="*/ 0 w 399"/>
                <a:gd name="T47" fmla="*/ 1 h 288"/>
                <a:gd name="T48" fmla="*/ 0 w 399"/>
                <a:gd name="T49" fmla="*/ 1 h 288"/>
                <a:gd name="T50" fmla="*/ 0 w 399"/>
                <a:gd name="T51" fmla="*/ 0 h 288"/>
                <a:gd name="T52" fmla="*/ 0 w 399"/>
                <a:gd name="T53" fmla="*/ 1 h 288"/>
                <a:gd name="T54" fmla="*/ 0 w 399"/>
                <a:gd name="T55" fmla="*/ 1 h 288"/>
                <a:gd name="T56" fmla="*/ 0 w 399"/>
                <a:gd name="T57" fmla="*/ 1 h 28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99"/>
                <a:gd name="T88" fmla="*/ 0 h 288"/>
                <a:gd name="T89" fmla="*/ 399 w 399"/>
                <a:gd name="T90" fmla="*/ 288 h 28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99" h="288">
                  <a:moveTo>
                    <a:pt x="244" y="66"/>
                  </a:moveTo>
                  <a:lnTo>
                    <a:pt x="244" y="66"/>
                  </a:lnTo>
                  <a:lnTo>
                    <a:pt x="244" y="96"/>
                  </a:lnTo>
                  <a:lnTo>
                    <a:pt x="244" y="114"/>
                  </a:lnTo>
                  <a:lnTo>
                    <a:pt x="261" y="114"/>
                  </a:lnTo>
                  <a:lnTo>
                    <a:pt x="261" y="129"/>
                  </a:lnTo>
                  <a:lnTo>
                    <a:pt x="296" y="162"/>
                  </a:lnTo>
                  <a:lnTo>
                    <a:pt x="382" y="177"/>
                  </a:lnTo>
                  <a:lnTo>
                    <a:pt x="399" y="177"/>
                  </a:lnTo>
                  <a:lnTo>
                    <a:pt x="330" y="258"/>
                  </a:lnTo>
                  <a:lnTo>
                    <a:pt x="278" y="258"/>
                  </a:lnTo>
                  <a:lnTo>
                    <a:pt x="244" y="288"/>
                  </a:lnTo>
                  <a:lnTo>
                    <a:pt x="207" y="273"/>
                  </a:lnTo>
                  <a:lnTo>
                    <a:pt x="156" y="288"/>
                  </a:lnTo>
                  <a:lnTo>
                    <a:pt x="69" y="273"/>
                  </a:lnTo>
                  <a:lnTo>
                    <a:pt x="69" y="240"/>
                  </a:lnTo>
                  <a:lnTo>
                    <a:pt x="52" y="240"/>
                  </a:lnTo>
                  <a:lnTo>
                    <a:pt x="17" y="192"/>
                  </a:lnTo>
                  <a:lnTo>
                    <a:pt x="0" y="177"/>
                  </a:lnTo>
                  <a:lnTo>
                    <a:pt x="17" y="162"/>
                  </a:lnTo>
                  <a:lnTo>
                    <a:pt x="35" y="114"/>
                  </a:lnTo>
                  <a:lnTo>
                    <a:pt x="86" y="48"/>
                  </a:lnTo>
                  <a:lnTo>
                    <a:pt x="86" y="18"/>
                  </a:lnTo>
                  <a:lnTo>
                    <a:pt x="104" y="18"/>
                  </a:lnTo>
                  <a:lnTo>
                    <a:pt x="121" y="33"/>
                  </a:lnTo>
                  <a:lnTo>
                    <a:pt x="121" y="0"/>
                  </a:lnTo>
                  <a:lnTo>
                    <a:pt x="138" y="18"/>
                  </a:lnTo>
                  <a:lnTo>
                    <a:pt x="190" y="18"/>
                  </a:lnTo>
                  <a:lnTo>
                    <a:pt x="244" y="6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Arial"/>
                <a:cs typeface="Arial"/>
              </a:endParaRPr>
            </a:p>
          </p:txBody>
        </p:sp>
        <p:sp>
          <p:nvSpPr>
            <p:cNvPr id="50" name="Freeform 1629"/>
            <p:cNvSpPr>
              <a:spLocks/>
            </p:cNvSpPr>
            <p:nvPr/>
          </p:nvSpPr>
          <p:spPr bwMode="auto">
            <a:xfrm>
              <a:off x="3063247" y="2814553"/>
              <a:ext cx="17839" cy="31913"/>
            </a:xfrm>
            <a:custGeom>
              <a:avLst/>
              <a:gdLst>
                <a:gd name="T0" fmla="*/ 1 w 34"/>
                <a:gd name="T1" fmla="*/ 1 h 48"/>
                <a:gd name="T2" fmla="*/ 1 w 34"/>
                <a:gd name="T3" fmla="*/ 1 h 48"/>
                <a:gd name="T4" fmla="*/ 0 w 34"/>
                <a:gd name="T5" fmla="*/ 1 h 48"/>
                <a:gd name="T6" fmla="*/ 0 w 34"/>
                <a:gd name="T7" fmla="*/ 1 h 48"/>
                <a:gd name="T8" fmla="*/ 0 w 34"/>
                <a:gd name="T9" fmla="*/ 0 h 48"/>
                <a:gd name="T10" fmla="*/ 1 w 34"/>
                <a:gd name="T11" fmla="*/ 0 h 48"/>
                <a:gd name="T12" fmla="*/ 1 w 34"/>
                <a:gd name="T13" fmla="*/ 0 h 48"/>
                <a:gd name="T14" fmla="*/ 1 w 34"/>
                <a:gd name="T15" fmla="*/ 1 h 48"/>
                <a:gd name="T16" fmla="*/ 1 w 34"/>
                <a:gd name="T17" fmla="*/ 1 h 48"/>
                <a:gd name="T18" fmla="*/ 1 w 34"/>
                <a:gd name="T19" fmla="*/ 1 h 48"/>
                <a:gd name="T20" fmla="*/ 1 w 34"/>
                <a:gd name="T21" fmla="*/ 1 h 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4"/>
                <a:gd name="T34" fmla="*/ 0 h 48"/>
                <a:gd name="T35" fmla="*/ 34 w 34"/>
                <a:gd name="T36" fmla="*/ 48 h 4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4" h="48">
                  <a:moveTo>
                    <a:pt x="17" y="48"/>
                  </a:moveTo>
                  <a:lnTo>
                    <a:pt x="17" y="48"/>
                  </a:lnTo>
                  <a:lnTo>
                    <a:pt x="0" y="48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7" y="0"/>
                  </a:lnTo>
                  <a:lnTo>
                    <a:pt x="34" y="0"/>
                  </a:lnTo>
                  <a:lnTo>
                    <a:pt x="34" y="15"/>
                  </a:lnTo>
                  <a:lnTo>
                    <a:pt x="17" y="15"/>
                  </a:lnTo>
                  <a:lnTo>
                    <a:pt x="34" y="30"/>
                  </a:lnTo>
                  <a:lnTo>
                    <a:pt x="17" y="48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Arial"/>
                <a:cs typeface="Arial"/>
              </a:endParaRPr>
            </a:p>
          </p:txBody>
        </p:sp>
        <p:sp>
          <p:nvSpPr>
            <p:cNvPr id="51" name="Freeform 1630"/>
            <p:cNvSpPr>
              <a:spLocks/>
            </p:cNvSpPr>
            <p:nvPr/>
          </p:nvSpPr>
          <p:spPr bwMode="auto">
            <a:xfrm>
              <a:off x="2951260" y="2952843"/>
              <a:ext cx="111986" cy="148928"/>
            </a:xfrm>
            <a:custGeom>
              <a:avLst/>
              <a:gdLst>
                <a:gd name="T0" fmla="*/ 0 w 227"/>
                <a:gd name="T1" fmla="*/ 1 h 224"/>
                <a:gd name="T2" fmla="*/ 0 w 227"/>
                <a:gd name="T3" fmla="*/ 1 h 224"/>
                <a:gd name="T4" fmla="*/ 0 w 227"/>
                <a:gd name="T5" fmla="*/ 0 h 224"/>
                <a:gd name="T6" fmla="*/ 0 w 227"/>
                <a:gd name="T7" fmla="*/ 1 h 224"/>
                <a:gd name="T8" fmla="*/ 0 w 227"/>
                <a:gd name="T9" fmla="*/ 0 h 224"/>
                <a:gd name="T10" fmla="*/ 0 w 227"/>
                <a:gd name="T11" fmla="*/ 0 h 224"/>
                <a:gd name="T12" fmla="*/ 0 w 227"/>
                <a:gd name="T13" fmla="*/ 0 h 224"/>
                <a:gd name="T14" fmla="*/ 0 w 227"/>
                <a:gd name="T15" fmla="*/ 1 h 224"/>
                <a:gd name="T16" fmla="*/ 0 w 227"/>
                <a:gd name="T17" fmla="*/ 1 h 224"/>
                <a:gd name="T18" fmla="*/ 0 w 227"/>
                <a:gd name="T19" fmla="*/ 1 h 224"/>
                <a:gd name="T20" fmla="*/ 0 w 227"/>
                <a:gd name="T21" fmla="*/ 1 h 224"/>
                <a:gd name="T22" fmla="*/ 0 w 227"/>
                <a:gd name="T23" fmla="*/ 1 h 224"/>
                <a:gd name="T24" fmla="*/ 0 w 227"/>
                <a:gd name="T25" fmla="*/ 1 h 224"/>
                <a:gd name="T26" fmla="*/ 0 w 227"/>
                <a:gd name="T27" fmla="*/ 1 h 224"/>
                <a:gd name="T28" fmla="*/ 0 w 227"/>
                <a:gd name="T29" fmla="*/ 1 h 224"/>
                <a:gd name="T30" fmla="*/ 0 w 227"/>
                <a:gd name="T31" fmla="*/ 1 h 224"/>
                <a:gd name="T32" fmla="*/ 0 w 227"/>
                <a:gd name="T33" fmla="*/ 1 h 224"/>
                <a:gd name="T34" fmla="*/ 0 w 227"/>
                <a:gd name="T35" fmla="*/ 1 h 224"/>
                <a:gd name="T36" fmla="*/ 0 w 227"/>
                <a:gd name="T37" fmla="*/ 1 h 224"/>
                <a:gd name="T38" fmla="*/ 0 w 227"/>
                <a:gd name="T39" fmla="*/ 1 h 224"/>
                <a:gd name="T40" fmla="*/ 0 w 227"/>
                <a:gd name="T41" fmla="*/ 1 h 2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7"/>
                <a:gd name="T64" fmla="*/ 0 h 224"/>
                <a:gd name="T65" fmla="*/ 227 w 227"/>
                <a:gd name="T66" fmla="*/ 224 h 2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7" h="224">
                  <a:moveTo>
                    <a:pt x="227" y="15"/>
                  </a:moveTo>
                  <a:lnTo>
                    <a:pt x="227" y="15"/>
                  </a:lnTo>
                  <a:lnTo>
                    <a:pt x="192" y="0"/>
                  </a:lnTo>
                  <a:lnTo>
                    <a:pt x="140" y="15"/>
                  </a:lnTo>
                  <a:lnTo>
                    <a:pt x="52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18" y="15"/>
                  </a:lnTo>
                  <a:lnTo>
                    <a:pt x="35" y="63"/>
                  </a:lnTo>
                  <a:lnTo>
                    <a:pt x="0" y="111"/>
                  </a:lnTo>
                  <a:lnTo>
                    <a:pt x="0" y="129"/>
                  </a:lnTo>
                  <a:lnTo>
                    <a:pt x="18" y="129"/>
                  </a:lnTo>
                  <a:lnTo>
                    <a:pt x="104" y="176"/>
                  </a:lnTo>
                  <a:lnTo>
                    <a:pt x="104" y="207"/>
                  </a:lnTo>
                  <a:lnTo>
                    <a:pt x="158" y="224"/>
                  </a:lnTo>
                  <a:lnTo>
                    <a:pt x="175" y="176"/>
                  </a:lnTo>
                  <a:lnTo>
                    <a:pt x="192" y="176"/>
                  </a:lnTo>
                  <a:lnTo>
                    <a:pt x="210" y="144"/>
                  </a:lnTo>
                  <a:lnTo>
                    <a:pt x="192" y="129"/>
                  </a:lnTo>
                  <a:lnTo>
                    <a:pt x="192" y="48"/>
                  </a:lnTo>
                  <a:lnTo>
                    <a:pt x="227" y="1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Arial"/>
                <a:cs typeface="Arial"/>
              </a:endParaRPr>
            </a:p>
          </p:txBody>
        </p:sp>
        <p:sp>
          <p:nvSpPr>
            <p:cNvPr id="52" name="Freeform 1631"/>
            <p:cNvSpPr>
              <a:spLocks/>
            </p:cNvSpPr>
            <p:nvPr/>
          </p:nvSpPr>
          <p:spPr bwMode="auto">
            <a:xfrm>
              <a:off x="2891798" y="2952843"/>
              <a:ext cx="76309" cy="95739"/>
            </a:xfrm>
            <a:custGeom>
              <a:avLst/>
              <a:gdLst>
                <a:gd name="T0" fmla="*/ 0 w 156"/>
                <a:gd name="T1" fmla="*/ 0 h 144"/>
                <a:gd name="T2" fmla="*/ 0 w 156"/>
                <a:gd name="T3" fmla="*/ 0 h 144"/>
                <a:gd name="T4" fmla="*/ 0 w 156"/>
                <a:gd name="T5" fmla="*/ 1 h 144"/>
                <a:gd name="T6" fmla="*/ 0 w 156"/>
                <a:gd name="T7" fmla="*/ 1 h 144"/>
                <a:gd name="T8" fmla="*/ 0 w 156"/>
                <a:gd name="T9" fmla="*/ 1 h 144"/>
                <a:gd name="T10" fmla="*/ 0 w 156"/>
                <a:gd name="T11" fmla="*/ 1 h 144"/>
                <a:gd name="T12" fmla="*/ 0 w 156"/>
                <a:gd name="T13" fmla="*/ 1 h 144"/>
                <a:gd name="T14" fmla="*/ 0 w 156"/>
                <a:gd name="T15" fmla="*/ 1 h 144"/>
                <a:gd name="T16" fmla="*/ 0 w 156"/>
                <a:gd name="T17" fmla="*/ 1 h 144"/>
                <a:gd name="T18" fmla="*/ 0 w 156"/>
                <a:gd name="T19" fmla="*/ 1 h 144"/>
                <a:gd name="T20" fmla="*/ 0 w 156"/>
                <a:gd name="T21" fmla="*/ 1 h 144"/>
                <a:gd name="T22" fmla="*/ 0 w 156"/>
                <a:gd name="T23" fmla="*/ 1 h 144"/>
                <a:gd name="T24" fmla="*/ 0 w 156"/>
                <a:gd name="T25" fmla="*/ 1 h 144"/>
                <a:gd name="T26" fmla="*/ 0 w 156"/>
                <a:gd name="T27" fmla="*/ 1 h 144"/>
                <a:gd name="T28" fmla="*/ 0 w 156"/>
                <a:gd name="T29" fmla="*/ 1 h 144"/>
                <a:gd name="T30" fmla="*/ 0 w 156"/>
                <a:gd name="T31" fmla="*/ 0 h 14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6"/>
                <a:gd name="T49" fmla="*/ 0 h 144"/>
                <a:gd name="T50" fmla="*/ 156 w 156"/>
                <a:gd name="T51" fmla="*/ 144 h 14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6" h="144">
                  <a:moveTo>
                    <a:pt x="121" y="0"/>
                  </a:moveTo>
                  <a:lnTo>
                    <a:pt x="121" y="0"/>
                  </a:lnTo>
                  <a:lnTo>
                    <a:pt x="139" y="15"/>
                  </a:lnTo>
                  <a:lnTo>
                    <a:pt x="156" y="63"/>
                  </a:lnTo>
                  <a:lnTo>
                    <a:pt x="121" y="111"/>
                  </a:lnTo>
                  <a:lnTo>
                    <a:pt x="121" y="129"/>
                  </a:lnTo>
                  <a:lnTo>
                    <a:pt x="69" y="129"/>
                  </a:lnTo>
                  <a:lnTo>
                    <a:pt x="35" y="129"/>
                  </a:lnTo>
                  <a:lnTo>
                    <a:pt x="0" y="144"/>
                  </a:lnTo>
                  <a:lnTo>
                    <a:pt x="18" y="96"/>
                  </a:lnTo>
                  <a:lnTo>
                    <a:pt x="35" y="81"/>
                  </a:lnTo>
                  <a:lnTo>
                    <a:pt x="52" y="48"/>
                  </a:lnTo>
                  <a:lnTo>
                    <a:pt x="35" y="48"/>
                  </a:lnTo>
                  <a:lnTo>
                    <a:pt x="35" y="15"/>
                  </a:lnTo>
                  <a:lnTo>
                    <a:pt x="69" y="1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Arial"/>
                <a:cs typeface="Arial"/>
              </a:endParaRPr>
            </a:p>
          </p:txBody>
        </p:sp>
        <p:sp>
          <p:nvSpPr>
            <p:cNvPr id="53" name="Freeform 1632"/>
            <p:cNvSpPr>
              <a:spLocks/>
            </p:cNvSpPr>
            <p:nvPr/>
          </p:nvSpPr>
          <p:spPr bwMode="auto">
            <a:xfrm>
              <a:off x="2882879" y="3037945"/>
              <a:ext cx="25767" cy="31913"/>
            </a:xfrm>
            <a:custGeom>
              <a:avLst/>
              <a:gdLst>
                <a:gd name="T0" fmla="*/ 1 w 52"/>
                <a:gd name="T1" fmla="*/ 1 h 47"/>
                <a:gd name="T2" fmla="*/ 1 w 52"/>
                <a:gd name="T3" fmla="*/ 1 h 47"/>
                <a:gd name="T4" fmla="*/ 1 w 52"/>
                <a:gd name="T5" fmla="*/ 1 h 47"/>
                <a:gd name="T6" fmla="*/ 0 w 52"/>
                <a:gd name="T7" fmla="*/ 1 h 47"/>
                <a:gd name="T8" fmla="*/ 1 w 52"/>
                <a:gd name="T9" fmla="*/ 1 h 47"/>
                <a:gd name="T10" fmla="*/ 1 w 52"/>
                <a:gd name="T11" fmla="*/ 0 h 47"/>
                <a:gd name="T12" fmla="*/ 1 w 52"/>
                <a:gd name="T13" fmla="*/ 1 h 47"/>
                <a:gd name="T14" fmla="*/ 1 w 52"/>
                <a:gd name="T15" fmla="*/ 1 h 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2"/>
                <a:gd name="T25" fmla="*/ 0 h 47"/>
                <a:gd name="T26" fmla="*/ 52 w 52"/>
                <a:gd name="T27" fmla="*/ 47 h 4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2" h="47">
                  <a:moveTo>
                    <a:pt x="52" y="47"/>
                  </a:moveTo>
                  <a:lnTo>
                    <a:pt x="52" y="47"/>
                  </a:lnTo>
                  <a:lnTo>
                    <a:pt x="17" y="47"/>
                  </a:lnTo>
                  <a:lnTo>
                    <a:pt x="0" y="47"/>
                  </a:lnTo>
                  <a:lnTo>
                    <a:pt x="17" y="15"/>
                  </a:lnTo>
                  <a:lnTo>
                    <a:pt x="52" y="0"/>
                  </a:lnTo>
                  <a:lnTo>
                    <a:pt x="52" y="30"/>
                  </a:lnTo>
                  <a:lnTo>
                    <a:pt x="52" y="47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Arial"/>
                <a:cs typeface="Arial"/>
              </a:endParaRPr>
            </a:p>
          </p:txBody>
        </p:sp>
        <p:sp>
          <p:nvSpPr>
            <p:cNvPr id="54" name="Freeform 1633"/>
            <p:cNvSpPr>
              <a:spLocks/>
            </p:cNvSpPr>
            <p:nvPr/>
          </p:nvSpPr>
          <p:spPr bwMode="auto">
            <a:xfrm>
              <a:off x="2891798" y="3069858"/>
              <a:ext cx="16848" cy="31913"/>
            </a:xfrm>
            <a:custGeom>
              <a:avLst/>
              <a:gdLst>
                <a:gd name="T0" fmla="*/ 0 w 35"/>
                <a:gd name="T1" fmla="*/ 0 h 48"/>
                <a:gd name="T2" fmla="*/ 0 w 35"/>
                <a:gd name="T3" fmla="*/ 0 h 48"/>
                <a:gd name="T4" fmla="*/ 0 w 35"/>
                <a:gd name="T5" fmla="*/ 1 h 48"/>
                <a:gd name="T6" fmla="*/ 0 w 35"/>
                <a:gd name="T7" fmla="*/ 1 h 48"/>
                <a:gd name="T8" fmla="*/ 0 w 35"/>
                <a:gd name="T9" fmla="*/ 1 h 48"/>
                <a:gd name="T10" fmla="*/ 0 w 35"/>
                <a:gd name="T11" fmla="*/ 0 h 48"/>
                <a:gd name="T12" fmla="*/ 0 w 35"/>
                <a:gd name="T13" fmla="*/ 0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"/>
                <a:gd name="T22" fmla="*/ 0 h 48"/>
                <a:gd name="T23" fmla="*/ 35 w 35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" h="48">
                  <a:moveTo>
                    <a:pt x="35" y="0"/>
                  </a:moveTo>
                  <a:lnTo>
                    <a:pt x="35" y="0"/>
                  </a:lnTo>
                  <a:lnTo>
                    <a:pt x="35" y="16"/>
                  </a:lnTo>
                  <a:lnTo>
                    <a:pt x="0" y="48"/>
                  </a:lnTo>
                  <a:lnTo>
                    <a:pt x="0" y="16"/>
                  </a:lnTo>
                  <a:lnTo>
                    <a:pt x="0" y="0"/>
                  </a:lnTo>
                  <a:lnTo>
                    <a:pt x="35" y="0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Arial"/>
                <a:cs typeface="Arial"/>
              </a:endParaRPr>
            </a:p>
          </p:txBody>
        </p:sp>
        <p:sp>
          <p:nvSpPr>
            <p:cNvPr id="55" name="Freeform 1635"/>
            <p:cNvSpPr>
              <a:spLocks/>
            </p:cNvSpPr>
            <p:nvPr/>
          </p:nvSpPr>
          <p:spPr bwMode="auto">
            <a:xfrm>
              <a:off x="2375471" y="2358462"/>
              <a:ext cx="275507" cy="340407"/>
            </a:xfrm>
            <a:custGeom>
              <a:avLst/>
              <a:gdLst>
                <a:gd name="T0" fmla="*/ 1 w 555"/>
                <a:gd name="T1" fmla="*/ 1 h 512"/>
                <a:gd name="T2" fmla="*/ 1 w 555"/>
                <a:gd name="T3" fmla="*/ 1 h 512"/>
                <a:gd name="T4" fmla="*/ 1 w 555"/>
                <a:gd name="T5" fmla="*/ 1 h 512"/>
                <a:gd name="T6" fmla="*/ 1 w 555"/>
                <a:gd name="T7" fmla="*/ 1 h 512"/>
                <a:gd name="T8" fmla="*/ 1 w 555"/>
                <a:gd name="T9" fmla="*/ 1 h 512"/>
                <a:gd name="T10" fmla="*/ 1 w 555"/>
                <a:gd name="T11" fmla="*/ 1 h 512"/>
                <a:gd name="T12" fmla="*/ 1 w 555"/>
                <a:gd name="T13" fmla="*/ 1 h 512"/>
                <a:gd name="T14" fmla="*/ 1 w 555"/>
                <a:gd name="T15" fmla="*/ 1 h 512"/>
                <a:gd name="T16" fmla="*/ 0 w 555"/>
                <a:gd name="T17" fmla="*/ 1 h 512"/>
                <a:gd name="T18" fmla="*/ 0 w 555"/>
                <a:gd name="T19" fmla="*/ 1 h 512"/>
                <a:gd name="T20" fmla="*/ 1 w 555"/>
                <a:gd name="T21" fmla="*/ 1 h 512"/>
                <a:gd name="T22" fmla="*/ 1 w 555"/>
                <a:gd name="T23" fmla="*/ 1 h 512"/>
                <a:gd name="T24" fmla="*/ 1 w 555"/>
                <a:gd name="T25" fmla="*/ 1 h 512"/>
                <a:gd name="T26" fmla="*/ 1 w 555"/>
                <a:gd name="T27" fmla="*/ 1 h 512"/>
                <a:gd name="T28" fmla="*/ 1 w 555"/>
                <a:gd name="T29" fmla="*/ 1 h 512"/>
                <a:gd name="T30" fmla="*/ 1 w 555"/>
                <a:gd name="T31" fmla="*/ 1 h 512"/>
                <a:gd name="T32" fmla="*/ 1 w 555"/>
                <a:gd name="T33" fmla="*/ 1 h 512"/>
                <a:gd name="T34" fmla="*/ 1 w 555"/>
                <a:gd name="T35" fmla="*/ 1 h 512"/>
                <a:gd name="T36" fmla="*/ 1 w 555"/>
                <a:gd name="T37" fmla="*/ 1 h 512"/>
                <a:gd name="T38" fmla="*/ 1 w 555"/>
                <a:gd name="T39" fmla="*/ 1 h 512"/>
                <a:gd name="T40" fmla="*/ 1 w 555"/>
                <a:gd name="T41" fmla="*/ 1 h 512"/>
                <a:gd name="T42" fmla="*/ 1 w 555"/>
                <a:gd name="T43" fmla="*/ 1 h 512"/>
                <a:gd name="T44" fmla="*/ 1 w 555"/>
                <a:gd name="T45" fmla="*/ 1 h 512"/>
                <a:gd name="T46" fmla="*/ 1 w 555"/>
                <a:gd name="T47" fmla="*/ 1 h 512"/>
                <a:gd name="T48" fmla="*/ 1 w 555"/>
                <a:gd name="T49" fmla="*/ 1 h 512"/>
                <a:gd name="T50" fmla="*/ 1 w 555"/>
                <a:gd name="T51" fmla="*/ 1 h 512"/>
                <a:gd name="T52" fmla="*/ 1 w 555"/>
                <a:gd name="T53" fmla="*/ 1 h 512"/>
                <a:gd name="T54" fmla="*/ 1 w 555"/>
                <a:gd name="T55" fmla="*/ 1 h 512"/>
                <a:gd name="T56" fmla="*/ 1 w 555"/>
                <a:gd name="T57" fmla="*/ 1 h 512"/>
                <a:gd name="T58" fmla="*/ 1 w 555"/>
                <a:gd name="T59" fmla="*/ 1 h 512"/>
                <a:gd name="T60" fmla="*/ 1 w 555"/>
                <a:gd name="T61" fmla="*/ 1 h 512"/>
                <a:gd name="T62" fmla="*/ 1 w 555"/>
                <a:gd name="T63" fmla="*/ 0 h 512"/>
                <a:gd name="T64" fmla="*/ 1 w 555"/>
                <a:gd name="T65" fmla="*/ 1 h 512"/>
                <a:gd name="T66" fmla="*/ 1 w 555"/>
                <a:gd name="T67" fmla="*/ 0 h 512"/>
                <a:gd name="T68" fmla="*/ 1 w 555"/>
                <a:gd name="T69" fmla="*/ 1 h 512"/>
                <a:gd name="T70" fmla="*/ 1 w 555"/>
                <a:gd name="T71" fmla="*/ 0 h 512"/>
                <a:gd name="T72" fmla="*/ 1 w 555"/>
                <a:gd name="T73" fmla="*/ 1 h 512"/>
                <a:gd name="T74" fmla="*/ 1 w 555"/>
                <a:gd name="T75" fmla="*/ 1 h 512"/>
                <a:gd name="T76" fmla="*/ 1 w 555"/>
                <a:gd name="T77" fmla="*/ 1 h 51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55"/>
                <a:gd name="T118" fmla="*/ 0 h 512"/>
                <a:gd name="T119" fmla="*/ 555 w 555"/>
                <a:gd name="T120" fmla="*/ 512 h 51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55" h="512">
                  <a:moveTo>
                    <a:pt x="173" y="65"/>
                  </a:moveTo>
                  <a:lnTo>
                    <a:pt x="173" y="65"/>
                  </a:lnTo>
                  <a:lnTo>
                    <a:pt x="192" y="65"/>
                  </a:lnTo>
                  <a:lnTo>
                    <a:pt x="209" y="144"/>
                  </a:lnTo>
                  <a:lnTo>
                    <a:pt x="138" y="161"/>
                  </a:lnTo>
                  <a:lnTo>
                    <a:pt x="138" y="176"/>
                  </a:lnTo>
                  <a:lnTo>
                    <a:pt x="86" y="209"/>
                  </a:lnTo>
                  <a:lnTo>
                    <a:pt x="17" y="240"/>
                  </a:lnTo>
                  <a:lnTo>
                    <a:pt x="0" y="257"/>
                  </a:lnTo>
                  <a:lnTo>
                    <a:pt x="0" y="288"/>
                  </a:lnTo>
                  <a:lnTo>
                    <a:pt x="104" y="353"/>
                  </a:lnTo>
                  <a:lnTo>
                    <a:pt x="261" y="464"/>
                  </a:lnTo>
                  <a:lnTo>
                    <a:pt x="278" y="480"/>
                  </a:lnTo>
                  <a:lnTo>
                    <a:pt x="313" y="497"/>
                  </a:lnTo>
                  <a:lnTo>
                    <a:pt x="330" y="512"/>
                  </a:lnTo>
                  <a:lnTo>
                    <a:pt x="347" y="512"/>
                  </a:lnTo>
                  <a:lnTo>
                    <a:pt x="382" y="512"/>
                  </a:lnTo>
                  <a:lnTo>
                    <a:pt x="555" y="401"/>
                  </a:lnTo>
                  <a:lnTo>
                    <a:pt x="537" y="368"/>
                  </a:lnTo>
                  <a:lnTo>
                    <a:pt x="520" y="368"/>
                  </a:lnTo>
                  <a:lnTo>
                    <a:pt x="486" y="320"/>
                  </a:lnTo>
                  <a:lnTo>
                    <a:pt x="503" y="305"/>
                  </a:lnTo>
                  <a:lnTo>
                    <a:pt x="503" y="272"/>
                  </a:lnTo>
                  <a:lnTo>
                    <a:pt x="503" y="240"/>
                  </a:lnTo>
                  <a:lnTo>
                    <a:pt x="486" y="224"/>
                  </a:lnTo>
                  <a:lnTo>
                    <a:pt x="486" y="209"/>
                  </a:lnTo>
                  <a:lnTo>
                    <a:pt x="486" y="161"/>
                  </a:lnTo>
                  <a:lnTo>
                    <a:pt x="451" y="144"/>
                  </a:lnTo>
                  <a:lnTo>
                    <a:pt x="434" y="113"/>
                  </a:lnTo>
                  <a:lnTo>
                    <a:pt x="468" y="80"/>
                  </a:lnTo>
                  <a:lnTo>
                    <a:pt x="451" y="17"/>
                  </a:lnTo>
                  <a:lnTo>
                    <a:pt x="468" y="0"/>
                  </a:lnTo>
                  <a:lnTo>
                    <a:pt x="451" y="17"/>
                  </a:lnTo>
                  <a:lnTo>
                    <a:pt x="399" y="0"/>
                  </a:lnTo>
                  <a:lnTo>
                    <a:pt x="382" y="17"/>
                  </a:lnTo>
                  <a:lnTo>
                    <a:pt x="347" y="0"/>
                  </a:lnTo>
                  <a:lnTo>
                    <a:pt x="313" y="17"/>
                  </a:lnTo>
                  <a:lnTo>
                    <a:pt x="261" y="17"/>
                  </a:lnTo>
                  <a:lnTo>
                    <a:pt x="173" y="6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Arial"/>
                <a:cs typeface="Arial"/>
              </a:endParaRPr>
            </a:p>
          </p:txBody>
        </p:sp>
        <p:sp>
          <p:nvSpPr>
            <p:cNvPr id="56" name="Freeform 1636"/>
            <p:cNvSpPr>
              <a:spLocks/>
            </p:cNvSpPr>
            <p:nvPr/>
          </p:nvSpPr>
          <p:spPr bwMode="auto">
            <a:xfrm>
              <a:off x="2589534" y="2358462"/>
              <a:ext cx="52525" cy="139620"/>
            </a:xfrm>
            <a:custGeom>
              <a:avLst/>
              <a:gdLst>
                <a:gd name="T0" fmla="*/ 1 w 105"/>
                <a:gd name="T1" fmla="*/ 1 h 209"/>
                <a:gd name="T2" fmla="*/ 1 w 105"/>
                <a:gd name="T3" fmla="*/ 1 h 209"/>
                <a:gd name="T4" fmla="*/ 1 w 105"/>
                <a:gd name="T5" fmla="*/ 1 h 209"/>
                <a:gd name="T6" fmla="*/ 1 w 105"/>
                <a:gd name="T7" fmla="*/ 1 h 209"/>
                <a:gd name="T8" fmla="*/ 1 w 105"/>
                <a:gd name="T9" fmla="*/ 1 h 209"/>
                <a:gd name="T10" fmla="*/ 1 w 105"/>
                <a:gd name="T11" fmla="*/ 1 h 209"/>
                <a:gd name="T12" fmla="*/ 1 w 105"/>
                <a:gd name="T13" fmla="*/ 1 h 209"/>
                <a:gd name="T14" fmla="*/ 1 w 105"/>
                <a:gd name="T15" fmla="*/ 1 h 209"/>
                <a:gd name="T16" fmla="*/ 0 w 105"/>
                <a:gd name="T17" fmla="*/ 1 h 209"/>
                <a:gd name="T18" fmla="*/ 1 w 105"/>
                <a:gd name="T19" fmla="*/ 1 h 209"/>
                <a:gd name="T20" fmla="*/ 1 w 105"/>
                <a:gd name="T21" fmla="*/ 1 h 209"/>
                <a:gd name="T22" fmla="*/ 1 w 105"/>
                <a:gd name="T23" fmla="*/ 0 h 209"/>
                <a:gd name="T24" fmla="*/ 1 w 105"/>
                <a:gd name="T25" fmla="*/ 0 h 209"/>
                <a:gd name="T26" fmla="*/ 1 w 105"/>
                <a:gd name="T27" fmla="*/ 1 h 209"/>
                <a:gd name="T28" fmla="*/ 1 w 105"/>
                <a:gd name="T29" fmla="*/ 0 h 209"/>
                <a:gd name="T30" fmla="*/ 1 w 105"/>
                <a:gd name="T31" fmla="*/ 1 h 209"/>
                <a:gd name="T32" fmla="*/ 1 w 105"/>
                <a:gd name="T33" fmla="*/ 1 h 209"/>
                <a:gd name="T34" fmla="*/ 1 w 105"/>
                <a:gd name="T35" fmla="*/ 1 h 209"/>
                <a:gd name="T36" fmla="*/ 1 w 105"/>
                <a:gd name="T37" fmla="*/ 1 h 209"/>
                <a:gd name="T38" fmla="*/ 1 w 105"/>
                <a:gd name="T39" fmla="*/ 1 h 209"/>
                <a:gd name="T40" fmla="*/ 1 w 105"/>
                <a:gd name="T41" fmla="*/ 1 h 20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5"/>
                <a:gd name="T64" fmla="*/ 0 h 209"/>
                <a:gd name="T65" fmla="*/ 105 w 105"/>
                <a:gd name="T66" fmla="*/ 209 h 20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5" h="209">
                  <a:moveTo>
                    <a:pt x="105" y="128"/>
                  </a:moveTo>
                  <a:lnTo>
                    <a:pt x="105" y="128"/>
                  </a:lnTo>
                  <a:lnTo>
                    <a:pt x="105" y="144"/>
                  </a:lnTo>
                  <a:lnTo>
                    <a:pt x="71" y="176"/>
                  </a:lnTo>
                  <a:lnTo>
                    <a:pt x="71" y="192"/>
                  </a:lnTo>
                  <a:lnTo>
                    <a:pt x="54" y="209"/>
                  </a:lnTo>
                  <a:lnTo>
                    <a:pt x="54" y="161"/>
                  </a:lnTo>
                  <a:lnTo>
                    <a:pt x="17" y="144"/>
                  </a:lnTo>
                  <a:lnTo>
                    <a:pt x="0" y="113"/>
                  </a:lnTo>
                  <a:lnTo>
                    <a:pt x="34" y="80"/>
                  </a:lnTo>
                  <a:lnTo>
                    <a:pt x="17" y="17"/>
                  </a:lnTo>
                  <a:lnTo>
                    <a:pt x="34" y="0"/>
                  </a:lnTo>
                  <a:lnTo>
                    <a:pt x="71" y="0"/>
                  </a:lnTo>
                  <a:lnTo>
                    <a:pt x="88" y="17"/>
                  </a:lnTo>
                  <a:lnTo>
                    <a:pt x="105" y="0"/>
                  </a:lnTo>
                  <a:lnTo>
                    <a:pt x="88" y="32"/>
                  </a:lnTo>
                  <a:lnTo>
                    <a:pt x="105" y="65"/>
                  </a:lnTo>
                  <a:lnTo>
                    <a:pt x="71" y="96"/>
                  </a:lnTo>
                  <a:lnTo>
                    <a:pt x="71" y="113"/>
                  </a:lnTo>
                  <a:lnTo>
                    <a:pt x="105" y="113"/>
                  </a:lnTo>
                  <a:lnTo>
                    <a:pt x="105" y="12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Arial"/>
                <a:cs typeface="Arial"/>
              </a:endParaRPr>
            </a:p>
          </p:txBody>
        </p:sp>
        <p:sp>
          <p:nvSpPr>
            <p:cNvPr id="57" name="Freeform 1637"/>
            <p:cNvSpPr>
              <a:spLocks/>
            </p:cNvSpPr>
            <p:nvPr/>
          </p:nvSpPr>
          <p:spPr bwMode="auto">
            <a:xfrm>
              <a:off x="2324929" y="2591161"/>
              <a:ext cx="221991" cy="265943"/>
            </a:xfrm>
            <a:custGeom>
              <a:avLst/>
              <a:gdLst>
                <a:gd name="T0" fmla="*/ 0 w 449"/>
                <a:gd name="T1" fmla="*/ 0 h 399"/>
                <a:gd name="T2" fmla="*/ 0 w 449"/>
                <a:gd name="T3" fmla="*/ 0 h 399"/>
                <a:gd name="T4" fmla="*/ 0 w 449"/>
                <a:gd name="T5" fmla="*/ 1 h 399"/>
                <a:gd name="T6" fmla="*/ 0 w 449"/>
                <a:gd name="T7" fmla="*/ 1 h 399"/>
                <a:gd name="T8" fmla="*/ 0 w 449"/>
                <a:gd name="T9" fmla="*/ 1 h 399"/>
                <a:gd name="T10" fmla="*/ 0 w 449"/>
                <a:gd name="T11" fmla="*/ 1 h 399"/>
                <a:gd name="T12" fmla="*/ 0 w 449"/>
                <a:gd name="T13" fmla="*/ 1 h 399"/>
                <a:gd name="T14" fmla="*/ 0 w 449"/>
                <a:gd name="T15" fmla="*/ 1 h 399"/>
                <a:gd name="T16" fmla="*/ 0 w 449"/>
                <a:gd name="T17" fmla="*/ 1 h 399"/>
                <a:gd name="T18" fmla="*/ 0 w 449"/>
                <a:gd name="T19" fmla="*/ 1 h 399"/>
                <a:gd name="T20" fmla="*/ 0 w 449"/>
                <a:gd name="T21" fmla="*/ 1 h 399"/>
                <a:gd name="T22" fmla="*/ 0 w 449"/>
                <a:gd name="T23" fmla="*/ 1 h 399"/>
                <a:gd name="T24" fmla="*/ 0 w 449"/>
                <a:gd name="T25" fmla="*/ 1 h 399"/>
                <a:gd name="T26" fmla="*/ 0 w 449"/>
                <a:gd name="T27" fmla="*/ 1 h 399"/>
                <a:gd name="T28" fmla="*/ 0 w 449"/>
                <a:gd name="T29" fmla="*/ 1 h 399"/>
                <a:gd name="T30" fmla="*/ 0 w 449"/>
                <a:gd name="T31" fmla="*/ 1 h 399"/>
                <a:gd name="T32" fmla="*/ 0 w 449"/>
                <a:gd name="T33" fmla="*/ 1 h 399"/>
                <a:gd name="T34" fmla="*/ 0 w 449"/>
                <a:gd name="T35" fmla="*/ 1 h 399"/>
                <a:gd name="T36" fmla="*/ 0 w 449"/>
                <a:gd name="T37" fmla="*/ 1 h 399"/>
                <a:gd name="T38" fmla="*/ 0 w 449"/>
                <a:gd name="T39" fmla="*/ 1 h 399"/>
                <a:gd name="T40" fmla="*/ 0 w 449"/>
                <a:gd name="T41" fmla="*/ 1 h 399"/>
                <a:gd name="T42" fmla="*/ 0 w 449"/>
                <a:gd name="T43" fmla="*/ 1 h 399"/>
                <a:gd name="T44" fmla="*/ 0 w 449"/>
                <a:gd name="T45" fmla="*/ 1 h 399"/>
                <a:gd name="T46" fmla="*/ 0 w 449"/>
                <a:gd name="T47" fmla="*/ 1 h 399"/>
                <a:gd name="T48" fmla="*/ 0 w 449"/>
                <a:gd name="T49" fmla="*/ 1 h 399"/>
                <a:gd name="T50" fmla="*/ 0 w 449"/>
                <a:gd name="T51" fmla="*/ 1 h 399"/>
                <a:gd name="T52" fmla="*/ 0 w 449"/>
                <a:gd name="T53" fmla="*/ 1 h 399"/>
                <a:gd name="T54" fmla="*/ 0 w 449"/>
                <a:gd name="T55" fmla="*/ 1 h 399"/>
                <a:gd name="T56" fmla="*/ 0 w 449"/>
                <a:gd name="T57" fmla="*/ 0 h 399"/>
                <a:gd name="T58" fmla="*/ 0 w 449"/>
                <a:gd name="T59" fmla="*/ 0 h 39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49"/>
                <a:gd name="T91" fmla="*/ 0 h 399"/>
                <a:gd name="T92" fmla="*/ 449 w 449"/>
                <a:gd name="T93" fmla="*/ 399 h 39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49" h="399">
                  <a:moveTo>
                    <a:pt x="208" y="0"/>
                  </a:moveTo>
                  <a:lnTo>
                    <a:pt x="208" y="0"/>
                  </a:lnTo>
                  <a:lnTo>
                    <a:pt x="363" y="111"/>
                  </a:lnTo>
                  <a:lnTo>
                    <a:pt x="380" y="127"/>
                  </a:lnTo>
                  <a:lnTo>
                    <a:pt x="415" y="144"/>
                  </a:lnTo>
                  <a:lnTo>
                    <a:pt x="432" y="159"/>
                  </a:lnTo>
                  <a:lnTo>
                    <a:pt x="449" y="159"/>
                  </a:lnTo>
                  <a:lnTo>
                    <a:pt x="449" y="240"/>
                  </a:lnTo>
                  <a:lnTo>
                    <a:pt x="432" y="255"/>
                  </a:lnTo>
                  <a:lnTo>
                    <a:pt x="346" y="270"/>
                  </a:lnTo>
                  <a:lnTo>
                    <a:pt x="311" y="270"/>
                  </a:lnTo>
                  <a:lnTo>
                    <a:pt x="277" y="303"/>
                  </a:lnTo>
                  <a:lnTo>
                    <a:pt x="242" y="318"/>
                  </a:lnTo>
                  <a:lnTo>
                    <a:pt x="208" y="366"/>
                  </a:lnTo>
                  <a:lnTo>
                    <a:pt x="190" y="384"/>
                  </a:lnTo>
                  <a:lnTo>
                    <a:pt x="173" y="399"/>
                  </a:lnTo>
                  <a:lnTo>
                    <a:pt x="156" y="384"/>
                  </a:lnTo>
                  <a:lnTo>
                    <a:pt x="138" y="399"/>
                  </a:lnTo>
                  <a:lnTo>
                    <a:pt x="121" y="399"/>
                  </a:lnTo>
                  <a:lnTo>
                    <a:pt x="87" y="336"/>
                  </a:lnTo>
                  <a:lnTo>
                    <a:pt x="52" y="351"/>
                  </a:lnTo>
                  <a:lnTo>
                    <a:pt x="17" y="351"/>
                  </a:lnTo>
                  <a:lnTo>
                    <a:pt x="35" y="336"/>
                  </a:lnTo>
                  <a:lnTo>
                    <a:pt x="0" y="270"/>
                  </a:lnTo>
                  <a:lnTo>
                    <a:pt x="35" y="255"/>
                  </a:lnTo>
                  <a:lnTo>
                    <a:pt x="52" y="270"/>
                  </a:lnTo>
                  <a:lnTo>
                    <a:pt x="69" y="255"/>
                  </a:lnTo>
                  <a:lnTo>
                    <a:pt x="190" y="255"/>
                  </a:lnTo>
                  <a:lnTo>
                    <a:pt x="156" y="0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Arial"/>
                <a:cs typeface="Arial"/>
              </a:endParaRPr>
            </a:p>
          </p:txBody>
        </p:sp>
        <p:sp>
          <p:nvSpPr>
            <p:cNvPr id="58" name="Freeform 1638"/>
            <p:cNvSpPr>
              <a:spLocks/>
            </p:cNvSpPr>
            <p:nvPr/>
          </p:nvSpPr>
          <p:spPr bwMode="auto">
            <a:xfrm>
              <a:off x="2263485" y="2549940"/>
              <a:ext cx="163520" cy="223392"/>
            </a:xfrm>
            <a:custGeom>
              <a:avLst/>
              <a:gdLst>
                <a:gd name="T0" fmla="*/ 0 w 331"/>
                <a:gd name="T1" fmla="*/ 1 h 335"/>
                <a:gd name="T2" fmla="*/ 0 w 331"/>
                <a:gd name="T3" fmla="*/ 1 h 335"/>
                <a:gd name="T4" fmla="*/ 0 w 331"/>
                <a:gd name="T5" fmla="*/ 1 h 335"/>
                <a:gd name="T6" fmla="*/ 0 w 331"/>
                <a:gd name="T7" fmla="*/ 1 h 335"/>
                <a:gd name="T8" fmla="*/ 0 w 331"/>
                <a:gd name="T9" fmla="*/ 1 h 335"/>
                <a:gd name="T10" fmla="*/ 0 w 331"/>
                <a:gd name="T11" fmla="*/ 1 h 335"/>
                <a:gd name="T12" fmla="*/ 0 w 331"/>
                <a:gd name="T13" fmla="*/ 1 h 335"/>
                <a:gd name="T14" fmla="*/ 0 w 331"/>
                <a:gd name="T15" fmla="*/ 1 h 335"/>
                <a:gd name="T16" fmla="*/ 0 w 331"/>
                <a:gd name="T17" fmla="*/ 0 h 335"/>
                <a:gd name="T18" fmla="*/ 0 w 331"/>
                <a:gd name="T19" fmla="*/ 1 h 335"/>
                <a:gd name="T20" fmla="*/ 0 w 331"/>
                <a:gd name="T21" fmla="*/ 1 h 335"/>
                <a:gd name="T22" fmla="*/ 0 w 331"/>
                <a:gd name="T23" fmla="*/ 1 h 335"/>
                <a:gd name="T24" fmla="*/ 0 w 331"/>
                <a:gd name="T25" fmla="*/ 1 h 335"/>
                <a:gd name="T26" fmla="*/ 0 w 331"/>
                <a:gd name="T27" fmla="*/ 1 h 335"/>
                <a:gd name="T28" fmla="*/ 0 w 331"/>
                <a:gd name="T29" fmla="*/ 1 h 335"/>
                <a:gd name="T30" fmla="*/ 0 w 331"/>
                <a:gd name="T31" fmla="*/ 1 h 335"/>
                <a:gd name="T32" fmla="*/ 0 w 331"/>
                <a:gd name="T33" fmla="*/ 1 h 335"/>
                <a:gd name="T34" fmla="*/ 0 w 331"/>
                <a:gd name="T35" fmla="*/ 1 h 335"/>
                <a:gd name="T36" fmla="*/ 0 w 331"/>
                <a:gd name="T37" fmla="*/ 1 h 335"/>
                <a:gd name="T38" fmla="*/ 0 w 331"/>
                <a:gd name="T39" fmla="*/ 1 h 335"/>
                <a:gd name="T40" fmla="*/ 0 w 331"/>
                <a:gd name="T41" fmla="*/ 1 h 335"/>
                <a:gd name="T42" fmla="*/ 0 w 331"/>
                <a:gd name="T43" fmla="*/ 1 h 335"/>
                <a:gd name="T44" fmla="*/ 0 w 331"/>
                <a:gd name="T45" fmla="*/ 1 h 335"/>
                <a:gd name="T46" fmla="*/ 0 w 331"/>
                <a:gd name="T47" fmla="*/ 1 h 3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31"/>
                <a:gd name="T73" fmla="*/ 0 h 335"/>
                <a:gd name="T74" fmla="*/ 331 w 331"/>
                <a:gd name="T75" fmla="*/ 335 h 33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31" h="335">
                  <a:moveTo>
                    <a:pt x="0" y="176"/>
                  </a:moveTo>
                  <a:lnTo>
                    <a:pt x="0" y="176"/>
                  </a:lnTo>
                  <a:lnTo>
                    <a:pt x="18" y="161"/>
                  </a:lnTo>
                  <a:lnTo>
                    <a:pt x="106" y="161"/>
                  </a:lnTo>
                  <a:lnTo>
                    <a:pt x="106" y="128"/>
                  </a:lnTo>
                  <a:lnTo>
                    <a:pt x="140" y="113"/>
                  </a:lnTo>
                  <a:lnTo>
                    <a:pt x="140" y="32"/>
                  </a:lnTo>
                  <a:lnTo>
                    <a:pt x="227" y="32"/>
                  </a:lnTo>
                  <a:lnTo>
                    <a:pt x="227" y="0"/>
                  </a:lnTo>
                  <a:lnTo>
                    <a:pt x="331" y="65"/>
                  </a:lnTo>
                  <a:lnTo>
                    <a:pt x="279" y="65"/>
                  </a:lnTo>
                  <a:lnTo>
                    <a:pt x="313" y="320"/>
                  </a:lnTo>
                  <a:lnTo>
                    <a:pt x="192" y="320"/>
                  </a:lnTo>
                  <a:lnTo>
                    <a:pt x="175" y="335"/>
                  </a:lnTo>
                  <a:lnTo>
                    <a:pt x="158" y="320"/>
                  </a:lnTo>
                  <a:lnTo>
                    <a:pt x="123" y="335"/>
                  </a:lnTo>
                  <a:lnTo>
                    <a:pt x="106" y="305"/>
                  </a:lnTo>
                  <a:lnTo>
                    <a:pt x="52" y="288"/>
                  </a:lnTo>
                  <a:lnTo>
                    <a:pt x="18" y="288"/>
                  </a:lnTo>
                  <a:lnTo>
                    <a:pt x="0" y="305"/>
                  </a:lnTo>
                  <a:lnTo>
                    <a:pt x="18" y="240"/>
                  </a:lnTo>
                  <a:lnTo>
                    <a:pt x="0" y="224"/>
                  </a:lnTo>
                  <a:lnTo>
                    <a:pt x="18" y="192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Arial"/>
                <a:cs typeface="Arial"/>
              </a:endParaRPr>
            </a:p>
          </p:txBody>
        </p:sp>
        <p:sp>
          <p:nvSpPr>
            <p:cNvPr id="59" name="Freeform 1640"/>
            <p:cNvSpPr>
              <a:spLocks/>
            </p:cNvSpPr>
            <p:nvPr/>
          </p:nvSpPr>
          <p:spPr bwMode="auto">
            <a:xfrm>
              <a:off x="2262494" y="2793278"/>
              <a:ext cx="42614" cy="10638"/>
            </a:xfrm>
            <a:custGeom>
              <a:avLst/>
              <a:gdLst>
                <a:gd name="T0" fmla="*/ 0 w 87"/>
                <a:gd name="T1" fmla="*/ 1 h 15"/>
                <a:gd name="T2" fmla="*/ 0 w 87"/>
                <a:gd name="T3" fmla="*/ 1 h 15"/>
                <a:gd name="T4" fmla="*/ 0 w 87"/>
                <a:gd name="T5" fmla="*/ 1 h 15"/>
                <a:gd name="T6" fmla="*/ 0 w 87"/>
                <a:gd name="T7" fmla="*/ 0 h 15"/>
                <a:gd name="T8" fmla="*/ 0 w 87"/>
                <a:gd name="T9" fmla="*/ 1 h 15"/>
                <a:gd name="T10" fmla="*/ 0 w 87"/>
                <a:gd name="T11" fmla="*/ 0 h 15"/>
                <a:gd name="T12" fmla="*/ 0 w 87"/>
                <a:gd name="T13" fmla="*/ 0 h 15"/>
                <a:gd name="T14" fmla="*/ 0 w 87"/>
                <a:gd name="T15" fmla="*/ 0 h 15"/>
                <a:gd name="T16" fmla="*/ 0 w 87"/>
                <a:gd name="T17" fmla="*/ 1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7"/>
                <a:gd name="T28" fmla="*/ 0 h 15"/>
                <a:gd name="T29" fmla="*/ 87 w 87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7" h="15">
                  <a:moveTo>
                    <a:pt x="0" y="15"/>
                  </a:moveTo>
                  <a:lnTo>
                    <a:pt x="0" y="15"/>
                  </a:lnTo>
                  <a:lnTo>
                    <a:pt x="18" y="15"/>
                  </a:lnTo>
                  <a:lnTo>
                    <a:pt x="52" y="0"/>
                  </a:lnTo>
                  <a:lnTo>
                    <a:pt x="69" y="15"/>
                  </a:lnTo>
                  <a:lnTo>
                    <a:pt x="87" y="0"/>
                  </a:lnTo>
                  <a:lnTo>
                    <a:pt x="52" y="0"/>
                  </a:lnTo>
                  <a:lnTo>
                    <a:pt x="0" y="0"/>
                  </a:lnTo>
                  <a:lnTo>
                    <a:pt x="0" y="15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Arial"/>
                <a:cs typeface="Arial"/>
              </a:endParaRPr>
            </a:p>
          </p:txBody>
        </p:sp>
        <p:sp>
          <p:nvSpPr>
            <p:cNvPr id="60" name="Freeform 1641"/>
            <p:cNvSpPr>
              <a:spLocks/>
            </p:cNvSpPr>
            <p:nvPr/>
          </p:nvSpPr>
          <p:spPr bwMode="auto">
            <a:xfrm>
              <a:off x="2262494" y="2814553"/>
              <a:ext cx="42614" cy="31913"/>
            </a:xfrm>
            <a:custGeom>
              <a:avLst/>
              <a:gdLst>
                <a:gd name="T0" fmla="*/ 0 w 87"/>
                <a:gd name="T1" fmla="*/ 1 h 48"/>
                <a:gd name="T2" fmla="*/ 0 w 87"/>
                <a:gd name="T3" fmla="*/ 1 h 48"/>
                <a:gd name="T4" fmla="*/ 0 w 87"/>
                <a:gd name="T5" fmla="*/ 1 h 48"/>
                <a:gd name="T6" fmla="*/ 0 w 87"/>
                <a:gd name="T7" fmla="*/ 0 h 48"/>
                <a:gd name="T8" fmla="*/ 0 w 87"/>
                <a:gd name="T9" fmla="*/ 0 h 48"/>
                <a:gd name="T10" fmla="*/ 0 w 87"/>
                <a:gd name="T11" fmla="*/ 1 h 48"/>
                <a:gd name="T12" fmla="*/ 0 w 87"/>
                <a:gd name="T13" fmla="*/ 1 h 48"/>
                <a:gd name="T14" fmla="*/ 0 w 87"/>
                <a:gd name="T15" fmla="*/ 1 h 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7"/>
                <a:gd name="T25" fmla="*/ 0 h 48"/>
                <a:gd name="T26" fmla="*/ 87 w 87"/>
                <a:gd name="T27" fmla="*/ 48 h 4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7" h="48">
                  <a:moveTo>
                    <a:pt x="52" y="48"/>
                  </a:moveTo>
                  <a:lnTo>
                    <a:pt x="52" y="48"/>
                  </a:lnTo>
                  <a:lnTo>
                    <a:pt x="87" y="15"/>
                  </a:lnTo>
                  <a:lnTo>
                    <a:pt x="87" y="0"/>
                  </a:lnTo>
                  <a:lnTo>
                    <a:pt x="0" y="0"/>
                  </a:lnTo>
                  <a:lnTo>
                    <a:pt x="35" y="15"/>
                  </a:lnTo>
                  <a:lnTo>
                    <a:pt x="35" y="30"/>
                  </a:lnTo>
                  <a:lnTo>
                    <a:pt x="52" y="48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Arial"/>
                <a:cs typeface="Arial"/>
              </a:endParaRPr>
            </a:p>
          </p:txBody>
        </p:sp>
        <p:sp>
          <p:nvSpPr>
            <p:cNvPr id="61" name="Freeform 1642"/>
            <p:cNvSpPr>
              <a:spLocks/>
            </p:cNvSpPr>
            <p:nvPr/>
          </p:nvSpPr>
          <p:spPr bwMode="auto">
            <a:xfrm>
              <a:off x="2314027" y="2857104"/>
              <a:ext cx="35677" cy="53189"/>
            </a:xfrm>
            <a:custGeom>
              <a:avLst/>
              <a:gdLst>
                <a:gd name="T0" fmla="*/ 0 w 71"/>
                <a:gd name="T1" fmla="*/ 0 h 81"/>
                <a:gd name="T2" fmla="*/ 0 w 71"/>
                <a:gd name="T3" fmla="*/ 0 h 81"/>
                <a:gd name="T4" fmla="*/ 1 w 71"/>
                <a:gd name="T5" fmla="*/ 0 h 81"/>
                <a:gd name="T6" fmla="*/ 1 w 71"/>
                <a:gd name="T7" fmla="*/ 0 h 81"/>
                <a:gd name="T8" fmla="*/ 1 w 71"/>
                <a:gd name="T9" fmla="*/ 0 h 81"/>
                <a:gd name="T10" fmla="*/ 1 w 71"/>
                <a:gd name="T11" fmla="*/ 0 h 81"/>
                <a:gd name="T12" fmla="*/ 1 w 71"/>
                <a:gd name="T13" fmla="*/ 0 h 81"/>
                <a:gd name="T14" fmla="*/ 1 w 71"/>
                <a:gd name="T15" fmla="*/ 0 h 81"/>
                <a:gd name="T16" fmla="*/ 0 w 71"/>
                <a:gd name="T17" fmla="*/ 0 h 81"/>
                <a:gd name="T18" fmla="*/ 0 w 71"/>
                <a:gd name="T19" fmla="*/ 0 h 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1"/>
                <a:gd name="T31" fmla="*/ 0 h 81"/>
                <a:gd name="T32" fmla="*/ 71 w 71"/>
                <a:gd name="T33" fmla="*/ 81 h 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1" h="81">
                  <a:moveTo>
                    <a:pt x="0" y="15"/>
                  </a:moveTo>
                  <a:lnTo>
                    <a:pt x="0" y="15"/>
                  </a:lnTo>
                  <a:lnTo>
                    <a:pt x="19" y="0"/>
                  </a:lnTo>
                  <a:lnTo>
                    <a:pt x="36" y="0"/>
                  </a:lnTo>
                  <a:lnTo>
                    <a:pt x="71" y="33"/>
                  </a:lnTo>
                  <a:lnTo>
                    <a:pt x="71" y="48"/>
                  </a:lnTo>
                  <a:lnTo>
                    <a:pt x="36" y="81"/>
                  </a:lnTo>
                  <a:lnTo>
                    <a:pt x="19" y="63"/>
                  </a:lnTo>
                  <a:lnTo>
                    <a:pt x="0" y="63"/>
                  </a:lnTo>
                  <a:lnTo>
                    <a:pt x="0" y="15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Arial"/>
                <a:cs typeface="Arial"/>
              </a:endParaRPr>
            </a:p>
          </p:txBody>
        </p:sp>
        <p:sp>
          <p:nvSpPr>
            <p:cNvPr id="62" name="Freeform 1643"/>
            <p:cNvSpPr>
              <a:spLocks/>
            </p:cNvSpPr>
            <p:nvPr/>
          </p:nvSpPr>
          <p:spPr bwMode="auto">
            <a:xfrm>
              <a:off x="2330875" y="2878379"/>
              <a:ext cx="61444" cy="74464"/>
            </a:xfrm>
            <a:custGeom>
              <a:avLst/>
              <a:gdLst>
                <a:gd name="T0" fmla="*/ 1 w 122"/>
                <a:gd name="T1" fmla="*/ 1 h 111"/>
                <a:gd name="T2" fmla="*/ 1 w 122"/>
                <a:gd name="T3" fmla="*/ 1 h 111"/>
                <a:gd name="T4" fmla="*/ 1 w 122"/>
                <a:gd name="T5" fmla="*/ 1 h 111"/>
                <a:gd name="T6" fmla="*/ 1 w 122"/>
                <a:gd name="T7" fmla="*/ 1 h 111"/>
                <a:gd name="T8" fmla="*/ 1 w 122"/>
                <a:gd name="T9" fmla="*/ 1 h 111"/>
                <a:gd name="T10" fmla="*/ 1 w 122"/>
                <a:gd name="T11" fmla="*/ 1 h 111"/>
                <a:gd name="T12" fmla="*/ 1 w 122"/>
                <a:gd name="T13" fmla="*/ 0 h 111"/>
                <a:gd name="T14" fmla="*/ 1 w 122"/>
                <a:gd name="T15" fmla="*/ 1 h 111"/>
                <a:gd name="T16" fmla="*/ 0 w 122"/>
                <a:gd name="T17" fmla="*/ 1 h 111"/>
                <a:gd name="T18" fmla="*/ 1 w 122"/>
                <a:gd name="T19" fmla="*/ 1 h 111"/>
                <a:gd name="T20" fmla="*/ 1 w 122"/>
                <a:gd name="T21" fmla="*/ 1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2"/>
                <a:gd name="T34" fmla="*/ 0 h 111"/>
                <a:gd name="T35" fmla="*/ 122 w 122"/>
                <a:gd name="T36" fmla="*/ 111 h 1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2" h="111">
                  <a:moveTo>
                    <a:pt x="122" y="111"/>
                  </a:moveTo>
                  <a:lnTo>
                    <a:pt x="122" y="111"/>
                  </a:lnTo>
                  <a:lnTo>
                    <a:pt x="122" y="78"/>
                  </a:lnTo>
                  <a:lnTo>
                    <a:pt x="86" y="63"/>
                  </a:lnTo>
                  <a:lnTo>
                    <a:pt x="86" y="30"/>
                  </a:lnTo>
                  <a:lnTo>
                    <a:pt x="69" y="30"/>
                  </a:lnTo>
                  <a:lnTo>
                    <a:pt x="51" y="0"/>
                  </a:lnTo>
                  <a:lnTo>
                    <a:pt x="34" y="15"/>
                  </a:lnTo>
                  <a:lnTo>
                    <a:pt x="0" y="48"/>
                  </a:lnTo>
                  <a:lnTo>
                    <a:pt x="86" y="111"/>
                  </a:lnTo>
                  <a:lnTo>
                    <a:pt x="122" y="111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Arial"/>
                <a:cs typeface="Arial"/>
              </a:endParaRPr>
            </a:p>
          </p:txBody>
        </p:sp>
        <p:sp>
          <p:nvSpPr>
            <p:cNvPr id="63" name="Freeform 1644"/>
            <p:cNvSpPr>
              <a:spLocks/>
            </p:cNvSpPr>
            <p:nvPr/>
          </p:nvSpPr>
          <p:spPr bwMode="auto">
            <a:xfrm>
              <a:off x="2374480" y="2846466"/>
              <a:ext cx="86220" cy="106377"/>
            </a:xfrm>
            <a:custGeom>
              <a:avLst/>
              <a:gdLst>
                <a:gd name="T0" fmla="*/ 1 w 173"/>
                <a:gd name="T1" fmla="*/ 1 h 159"/>
                <a:gd name="T2" fmla="*/ 1 w 173"/>
                <a:gd name="T3" fmla="*/ 1 h 159"/>
                <a:gd name="T4" fmla="*/ 1 w 173"/>
                <a:gd name="T5" fmla="*/ 1 h 159"/>
                <a:gd name="T6" fmla="*/ 1 w 173"/>
                <a:gd name="T7" fmla="*/ 1 h 159"/>
                <a:gd name="T8" fmla="*/ 1 w 173"/>
                <a:gd name="T9" fmla="*/ 1 h 159"/>
                <a:gd name="T10" fmla="*/ 1 w 173"/>
                <a:gd name="T11" fmla="*/ 1 h 159"/>
                <a:gd name="T12" fmla="*/ 1 w 173"/>
                <a:gd name="T13" fmla="*/ 1 h 159"/>
                <a:gd name="T14" fmla="*/ 1 w 173"/>
                <a:gd name="T15" fmla="*/ 0 h 159"/>
                <a:gd name="T16" fmla="*/ 1 w 173"/>
                <a:gd name="T17" fmla="*/ 1 h 159"/>
                <a:gd name="T18" fmla="*/ 1 w 173"/>
                <a:gd name="T19" fmla="*/ 0 h 159"/>
                <a:gd name="T20" fmla="*/ 1 w 173"/>
                <a:gd name="T21" fmla="*/ 1 h 159"/>
                <a:gd name="T22" fmla="*/ 1 w 173"/>
                <a:gd name="T23" fmla="*/ 1 h 159"/>
                <a:gd name="T24" fmla="*/ 1 w 173"/>
                <a:gd name="T25" fmla="*/ 1 h 159"/>
                <a:gd name="T26" fmla="*/ 1 w 173"/>
                <a:gd name="T27" fmla="*/ 1 h 159"/>
                <a:gd name="T28" fmla="*/ 1 w 173"/>
                <a:gd name="T29" fmla="*/ 1 h 159"/>
                <a:gd name="T30" fmla="*/ 1 w 173"/>
                <a:gd name="T31" fmla="*/ 1 h 159"/>
                <a:gd name="T32" fmla="*/ 0 w 173"/>
                <a:gd name="T33" fmla="*/ 1 h 159"/>
                <a:gd name="T34" fmla="*/ 0 w 173"/>
                <a:gd name="T35" fmla="*/ 1 h 159"/>
                <a:gd name="T36" fmla="*/ 1 w 173"/>
                <a:gd name="T37" fmla="*/ 1 h 159"/>
                <a:gd name="T38" fmla="*/ 1 w 173"/>
                <a:gd name="T39" fmla="*/ 1 h 159"/>
                <a:gd name="T40" fmla="*/ 1 w 173"/>
                <a:gd name="T41" fmla="*/ 1 h 159"/>
                <a:gd name="T42" fmla="*/ 1 w 173"/>
                <a:gd name="T43" fmla="*/ 1 h 159"/>
                <a:gd name="T44" fmla="*/ 1 w 173"/>
                <a:gd name="T45" fmla="*/ 1 h 15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3"/>
                <a:gd name="T70" fmla="*/ 0 h 159"/>
                <a:gd name="T71" fmla="*/ 173 w 173"/>
                <a:gd name="T72" fmla="*/ 159 h 15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3" h="159">
                  <a:moveTo>
                    <a:pt x="155" y="144"/>
                  </a:moveTo>
                  <a:lnTo>
                    <a:pt x="155" y="144"/>
                  </a:lnTo>
                  <a:lnTo>
                    <a:pt x="155" y="96"/>
                  </a:lnTo>
                  <a:lnTo>
                    <a:pt x="173" y="63"/>
                  </a:lnTo>
                  <a:lnTo>
                    <a:pt x="155" y="30"/>
                  </a:lnTo>
                  <a:lnTo>
                    <a:pt x="138" y="15"/>
                  </a:lnTo>
                  <a:lnTo>
                    <a:pt x="104" y="15"/>
                  </a:lnTo>
                  <a:lnTo>
                    <a:pt x="86" y="0"/>
                  </a:lnTo>
                  <a:lnTo>
                    <a:pt x="69" y="15"/>
                  </a:lnTo>
                  <a:lnTo>
                    <a:pt x="52" y="0"/>
                  </a:lnTo>
                  <a:lnTo>
                    <a:pt x="34" y="15"/>
                  </a:lnTo>
                  <a:lnTo>
                    <a:pt x="17" y="15"/>
                  </a:lnTo>
                  <a:lnTo>
                    <a:pt x="17" y="30"/>
                  </a:lnTo>
                  <a:lnTo>
                    <a:pt x="17" y="48"/>
                  </a:lnTo>
                  <a:lnTo>
                    <a:pt x="17" y="63"/>
                  </a:lnTo>
                  <a:lnTo>
                    <a:pt x="17" y="78"/>
                  </a:lnTo>
                  <a:lnTo>
                    <a:pt x="0" y="78"/>
                  </a:lnTo>
                  <a:lnTo>
                    <a:pt x="0" y="111"/>
                  </a:lnTo>
                  <a:lnTo>
                    <a:pt x="34" y="126"/>
                  </a:lnTo>
                  <a:lnTo>
                    <a:pt x="34" y="159"/>
                  </a:lnTo>
                  <a:lnTo>
                    <a:pt x="69" y="144"/>
                  </a:lnTo>
                  <a:lnTo>
                    <a:pt x="121" y="144"/>
                  </a:lnTo>
                  <a:lnTo>
                    <a:pt x="155" y="14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Arial"/>
                <a:cs typeface="Arial"/>
              </a:endParaRPr>
            </a:p>
          </p:txBody>
        </p:sp>
        <p:sp>
          <p:nvSpPr>
            <p:cNvPr id="64" name="Freeform 1645"/>
            <p:cNvSpPr>
              <a:spLocks/>
            </p:cNvSpPr>
            <p:nvPr/>
          </p:nvSpPr>
          <p:spPr bwMode="auto">
            <a:xfrm>
              <a:off x="2418086" y="2772002"/>
              <a:ext cx="102076" cy="95739"/>
            </a:xfrm>
            <a:custGeom>
              <a:avLst/>
              <a:gdLst>
                <a:gd name="T0" fmla="*/ 0 w 208"/>
                <a:gd name="T1" fmla="*/ 1 h 144"/>
                <a:gd name="T2" fmla="*/ 0 w 208"/>
                <a:gd name="T3" fmla="*/ 1 h 144"/>
                <a:gd name="T4" fmla="*/ 0 w 208"/>
                <a:gd name="T5" fmla="*/ 1 h 144"/>
                <a:gd name="T6" fmla="*/ 0 w 208"/>
                <a:gd name="T7" fmla="*/ 1 h 144"/>
                <a:gd name="T8" fmla="*/ 0 w 208"/>
                <a:gd name="T9" fmla="*/ 1 h 144"/>
                <a:gd name="T10" fmla="*/ 0 w 208"/>
                <a:gd name="T11" fmla="*/ 0 h 144"/>
                <a:gd name="T12" fmla="*/ 0 w 208"/>
                <a:gd name="T13" fmla="*/ 0 h 144"/>
                <a:gd name="T14" fmla="*/ 0 w 208"/>
                <a:gd name="T15" fmla="*/ 1 h 144"/>
                <a:gd name="T16" fmla="*/ 0 w 208"/>
                <a:gd name="T17" fmla="*/ 1 h 144"/>
                <a:gd name="T18" fmla="*/ 0 w 208"/>
                <a:gd name="T19" fmla="*/ 1 h 144"/>
                <a:gd name="T20" fmla="*/ 0 w 208"/>
                <a:gd name="T21" fmla="*/ 1 h 144"/>
                <a:gd name="T22" fmla="*/ 0 w 208"/>
                <a:gd name="T23" fmla="*/ 1 h 144"/>
                <a:gd name="T24" fmla="*/ 0 w 208"/>
                <a:gd name="T25" fmla="*/ 1 h 144"/>
                <a:gd name="T26" fmla="*/ 0 w 208"/>
                <a:gd name="T27" fmla="*/ 1 h 144"/>
                <a:gd name="T28" fmla="*/ 0 w 208"/>
                <a:gd name="T29" fmla="*/ 1 h 144"/>
                <a:gd name="T30" fmla="*/ 0 w 208"/>
                <a:gd name="T31" fmla="*/ 1 h 144"/>
                <a:gd name="T32" fmla="*/ 0 w 208"/>
                <a:gd name="T33" fmla="*/ 1 h 144"/>
                <a:gd name="T34" fmla="*/ 0 w 208"/>
                <a:gd name="T35" fmla="*/ 1 h 144"/>
                <a:gd name="T36" fmla="*/ 0 w 208"/>
                <a:gd name="T37" fmla="*/ 1 h 14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8"/>
                <a:gd name="T58" fmla="*/ 0 h 144"/>
                <a:gd name="T59" fmla="*/ 208 w 208"/>
                <a:gd name="T60" fmla="*/ 144 h 14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8" h="144">
                  <a:moveTo>
                    <a:pt x="0" y="114"/>
                  </a:moveTo>
                  <a:lnTo>
                    <a:pt x="0" y="114"/>
                  </a:lnTo>
                  <a:lnTo>
                    <a:pt x="18" y="96"/>
                  </a:lnTo>
                  <a:lnTo>
                    <a:pt x="52" y="48"/>
                  </a:lnTo>
                  <a:lnTo>
                    <a:pt x="87" y="33"/>
                  </a:lnTo>
                  <a:lnTo>
                    <a:pt x="121" y="0"/>
                  </a:lnTo>
                  <a:lnTo>
                    <a:pt x="156" y="0"/>
                  </a:lnTo>
                  <a:lnTo>
                    <a:pt x="156" y="33"/>
                  </a:lnTo>
                  <a:lnTo>
                    <a:pt x="190" y="66"/>
                  </a:lnTo>
                  <a:lnTo>
                    <a:pt x="208" y="66"/>
                  </a:lnTo>
                  <a:lnTo>
                    <a:pt x="208" y="81"/>
                  </a:lnTo>
                  <a:lnTo>
                    <a:pt x="173" y="96"/>
                  </a:lnTo>
                  <a:lnTo>
                    <a:pt x="138" y="96"/>
                  </a:lnTo>
                  <a:lnTo>
                    <a:pt x="69" y="96"/>
                  </a:lnTo>
                  <a:lnTo>
                    <a:pt x="69" y="114"/>
                  </a:lnTo>
                  <a:lnTo>
                    <a:pt x="69" y="144"/>
                  </a:lnTo>
                  <a:lnTo>
                    <a:pt x="52" y="129"/>
                  </a:lnTo>
                  <a:lnTo>
                    <a:pt x="18" y="129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Arial"/>
                <a:cs typeface="Arial"/>
              </a:endParaRPr>
            </a:p>
          </p:txBody>
        </p:sp>
        <p:sp>
          <p:nvSpPr>
            <p:cNvPr id="65" name="Freeform 1646"/>
            <p:cNvSpPr>
              <a:spLocks/>
            </p:cNvSpPr>
            <p:nvPr/>
          </p:nvSpPr>
          <p:spPr bwMode="auto">
            <a:xfrm>
              <a:off x="2486467" y="2835829"/>
              <a:ext cx="25767" cy="85102"/>
            </a:xfrm>
            <a:custGeom>
              <a:avLst/>
              <a:gdLst>
                <a:gd name="T0" fmla="*/ 1 w 52"/>
                <a:gd name="T1" fmla="*/ 0 h 129"/>
                <a:gd name="T2" fmla="*/ 1 w 52"/>
                <a:gd name="T3" fmla="*/ 0 h 129"/>
                <a:gd name="T4" fmla="*/ 0 w 52"/>
                <a:gd name="T5" fmla="*/ 0 h 129"/>
                <a:gd name="T6" fmla="*/ 1 w 52"/>
                <a:gd name="T7" fmla="*/ 0 h 129"/>
                <a:gd name="T8" fmla="*/ 1 w 52"/>
                <a:gd name="T9" fmla="*/ 0 h 129"/>
                <a:gd name="T10" fmla="*/ 1 w 52"/>
                <a:gd name="T11" fmla="*/ 0 h 129"/>
                <a:gd name="T12" fmla="*/ 1 w 52"/>
                <a:gd name="T13" fmla="*/ 0 h 129"/>
                <a:gd name="T14" fmla="*/ 1 w 52"/>
                <a:gd name="T15" fmla="*/ 0 h 129"/>
                <a:gd name="T16" fmla="*/ 1 w 52"/>
                <a:gd name="T17" fmla="*/ 0 h 129"/>
                <a:gd name="T18" fmla="*/ 1 w 52"/>
                <a:gd name="T19" fmla="*/ 0 h 129"/>
                <a:gd name="T20" fmla="*/ 1 w 52"/>
                <a:gd name="T21" fmla="*/ 0 h 1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2"/>
                <a:gd name="T34" fmla="*/ 0 h 129"/>
                <a:gd name="T35" fmla="*/ 52 w 52"/>
                <a:gd name="T36" fmla="*/ 129 h 1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2" h="129">
                  <a:moveTo>
                    <a:pt x="35" y="0"/>
                  </a:moveTo>
                  <a:lnTo>
                    <a:pt x="35" y="0"/>
                  </a:lnTo>
                  <a:lnTo>
                    <a:pt x="0" y="0"/>
                  </a:lnTo>
                  <a:lnTo>
                    <a:pt x="18" y="66"/>
                  </a:lnTo>
                  <a:lnTo>
                    <a:pt x="35" y="114"/>
                  </a:lnTo>
                  <a:lnTo>
                    <a:pt x="35" y="129"/>
                  </a:lnTo>
                  <a:lnTo>
                    <a:pt x="52" y="129"/>
                  </a:lnTo>
                  <a:lnTo>
                    <a:pt x="52" y="66"/>
                  </a:lnTo>
                  <a:lnTo>
                    <a:pt x="52" y="33"/>
                  </a:lnTo>
                  <a:lnTo>
                    <a:pt x="35" y="18"/>
                  </a:lnTo>
                  <a:lnTo>
                    <a:pt x="35" y="0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Arial"/>
                <a:cs typeface="Arial"/>
              </a:endParaRPr>
            </a:p>
          </p:txBody>
        </p:sp>
        <p:sp>
          <p:nvSpPr>
            <p:cNvPr id="66" name="Freeform 1647"/>
            <p:cNvSpPr>
              <a:spLocks/>
            </p:cNvSpPr>
            <p:nvPr/>
          </p:nvSpPr>
          <p:spPr bwMode="auto">
            <a:xfrm>
              <a:off x="2495386" y="2623074"/>
              <a:ext cx="216045" cy="202116"/>
            </a:xfrm>
            <a:custGeom>
              <a:avLst/>
              <a:gdLst>
                <a:gd name="T0" fmla="*/ 1 w 436"/>
                <a:gd name="T1" fmla="*/ 1 h 303"/>
                <a:gd name="T2" fmla="*/ 1 w 436"/>
                <a:gd name="T3" fmla="*/ 1 h 303"/>
                <a:gd name="T4" fmla="*/ 1 w 436"/>
                <a:gd name="T5" fmla="*/ 1 h 303"/>
                <a:gd name="T6" fmla="*/ 1 w 436"/>
                <a:gd name="T7" fmla="*/ 1 h 303"/>
                <a:gd name="T8" fmla="*/ 1 w 436"/>
                <a:gd name="T9" fmla="*/ 1 h 303"/>
                <a:gd name="T10" fmla="*/ 1 w 436"/>
                <a:gd name="T11" fmla="*/ 1 h 303"/>
                <a:gd name="T12" fmla="*/ 1 w 436"/>
                <a:gd name="T13" fmla="*/ 1 h 303"/>
                <a:gd name="T14" fmla="*/ 1 w 436"/>
                <a:gd name="T15" fmla="*/ 0 h 303"/>
                <a:gd name="T16" fmla="*/ 1 w 436"/>
                <a:gd name="T17" fmla="*/ 0 h 303"/>
                <a:gd name="T18" fmla="*/ 1 w 436"/>
                <a:gd name="T19" fmla="*/ 1 h 303"/>
                <a:gd name="T20" fmla="*/ 1 w 436"/>
                <a:gd name="T21" fmla="*/ 1 h 303"/>
                <a:gd name="T22" fmla="*/ 1 w 436"/>
                <a:gd name="T23" fmla="*/ 1 h 303"/>
                <a:gd name="T24" fmla="*/ 1 w 436"/>
                <a:gd name="T25" fmla="*/ 1 h 303"/>
                <a:gd name="T26" fmla="*/ 0 w 436"/>
                <a:gd name="T27" fmla="*/ 1 h 303"/>
                <a:gd name="T28" fmla="*/ 0 w 436"/>
                <a:gd name="T29" fmla="*/ 1 h 303"/>
                <a:gd name="T30" fmla="*/ 1 w 436"/>
                <a:gd name="T31" fmla="*/ 1 h 303"/>
                <a:gd name="T32" fmla="*/ 1 w 436"/>
                <a:gd name="T33" fmla="*/ 1 h 303"/>
                <a:gd name="T34" fmla="*/ 1 w 436"/>
                <a:gd name="T35" fmla="*/ 1 h 303"/>
                <a:gd name="T36" fmla="*/ 1 w 436"/>
                <a:gd name="T37" fmla="*/ 1 h 303"/>
                <a:gd name="T38" fmla="*/ 1 w 436"/>
                <a:gd name="T39" fmla="*/ 1 h 303"/>
                <a:gd name="T40" fmla="*/ 1 w 436"/>
                <a:gd name="T41" fmla="*/ 1 h 303"/>
                <a:gd name="T42" fmla="*/ 1 w 436"/>
                <a:gd name="T43" fmla="*/ 1 h 303"/>
                <a:gd name="T44" fmla="*/ 1 w 436"/>
                <a:gd name="T45" fmla="*/ 1 h 303"/>
                <a:gd name="T46" fmla="*/ 1 w 436"/>
                <a:gd name="T47" fmla="*/ 1 h 303"/>
                <a:gd name="T48" fmla="*/ 1 w 436"/>
                <a:gd name="T49" fmla="*/ 1 h 303"/>
                <a:gd name="T50" fmla="*/ 1 w 436"/>
                <a:gd name="T51" fmla="*/ 1 h 303"/>
                <a:gd name="T52" fmla="*/ 1 w 436"/>
                <a:gd name="T53" fmla="*/ 1 h 303"/>
                <a:gd name="T54" fmla="*/ 1 w 436"/>
                <a:gd name="T55" fmla="*/ 1 h 303"/>
                <a:gd name="T56" fmla="*/ 1 w 436"/>
                <a:gd name="T57" fmla="*/ 1 h 303"/>
                <a:gd name="T58" fmla="*/ 1 w 436"/>
                <a:gd name="T59" fmla="*/ 1 h 303"/>
                <a:gd name="T60" fmla="*/ 1 w 436"/>
                <a:gd name="T61" fmla="*/ 1 h 30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36"/>
                <a:gd name="T94" fmla="*/ 0 h 303"/>
                <a:gd name="T95" fmla="*/ 436 w 436"/>
                <a:gd name="T96" fmla="*/ 303 h 30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36" h="303">
                  <a:moveTo>
                    <a:pt x="366" y="255"/>
                  </a:moveTo>
                  <a:lnTo>
                    <a:pt x="366" y="255"/>
                  </a:lnTo>
                  <a:lnTo>
                    <a:pt x="366" y="240"/>
                  </a:lnTo>
                  <a:lnTo>
                    <a:pt x="418" y="175"/>
                  </a:lnTo>
                  <a:lnTo>
                    <a:pt x="436" y="79"/>
                  </a:lnTo>
                  <a:lnTo>
                    <a:pt x="401" y="48"/>
                  </a:lnTo>
                  <a:lnTo>
                    <a:pt x="401" y="15"/>
                  </a:lnTo>
                  <a:lnTo>
                    <a:pt x="384" y="0"/>
                  </a:lnTo>
                  <a:lnTo>
                    <a:pt x="313" y="0"/>
                  </a:lnTo>
                  <a:lnTo>
                    <a:pt x="140" y="111"/>
                  </a:lnTo>
                  <a:lnTo>
                    <a:pt x="105" y="111"/>
                  </a:lnTo>
                  <a:lnTo>
                    <a:pt x="105" y="192"/>
                  </a:lnTo>
                  <a:lnTo>
                    <a:pt x="86" y="207"/>
                  </a:lnTo>
                  <a:lnTo>
                    <a:pt x="0" y="222"/>
                  </a:lnTo>
                  <a:lnTo>
                    <a:pt x="0" y="255"/>
                  </a:lnTo>
                  <a:lnTo>
                    <a:pt x="34" y="288"/>
                  </a:lnTo>
                  <a:lnTo>
                    <a:pt x="52" y="288"/>
                  </a:lnTo>
                  <a:lnTo>
                    <a:pt x="52" y="303"/>
                  </a:lnTo>
                  <a:lnTo>
                    <a:pt x="52" y="288"/>
                  </a:lnTo>
                  <a:lnTo>
                    <a:pt x="69" y="288"/>
                  </a:lnTo>
                  <a:lnTo>
                    <a:pt x="86" y="303"/>
                  </a:lnTo>
                  <a:lnTo>
                    <a:pt x="86" y="288"/>
                  </a:lnTo>
                  <a:lnTo>
                    <a:pt x="123" y="255"/>
                  </a:lnTo>
                  <a:lnTo>
                    <a:pt x="140" y="255"/>
                  </a:lnTo>
                  <a:lnTo>
                    <a:pt x="192" y="270"/>
                  </a:lnTo>
                  <a:lnTo>
                    <a:pt x="209" y="270"/>
                  </a:lnTo>
                  <a:lnTo>
                    <a:pt x="244" y="288"/>
                  </a:lnTo>
                  <a:lnTo>
                    <a:pt x="278" y="270"/>
                  </a:lnTo>
                  <a:lnTo>
                    <a:pt x="332" y="270"/>
                  </a:lnTo>
                  <a:lnTo>
                    <a:pt x="349" y="255"/>
                  </a:lnTo>
                  <a:lnTo>
                    <a:pt x="366" y="25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Arial"/>
                <a:cs typeface="Arial"/>
              </a:endParaRPr>
            </a:p>
          </p:txBody>
        </p:sp>
        <p:sp>
          <p:nvSpPr>
            <p:cNvPr id="67" name="Freeform 1648"/>
            <p:cNvSpPr>
              <a:spLocks/>
            </p:cNvSpPr>
            <p:nvPr/>
          </p:nvSpPr>
          <p:spPr bwMode="auto">
            <a:xfrm>
              <a:off x="2255557" y="2740089"/>
              <a:ext cx="85229" cy="74464"/>
            </a:xfrm>
            <a:custGeom>
              <a:avLst/>
              <a:gdLst>
                <a:gd name="T0" fmla="*/ 0 w 173"/>
                <a:gd name="T1" fmla="*/ 0 h 113"/>
                <a:gd name="T2" fmla="*/ 0 w 173"/>
                <a:gd name="T3" fmla="*/ 0 h 113"/>
                <a:gd name="T4" fmla="*/ 0 w 173"/>
                <a:gd name="T5" fmla="*/ 0 h 113"/>
                <a:gd name="T6" fmla="*/ 0 w 173"/>
                <a:gd name="T7" fmla="*/ 0 h 113"/>
                <a:gd name="T8" fmla="*/ 0 w 173"/>
                <a:gd name="T9" fmla="*/ 0 h 113"/>
                <a:gd name="T10" fmla="*/ 0 w 173"/>
                <a:gd name="T11" fmla="*/ 0 h 113"/>
                <a:gd name="T12" fmla="*/ 0 w 173"/>
                <a:gd name="T13" fmla="*/ 0 h 113"/>
                <a:gd name="T14" fmla="*/ 0 w 173"/>
                <a:gd name="T15" fmla="*/ 0 h 113"/>
                <a:gd name="T16" fmla="*/ 0 w 173"/>
                <a:gd name="T17" fmla="*/ 0 h 113"/>
                <a:gd name="T18" fmla="*/ 0 w 173"/>
                <a:gd name="T19" fmla="*/ 0 h 113"/>
                <a:gd name="T20" fmla="*/ 0 w 173"/>
                <a:gd name="T21" fmla="*/ 0 h 113"/>
                <a:gd name="T22" fmla="*/ 0 w 173"/>
                <a:gd name="T23" fmla="*/ 0 h 113"/>
                <a:gd name="T24" fmla="*/ 0 w 173"/>
                <a:gd name="T25" fmla="*/ 0 h 113"/>
                <a:gd name="T26" fmla="*/ 0 w 173"/>
                <a:gd name="T27" fmla="*/ 0 h 113"/>
                <a:gd name="T28" fmla="*/ 0 w 173"/>
                <a:gd name="T29" fmla="*/ 0 h 113"/>
                <a:gd name="T30" fmla="*/ 0 w 173"/>
                <a:gd name="T31" fmla="*/ 0 h 113"/>
                <a:gd name="T32" fmla="*/ 0 w 173"/>
                <a:gd name="T33" fmla="*/ 0 h 113"/>
                <a:gd name="T34" fmla="*/ 0 w 173"/>
                <a:gd name="T35" fmla="*/ 0 h 11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3"/>
                <a:gd name="T55" fmla="*/ 0 h 113"/>
                <a:gd name="T56" fmla="*/ 173 w 173"/>
                <a:gd name="T57" fmla="*/ 113 h 11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3" h="113">
                  <a:moveTo>
                    <a:pt x="17" y="95"/>
                  </a:moveTo>
                  <a:lnTo>
                    <a:pt x="17" y="95"/>
                  </a:lnTo>
                  <a:lnTo>
                    <a:pt x="35" y="95"/>
                  </a:lnTo>
                  <a:lnTo>
                    <a:pt x="69" y="80"/>
                  </a:lnTo>
                  <a:lnTo>
                    <a:pt x="86" y="95"/>
                  </a:lnTo>
                  <a:lnTo>
                    <a:pt x="104" y="80"/>
                  </a:lnTo>
                  <a:lnTo>
                    <a:pt x="69" y="80"/>
                  </a:lnTo>
                  <a:lnTo>
                    <a:pt x="17" y="80"/>
                  </a:lnTo>
                  <a:lnTo>
                    <a:pt x="0" y="47"/>
                  </a:lnTo>
                  <a:lnTo>
                    <a:pt x="17" y="17"/>
                  </a:lnTo>
                  <a:lnTo>
                    <a:pt x="35" y="0"/>
                  </a:lnTo>
                  <a:lnTo>
                    <a:pt x="69" y="0"/>
                  </a:lnTo>
                  <a:lnTo>
                    <a:pt x="121" y="17"/>
                  </a:lnTo>
                  <a:lnTo>
                    <a:pt x="138" y="47"/>
                  </a:lnTo>
                  <a:lnTo>
                    <a:pt x="173" y="113"/>
                  </a:lnTo>
                  <a:lnTo>
                    <a:pt x="104" y="113"/>
                  </a:lnTo>
                  <a:lnTo>
                    <a:pt x="17" y="113"/>
                  </a:lnTo>
                  <a:lnTo>
                    <a:pt x="17" y="9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Arial"/>
                <a:cs typeface="Arial"/>
              </a:endParaRPr>
            </a:p>
          </p:txBody>
        </p:sp>
        <p:sp>
          <p:nvSpPr>
            <p:cNvPr id="68" name="Freeform 1649"/>
            <p:cNvSpPr>
              <a:spLocks/>
            </p:cNvSpPr>
            <p:nvPr/>
          </p:nvSpPr>
          <p:spPr bwMode="auto">
            <a:xfrm>
              <a:off x="2452772" y="2835829"/>
              <a:ext cx="51534" cy="106377"/>
            </a:xfrm>
            <a:custGeom>
              <a:avLst/>
              <a:gdLst>
                <a:gd name="T0" fmla="*/ 0 w 104"/>
                <a:gd name="T1" fmla="*/ 0 h 162"/>
                <a:gd name="T2" fmla="*/ 0 w 104"/>
                <a:gd name="T3" fmla="*/ 0 h 162"/>
                <a:gd name="T4" fmla="*/ 0 w 104"/>
                <a:gd name="T5" fmla="*/ 0 h 162"/>
                <a:gd name="T6" fmla="*/ 0 w 104"/>
                <a:gd name="T7" fmla="*/ 0 h 162"/>
                <a:gd name="T8" fmla="*/ 1 w 104"/>
                <a:gd name="T9" fmla="*/ 0 h 162"/>
                <a:gd name="T10" fmla="*/ 1 w 104"/>
                <a:gd name="T11" fmla="*/ 0 h 162"/>
                <a:gd name="T12" fmla="*/ 1 w 104"/>
                <a:gd name="T13" fmla="*/ 0 h 162"/>
                <a:gd name="T14" fmla="*/ 1 w 104"/>
                <a:gd name="T15" fmla="*/ 0 h 162"/>
                <a:gd name="T16" fmla="*/ 1 w 104"/>
                <a:gd name="T17" fmla="*/ 0 h 162"/>
                <a:gd name="T18" fmla="*/ 0 w 104"/>
                <a:gd name="T19" fmla="*/ 0 h 162"/>
                <a:gd name="T20" fmla="*/ 0 w 104"/>
                <a:gd name="T21" fmla="*/ 0 h 162"/>
                <a:gd name="T22" fmla="*/ 1 w 104"/>
                <a:gd name="T23" fmla="*/ 0 h 162"/>
                <a:gd name="T24" fmla="*/ 0 w 104"/>
                <a:gd name="T25" fmla="*/ 0 h 1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4"/>
                <a:gd name="T40" fmla="*/ 0 h 162"/>
                <a:gd name="T41" fmla="*/ 104 w 104"/>
                <a:gd name="T42" fmla="*/ 162 h 16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4" h="162">
                  <a:moveTo>
                    <a:pt x="0" y="48"/>
                  </a:moveTo>
                  <a:lnTo>
                    <a:pt x="0" y="4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69" y="0"/>
                  </a:lnTo>
                  <a:lnTo>
                    <a:pt x="87" y="66"/>
                  </a:lnTo>
                  <a:lnTo>
                    <a:pt x="104" y="114"/>
                  </a:lnTo>
                  <a:lnTo>
                    <a:pt x="104" y="129"/>
                  </a:lnTo>
                  <a:lnTo>
                    <a:pt x="18" y="162"/>
                  </a:lnTo>
                  <a:lnTo>
                    <a:pt x="0" y="162"/>
                  </a:lnTo>
                  <a:lnTo>
                    <a:pt x="0" y="114"/>
                  </a:lnTo>
                  <a:lnTo>
                    <a:pt x="18" y="81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Arial"/>
                <a:cs typeface="Arial"/>
              </a:endParaRPr>
            </a:p>
          </p:txBody>
        </p:sp>
        <p:sp>
          <p:nvSpPr>
            <p:cNvPr id="69" name="Freeform 1650"/>
            <p:cNvSpPr>
              <a:spLocks/>
            </p:cNvSpPr>
            <p:nvPr/>
          </p:nvSpPr>
          <p:spPr bwMode="auto">
            <a:xfrm>
              <a:off x="2529081" y="2793278"/>
              <a:ext cx="156583" cy="159566"/>
            </a:xfrm>
            <a:custGeom>
              <a:avLst/>
              <a:gdLst>
                <a:gd name="T0" fmla="*/ 0 w 317"/>
                <a:gd name="T1" fmla="*/ 1 h 240"/>
                <a:gd name="T2" fmla="*/ 0 w 317"/>
                <a:gd name="T3" fmla="*/ 1 h 240"/>
                <a:gd name="T4" fmla="*/ 0 w 317"/>
                <a:gd name="T5" fmla="*/ 1 h 240"/>
                <a:gd name="T6" fmla="*/ 0 w 317"/>
                <a:gd name="T7" fmla="*/ 1 h 240"/>
                <a:gd name="T8" fmla="*/ 0 w 317"/>
                <a:gd name="T9" fmla="*/ 1 h 240"/>
                <a:gd name="T10" fmla="*/ 0 w 317"/>
                <a:gd name="T11" fmla="*/ 1 h 240"/>
                <a:gd name="T12" fmla="*/ 0 w 317"/>
                <a:gd name="T13" fmla="*/ 1 h 240"/>
                <a:gd name="T14" fmla="*/ 0 w 317"/>
                <a:gd name="T15" fmla="*/ 1 h 240"/>
                <a:gd name="T16" fmla="*/ 0 w 317"/>
                <a:gd name="T17" fmla="*/ 1 h 240"/>
                <a:gd name="T18" fmla="*/ 0 w 317"/>
                <a:gd name="T19" fmla="*/ 1 h 240"/>
                <a:gd name="T20" fmla="*/ 0 w 317"/>
                <a:gd name="T21" fmla="*/ 1 h 240"/>
                <a:gd name="T22" fmla="*/ 0 w 317"/>
                <a:gd name="T23" fmla="*/ 0 h 240"/>
                <a:gd name="T24" fmla="*/ 0 w 317"/>
                <a:gd name="T25" fmla="*/ 0 h 240"/>
                <a:gd name="T26" fmla="*/ 0 w 317"/>
                <a:gd name="T27" fmla="*/ 1 h 240"/>
                <a:gd name="T28" fmla="*/ 0 w 317"/>
                <a:gd name="T29" fmla="*/ 1 h 240"/>
                <a:gd name="T30" fmla="*/ 0 w 317"/>
                <a:gd name="T31" fmla="*/ 1 h 240"/>
                <a:gd name="T32" fmla="*/ 0 w 317"/>
                <a:gd name="T33" fmla="*/ 1 h 240"/>
                <a:gd name="T34" fmla="*/ 0 w 317"/>
                <a:gd name="T35" fmla="*/ 1 h 240"/>
                <a:gd name="T36" fmla="*/ 0 w 317"/>
                <a:gd name="T37" fmla="*/ 0 h 240"/>
                <a:gd name="T38" fmla="*/ 0 w 317"/>
                <a:gd name="T39" fmla="*/ 0 h 240"/>
                <a:gd name="T40" fmla="*/ 0 w 317"/>
                <a:gd name="T41" fmla="*/ 1 h 240"/>
                <a:gd name="T42" fmla="*/ 0 w 317"/>
                <a:gd name="T43" fmla="*/ 1 h 240"/>
                <a:gd name="T44" fmla="*/ 0 w 317"/>
                <a:gd name="T45" fmla="*/ 1 h 240"/>
                <a:gd name="T46" fmla="*/ 0 w 317"/>
                <a:gd name="T47" fmla="*/ 1 h 240"/>
                <a:gd name="T48" fmla="*/ 0 w 317"/>
                <a:gd name="T49" fmla="*/ 1 h 240"/>
                <a:gd name="T50" fmla="*/ 0 w 317"/>
                <a:gd name="T51" fmla="*/ 1 h 240"/>
                <a:gd name="T52" fmla="*/ 0 w 317"/>
                <a:gd name="T53" fmla="*/ 1 h 240"/>
                <a:gd name="T54" fmla="*/ 0 w 317"/>
                <a:gd name="T55" fmla="*/ 1 h 240"/>
                <a:gd name="T56" fmla="*/ 0 w 317"/>
                <a:gd name="T57" fmla="*/ 1 h 240"/>
                <a:gd name="T58" fmla="*/ 0 w 317"/>
                <a:gd name="T59" fmla="*/ 1 h 240"/>
                <a:gd name="T60" fmla="*/ 0 w 317"/>
                <a:gd name="T61" fmla="*/ 1 h 24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17"/>
                <a:gd name="T94" fmla="*/ 0 h 240"/>
                <a:gd name="T95" fmla="*/ 317 w 317"/>
                <a:gd name="T96" fmla="*/ 240 h 24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17" h="240">
                  <a:moveTo>
                    <a:pt x="159" y="225"/>
                  </a:moveTo>
                  <a:lnTo>
                    <a:pt x="159" y="225"/>
                  </a:lnTo>
                  <a:lnTo>
                    <a:pt x="194" y="177"/>
                  </a:lnTo>
                  <a:lnTo>
                    <a:pt x="211" y="177"/>
                  </a:lnTo>
                  <a:lnTo>
                    <a:pt x="228" y="192"/>
                  </a:lnTo>
                  <a:lnTo>
                    <a:pt x="246" y="177"/>
                  </a:lnTo>
                  <a:lnTo>
                    <a:pt x="282" y="129"/>
                  </a:lnTo>
                  <a:lnTo>
                    <a:pt x="299" y="81"/>
                  </a:lnTo>
                  <a:lnTo>
                    <a:pt x="317" y="48"/>
                  </a:lnTo>
                  <a:lnTo>
                    <a:pt x="317" y="33"/>
                  </a:lnTo>
                  <a:lnTo>
                    <a:pt x="317" y="15"/>
                  </a:lnTo>
                  <a:lnTo>
                    <a:pt x="299" y="0"/>
                  </a:lnTo>
                  <a:lnTo>
                    <a:pt x="282" y="0"/>
                  </a:lnTo>
                  <a:lnTo>
                    <a:pt x="265" y="15"/>
                  </a:lnTo>
                  <a:lnTo>
                    <a:pt x="211" y="15"/>
                  </a:lnTo>
                  <a:lnTo>
                    <a:pt x="177" y="33"/>
                  </a:lnTo>
                  <a:lnTo>
                    <a:pt x="142" y="15"/>
                  </a:lnTo>
                  <a:lnTo>
                    <a:pt x="123" y="15"/>
                  </a:lnTo>
                  <a:lnTo>
                    <a:pt x="71" y="0"/>
                  </a:lnTo>
                  <a:lnTo>
                    <a:pt x="54" y="0"/>
                  </a:lnTo>
                  <a:lnTo>
                    <a:pt x="19" y="33"/>
                  </a:lnTo>
                  <a:lnTo>
                    <a:pt x="19" y="48"/>
                  </a:lnTo>
                  <a:lnTo>
                    <a:pt x="19" y="81"/>
                  </a:lnTo>
                  <a:lnTo>
                    <a:pt x="0" y="144"/>
                  </a:lnTo>
                  <a:lnTo>
                    <a:pt x="0" y="192"/>
                  </a:lnTo>
                  <a:lnTo>
                    <a:pt x="54" y="192"/>
                  </a:lnTo>
                  <a:lnTo>
                    <a:pt x="54" y="207"/>
                  </a:lnTo>
                  <a:lnTo>
                    <a:pt x="71" y="240"/>
                  </a:lnTo>
                  <a:lnTo>
                    <a:pt x="88" y="240"/>
                  </a:lnTo>
                  <a:lnTo>
                    <a:pt x="159" y="240"/>
                  </a:lnTo>
                  <a:lnTo>
                    <a:pt x="159" y="22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Arial"/>
                <a:cs typeface="Arial"/>
              </a:endParaRPr>
            </a:p>
          </p:txBody>
        </p:sp>
        <p:sp>
          <p:nvSpPr>
            <p:cNvPr id="70" name="Freeform 1651"/>
            <p:cNvSpPr>
              <a:spLocks/>
            </p:cNvSpPr>
            <p:nvPr/>
          </p:nvSpPr>
          <p:spPr bwMode="auto">
            <a:xfrm>
              <a:off x="2504305" y="2814553"/>
              <a:ext cx="34686" cy="106377"/>
            </a:xfrm>
            <a:custGeom>
              <a:avLst/>
              <a:gdLst>
                <a:gd name="T0" fmla="*/ 1 w 69"/>
                <a:gd name="T1" fmla="*/ 1 h 159"/>
                <a:gd name="T2" fmla="*/ 1 w 69"/>
                <a:gd name="T3" fmla="*/ 1 h 159"/>
                <a:gd name="T4" fmla="*/ 0 w 69"/>
                <a:gd name="T5" fmla="*/ 1 h 159"/>
                <a:gd name="T6" fmla="*/ 0 w 69"/>
                <a:gd name="T7" fmla="*/ 1 h 159"/>
                <a:gd name="T8" fmla="*/ 1 w 69"/>
                <a:gd name="T9" fmla="*/ 1 h 159"/>
                <a:gd name="T10" fmla="*/ 1 w 69"/>
                <a:gd name="T11" fmla="*/ 1 h 159"/>
                <a:gd name="T12" fmla="*/ 1 w 69"/>
                <a:gd name="T13" fmla="*/ 1 h 159"/>
                <a:gd name="T14" fmla="*/ 1 w 69"/>
                <a:gd name="T15" fmla="*/ 1 h 159"/>
                <a:gd name="T16" fmla="*/ 1 w 69"/>
                <a:gd name="T17" fmla="*/ 1 h 159"/>
                <a:gd name="T18" fmla="*/ 1 w 69"/>
                <a:gd name="T19" fmla="*/ 1 h 159"/>
                <a:gd name="T20" fmla="*/ 1 w 69"/>
                <a:gd name="T21" fmla="*/ 1 h 159"/>
                <a:gd name="T22" fmla="*/ 1 w 69"/>
                <a:gd name="T23" fmla="*/ 0 h 159"/>
                <a:gd name="T24" fmla="*/ 1 w 69"/>
                <a:gd name="T25" fmla="*/ 0 h 159"/>
                <a:gd name="T26" fmla="*/ 1 w 69"/>
                <a:gd name="T27" fmla="*/ 1 h 1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9"/>
                <a:gd name="T43" fmla="*/ 0 h 159"/>
                <a:gd name="T44" fmla="*/ 69 w 69"/>
                <a:gd name="T45" fmla="*/ 159 h 15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9" h="159">
                  <a:moveTo>
                    <a:pt x="35" y="15"/>
                  </a:moveTo>
                  <a:lnTo>
                    <a:pt x="35" y="15"/>
                  </a:lnTo>
                  <a:lnTo>
                    <a:pt x="0" y="30"/>
                  </a:lnTo>
                  <a:lnTo>
                    <a:pt x="0" y="48"/>
                  </a:lnTo>
                  <a:lnTo>
                    <a:pt x="17" y="63"/>
                  </a:lnTo>
                  <a:lnTo>
                    <a:pt x="17" y="96"/>
                  </a:lnTo>
                  <a:lnTo>
                    <a:pt x="17" y="159"/>
                  </a:lnTo>
                  <a:lnTo>
                    <a:pt x="52" y="159"/>
                  </a:lnTo>
                  <a:lnTo>
                    <a:pt x="52" y="111"/>
                  </a:lnTo>
                  <a:lnTo>
                    <a:pt x="69" y="48"/>
                  </a:lnTo>
                  <a:lnTo>
                    <a:pt x="69" y="15"/>
                  </a:lnTo>
                  <a:lnTo>
                    <a:pt x="52" y="0"/>
                  </a:lnTo>
                  <a:lnTo>
                    <a:pt x="35" y="0"/>
                  </a:lnTo>
                  <a:lnTo>
                    <a:pt x="35" y="15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Arial"/>
                <a:cs typeface="Arial"/>
              </a:endParaRPr>
            </a:p>
          </p:txBody>
        </p:sp>
        <p:sp>
          <p:nvSpPr>
            <p:cNvPr id="71" name="Freeform 1652"/>
            <p:cNvSpPr>
              <a:spLocks/>
            </p:cNvSpPr>
            <p:nvPr/>
          </p:nvSpPr>
          <p:spPr bwMode="auto">
            <a:xfrm>
              <a:off x="2289252" y="2814553"/>
              <a:ext cx="94148" cy="85102"/>
            </a:xfrm>
            <a:custGeom>
              <a:avLst/>
              <a:gdLst>
                <a:gd name="T0" fmla="*/ 1 w 190"/>
                <a:gd name="T1" fmla="*/ 1 h 126"/>
                <a:gd name="T2" fmla="*/ 1 w 190"/>
                <a:gd name="T3" fmla="*/ 1 h 126"/>
                <a:gd name="T4" fmla="*/ 1 w 190"/>
                <a:gd name="T5" fmla="*/ 1 h 126"/>
                <a:gd name="T6" fmla="*/ 1 w 190"/>
                <a:gd name="T7" fmla="*/ 1 h 126"/>
                <a:gd name="T8" fmla="*/ 1 w 190"/>
                <a:gd name="T9" fmla="*/ 1 h 126"/>
                <a:gd name="T10" fmla="*/ 1 w 190"/>
                <a:gd name="T11" fmla="*/ 1 h 126"/>
                <a:gd name="T12" fmla="*/ 1 w 190"/>
                <a:gd name="T13" fmla="*/ 1 h 126"/>
                <a:gd name="T14" fmla="*/ 1 w 190"/>
                <a:gd name="T15" fmla="*/ 0 h 126"/>
                <a:gd name="T16" fmla="*/ 1 w 190"/>
                <a:gd name="T17" fmla="*/ 1 h 126"/>
                <a:gd name="T18" fmla="*/ 1 w 190"/>
                <a:gd name="T19" fmla="*/ 1 h 126"/>
                <a:gd name="T20" fmla="*/ 1 w 190"/>
                <a:gd name="T21" fmla="*/ 0 h 126"/>
                <a:gd name="T22" fmla="*/ 1 w 190"/>
                <a:gd name="T23" fmla="*/ 0 h 126"/>
                <a:gd name="T24" fmla="*/ 1 w 190"/>
                <a:gd name="T25" fmla="*/ 1 h 126"/>
                <a:gd name="T26" fmla="*/ 0 w 190"/>
                <a:gd name="T27" fmla="*/ 1 h 126"/>
                <a:gd name="T28" fmla="*/ 1 w 190"/>
                <a:gd name="T29" fmla="*/ 1 h 126"/>
                <a:gd name="T30" fmla="*/ 1 w 190"/>
                <a:gd name="T31" fmla="*/ 1 h 126"/>
                <a:gd name="T32" fmla="*/ 1 w 190"/>
                <a:gd name="T33" fmla="*/ 1 h 126"/>
                <a:gd name="T34" fmla="*/ 1 w 190"/>
                <a:gd name="T35" fmla="*/ 1 h 126"/>
                <a:gd name="T36" fmla="*/ 1 w 190"/>
                <a:gd name="T37" fmla="*/ 1 h 126"/>
                <a:gd name="T38" fmla="*/ 1 w 190"/>
                <a:gd name="T39" fmla="*/ 1 h 126"/>
                <a:gd name="T40" fmla="*/ 1 w 190"/>
                <a:gd name="T41" fmla="*/ 1 h 126"/>
                <a:gd name="T42" fmla="*/ 1 w 190"/>
                <a:gd name="T43" fmla="*/ 1 h 12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0"/>
                <a:gd name="T67" fmla="*/ 0 h 126"/>
                <a:gd name="T68" fmla="*/ 190 w 190"/>
                <a:gd name="T69" fmla="*/ 126 h 12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0" h="126">
                  <a:moveTo>
                    <a:pt x="173" y="126"/>
                  </a:moveTo>
                  <a:lnTo>
                    <a:pt x="173" y="126"/>
                  </a:lnTo>
                  <a:lnTo>
                    <a:pt x="190" y="126"/>
                  </a:lnTo>
                  <a:lnTo>
                    <a:pt x="190" y="111"/>
                  </a:lnTo>
                  <a:lnTo>
                    <a:pt x="190" y="96"/>
                  </a:lnTo>
                  <a:lnTo>
                    <a:pt x="190" y="78"/>
                  </a:lnTo>
                  <a:lnTo>
                    <a:pt x="190" y="63"/>
                  </a:lnTo>
                  <a:lnTo>
                    <a:pt x="156" y="0"/>
                  </a:lnTo>
                  <a:lnTo>
                    <a:pt x="121" y="15"/>
                  </a:lnTo>
                  <a:lnTo>
                    <a:pt x="87" y="15"/>
                  </a:lnTo>
                  <a:lnTo>
                    <a:pt x="104" y="0"/>
                  </a:lnTo>
                  <a:lnTo>
                    <a:pt x="35" y="0"/>
                  </a:lnTo>
                  <a:lnTo>
                    <a:pt x="35" y="15"/>
                  </a:lnTo>
                  <a:lnTo>
                    <a:pt x="0" y="48"/>
                  </a:lnTo>
                  <a:lnTo>
                    <a:pt x="52" y="78"/>
                  </a:lnTo>
                  <a:lnTo>
                    <a:pt x="69" y="63"/>
                  </a:lnTo>
                  <a:lnTo>
                    <a:pt x="87" y="63"/>
                  </a:lnTo>
                  <a:lnTo>
                    <a:pt x="121" y="96"/>
                  </a:lnTo>
                  <a:lnTo>
                    <a:pt x="121" y="111"/>
                  </a:lnTo>
                  <a:lnTo>
                    <a:pt x="138" y="96"/>
                  </a:lnTo>
                  <a:lnTo>
                    <a:pt x="156" y="126"/>
                  </a:lnTo>
                  <a:lnTo>
                    <a:pt x="173" y="12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Arial"/>
                <a:cs typeface="Arial"/>
              </a:endParaRPr>
            </a:p>
          </p:txBody>
        </p:sp>
        <p:sp>
          <p:nvSpPr>
            <p:cNvPr id="72" name="Freeform 1674"/>
            <p:cNvSpPr>
              <a:spLocks/>
            </p:cNvSpPr>
            <p:nvPr/>
          </p:nvSpPr>
          <p:spPr bwMode="auto">
            <a:xfrm>
              <a:off x="2265467" y="2394364"/>
              <a:ext cx="215054" cy="273921"/>
            </a:xfrm>
            <a:custGeom>
              <a:avLst/>
              <a:gdLst>
                <a:gd name="T0" fmla="*/ 1 w 347"/>
                <a:gd name="T1" fmla="*/ 1 h 330"/>
                <a:gd name="T2" fmla="*/ 1 w 347"/>
                <a:gd name="T3" fmla="*/ 1 h 330"/>
                <a:gd name="T4" fmla="*/ 1 w 347"/>
                <a:gd name="T5" fmla="*/ 0 h 330"/>
                <a:gd name="T6" fmla="*/ 1 w 347"/>
                <a:gd name="T7" fmla="*/ 0 h 330"/>
                <a:gd name="T8" fmla="*/ 1 w 347"/>
                <a:gd name="T9" fmla="*/ 1 h 330"/>
                <a:gd name="T10" fmla="*/ 1 w 347"/>
                <a:gd name="T11" fmla="*/ 1 h 330"/>
                <a:gd name="T12" fmla="*/ 1 w 347"/>
                <a:gd name="T13" fmla="*/ 1 h 330"/>
                <a:gd name="T14" fmla="*/ 1 w 347"/>
                <a:gd name="T15" fmla="*/ 1 h 330"/>
                <a:gd name="T16" fmla="*/ 1 w 347"/>
                <a:gd name="T17" fmla="*/ 1 h 330"/>
                <a:gd name="T18" fmla="*/ 1 w 347"/>
                <a:gd name="T19" fmla="*/ 1 h 330"/>
                <a:gd name="T20" fmla="*/ 1 w 347"/>
                <a:gd name="T21" fmla="*/ 1 h 330"/>
                <a:gd name="T22" fmla="*/ 1 w 347"/>
                <a:gd name="T23" fmla="*/ 1 h 330"/>
                <a:gd name="T24" fmla="*/ 1 w 347"/>
                <a:gd name="T25" fmla="*/ 1 h 330"/>
                <a:gd name="T26" fmla="*/ 1 w 347"/>
                <a:gd name="T27" fmla="*/ 1 h 330"/>
                <a:gd name="T28" fmla="*/ 1 w 347"/>
                <a:gd name="T29" fmla="*/ 1 h 330"/>
                <a:gd name="T30" fmla="*/ 1 w 347"/>
                <a:gd name="T31" fmla="*/ 1 h 330"/>
                <a:gd name="T32" fmla="*/ 1 w 347"/>
                <a:gd name="T33" fmla="*/ 1 h 330"/>
                <a:gd name="T34" fmla="*/ 1 w 347"/>
                <a:gd name="T35" fmla="*/ 1 h 330"/>
                <a:gd name="T36" fmla="*/ 0 w 347"/>
                <a:gd name="T37" fmla="*/ 1 h 330"/>
                <a:gd name="T38" fmla="*/ 0 w 347"/>
                <a:gd name="T39" fmla="*/ 1 h 330"/>
                <a:gd name="T40" fmla="*/ 1 w 347"/>
                <a:gd name="T41" fmla="*/ 1 h 330"/>
                <a:gd name="T42" fmla="*/ 1 w 347"/>
                <a:gd name="T43" fmla="*/ 1 h 330"/>
                <a:gd name="T44" fmla="*/ 1 w 347"/>
                <a:gd name="T45" fmla="*/ 1 h 330"/>
                <a:gd name="T46" fmla="*/ 1 w 347"/>
                <a:gd name="T47" fmla="*/ 1 h 330"/>
                <a:gd name="T48" fmla="*/ 1 w 347"/>
                <a:gd name="T49" fmla="*/ 1 h 330"/>
                <a:gd name="T50" fmla="*/ 1 w 347"/>
                <a:gd name="T51" fmla="*/ 1 h 330"/>
                <a:gd name="T52" fmla="*/ 1 w 347"/>
                <a:gd name="T53" fmla="*/ 1 h 330"/>
                <a:gd name="T54" fmla="*/ 1 w 347"/>
                <a:gd name="T55" fmla="*/ 1 h 330"/>
                <a:gd name="T56" fmla="*/ 1 w 347"/>
                <a:gd name="T57" fmla="*/ 1 h 330"/>
                <a:gd name="T58" fmla="*/ 1 w 347"/>
                <a:gd name="T59" fmla="*/ 1 h 330"/>
                <a:gd name="T60" fmla="*/ 1 w 347"/>
                <a:gd name="T61" fmla="*/ 1 h 330"/>
                <a:gd name="T62" fmla="*/ 1 w 347"/>
                <a:gd name="T63" fmla="*/ 1 h 330"/>
                <a:gd name="T64" fmla="*/ 1 w 347"/>
                <a:gd name="T65" fmla="*/ 1 h 330"/>
                <a:gd name="T66" fmla="*/ 1 w 347"/>
                <a:gd name="T67" fmla="*/ 1 h 330"/>
                <a:gd name="T68" fmla="*/ 1 w 347"/>
                <a:gd name="T69" fmla="*/ 1 h 3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47"/>
                <a:gd name="T106" fmla="*/ 0 h 330"/>
                <a:gd name="T107" fmla="*/ 347 w 347"/>
                <a:gd name="T108" fmla="*/ 330 h 33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47" h="330">
                  <a:moveTo>
                    <a:pt x="333" y="15"/>
                  </a:moveTo>
                  <a:lnTo>
                    <a:pt x="263" y="15"/>
                  </a:lnTo>
                  <a:lnTo>
                    <a:pt x="249" y="0"/>
                  </a:lnTo>
                  <a:lnTo>
                    <a:pt x="234" y="0"/>
                  </a:lnTo>
                  <a:lnTo>
                    <a:pt x="220" y="39"/>
                  </a:lnTo>
                  <a:lnTo>
                    <a:pt x="176" y="54"/>
                  </a:lnTo>
                  <a:lnTo>
                    <a:pt x="164" y="78"/>
                  </a:lnTo>
                  <a:lnTo>
                    <a:pt x="150" y="105"/>
                  </a:lnTo>
                  <a:lnTo>
                    <a:pt x="150" y="131"/>
                  </a:lnTo>
                  <a:lnTo>
                    <a:pt x="135" y="155"/>
                  </a:lnTo>
                  <a:lnTo>
                    <a:pt x="109" y="177"/>
                  </a:lnTo>
                  <a:lnTo>
                    <a:pt x="85" y="175"/>
                  </a:lnTo>
                  <a:lnTo>
                    <a:pt x="82" y="182"/>
                  </a:lnTo>
                  <a:lnTo>
                    <a:pt x="77" y="182"/>
                  </a:lnTo>
                  <a:lnTo>
                    <a:pt x="82" y="182"/>
                  </a:lnTo>
                  <a:lnTo>
                    <a:pt x="73" y="201"/>
                  </a:lnTo>
                  <a:lnTo>
                    <a:pt x="56" y="213"/>
                  </a:lnTo>
                  <a:lnTo>
                    <a:pt x="41" y="252"/>
                  </a:lnTo>
                  <a:lnTo>
                    <a:pt x="0" y="303"/>
                  </a:lnTo>
                  <a:lnTo>
                    <a:pt x="0" y="330"/>
                  </a:lnTo>
                  <a:lnTo>
                    <a:pt x="15" y="318"/>
                  </a:lnTo>
                  <a:lnTo>
                    <a:pt x="85" y="318"/>
                  </a:lnTo>
                  <a:lnTo>
                    <a:pt x="85" y="291"/>
                  </a:lnTo>
                  <a:lnTo>
                    <a:pt x="114" y="279"/>
                  </a:lnTo>
                  <a:lnTo>
                    <a:pt x="114" y="213"/>
                  </a:lnTo>
                  <a:lnTo>
                    <a:pt x="183" y="213"/>
                  </a:lnTo>
                  <a:lnTo>
                    <a:pt x="183" y="187"/>
                  </a:lnTo>
                  <a:lnTo>
                    <a:pt x="176" y="187"/>
                  </a:lnTo>
                  <a:lnTo>
                    <a:pt x="176" y="170"/>
                  </a:lnTo>
                  <a:lnTo>
                    <a:pt x="191" y="155"/>
                  </a:lnTo>
                  <a:lnTo>
                    <a:pt x="249" y="131"/>
                  </a:lnTo>
                  <a:lnTo>
                    <a:pt x="289" y="105"/>
                  </a:lnTo>
                  <a:lnTo>
                    <a:pt x="289" y="92"/>
                  </a:lnTo>
                  <a:lnTo>
                    <a:pt x="347" y="78"/>
                  </a:lnTo>
                  <a:lnTo>
                    <a:pt x="333" y="15"/>
                  </a:lnTo>
                  <a:close/>
                </a:path>
              </a:pathLst>
            </a:custGeom>
            <a:solidFill>
              <a:srgbClr val="00B050"/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Arial"/>
                <a:cs typeface="Arial"/>
              </a:endParaRPr>
            </a:p>
          </p:txBody>
        </p:sp>
        <p:sp>
          <p:nvSpPr>
            <p:cNvPr id="73" name="Oval 365"/>
            <p:cNvSpPr>
              <a:spLocks noChangeArrowheads="1"/>
            </p:cNvSpPr>
            <p:nvPr/>
          </p:nvSpPr>
          <p:spPr bwMode="auto">
            <a:xfrm>
              <a:off x="2262494" y="2694879"/>
              <a:ext cx="22794" cy="3058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Arial"/>
                <a:cs typeface="Arial"/>
              </a:endParaRPr>
            </a:p>
          </p:txBody>
        </p:sp>
        <p:sp>
          <p:nvSpPr>
            <p:cNvPr id="74" name="Oval 366"/>
            <p:cNvSpPr>
              <a:spLocks noChangeArrowheads="1"/>
            </p:cNvSpPr>
            <p:nvPr/>
          </p:nvSpPr>
          <p:spPr bwMode="auto">
            <a:xfrm>
              <a:off x="2256548" y="2760035"/>
              <a:ext cx="22794" cy="3058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Arial"/>
                <a:cs typeface="Arial"/>
              </a:endParaRPr>
            </a:p>
          </p:txBody>
        </p:sp>
        <p:sp>
          <p:nvSpPr>
            <p:cNvPr id="75" name="Oval 367"/>
            <p:cNvSpPr>
              <a:spLocks noChangeArrowheads="1"/>
            </p:cNvSpPr>
            <p:nvPr/>
          </p:nvSpPr>
          <p:spPr bwMode="auto">
            <a:xfrm>
              <a:off x="2407184" y="2919600"/>
              <a:ext cx="22794" cy="3058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Arial"/>
                <a:cs typeface="Arial"/>
              </a:endParaRPr>
            </a:p>
          </p:txBody>
        </p:sp>
        <p:sp>
          <p:nvSpPr>
            <p:cNvPr id="76" name="Oval 368"/>
            <p:cNvSpPr>
              <a:spLocks noChangeArrowheads="1"/>
            </p:cNvSpPr>
            <p:nvPr/>
          </p:nvSpPr>
          <p:spPr bwMode="auto">
            <a:xfrm>
              <a:off x="2468628" y="2908963"/>
              <a:ext cx="22794" cy="3058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Arial"/>
                <a:cs typeface="Arial"/>
              </a:endParaRPr>
            </a:p>
          </p:txBody>
        </p:sp>
        <p:sp>
          <p:nvSpPr>
            <p:cNvPr id="77" name="Oval 369"/>
            <p:cNvSpPr>
              <a:spLocks noChangeArrowheads="1"/>
            </p:cNvSpPr>
            <p:nvPr/>
          </p:nvSpPr>
          <p:spPr bwMode="auto">
            <a:xfrm>
              <a:off x="2495386" y="2908963"/>
              <a:ext cx="22794" cy="3058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Arial"/>
                <a:cs typeface="Arial"/>
              </a:endParaRPr>
            </a:p>
          </p:txBody>
        </p:sp>
        <p:sp>
          <p:nvSpPr>
            <p:cNvPr id="78" name="Oval 370"/>
            <p:cNvSpPr>
              <a:spLocks noChangeArrowheads="1"/>
            </p:cNvSpPr>
            <p:nvPr/>
          </p:nvSpPr>
          <p:spPr bwMode="auto">
            <a:xfrm>
              <a:off x="2519171" y="2908963"/>
              <a:ext cx="22794" cy="3058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Arial"/>
                <a:cs typeface="Arial"/>
              </a:endParaRPr>
            </a:p>
          </p:txBody>
        </p:sp>
        <p:sp>
          <p:nvSpPr>
            <p:cNvPr id="79" name="Oval 371"/>
            <p:cNvSpPr>
              <a:spLocks noChangeArrowheads="1"/>
            </p:cNvSpPr>
            <p:nvPr/>
          </p:nvSpPr>
          <p:spPr bwMode="auto">
            <a:xfrm>
              <a:off x="2578633" y="2934227"/>
              <a:ext cx="22794" cy="3058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Arial"/>
                <a:cs typeface="Arial"/>
              </a:endParaRPr>
            </a:p>
          </p:txBody>
        </p:sp>
        <p:sp>
          <p:nvSpPr>
            <p:cNvPr id="80" name="Oval 372"/>
            <p:cNvSpPr>
              <a:spLocks noChangeArrowheads="1"/>
            </p:cNvSpPr>
            <p:nvPr/>
          </p:nvSpPr>
          <p:spPr bwMode="auto">
            <a:xfrm>
              <a:off x="2605390" y="3010021"/>
              <a:ext cx="22794" cy="3058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Arial"/>
                <a:cs typeface="Arial"/>
              </a:endParaRPr>
            </a:p>
          </p:txBody>
        </p:sp>
        <p:sp>
          <p:nvSpPr>
            <p:cNvPr id="81" name="Oval 373"/>
            <p:cNvSpPr>
              <a:spLocks noChangeArrowheads="1"/>
            </p:cNvSpPr>
            <p:nvPr/>
          </p:nvSpPr>
          <p:spPr bwMode="auto">
            <a:xfrm>
              <a:off x="2658906" y="3221445"/>
              <a:ext cx="22794" cy="3058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Arial"/>
                <a:cs typeface="Arial"/>
              </a:endParaRPr>
            </a:p>
          </p:txBody>
        </p:sp>
        <p:sp>
          <p:nvSpPr>
            <p:cNvPr id="82" name="Oval 417"/>
            <p:cNvSpPr>
              <a:spLocks noChangeArrowheads="1"/>
            </p:cNvSpPr>
            <p:nvPr/>
          </p:nvSpPr>
          <p:spPr bwMode="auto">
            <a:xfrm>
              <a:off x="2617283" y="2365110"/>
              <a:ext cx="22794" cy="3058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Arial"/>
                <a:cs typeface="Arial"/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70300" y="1149323"/>
            <a:ext cx="3429001" cy="159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" name="Rectangle 83"/>
          <p:cNvSpPr/>
          <p:nvPr/>
        </p:nvSpPr>
        <p:spPr>
          <a:xfrm>
            <a:off x="6590596" y="2875658"/>
            <a:ext cx="4547305" cy="305361"/>
          </a:xfrm>
          <a:prstGeom prst="rect">
            <a:avLst/>
          </a:prstGeom>
        </p:spPr>
        <p:txBody>
          <a:bodyPr wrap="square" lIns="104286" tIns="52144" rIns="104286" bIns="52144">
            <a:spAutoFit/>
          </a:bodyPr>
          <a:lstStyle/>
          <a:p>
            <a:pPr algn="ctr"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300" b="1" dirty="0" smtClean="0"/>
              <a:t>Share of Morocco in inward FDI in North Africa</a:t>
            </a:r>
            <a:endParaRPr lang="fr-FR" sz="1300" b="1" i="1" dirty="0" smtClean="0">
              <a:solidFill>
                <a:sysClr val="windowText" lastClr="000000"/>
              </a:solidFill>
              <a:cs typeface="Arial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378348" y="2840816"/>
            <a:ext cx="3705212" cy="305361"/>
          </a:xfrm>
          <a:prstGeom prst="rect">
            <a:avLst/>
          </a:prstGeom>
        </p:spPr>
        <p:txBody>
          <a:bodyPr wrap="square" lIns="104286" tIns="52144" rIns="104286" bIns="52144">
            <a:spAutoFit/>
          </a:bodyPr>
          <a:lstStyle/>
          <a:p>
            <a:pPr algn="ctr"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300" b="1" dirty="0" smtClean="0"/>
              <a:t>Share of Morocco in inward FDI  in Africa</a:t>
            </a:r>
            <a:endParaRPr lang="fr-FR" sz="1300" b="1" i="1" dirty="0" smtClean="0">
              <a:solidFill>
                <a:sysClr val="windowText" lastClr="000000"/>
              </a:solidFill>
              <a:cs typeface="Arial" charset="0"/>
            </a:endParaRPr>
          </a:p>
        </p:txBody>
      </p:sp>
      <p:graphicFrame>
        <p:nvGraphicFramePr>
          <p:cNvPr id="86" name="Graphique 85"/>
          <p:cNvGraphicFramePr/>
          <p:nvPr/>
        </p:nvGraphicFramePr>
        <p:xfrm>
          <a:off x="294138" y="3272705"/>
          <a:ext cx="3830932" cy="2064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0" name="Flèche à angle droit 89"/>
          <p:cNvSpPr/>
          <p:nvPr/>
        </p:nvSpPr>
        <p:spPr>
          <a:xfrm rot="5400000" flipV="1">
            <a:off x="2988639" y="4241076"/>
            <a:ext cx="2779309" cy="589465"/>
          </a:xfrm>
          <a:prstGeom prst="bentUp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6" tIns="52144" rIns="104286" bIns="52144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white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41399" y="5687240"/>
            <a:ext cx="1936815" cy="635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" name="Flèche à angle droit 94"/>
          <p:cNvSpPr/>
          <p:nvPr/>
        </p:nvSpPr>
        <p:spPr>
          <a:xfrm rot="5400000">
            <a:off x="6015272" y="4245978"/>
            <a:ext cx="2779309" cy="579661"/>
          </a:xfrm>
          <a:prstGeom prst="bentUp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6" tIns="52144" rIns="104286" bIns="52144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7199306" y="6449057"/>
            <a:ext cx="3494094" cy="413091"/>
          </a:xfrm>
          <a:prstGeom prst="rect">
            <a:avLst/>
          </a:prstGeom>
        </p:spPr>
        <p:txBody>
          <a:bodyPr wrap="square" lIns="104286" tIns="52144" rIns="104286" bIns="52144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105012" algn="l"/>
              </a:tabLst>
            </a:pPr>
            <a:r>
              <a:rPr lang="en-US" sz="1000" dirty="0" smtClean="0"/>
              <a:t>1ST DESTINATION IN TERMS OF PROJECTS IN NORTH AFRICA OVER THE LAST 5 YEARS-FDI INTELLIGENCE</a:t>
            </a:r>
            <a:endParaRPr lang="fr-FR" sz="1000" cap="small" dirty="0" smtClean="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pic>
        <p:nvPicPr>
          <p:cNvPr id="87" name="Picture 4" descr="http://www.fdiintelligence.com/extension/ftfdidesign/design/ftfdi/images/fDi-log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54462" y="6516166"/>
            <a:ext cx="757884" cy="31763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 bwMode="auto">
          <a:xfrm>
            <a:off x="393701" y="76241"/>
            <a:ext cx="9612921" cy="619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6" tIns="52144" rIns="104286" bIns="52144" anchor="ctr"/>
          <a:lstStyle/>
          <a:p>
            <a:pPr marL="12699" marR="5714" eaLnBrk="0" hangingPunct="0">
              <a:defRPr/>
            </a:pPr>
            <a:r>
              <a:rPr lang="fr-FR" sz="2100" spc="25" dirty="0" smtClean="0">
                <a:solidFill>
                  <a:schemeClr val="bg1"/>
                </a:solidFill>
                <a:ea typeface="+mj-ea"/>
                <a:cs typeface="Calibri"/>
                <a:sym typeface="Calibri"/>
              </a:rPr>
              <a:t>FDI BY SECTOR</a:t>
            </a:r>
          </a:p>
        </p:txBody>
      </p:sp>
      <p:graphicFrame>
        <p:nvGraphicFramePr>
          <p:cNvPr id="11" name="Graphique 10"/>
          <p:cNvGraphicFramePr>
            <a:graphicFrameLocks/>
          </p:cNvGraphicFramePr>
          <p:nvPr/>
        </p:nvGraphicFramePr>
        <p:xfrm>
          <a:off x="0" y="1716796"/>
          <a:ext cx="6273003" cy="539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802005" y="2344486"/>
            <a:ext cx="9089390" cy="615553"/>
          </a:xfrm>
        </p:spPr>
        <p:txBody>
          <a:bodyPr/>
          <a:lstStyle/>
          <a:p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17" name="Sous-titre 16"/>
          <p:cNvSpPr>
            <a:spLocks noGrp="1"/>
          </p:cNvSpPr>
          <p:nvPr>
            <p:ph type="subTitle" idx="4"/>
          </p:nvPr>
        </p:nvSpPr>
        <p:spPr>
          <a:xfrm>
            <a:off x="1604010" y="4235200"/>
            <a:ext cx="7485380" cy="492443"/>
          </a:xfrm>
        </p:spPr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-1471592" y="7276053"/>
            <a:ext cx="3365708" cy="243832"/>
          </a:xfrm>
          <a:prstGeom prst="rect">
            <a:avLst/>
          </a:prstGeom>
          <a:noFill/>
        </p:spPr>
        <p:txBody>
          <a:bodyPr wrap="square" lIns="104286" tIns="52144" rIns="104286" bIns="52144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900" i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Source: Office des Changes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0" y="1160934"/>
            <a:ext cx="5808628" cy="520805"/>
          </a:xfrm>
          <a:prstGeom prst="rect">
            <a:avLst/>
          </a:prstGeom>
          <a:noFill/>
        </p:spPr>
        <p:txBody>
          <a:bodyPr wrap="square" lIns="104286" tIns="52144" rIns="104286" bIns="52144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300" b="1" i="1" dirty="0" smtClean="0">
                <a:solidFill>
                  <a:prstClr val="black"/>
                </a:solidFill>
                <a:cs typeface="Arial" charset="0"/>
                <a:sym typeface="Calibri"/>
              </a:rPr>
              <a:t>FDI </a:t>
            </a:r>
            <a:r>
              <a:rPr lang="fr-FR" sz="1400" b="1" i="1" dirty="0" smtClean="0"/>
              <a:t>BY SECTOR OF ACTIVITY</a:t>
            </a:r>
            <a:endParaRPr lang="fr-FR" sz="1300" b="1" i="1" dirty="0" smtClean="0">
              <a:solidFill>
                <a:prstClr val="black"/>
              </a:solidFill>
              <a:cs typeface="Arial" charset="0"/>
              <a:sym typeface="Calibri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300" b="1" i="1" dirty="0" smtClean="0">
                <a:solidFill>
                  <a:prstClr val="black"/>
                </a:solidFill>
                <a:cs typeface="Arial" charset="0"/>
                <a:sym typeface="Calibri"/>
              </a:rPr>
              <a:t>(In M MAD)</a:t>
            </a:r>
          </a:p>
        </p:txBody>
      </p:sp>
      <p:graphicFrame>
        <p:nvGraphicFramePr>
          <p:cNvPr id="18" name="Graphique 17"/>
          <p:cNvGraphicFramePr>
            <a:graphicFrameLocks/>
          </p:cNvGraphicFramePr>
          <p:nvPr/>
        </p:nvGraphicFramePr>
        <p:xfrm>
          <a:off x="5430909" y="1796208"/>
          <a:ext cx="5473608" cy="5363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ZoneTexte 18"/>
          <p:cNvSpPr txBox="1"/>
          <p:nvPr/>
        </p:nvSpPr>
        <p:spPr>
          <a:xfrm>
            <a:off x="5599328" y="1207683"/>
            <a:ext cx="6063074" cy="720860"/>
          </a:xfrm>
          <a:prstGeom prst="rect">
            <a:avLst/>
          </a:prstGeom>
          <a:noFill/>
        </p:spPr>
        <p:txBody>
          <a:bodyPr wrap="square" lIns="104286" tIns="52144" rIns="104286" bIns="52144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400" b="1" i="1" dirty="0" smtClean="0"/>
              <a:t>MANUFACTURING INDUSTRIES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300" b="1" i="1" dirty="0" smtClean="0">
                <a:solidFill>
                  <a:prstClr val="black"/>
                </a:solidFill>
                <a:cs typeface="Arial" charset="0"/>
                <a:sym typeface="Calibri"/>
              </a:rPr>
              <a:t>(In M MAD)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300" b="1" i="1" dirty="0" smtClean="0">
              <a:solidFill>
                <a:prstClr val="black"/>
              </a:solidFill>
              <a:cs typeface="Arial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 flipV="1">
            <a:off x="4127500" y="1571625"/>
            <a:ext cx="1600200" cy="14325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4127501" y="3066749"/>
            <a:ext cx="1483730" cy="35340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 txBox="1">
            <a:spLocks/>
          </p:cNvSpPr>
          <p:nvPr/>
        </p:nvSpPr>
        <p:spPr bwMode="auto">
          <a:xfrm>
            <a:off x="393701" y="49211"/>
            <a:ext cx="9612921" cy="591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6" tIns="52144" rIns="104286" bIns="52144" anchor="ctr"/>
          <a:lstStyle/>
          <a:p>
            <a:pPr marL="12699" marR="5714" eaLnBrk="0" hangingPunct="0">
              <a:defRPr/>
            </a:pPr>
            <a:r>
              <a:rPr lang="fr-FR" sz="2100" spc="25" dirty="0" smtClean="0">
                <a:solidFill>
                  <a:schemeClr val="bg1"/>
                </a:solidFill>
                <a:ea typeface="+mj-ea"/>
                <a:cs typeface="Calibri"/>
                <a:sym typeface="Calibri"/>
              </a:rPr>
              <a:t>FDI BY COUNTRY OF ORIGIN</a:t>
            </a:r>
          </a:p>
        </p:txBody>
      </p:sp>
      <p:graphicFrame>
        <p:nvGraphicFramePr>
          <p:cNvPr id="14" name="Graphique 13"/>
          <p:cNvGraphicFramePr>
            <a:graphicFrameLocks/>
          </p:cNvGraphicFramePr>
          <p:nvPr/>
        </p:nvGraphicFramePr>
        <p:xfrm>
          <a:off x="-547955" y="1399160"/>
          <a:ext cx="5851290" cy="5796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itre 14"/>
          <p:cNvSpPr>
            <a:spLocks noGrp="1"/>
          </p:cNvSpPr>
          <p:nvPr>
            <p:ph type="ctrTitle"/>
          </p:nvPr>
        </p:nvSpPr>
        <p:spPr>
          <a:xfrm>
            <a:off x="802005" y="2344486"/>
            <a:ext cx="9089390" cy="615553"/>
          </a:xfrm>
        </p:spPr>
        <p:txBody>
          <a:bodyPr/>
          <a:lstStyle/>
          <a:p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10" name="Sous-titre 9"/>
          <p:cNvSpPr>
            <a:spLocks noGrp="1"/>
          </p:cNvSpPr>
          <p:nvPr>
            <p:ph type="subTitle" idx="4"/>
          </p:nvPr>
        </p:nvSpPr>
        <p:spPr>
          <a:xfrm>
            <a:off x="1604010" y="4235200"/>
            <a:ext cx="7485380" cy="492443"/>
          </a:xfrm>
        </p:spPr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-1471592" y="7276053"/>
            <a:ext cx="3365708" cy="243832"/>
          </a:xfrm>
          <a:prstGeom prst="rect">
            <a:avLst/>
          </a:prstGeom>
          <a:noFill/>
        </p:spPr>
        <p:txBody>
          <a:bodyPr wrap="square" lIns="104286" tIns="52144" rIns="104286" bIns="52144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900" i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Source: Office des Changes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390028" y="2054546"/>
            <a:ext cx="5430280" cy="767026"/>
          </a:xfrm>
          <a:prstGeom prst="rect">
            <a:avLst/>
          </a:prstGeom>
          <a:noFill/>
        </p:spPr>
        <p:txBody>
          <a:bodyPr wrap="square" lIns="104286" tIns="52144" rIns="104286" bIns="52144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400" b="1" i="1" dirty="0" smtClean="0">
                <a:solidFill>
                  <a:prstClr val="black"/>
                </a:solidFill>
                <a:cs typeface="Arial" charset="0"/>
              </a:rPr>
              <a:t>Segmentation of FDI by country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600" b="1" i="1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fr-FR" sz="1300" b="1" i="1" dirty="0" smtClean="0">
                <a:solidFill>
                  <a:prstClr val="black"/>
                </a:solidFill>
                <a:cs typeface="Arial" charset="0"/>
              </a:rPr>
              <a:t>–2015–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300" b="1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fr-FR" sz="1100" b="1" i="1" dirty="0" smtClean="0">
                <a:solidFill>
                  <a:prstClr val="black"/>
                </a:solidFill>
                <a:cs typeface="Arial" charset="0"/>
              </a:rPr>
              <a:t>(In M MAD et %)</a:t>
            </a:r>
            <a:endParaRPr lang="fr-FR" sz="1000" b="1" i="1" dirty="0" smtClean="0">
              <a:solidFill>
                <a:prstClr val="black"/>
              </a:solidFill>
              <a:cs typeface="Arial" charset="0"/>
            </a:endParaRPr>
          </a:p>
        </p:txBody>
      </p:sp>
      <p:graphicFrame>
        <p:nvGraphicFramePr>
          <p:cNvPr id="17" name="Graphique 16"/>
          <p:cNvGraphicFramePr>
            <a:graphicFrameLocks/>
          </p:cNvGraphicFramePr>
          <p:nvPr/>
        </p:nvGraphicFramePr>
        <p:xfrm>
          <a:off x="6188794" y="2907930"/>
          <a:ext cx="5220980" cy="4129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8" name="Connecteur droit 17"/>
          <p:cNvCxnSpPr/>
          <p:nvPr/>
        </p:nvCxnSpPr>
        <p:spPr>
          <a:xfrm rot="5400000">
            <a:off x="3350977" y="4403195"/>
            <a:ext cx="3151210" cy="185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riangle isocèle 18"/>
          <p:cNvSpPr/>
          <p:nvPr/>
        </p:nvSpPr>
        <p:spPr>
          <a:xfrm rot="5400000">
            <a:off x="4475763" y="4091699"/>
            <a:ext cx="1825938" cy="252483"/>
          </a:xfrm>
          <a:prstGeom prst="triangle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4286" tIns="52144" rIns="104286" bIns="52144" anchor="ctr"/>
          <a:lstStyle/>
          <a:p>
            <a:pPr algn="ctr"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78935" y="3626048"/>
            <a:ext cx="9735533" cy="569387"/>
          </a:xfrm>
        </p:spPr>
        <p:txBody>
          <a:bodyPr/>
          <a:lstStyle/>
          <a:p>
            <a:pPr algn="ctr"/>
            <a:r>
              <a:rPr lang="fr-FR" sz="3700" kern="1200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MOROCCO VALUE PROPOSITION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5820" y="174193"/>
            <a:ext cx="4748480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marR="5080"/>
            <a:r>
              <a:rPr spc="65" dirty="0"/>
              <a:t>A </a:t>
            </a:r>
            <a:r>
              <a:rPr spc="25" dirty="0"/>
              <a:t>BUSINESS </a:t>
            </a:r>
            <a:r>
              <a:rPr dirty="0"/>
              <a:t>ENVIRONMENT  </a:t>
            </a:r>
            <a:r>
              <a:rPr spc="35" dirty="0"/>
              <a:t>CONDUCIVE TO</a:t>
            </a:r>
            <a:r>
              <a:rPr spc="-145" dirty="0"/>
              <a:t> </a:t>
            </a:r>
            <a:r>
              <a:rPr dirty="0"/>
              <a:t>INVESTMENT</a:t>
            </a:r>
          </a:p>
        </p:txBody>
      </p:sp>
      <p:sp>
        <p:nvSpPr>
          <p:cNvPr id="30" name="object 30"/>
          <p:cNvSpPr/>
          <p:nvPr/>
        </p:nvSpPr>
        <p:spPr>
          <a:xfrm>
            <a:off x="5204307" y="1295860"/>
            <a:ext cx="1296149" cy="3655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604967" y="4315473"/>
            <a:ext cx="1049020" cy="243204"/>
          </a:xfrm>
          <a:custGeom>
            <a:avLst/>
            <a:gdLst/>
            <a:ahLst/>
            <a:cxnLst/>
            <a:rect l="l" t="t" r="r" b="b"/>
            <a:pathLst>
              <a:path w="1049020" h="243204">
                <a:moveTo>
                  <a:pt x="1041272" y="0"/>
                </a:moveTo>
                <a:lnTo>
                  <a:pt x="7162" y="0"/>
                </a:lnTo>
                <a:lnTo>
                  <a:pt x="0" y="7175"/>
                </a:lnTo>
                <a:lnTo>
                  <a:pt x="0" y="235851"/>
                </a:lnTo>
                <a:lnTo>
                  <a:pt x="7162" y="243014"/>
                </a:lnTo>
                <a:lnTo>
                  <a:pt x="1041272" y="243014"/>
                </a:lnTo>
                <a:lnTo>
                  <a:pt x="1048448" y="235851"/>
                </a:lnTo>
                <a:lnTo>
                  <a:pt x="1048448" y="7175"/>
                </a:lnTo>
                <a:lnTo>
                  <a:pt x="1041272" y="0"/>
                </a:lnTo>
                <a:close/>
              </a:path>
            </a:pathLst>
          </a:custGeom>
          <a:solidFill>
            <a:srgbClr val="EE32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5774650" y="4320134"/>
            <a:ext cx="867449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sz="1300" b="1" dirty="0">
                <a:solidFill>
                  <a:srgbClr val="FFFFFF"/>
                </a:solidFill>
                <a:latin typeface="Calibri"/>
                <a:cs typeface="Calibri"/>
              </a:rPr>
              <a:t>MOROCCO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604967" y="4987925"/>
            <a:ext cx="1049020" cy="243204"/>
          </a:xfrm>
          <a:custGeom>
            <a:avLst/>
            <a:gdLst/>
            <a:ahLst/>
            <a:cxnLst/>
            <a:rect l="l" t="t" r="r" b="b"/>
            <a:pathLst>
              <a:path w="1049020" h="243204">
                <a:moveTo>
                  <a:pt x="1041272" y="0"/>
                </a:moveTo>
                <a:lnTo>
                  <a:pt x="7162" y="0"/>
                </a:lnTo>
                <a:lnTo>
                  <a:pt x="0" y="7162"/>
                </a:lnTo>
                <a:lnTo>
                  <a:pt x="0" y="235838"/>
                </a:lnTo>
                <a:lnTo>
                  <a:pt x="7162" y="243001"/>
                </a:lnTo>
                <a:lnTo>
                  <a:pt x="1041272" y="243001"/>
                </a:lnTo>
                <a:lnTo>
                  <a:pt x="1048448" y="235838"/>
                </a:lnTo>
                <a:lnTo>
                  <a:pt x="1048448" y="7162"/>
                </a:lnTo>
                <a:lnTo>
                  <a:pt x="1041272" y="0"/>
                </a:lnTo>
                <a:close/>
              </a:path>
            </a:pathLst>
          </a:custGeom>
          <a:solidFill>
            <a:srgbClr val="CBCB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945747" y="5038306"/>
            <a:ext cx="37274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sz="800" b="1" spc="-5" dirty="0">
                <a:solidFill>
                  <a:srgbClr val="20295D"/>
                </a:solidFill>
                <a:latin typeface="Calibri"/>
                <a:cs typeface="Calibri"/>
              </a:rPr>
              <a:t>TUNISIA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604967" y="1738351"/>
            <a:ext cx="1049020" cy="243204"/>
          </a:xfrm>
          <a:custGeom>
            <a:avLst/>
            <a:gdLst/>
            <a:ahLst/>
            <a:cxnLst/>
            <a:rect l="l" t="t" r="r" b="b"/>
            <a:pathLst>
              <a:path w="1049020" h="243205">
                <a:moveTo>
                  <a:pt x="1041272" y="0"/>
                </a:moveTo>
                <a:lnTo>
                  <a:pt x="7162" y="0"/>
                </a:lnTo>
                <a:lnTo>
                  <a:pt x="0" y="7188"/>
                </a:lnTo>
                <a:lnTo>
                  <a:pt x="0" y="235851"/>
                </a:lnTo>
                <a:lnTo>
                  <a:pt x="7162" y="243014"/>
                </a:lnTo>
                <a:lnTo>
                  <a:pt x="1041272" y="243014"/>
                </a:lnTo>
                <a:lnTo>
                  <a:pt x="1048448" y="235851"/>
                </a:lnTo>
                <a:lnTo>
                  <a:pt x="1048448" y="7188"/>
                </a:lnTo>
                <a:lnTo>
                  <a:pt x="1041272" y="0"/>
                </a:lnTo>
                <a:close/>
              </a:path>
            </a:pathLst>
          </a:custGeom>
          <a:solidFill>
            <a:srgbClr val="CBCB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6031445" y="1798904"/>
            <a:ext cx="20193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sz="800" b="1" dirty="0">
                <a:solidFill>
                  <a:srgbClr val="20295D"/>
                </a:solidFill>
                <a:latin typeface="Calibri"/>
                <a:cs typeface="Calibri"/>
              </a:rPr>
              <a:t>USA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604967" y="3629025"/>
            <a:ext cx="1049020" cy="243204"/>
          </a:xfrm>
          <a:custGeom>
            <a:avLst/>
            <a:gdLst/>
            <a:ahLst/>
            <a:cxnLst/>
            <a:rect l="l" t="t" r="r" b="b"/>
            <a:pathLst>
              <a:path w="1049020" h="243204">
                <a:moveTo>
                  <a:pt x="1041272" y="0"/>
                </a:moveTo>
                <a:lnTo>
                  <a:pt x="7162" y="0"/>
                </a:lnTo>
                <a:lnTo>
                  <a:pt x="0" y="7175"/>
                </a:lnTo>
                <a:lnTo>
                  <a:pt x="0" y="235851"/>
                </a:lnTo>
                <a:lnTo>
                  <a:pt x="7162" y="243014"/>
                </a:lnTo>
                <a:lnTo>
                  <a:pt x="1041272" y="243014"/>
                </a:lnTo>
                <a:lnTo>
                  <a:pt x="1048448" y="235851"/>
                </a:lnTo>
                <a:lnTo>
                  <a:pt x="1048448" y="7175"/>
                </a:lnTo>
                <a:lnTo>
                  <a:pt x="1041272" y="0"/>
                </a:lnTo>
                <a:close/>
              </a:path>
            </a:pathLst>
          </a:custGeom>
          <a:solidFill>
            <a:srgbClr val="CBCB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5969242" y="3689567"/>
            <a:ext cx="32575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sz="800" b="1" dirty="0">
                <a:solidFill>
                  <a:srgbClr val="20295D"/>
                </a:solidFill>
                <a:latin typeface="Calibri"/>
                <a:cs typeface="Calibri"/>
              </a:rPr>
              <a:t>QATAR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5604967" y="4652582"/>
            <a:ext cx="1049020" cy="243204"/>
          </a:xfrm>
          <a:custGeom>
            <a:avLst/>
            <a:gdLst/>
            <a:ahLst/>
            <a:cxnLst/>
            <a:rect l="l" t="t" r="r" b="b"/>
            <a:pathLst>
              <a:path w="1049020" h="243204">
                <a:moveTo>
                  <a:pt x="1041272" y="0"/>
                </a:moveTo>
                <a:lnTo>
                  <a:pt x="7162" y="0"/>
                </a:lnTo>
                <a:lnTo>
                  <a:pt x="0" y="7175"/>
                </a:lnTo>
                <a:lnTo>
                  <a:pt x="0" y="235851"/>
                </a:lnTo>
                <a:lnTo>
                  <a:pt x="7162" y="243014"/>
                </a:lnTo>
                <a:lnTo>
                  <a:pt x="1041272" y="243014"/>
                </a:lnTo>
                <a:lnTo>
                  <a:pt x="1048448" y="235851"/>
                </a:lnTo>
                <a:lnTo>
                  <a:pt x="1048448" y="7175"/>
                </a:lnTo>
                <a:lnTo>
                  <a:pt x="1041272" y="0"/>
                </a:lnTo>
                <a:close/>
              </a:path>
            </a:pathLst>
          </a:custGeom>
          <a:solidFill>
            <a:srgbClr val="CBCB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5805284" y="4713123"/>
            <a:ext cx="65405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sz="800" b="1" dirty="0">
                <a:solidFill>
                  <a:srgbClr val="20295D"/>
                </a:solidFill>
                <a:latin typeface="Calibri"/>
                <a:cs typeface="Calibri"/>
              </a:rPr>
              <a:t>SOUTH</a:t>
            </a:r>
            <a:r>
              <a:rPr sz="800" b="1" spc="-105" dirty="0">
                <a:solidFill>
                  <a:srgbClr val="20295D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20295D"/>
                </a:solidFill>
                <a:latin typeface="Calibri"/>
                <a:cs typeface="Calibri"/>
              </a:rPr>
              <a:t>AFRICA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604967" y="2040928"/>
            <a:ext cx="1049020" cy="243204"/>
          </a:xfrm>
          <a:custGeom>
            <a:avLst/>
            <a:gdLst/>
            <a:ahLst/>
            <a:cxnLst/>
            <a:rect l="l" t="t" r="r" b="b"/>
            <a:pathLst>
              <a:path w="1049020" h="243205">
                <a:moveTo>
                  <a:pt x="1041272" y="0"/>
                </a:moveTo>
                <a:lnTo>
                  <a:pt x="7162" y="0"/>
                </a:lnTo>
                <a:lnTo>
                  <a:pt x="0" y="7175"/>
                </a:lnTo>
                <a:lnTo>
                  <a:pt x="0" y="235839"/>
                </a:lnTo>
                <a:lnTo>
                  <a:pt x="7162" y="243001"/>
                </a:lnTo>
                <a:lnTo>
                  <a:pt x="1041272" y="243001"/>
                </a:lnTo>
                <a:lnTo>
                  <a:pt x="1048448" y="235839"/>
                </a:lnTo>
                <a:lnTo>
                  <a:pt x="1048448" y="7175"/>
                </a:lnTo>
                <a:lnTo>
                  <a:pt x="1041272" y="0"/>
                </a:lnTo>
                <a:close/>
              </a:path>
            </a:pathLst>
          </a:custGeom>
          <a:solidFill>
            <a:srgbClr val="CBCB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5983720" y="2101469"/>
            <a:ext cx="32004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sz="800" b="1" dirty="0">
                <a:solidFill>
                  <a:srgbClr val="20295D"/>
                </a:solidFill>
                <a:latin typeface="Calibri"/>
                <a:cs typeface="Calibri"/>
              </a:rPr>
              <a:t>BRAZIL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5604967" y="2972956"/>
            <a:ext cx="1049020" cy="243204"/>
          </a:xfrm>
          <a:custGeom>
            <a:avLst/>
            <a:gdLst/>
            <a:ahLst/>
            <a:cxnLst/>
            <a:rect l="l" t="t" r="r" b="b"/>
            <a:pathLst>
              <a:path w="1049020" h="243205">
                <a:moveTo>
                  <a:pt x="1041272" y="0"/>
                </a:moveTo>
                <a:lnTo>
                  <a:pt x="7162" y="0"/>
                </a:lnTo>
                <a:lnTo>
                  <a:pt x="0" y="7175"/>
                </a:lnTo>
                <a:lnTo>
                  <a:pt x="0" y="235839"/>
                </a:lnTo>
                <a:lnTo>
                  <a:pt x="7162" y="243001"/>
                </a:lnTo>
                <a:lnTo>
                  <a:pt x="1041272" y="243001"/>
                </a:lnTo>
                <a:lnTo>
                  <a:pt x="1048448" y="235839"/>
                </a:lnTo>
                <a:lnTo>
                  <a:pt x="1048448" y="7175"/>
                </a:lnTo>
                <a:lnTo>
                  <a:pt x="1041272" y="0"/>
                </a:lnTo>
                <a:close/>
              </a:path>
            </a:pathLst>
          </a:custGeom>
          <a:solidFill>
            <a:srgbClr val="CBCB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5914962" y="3033497"/>
            <a:ext cx="457834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sz="800" b="1" dirty="0">
                <a:solidFill>
                  <a:srgbClr val="20295D"/>
                </a:solidFill>
                <a:latin typeface="Calibri"/>
                <a:cs typeface="Calibri"/>
              </a:rPr>
              <a:t>ROMANIA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8463445" y="2973946"/>
            <a:ext cx="633095" cy="241300"/>
          </a:xfrm>
          <a:custGeom>
            <a:avLst/>
            <a:gdLst/>
            <a:ahLst/>
            <a:cxnLst/>
            <a:rect l="l" t="t" r="r" b="b"/>
            <a:pathLst>
              <a:path w="633095" h="241300">
                <a:moveTo>
                  <a:pt x="625551" y="0"/>
                </a:moveTo>
                <a:lnTo>
                  <a:pt x="7124" y="0"/>
                </a:lnTo>
                <a:lnTo>
                  <a:pt x="0" y="7112"/>
                </a:lnTo>
                <a:lnTo>
                  <a:pt x="0" y="233959"/>
                </a:lnTo>
                <a:lnTo>
                  <a:pt x="7124" y="241058"/>
                </a:lnTo>
                <a:lnTo>
                  <a:pt x="625551" y="241058"/>
                </a:lnTo>
                <a:lnTo>
                  <a:pt x="632663" y="233959"/>
                </a:lnTo>
                <a:lnTo>
                  <a:pt x="632663" y="7112"/>
                </a:lnTo>
                <a:lnTo>
                  <a:pt x="625551" y="0"/>
                </a:lnTo>
                <a:close/>
              </a:path>
            </a:pathLst>
          </a:custGeom>
          <a:solidFill>
            <a:srgbClr val="1D37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604967" y="3309112"/>
            <a:ext cx="1049020" cy="243204"/>
          </a:xfrm>
          <a:custGeom>
            <a:avLst/>
            <a:gdLst/>
            <a:ahLst/>
            <a:cxnLst/>
            <a:rect l="l" t="t" r="r" b="b"/>
            <a:pathLst>
              <a:path w="1049020" h="243204">
                <a:moveTo>
                  <a:pt x="1041272" y="0"/>
                </a:moveTo>
                <a:lnTo>
                  <a:pt x="7162" y="0"/>
                </a:lnTo>
                <a:lnTo>
                  <a:pt x="0" y="7175"/>
                </a:lnTo>
                <a:lnTo>
                  <a:pt x="0" y="235839"/>
                </a:lnTo>
                <a:lnTo>
                  <a:pt x="7162" y="243014"/>
                </a:lnTo>
                <a:lnTo>
                  <a:pt x="1041272" y="243014"/>
                </a:lnTo>
                <a:lnTo>
                  <a:pt x="1048448" y="235839"/>
                </a:lnTo>
                <a:lnTo>
                  <a:pt x="1048448" y="7175"/>
                </a:lnTo>
                <a:lnTo>
                  <a:pt x="1041272" y="0"/>
                </a:lnTo>
                <a:close/>
              </a:path>
            </a:pathLst>
          </a:custGeom>
          <a:solidFill>
            <a:srgbClr val="CBCB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5990578" y="3369654"/>
            <a:ext cx="28384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sz="800" b="1" dirty="0">
                <a:solidFill>
                  <a:srgbClr val="20295D"/>
                </a:solidFill>
                <a:latin typeface="Calibri"/>
                <a:cs typeface="Calibri"/>
              </a:rPr>
              <a:t>SPAIN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5604967" y="3968281"/>
            <a:ext cx="1049020" cy="243204"/>
          </a:xfrm>
          <a:custGeom>
            <a:avLst/>
            <a:gdLst/>
            <a:ahLst/>
            <a:cxnLst/>
            <a:rect l="l" t="t" r="r" b="b"/>
            <a:pathLst>
              <a:path w="1049020" h="243204">
                <a:moveTo>
                  <a:pt x="1041272" y="0"/>
                </a:moveTo>
                <a:lnTo>
                  <a:pt x="7162" y="0"/>
                </a:lnTo>
                <a:lnTo>
                  <a:pt x="0" y="7175"/>
                </a:lnTo>
                <a:lnTo>
                  <a:pt x="0" y="235851"/>
                </a:lnTo>
                <a:lnTo>
                  <a:pt x="7162" y="243014"/>
                </a:lnTo>
                <a:lnTo>
                  <a:pt x="1041272" y="243014"/>
                </a:lnTo>
                <a:lnTo>
                  <a:pt x="1048448" y="235851"/>
                </a:lnTo>
                <a:lnTo>
                  <a:pt x="1048448" y="7175"/>
                </a:lnTo>
                <a:lnTo>
                  <a:pt x="1041272" y="0"/>
                </a:lnTo>
                <a:close/>
              </a:path>
            </a:pathLst>
          </a:custGeom>
          <a:solidFill>
            <a:srgbClr val="CBCB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5954853" y="4028835"/>
            <a:ext cx="37782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sz="800" b="1" dirty="0">
                <a:solidFill>
                  <a:srgbClr val="20295D"/>
                </a:solidFill>
                <a:latin typeface="Calibri"/>
                <a:cs typeface="Calibri"/>
              </a:rPr>
              <a:t>JORDAN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5604967" y="2389975"/>
            <a:ext cx="1049020" cy="243204"/>
          </a:xfrm>
          <a:custGeom>
            <a:avLst/>
            <a:gdLst/>
            <a:ahLst/>
            <a:cxnLst/>
            <a:rect l="l" t="t" r="r" b="b"/>
            <a:pathLst>
              <a:path w="1049020" h="243205">
                <a:moveTo>
                  <a:pt x="1041272" y="0"/>
                </a:moveTo>
                <a:lnTo>
                  <a:pt x="7162" y="0"/>
                </a:lnTo>
                <a:lnTo>
                  <a:pt x="0" y="7175"/>
                </a:lnTo>
                <a:lnTo>
                  <a:pt x="0" y="235851"/>
                </a:lnTo>
                <a:lnTo>
                  <a:pt x="7162" y="243014"/>
                </a:lnTo>
                <a:lnTo>
                  <a:pt x="1041272" y="243014"/>
                </a:lnTo>
                <a:lnTo>
                  <a:pt x="1048448" y="235851"/>
                </a:lnTo>
                <a:lnTo>
                  <a:pt x="1048448" y="7175"/>
                </a:lnTo>
                <a:lnTo>
                  <a:pt x="1041272" y="0"/>
                </a:lnTo>
                <a:close/>
              </a:path>
            </a:pathLst>
          </a:custGeom>
          <a:solidFill>
            <a:srgbClr val="CBCB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5963057" y="2442896"/>
            <a:ext cx="36131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sz="800" b="1" dirty="0">
                <a:solidFill>
                  <a:srgbClr val="20295D"/>
                </a:solidFill>
                <a:latin typeface="Calibri"/>
                <a:cs typeface="Calibri"/>
              </a:rPr>
              <a:t>FRANCE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7667625" y="2973933"/>
            <a:ext cx="633095" cy="241300"/>
          </a:xfrm>
          <a:custGeom>
            <a:avLst/>
            <a:gdLst/>
            <a:ahLst/>
            <a:cxnLst/>
            <a:rect l="l" t="t" r="r" b="b"/>
            <a:pathLst>
              <a:path w="633095" h="241300">
                <a:moveTo>
                  <a:pt x="625538" y="0"/>
                </a:moveTo>
                <a:lnTo>
                  <a:pt x="7112" y="0"/>
                </a:lnTo>
                <a:lnTo>
                  <a:pt x="0" y="7124"/>
                </a:lnTo>
                <a:lnTo>
                  <a:pt x="0" y="233959"/>
                </a:lnTo>
                <a:lnTo>
                  <a:pt x="7112" y="241071"/>
                </a:lnTo>
                <a:lnTo>
                  <a:pt x="625538" y="241071"/>
                </a:lnTo>
                <a:lnTo>
                  <a:pt x="632650" y="233959"/>
                </a:lnTo>
                <a:lnTo>
                  <a:pt x="632650" y="7124"/>
                </a:lnTo>
                <a:lnTo>
                  <a:pt x="625538" y="0"/>
                </a:lnTo>
                <a:close/>
              </a:path>
            </a:pathLst>
          </a:custGeom>
          <a:solidFill>
            <a:srgbClr val="1D37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863791" y="1739341"/>
            <a:ext cx="633095" cy="241300"/>
          </a:xfrm>
          <a:custGeom>
            <a:avLst/>
            <a:gdLst/>
            <a:ahLst/>
            <a:cxnLst/>
            <a:rect l="l" t="t" r="r" b="b"/>
            <a:pathLst>
              <a:path w="633095" h="241300">
                <a:moveTo>
                  <a:pt x="625551" y="0"/>
                </a:moveTo>
                <a:lnTo>
                  <a:pt x="7112" y="0"/>
                </a:lnTo>
                <a:lnTo>
                  <a:pt x="0" y="7124"/>
                </a:lnTo>
                <a:lnTo>
                  <a:pt x="0" y="233959"/>
                </a:lnTo>
                <a:lnTo>
                  <a:pt x="7112" y="241058"/>
                </a:lnTo>
                <a:lnTo>
                  <a:pt x="625551" y="241058"/>
                </a:lnTo>
                <a:lnTo>
                  <a:pt x="632650" y="233959"/>
                </a:lnTo>
                <a:lnTo>
                  <a:pt x="632650" y="7124"/>
                </a:lnTo>
                <a:lnTo>
                  <a:pt x="625551" y="0"/>
                </a:lnTo>
                <a:close/>
              </a:path>
            </a:pathLst>
          </a:custGeom>
          <a:solidFill>
            <a:srgbClr val="9291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7068350" y="1798904"/>
            <a:ext cx="22923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LOW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6863791" y="4316438"/>
            <a:ext cx="633095" cy="241300"/>
          </a:xfrm>
          <a:custGeom>
            <a:avLst/>
            <a:gdLst/>
            <a:ahLst/>
            <a:cxnLst/>
            <a:rect l="l" t="t" r="r" b="b"/>
            <a:pathLst>
              <a:path w="633095" h="241300">
                <a:moveTo>
                  <a:pt x="625551" y="0"/>
                </a:moveTo>
                <a:lnTo>
                  <a:pt x="7112" y="0"/>
                </a:lnTo>
                <a:lnTo>
                  <a:pt x="0" y="7112"/>
                </a:lnTo>
                <a:lnTo>
                  <a:pt x="0" y="233946"/>
                </a:lnTo>
                <a:lnTo>
                  <a:pt x="7112" y="241058"/>
                </a:lnTo>
                <a:lnTo>
                  <a:pt x="625551" y="241058"/>
                </a:lnTo>
                <a:lnTo>
                  <a:pt x="632650" y="233946"/>
                </a:lnTo>
                <a:lnTo>
                  <a:pt x="632650" y="7112"/>
                </a:lnTo>
                <a:lnTo>
                  <a:pt x="625551" y="0"/>
                </a:lnTo>
                <a:close/>
              </a:path>
            </a:pathLst>
          </a:custGeom>
          <a:solidFill>
            <a:srgbClr val="7A11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7065556" y="4361269"/>
            <a:ext cx="22923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LOW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6863791" y="4653548"/>
            <a:ext cx="633095" cy="241300"/>
          </a:xfrm>
          <a:custGeom>
            <a:avLst/>
            <a:gdLst/>
            <a:ahLst/>
            <a:cxnLst/>
            <a:rect l="l" t="t" r="r" b="b"/>
            <a:pathLst>
              <a:path w="633095" h="241300">
                <a:moveTo>
                  <a:pt x="625551" y="0"/>
                </a:moveTo>
                <a:lnTo>
                  <a:pt x="7112" y="0"/>
                </a:lnTo>
                <a:lnTo>
                  <a:pt x="0" y="7124"/>
                </a:lnTo>
                <a:lnTo>
                  <a:pt x="0" y="233959"/>
                </a:lnTo>
                <a:lnTo>
                  <a:pt x="7112" y="241071"/>
                </a:lnTo>
                <a:lnTo>
                  <a:pt x="625551" y="241071"/>
                </a:lnTo>
                <a:lnTo>
                  <a:pt x="632650" y="233959"/>
                </a:lnTo>
                <a:lnTo>
                  <a:pt x="632650" y="7124"/>
                </a:lnTo>
                <a:lnTo>
                  <a:pt x="625551" y="0"/>
                </a:lnTo>
                <a:close/>
              </a:path>
            </a:pathLst>
          </a:custGeom>
          <a:solidFill>
            <a:srgbClr val="1D37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863791" y="2041894"/>
            <a:ext cx="633095" cy="241300"/>
          </a:xfrm>
          <a:custGeom>
            <a:avLst/>
            <a:gdLst/>
            <a:ahLst/>
            <a:cxnLst/>
            <a:rect l="l" t="t" r="r" b="b"/>
            <a:pathLst>
              <a:path w="633095" h="241300">
                <a:moveTo>
                  <a:pt x="625551" y="0"/>
                </a:moveTo>
                <a:lnTo>
                  <a:pt x="7112" y="0"/>
                </a:lnTo>
                <a:lnTo>
                  <a:pt x="0" y="7124"/>
                </a:lnTo>
                <a:lnTo>
                  <a:pt x="0" y="233959"/>
                </a:lnTo>
                <a:lnTo>
                  <a:pt x="7112" y="241071"/>
                </a:lnTo>
                <a:lnTo>
                  <a:pt x="625551" y="241071"/>
                </a:lnTo>
                <a:lnTo>
                  <a:pt x="632650" y="233959"/>
                </a:lnTo>
                <a:lnTo>
                  <a:pt x="632650" y="7124"/>
                </a:lnTo>
                <a:lnTo>
                  <a:pt x="625551" y="0"/>
                </a:lnTo>
                <a:close/>
              </a:path>
            </a:pathLst>
          </a:custGeom>
          <a:solidFill>
            <a:srgbClr val="1D37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6980770" y="2101469"/>
            <a:ext cx="38227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Medium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6863791" y="3310091"/>
            <a:ext cx="633095" cy="241300"/>
          </a:xfrm>
          <a:custGeom>
            <a:avLst/>
            <a:gdLst/>
            <a:ahLst/>
            <a:cxnLst/>
            <a:rect l="l" t="t" r="r" b="b"/>
            <a:pathLst>
              <a:path w="633095" h="241300">
                <a:moveTo>
                  <a:pt x="625551" y="0"/>
                </a:moveTo>
                <a:lnTo>
                  <a:pt x="7112" y="0"/>
                </a:lnTo>
                <a:lnTo>
                  <a:pt x="0" y="7124"/>
                </a:lnTo>
                <a:lnTo>
                  <a:pt x="0" y="233959"/>
                </a:lnTo>
                <a:lnTo>
                  <a:pt x="7112" y="241058"/>
                </a:lnTo>
                <a:lnTo>
                  <a:pt x="625551" y="241058"/>
                </a:lnTo>
                <a:lnTo>
                  <a:pt x="632650" y="233959"/>
                </a:lnTo>
                <a:lnTo>
                  <a:pt x="632650" y="7124"/>
                </a:lnTo>
                <a:lnTo>
                  <a:pt x="625551" y="0"/>
                </a:lnTo>
                <a:close/>
              </a:path>
            </a:pathLst>
          </a:custGeom>
          <a:solidFill>
            <a:srgbClr val="1D37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863791" y="3969246"/>
            <a:ext cx="633095" cy="241300"/>
          </a:xfrm>
          <a:custGeom>
            <a:avLst/>
            <a:gdLst/>
            <a:ahLst/>
            <a:cxnLst/>
            <a:rect l="l" t="t" r="r" b="b"/>
            <a:pathLst>
              <a:path w="633095" h="241300">
                <a:moveTo>
                  <a:pt x="625551" y="0"/>
                </a:moveTo>
                <a:lnTo>
                  <a:pt x="7112" y="0"/>
                </a:lnTo>
                <a:lnTo>
                  <a:pt x="0" y="7111"/>
                </a:lnTo>
                <a:lnTo>
                  <a:pt x="0" y="233959"/>
                </a:lnTo>
                <a:lnTo>
                  <a:pt x="7112" y="241058"/>
                </a:lnTo>
                <a:lnTo>
                  <a:pt x="625551" y="241058"/>
                </a:lnTo>
                <a:lnTo>
                  <a:pt x="632650" y="233959"/>
                </a:lnTo>
                <a:lnTo>
                  <a:pt x="632650" y="7111"/>
                </a:lnTo>
                <a:lnTo>
                  <a:pt x="625551" y="0"/>
                </a:lnTo>
                <a:close/>
              </a:path>
            </a:pathLst>
          </a:custGeom>
          <a:solidFill>
            <a:srgbClr val="1D37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863791" y="4988891"/>
            <a:ext cx="633095" cy="241300"/>
          </a:xfrm>
          <a:custGeom>
            <a:avLst/>
            <a:gdLst/>
            <a:ahLst/>
            <a:cxnLst/>
            <a:rect l="l" t="t" r="r" b="b"/>
            <a:pathLst>
              <a:path w="633095" h="241300">
                <a:moveTo>
                  <a:pt x="625551" y="0"/>
                </a:moveTo>
                <a:lnTo>
                  <a:pt x="7112" y="0"/>
                </a:lnTo>
                <a:lnTo>
                  <a:pt x="0" y="7124"/>
                </a:lnTo>
                <a:lnTo>
                  <a:pt x="0" y="233959"/>
                </a:lnTo>
                <a:lnTo>
                  <a:pt x="7112" y="241058"/>
                </a:lnTo>
                <a:lnTo>
                  <a:pt x="625551" y="241058"/>
                </a:lnTo>
                <a:lnTo>
                  <a:pt x="632650" y="233959"/>
                </a:lnTo>
                <a:lnTo>
                  <a:pt x="632650" y="7124"/>
                </a:lnTo>
                <a:lnTo>
                  <a:pt x="625551" y="0"/>
                </a:lnTo>
                <a:close/>
              </a:path>
            </a:pathLst>
          </a:custGeom>
          <a:solidFill>
            <a:srgbClr val="1D37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863791" y="2390941"/>
            <a:ext cx="633095" cy="241300"/>
          </a:xfrm>
          <a:custGeom>
            <a:avLst/>
            <a:gdLst/>
            <a:ahLst/>
            <a:cxnLst/>
            <a:rect l="l" t="t" r="r" b="b"/>
            <a:pathLst>
              <a:path w="633095" h="241300">
                <a:moveTo>
                  <a:pt x="625551" y="0"/>
                </a:moveTo>
                <a:lnTo>
                  <a:pt x="7112" y="0"/>
                </a:lnTo>
                <a:lnTo>
                  <a:pt x="0" y="7111"/>
                </a:lnTo>
                <a:lnTo>
                  <a:pt x="0" y="233946"/>
                </a:lnTo>
                <a:lnTo>
                  <a:pt x="7112" y="241058"/>
                </a:lnTo>
                <a:lnTo>
                  <a:pt x="625551" y="241058"/>
                </a:lnTo>
                <a:lnTo>
                  <a:pt x="632650" y="233946"/>
                </a:lnTo>
                <a:lnTo>
                  <a:pt x="632650" y="7111"/>
                </a:lnTo>
                <a:lnTo>
                  <a:pt x="625551" y="0"/>
                </a:lnTo>
                <a:close/>
              </a:path>
            </a:pathLst>
          </a:custGeom>
          <a:solidFill>
            <a:srgbClr val="9291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7056870" y="2442896"/>
            <a:ext cx="22923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LOW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6863804" y="2687053"/>
            <a:ext cx="633095" cy="241300"/>
          </a:xfrm>
          <a:custGeom>
            <a:avLst/>
            <a:gdLst/>
            <a:ahLst/>
            <a:cxnLst/>
            <a:rect l="l" t="t" r="r" b="b"/>
            <a:pathLst>
              <a:path w="633095" h="241300">
                <a:moveTo>
                  <a:pt x="625538" y="0"/>
                </a:moveTo>
                <a:lnTo>
                  <a:pt x="7112" y="0"/>
                </a:lnTo>
                <a:lnTo>
                  <a:pt x="0" y="7124"/>
                </a:lnTo>
                <a:lnTo>
                  <a:pt x="0" y="233959"/>
                </a:lnTo>
                <a:lnTo>
                  <a:pt x="7112" y="241058"/>
                </a:lnTo>
                <a:lnTo>
                  <a:pt x="625538" y="241058"/>
                </a:lnTo>
                <a:lnTo>
                  <a:pt x="632637" y="233959"/>
                </a:lnTo>
                <a:lnTo>
                  <a:pt x="632637" y="7124"/>
                </a:lnTo>
                <a:lnTo>
                  <a:pt x="625538" y="0"/>
                </a:lnTo>
                <a:close/>
              </a:path>
            </a:pathLst>
          </a:custGeom>
          <a:solidFill>
            <a:srgbClr val="9291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7065556" y="2731872"/>
            <a:ext cx="22923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LOW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6863791" y="2973946"/>
            <a:ext cx="633095" cy="241300"/>
          </a:xfrm>
          <a:custGeom>
            <a:avLst/>
            <a:gdLst/>
            <a:ahLst/>
            <a:cxnLst/>
            <a:rect l="l" t="t" r="r" b="b"/>
            <a:pathLst>
              <a:path w="633095" h="241300">
                <a:moveTo>
                  <a:pt x="625551" y="0"/>
                </a:moveTo>
                <a:lnTo>
                  <a:pt x="7112" y="0"/>
                </a:lnTo>
                <a:lnTo>
                  <a:pt x="0" y="7112"/>
                </a:lnTo>
                <a:lnTo>
                  <a:pt x="0" y="233959"/>
                </a:lnTo>
                <a:lnTo>
                  <a:pt x="7112" y="241058"/>
                </a:lnTo>
                <a:lnTo>
                  <a:pt x="625551" y="241058"/>
                </a:lnTo>
                <a:lnTo>
                  <a:pt x="632650" y="233959"/>
                </a:lnTo>
                <a:lnTo>
                  <a:pt x="632650" y="7112"/>
                </a:lnTo>
                <a:lnTo>
                  <a:pt x="625551" y="0"/>
                </a:lnTo>
                <a:close/>
              </a:path>
            </a:pathLst>
          </a:custGeom>
          <a:solidFill>
            <a:srgbClr val="9291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7065556" y="3018764"/>
            <a:ext cx="22923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LOW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6863804" y="3629991"/>
            <a:ext cx="633095" cy="241300"/>
          </a:xfrm>
          <a:custGeom>
            <a:avLst/>
            <a:gdLst/>
            <a:ahLst/>
            <a:cxnLst/>
            <a:rect l="l" t="t" r="r" b="b"/>
            <a:pathLst>
              <a:path w="633095" h="241300">
                <a:moveTo>
                  <a:pt x="625538" y="0"/>
                </a:moveTo>
                <a:lnTo>
                  <a:pt x="7112" y="0"/>
                </a:lnTo>
                <a:lnTo>
                  <a:pt x="0" y="7111"/>
                </a:lnTo>
                <a:lnTo>
                  <a:pt x="0" y="233972"/>
                </a:lnTo>
                <a:lnTo>
                  <a:pt x="7112" y="241058"/>
                </a:lnTo>
                <a:lnTo>
                  <a:pt x="625538" y="241058"/>
                </a:lnTo>
                <a:lnTo>
                  <a:pt x="632637" y="233972"/>
                </a:lnTo>
                <a:lnTo>
                  <a:pt x="632637" y="7111"/>
                </a:lnTo>
                <a:lnTo>
                  <a:pt x="625538" y="0"/>
                </a:lnTo>
                <a:close/>
              </a:path>
            </a:pathLst>
          </a:custGeom>
          <a:solidFill>
            <a:srgbClr val="9291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7065556" y="3674822"/>
            <a:ext cx="22923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LOW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5604967" y="2686063"/>
            <a:ext cx="1049020" cy="243204"/>
          </a:xfrm>
          <a:custGeom>
            <a:avLst/>
            <a:gdLst/>
            <a:ahLst/>
            <a:cxnLst/>
            <a:rect l="l" t="t" r="r" b="b"/>
            <a:pathLst>
              <a:path w="1049020" h="243205">
                <a:moveTo>
                  <a:pt x="1041272" y="0"/>
                </a:moveTo>
                <a:lnTo>
                  <a:pt x="7162" y="0"/>
                </a:lnTo>
                <a:lnTo>
                  <a:pt x="0" y="7175"/>
                </a:lnTo>
                <a:lnTo>
                  <a:pt x="0" y="235839"/>
                </a:lnTo>
                <a:lnTo>
                  <a:pt x="7162" y="243014"/>
                </a:lnTo>
                <a:lnTo>
                  <a:pt x="1041272" y="243014"/>
                </a:lnTo>
                <a:lnTo>
                  <a:pt x="1048448" y="235839"/>
                </a:lnTo>
                <a:lnTo>
                  <a:pt x="1048448" y="7175"/>
                </a:lnTo>
                <a:lnTo>
                  <a:pt x="1041272" y="0"/>
                </a:lnTo>
                <a:close/>
              </a:path>
            </a:pathLst>
          </a:custGeom>
          <a:solidFill>
            <a:srgbClr val="CBCB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5897944" y="2738996"/>
            <a:ext cx="491489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sz="800" b="1" spc="-5" dirty="0">
                <a:solidFill>
                  <a:srgbClr val="20295D"/>
                </a:solidFill>
                <a:latin typeface="Calibri"/>
                <a:cs typeface="Calibri"/>
              </a:rPr>
              <a:t>PORTUGAL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7667625" y="4316438"/>
            <a:ext cx="633095" cy="241300"/>
          </a:xfrm>
          <a:custGeom>
            <a:avLst/>
            <a:gdLst/>
            <a:ahLst/>
            <a:cxnLst/>
            <a:rect l="l" t="t" r="r" b="b"/>
            <a:pathLst>
              <a:path w="633095" h="241300">
                <a:moveTo>
                  <a:pt x="625551" y="0"/>
                </a:moveTo>
                <a:lnTo>
                  <a:pt x="7112" y="0"/>
                </a:lnTo>
                <a:lnTo>
                  <a:pt x="0" y="7112"/>
                </a:lnTo>
                <a:lnTo>
                  <a:pt x="0" y="233946"/>
                </a:lnTo>
                <a:lnTo>
                  <a:pt x="7112" y="241058"/>
                </a:lnTo>
                <a:lnTo>
                  <a:pt x="625551" y="241058"/>
                </a:lnTo>
                <a:lnTo>
                  <a:pt x="632650" y="233946"/>
                </a:lnTo>
                <a:lnTo>
                  <a:pt x="632650" y="7112"/>
                </a:lnTo>
                <a:lnTo>
                  <a:pt x="625551" y="0"/>
                </a:lnTo>
                <a:close/>
              </a:path>
            </a:pathLst>
          </a:custGeom>
          <a:solidFill>
            <a:srgbClr val="7A11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7869390" y="4361269"/>
            <a:ext cx="22923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LOW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8463445" y="4316438"/>
            <a:ext cx="633095" cy="241300"/>
          </a:xfrm>
          <a:custGeom>
            <a:avLst/>
            <a:gdLst/>
            <a:ahLst/>
            <a:cxnLst/>
            <a:rect l="l" t="t" r="r" b="b"/>
            <a:pathLst>
              <a:path w="633095" h="241300">
                <a:moveTo>
                  <a:pt x="625551" y="0"/>
                </a:moveTo>
                <a:lnTo>
                  <a:pt x="7124" y="0"/>
                </a:lnTo>
                <a:lnTo>
                  <a:pt x="0" y="7112"/>
                </a:lnTo>
                <a:lnTo>
                  <a:pt x="0" y="233946"/>
                </a:lnTo>
                <a:lnTo>
                  <a:pt x="7124" y="241058"/>
                </a:lnTo>
                <a:lnTo>
                  <a:pt x="625551" y="241058"/>
                </a:lnTo>
                <a:lnTo>
                  <a:pt x="632663" y="233946"/>
                </a:lnTo>
                <a:lnTo>
                  <a:pt x="632663" y="7112"/>
                </a:lnTo>
                <a:lnTo>
                  <a:pt x="625551" y="0"/>
                </a:lnTo>
                <a:close/>
              </a:path>
            </a:pathLst>
          </a:custGeom>
          <a:solidFill>
            <a:srgbClr val="7A11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8665210" y="4361269"/>
            <a:ext cx="22923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LOW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7667625" y="2390941"/>
            <a:ext cx="633095" cy="241300"/>
          </a:xfrm>
          <a:custGeom>
            <a:avLst/>
            <a:gdLst/>
            <a:ahLst/>
            <a:cxnLst/>
            <a:rect l="l" t="t" r="r" b="b"/>
            <a:pathLst>
              <a:path w="633095" h="241300">
                <a:moveTo>
                  <a:pt x="625551" y="0"/>
                </a:moveTo>
                <a:lnTo>
                  <a:pt x="7112" y="0"/>
                </a:lnTo>
                <a:lnTo>
                  <a:pt x="0" y="7111"/>
                </a:lnTo>
                <a:lnTo>
                  <a:pt x="0" y="233946"/>
                </a:lnTo>
                <a:lnTo>
                  <a:pt x="7112" y="241058"/>
                </a:lnTo>
                <a:lnTo>
                  <a:pt x="625551" y="241058"/>
                </a:lnTo>
                <a:lnTo>
                  <a:pt x="632650" y="233946"/>
                </a:lnTo>
                <a:lnTo>
                  <a:pt x="632650" y="7111"/>
                </a:lnTo>
                <a:lnTo>
                  <a:pt x="625551" y="0"/>
                </a:lnTo>
                <a:close/>
              </a:path>
            </a:pathLst>
          </a:custGeom>
          <a:solidFill>
            <a:srgbClr val="9291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7860704" y="2442896"/>
            <a:ext cx="22923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LOW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8463445" y="2390941"/>
            <a:ext cx="633095" cy="241300"/>
          </a:xfrm>
          <a:custGeom>
            <a:avLst/>
            <a:gdLst/>
            <a:ahLst/>
            <a:cxnLst/>
            <a:rect l="l" t="t" r="r" b="b"/>
            <a:pathLst>
              <a:path w="633095" h="241300">
                <a:moveTo>
                  <a:pt x="625551" y="0"/>
                </a:moveTo>
                <a:lnTo>
                  <a:pt x="7124" y="0"/>
                </a:lnTo>
                <a:lnTo>
                  <a:pt x="0" y="7111"/>
                </a:lnTo>
                <a:lnTo>
                  <a:pt x="0" y="233946"/>
                </a:lnTo>
                <a:lnTo>
                  <a:pt x="7124" y="241058"/>
                </a:lnTo>
                <a:lnTo>
                  <a:pt x="625551" y="241058"/>
                </a:lnTo>
                <a:lnTo>
                  <a:pt x="632663" y="233946"/>
                </a:lnTo>
                <a:lnTo>
                  <a:pt x="632663" y="7111"/>
                </a:lnTo>
                <a:lnTo>
                  <a:pt x="625551" y="0"/>
                </a:lnTo>
                <a:close/>
              </a:path>
            </a:pathLst>
          </a:custGeom>
          <a:solidFill>
            <a:srgbClr val="9291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8656535" y="2442896"/>
            <a:ext cx="22923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LOW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7667625" y="1739341"/>
            <a:ext cx="633095" cy="241300"/>
          </a:xfrm>
          <a:custGeom>
            <a:avLst/>
            <a:gdLst/>
            <a:ahLst/>
            <a:cxnLst/>
            <a:rect l="l" t="t" r="r" b="b"/>
            <a:pathLst>
              <a:path w="633095" h="241300">
                <a:moveTo>
                  <a:pt x="625551" y="0"/>
                </a:moveTo>
                <a:lnTo>
                  <a:pt x="7112" y="0"/>
                </a:lnTo>
                <a:lnTo>
                  <a:pt x="0" y="7124"/>
                </a:lnTo>
                <a:lnTo>
                  <a:pt x="0" y="233959"/>
                </a:lnTo>
                <a:lnTo>
                  <a:pt x="7112" y="241058"/>
                </a:lnTo>
                <a:lnTo>
                  <a:pt x="625551" y="241058"/>
                </a:lnTo>
                <a:lnTo>
                  <a:pt x="632650" y="233959"/>
                </a:lnTo>
                <a:lnTo>
                  <a:pt x="632650" y="7124"/>
                </a:lnTo>
                <a:lnTo>
                  <a:pt x="625551" y="0"/>
                </a:lnTo>
                <a:close/>
              </a:path>
            </a:pathLst>
          </a:custGeom>
          <a:solidFill>
            <a:srgbClr val="9291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 txBox="1"/>
          <p:nvPr/>
        </p:nvSpPr>
        <p:spPr>
          <a:xfrm>
            <a:off x="7872184" y="1798904"/>
            <a:ext cx="22923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LOW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8463445" y="1739341"/>
            <a:ext cx="633095" cy="241300"/>
          </a:xfrm>
          <a:custGeom>
            <a:avLst/>
            <a:gdLst/>
            <a:ahLst/>
            <a:cxnLst/>
            <a:rect l="l" t="t" r="r" b="b"/>
            <a:pathLst>
              <a:path w="633095" h="241300">
                <a:moveTo>
                  <a:pt x="625551" y="0"/>
                </a:moveTo>
                <a:lnTo>
                  <a:pt x="7124" y="0"/>
                </a:lnTo>
                <a:lnTo>
                  <a:pt x="0" y="7124"/>
                </a:lnTo>
                <a:lnTo>
                  <a:pt x="0" y="233959"/>
                </a:lnTo>
                <a:lnTo>
                  <a:pt x="7124" y="241058"/>
                </a:lnTo>
                <a:lnTo>
                  <a:pt x="625551" y="241058"/>
                </a:lnTo>
                <a:lnTo>
                  <a:pt x="632663" y="233959"/>
                </a:lnTo>
                <a:lnTo>
                  <a:pt x="632663" y="7124"/>
                </a:lnTo>
                <a:lnTo>
                  <a:pt x="625551" y="0"/>
                </a:lnTo>
                <a:close/>
              </a:path>
            </a:pathLst>
          </a:custGeom>
          <a:solidFill>
            <a:srgbClr val="9291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 txBox="1"/>
          <p:nvPr/>
        </p:nvSpPr>
        <p:spPr>
          <a:xfrm>
            <a:off x="8668017" y="1798904"/>
            <a:ext cx="22923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LOW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7667625" y="2041894"/>
            <a:ext cx="633095" cy="241300"/>
          </a:xfrm>
          <a:custGeom>
            <a:avLst/>
            <a:gdLst/>
            <a:ahLst/>
            <a:cxnLst/>
            <a:rect l="l" t="t" r="r" b="b"/>
            <a:pathLst>
              <a:path w="633095" h="241300">
                <a:moveTo>
                  <a:pt x="625551" y="0"/>
                </a:moveTo>
                <a:lnTo>
                  <a:pt x="7112" y="0"/>
                </a:lnTo>
                <a:lnTo>
                  <a:pt x="0" y="7124"/>
                </a:lnTo>
                <a:lnTo>
                  <a:pt x="0" y="233959"/>
                </a:lnTo>
                <a:lnTo>
                  <a:pt x="7112" y="241071"/>
                </a:lnTo>
                <a:lnTo>
                  <a:pt x="625551" y="241071"/>
                </a:lnTo>
                <a:lnTo>
                  <a:pt x="632650" y="233959"/>
                </a:lnTo>
                <a:lnTo>
                  <a:pt x="632650" y="7124"/>
                </a:lnTo>
                <a:lnTo>
                  <a:pt x="625551" y="0"/>
                </a:lnTo>
                <a:close/>
              </a:path>
            </a:pathLst>
          </a:custGeom>
          <a:solidFill>
            <a:srgbClr val="1D37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 txBox="1"/>
          <p:nvPr/>
        </p:nvSpPr>
        <p:spPr>
          <a:xfrm>
            <a:off x="7784616" y="2101469"/>
            <a:ext cx="38227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Medium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8463445" y="2041894"/>
            <a:ext cx="633095" cy="241300"/>
          </a:xfrm>
          <a:custGeom>
            <a:avLst/>
            <a:gdLst/>
            <a:ahLst/>
            <a:cxnLst/>
            <a:rect l="l" t="t" r="r" b="b"/>
            <a:pathLst>
              <a:path w="633095" h="241300">
                <a:moveTo>
                  <a:pt x="625551" y="0"/>
                </a:moveTo>
                <a:lnTo>
                  <a:pt x="7124" y="0"/>
                </a:lnTo>
                <a:lnTo>
                  <a:pt x="0" y="7124"/>
                </a:lnTo>
                <a:lnTo>
                  <a:pt x="0" y="233959"/>
                </a:lnTo>
                <a:lnTo>
                  <a:pt x="7124" y="241071"/>
                </a:lnTo>
                <a:lnTo>
                  <a:pt x="625551" y="241071"/>
                </a:lnTo>
                <a:lnTo>
                  <a:pt x="632663" y="233959"/>
                </a:lnTo>
                <a:lnTo>
                  <a:pt x="632663" y="7124"/>
                </a:lnTo>
                <a:lnTo>
                  <a:pt x="625551" y="0"/>
                </a:lnTo>
                <a:close/>
              </a:path>
            </a:pathLst>
          </a:custGeom>
          <a:solidFill>
            <a:srgbClr val="1D37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 txBox="1"/>
          <p:nvPr/>
        </p:nvSpPr>
        <p:spPr>
          <a:xfrm>
            <a:off x="8593136" y="2101469"/>
            <a:ext cx="38227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Medium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7667625" y="2687053"/>
            <a:ext cx="633095" cy="241300"/>
          </a:xfrm>
          <a:custGeom>
            <a:avLst/>
            <a:gdLst/>
            <a:ahLst/>
            <a:cxnLst/>
            <a:rect l="l" t="t" r="r" b="b"/>
            <a:pathLst>
              <a:path w="633095" h="241300">
                <a:moveTo>
                  <a:pt x="625551" y="0"/>
                </a:moveTo>
                <a:lnTo>
                  <a:pt x="7112" y="0"/>
                </a:lnTo>
                <a:lnTo>
                  <a:pt x="0" y="7124"/>
                </a:lnTo>
                <a:lnTo>
                  <a:pt x="0" y="233959"/>
                </a:lnTo>
                <a:lnTo>
                  <a:pt x="7112" y="241058"/>
                </a:lnTo>
                <a:lnTo>
                  <a:pt x="625551" y="241058"/>
                </a:lnTo>
                <a:lnTo>
                  <a:pt x="632650" y="233959"/>
                </a:lnTo>
                <a:lnTo>
                  <a:pt x="632650" y="7124"/>
                </a:lnTo>
                <a:lnTo>
                  <a:pt x="625551" y="0"/>
                </a:lnTo>
                <a:close/>
              </a:path>
            </a:pathLst>
          </a:custGeom>
          <a:solidFill>
            <a:srgbClr val="9291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 txBox="1"/>
          <p:nvPr/>
        </p:nvSpPr>
        <p:spPr>
          <a:xfrm>
            <a:off x="7869390" y="2731872"/>
            <a:ext cx="22923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LOW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8463445" y="2687053"/>
            <a:ext cx="633095" cy="241300"/>
          </a:xfrm>
          <a:custGeom>
            <a:avLst/>
            <a:gdLst/>
            <a:ahLst/>
            <a:cxnLst/>
            <a:rect l="l" t="t" r="r" b="b"/>
            <a:pathLst>
              <a:path w="633095" h="241300">
                <a:moveTo>
                  <a:pt x="625551" y="0"/>
                </a:moveTo>
                <a:lnTo>
                  <a:pt x="7124" y="0"/>
                </a:lnTo>
                <a:lnTo>
                  <a:pt x="0" y="7124"/>
                </a:lnTo>
                <a:lnTo>
                  <a:pt x="0" y="233959"/>
                </a:lnTo>
                <a:lnTo>
                  <a:pt x="7124" y="241058"/>
                </a:lnTo>
                <a:lnTo>
                  <a:pt x="625551" y="241058"/>
                </a:lnTo>
                <a:lnTo>
                  <a:pt x="632663" y="233959"/>
                </a:lnTo>
                <a:lnTo>
                  <a:pt x="632663" y="7124"/>
                </a:lnTo>
                <a:lnTo>
                  <a:pt x="625551" y="0"/>
                </a:lnTo>
                <a:close/>
              </a:path>
            </a:pathLst>
          </a:custGeom>
          <a:solidFill>
            <a:srgbClr val="9291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 txBox="1"/>
          <p:nvPr/>
        </p:nvSpPr>
        <p:spPr>
          <a:xfrm>
            <a:off x="8665210" y="2731872"/>
            <a:ext cx="22923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LOW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7667625" y="3310091"/>
            <a:ext cx="633095" cy="241300"/>
          </a:xfrm>
          <a:custGeom>
            <a:avLst/>
            <a:gdLst/>
            <a:ahLst/>
            <a:cxnLst/>
            <a:rect l="l" t="t" r="r" b="b"/>
            <a:pathLst>
              <a:path w="633095" h="241300">
                <a:moveTo>
                  <a:pt x="625551" y="0"/>
                </a:moveTo>
                <a:lnTo>
                  <a:pt x="7112" y="0"/>
                </a:lnTo>
                <a:lnTo>
                  <a:pt x="0" y="7124"/>
                </a:lnTo>
                <a:lnTo>
                  <a:pt x="0" y="233959"/>
                </a:lnTo>
                <a:lnTo>
                  <a:pt x="7112" y="241058"/>
                </a:lnTo>
                <a:lnTo>
                  <a:pt x="625551" y="241058"/>
                </a:lnTo>
                <a:lnTo>
                  <a:pt x="632650" y="233959"/>
                </a:lnTo>
                <a:lnTo>
                  <a:pt x="632650" y="7124"/>
                </a:lnTo>
                <a:lnTo>
                  <a:pt x="625551" y="0"/>
                </a:lnTo>
                <a:close/>
              </a:path>
            </a:pathLst>
          </a:custGeom>
          <a:solidFill>
            <a:srgbClr val="1D37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463445" y="3310091"/>
            <a:ext cx="633095" cy="241300"/>
          </a:xfrm>
          <a:custGeom>
            <a:avLst/>
            <a:gdLst/>
            <a:ahLst/>
            <a:cxnLst/>
            <a:rect l="l" t="t" r="r" b="b"/>
            <a:pathLst>
              <a:path w="633095" h="241300">
                <a:moveTo>
                  <a:pt x="625551" y="0"/>
                </a:moveTo>
                <a:lnTo>
                  <a:pt x="7124" y="0"/>
                </a:lnTo>
                <a:lnTo>
                  <a:pt x="0" y="7124"/>
                </a:lnTo>
                <a:lnTo>
                  <a:pt x="0" y="233959"/>
                </a:lnTo>
                <a:lnTo>
                  <a:pt x="7124" y="241058"/>
                </a:lnTo>
                <a:lnTo>
                  <a:pt x="625551" y="241058"/>
                </a:lnTo>
                <a:lnTo>
                  <a:pt x="632663" y="233959"/>
                </a:lnTo>
                <a:lnTo>
                  <a:pt x="632663" y="7124"/>
                </a:lnTo>
                <a:lnTo>
                  <a:pt x="625551" y="0"/>
                </a:lnTo>
                <a:close/>
              </a:path>
            </a:pathLst>
          </a:custGeom>
          <a:solidFill>
            <a:srgbClr val="1D37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667625" y="4653548"/>
            <a:ext cx="633095" cy="241300"/>
          </a:xfrm>
          <a:custGeom>
            <a:avLst/>
            <a:gdLst/>
            <a:ahLst/>
            <a:cxnLst/>
            <a:rect l="l" t="t" r="r" b="b"/>
            <a:pathLst>
              <a:path w="633095" h="241300">
                <a:moveTo>
                  <a:pt x="625551" y="0"/>
                </a:moveTo>
                <a:lnTo>
                  <a:pt x="7112" y="0"/>
                </a:lnTo>
                <a:lnTo>
                  <a:pt x="0" y="7124"/>
                </a:lnTo>
                <a:lnTo>
                  <a:pt x="0" y="233959"/>
                </a:lnTo>
                <a:lnTo>
                  <a:pt x="7112" y="241071"/>
                </a:lnTo>
                <a:lnTo>
                  <a:pt x="625551" y="241071"/>
                </a:lnTo>
                <a:lnTo>
                  <a:pt x="632650" y="233959"/>
                </a:lnTo>
                <a:lnTo>
                  <a:pt x="632650" y="7124"/>
                </a:lnTo>
                <a:lnTo>
                  <a:pt x="625551" y="0"/>
                </a:lnTo>
                <a:close/>
              </a:path>
            </a:pathLst>
          </a:custGeom>
          <a:solidFill>
            <a:srgbClr val="1D37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667625" y="4988891"/>
            <a:ext cx="633095" cy="241300"/>
          </a:xfrm>
          <a:custGeom>
            <a:avLst/>
            <a:gdLst/>
            <a:ahLst/>
            <a:cxnLst/>
            <a:rect l="l" t="t" r="r" b="b"/>
            <a:pathLst>
              <a:path w="633095" h="241300">
                <a:moveTo>
                  <a:pt x="625551" y="0"/>
                </a:moveTo>
                <a:lnTo>
                  <a:pt x="7112" y="0"/>
                </a:lnTo>
                <a:lnTo>
                  <a:pt x="0" y="7124"/>
                </a:lnTo>
                <a:lnTo>
                  <a:pt x="0" y="233959"/>
                </a:lnTo>
                <a:lnTo>
                  <a:pt x="7112" y="241058"/>
                </a:lnTo>
                <a:lnTo>
                  <a:pt x="625551" y="241058"/>
                </a:lnTo>
                <a:lnTo>
                  <a:pt x="632650" y="233959"/>
                </a:lnTo>
                <a:lnTo>
                  <a:pt x="632650" y="7124"/>
                </a:lnTo>
                <a:lnTo>
                  <a:pt x="625551" y="0"/>
                </a:lnTo>
                <a:close/>
              </a:path>
            </a:pathLst>
          </a:custGeom>
          <a:solidFill>
            <a:srgbClr val="1D37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8463445" y="4653548"/>
            <a:ext cx="633095" cy="241300"/>
          </a:xfrm>
          <a:custGeom>
            <a:avLst/>
            <a:gdLst/>
            <a:ahLst/>
            <a:cxnLst/>
            <a:rect l="l" t="t" r="r" b="b"/>
            <a:pathLst>
              <a:path w="633095" h="241300">
                <a:moveTo>
                  <a:pt x="625551" y="0"/>
                </a:moveTo>
                <a:lnTo>
                  <a:pt x="7124" y="0"/>
                </a:lnTo>
                <a:lnTo>
                  <a:pt x="0" y="7124"/>
                </a:lnTo>
                <a:lnTo>
                  <a:pt x="0" y="233959"/>
                </a:lnTo>
                <a:lnTo>
                  <a:pt x="7124" y="241071"/>
                </a:lnTo>
                <a:lnTo>
                  <a:pt x="625551" y="241071"/>
                </a:lnTo>
                <a:lnTo>
                  <a:pt x="632663" y="233959"/>
                </a:lnTo>
                <a:lnTo>
                  <a:pt x="632663" y="7124"/>
                </a:lnTo>
                <a:lnTo>
                  <a:pt x="625551" y="0"/>
                </a:lnTo>
                <a:close/>
              </a:path>
            </a:pathLst>
          </a:custGeom>
          <a:solidFill>
            <a:srgbClr val="1D37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8463445" y="4988891"/>
            <a:ext cx="633095" cy="241300"/>
          </a:xfrm>
          <a:custGeom>
            <a:avLst/>
            <a:gdLst/>
            <a:ahLst/>
            <a:cxnLst/>
            <a:rect l="l" t="t" r="r" b="b"/>
            <a:pathLst>
              <a:path w="633095" h="241300">
                <a:moveTo>
                  <a:pt x="625551" y="0"/>
                </a:moveTo>
                <a:lnTo>
                  <a:pt x="7124" y="0"/>
                </a:lnTo>
                <a:lnTo>
                  <a:pt x="0" y="7124"/>
                </a:lnTo>
                <a:lnTo>
                  <a:pt x="0" y="233959"/>
                </a:lnTo>
                <a:lnTo>
                  <a:pt x="7124" y="241058"/>
                </a:lnTo>
                <a:lnTo>
                  <a:pt x="625551" y="241058"/>
                </a:lnTo>
                <a:lnTo>
                  <a:pt x="632663" y="233959"/>
                </a:lnTo>
                <a:lnTo>
                  <a:pt x="632663" y="7124"/>
                </a:lnTo>
                <a:lnTo>
                  <a:pt x="625551" y="0"/>
                </a:lnTo>
                <a:close/>
              </a:path>
            </a:pathLst>
          </a:custGeom>
          <a:solidFill>
            <a:srgbClr val="1D37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667625" y="3969246"/>
            <a:ext cx="633095" cy="241300"/>
          </a:xfrm>
          <a:custGeom>
            <a:avLst/>
            <a:gdLst/>
            <a:ahLst/>
            <a:cxnLst/>
            <a:rect l="l" t="t" r="r" b="b"/>
            <a:pathLst>
              <a:path w="633095" h="241300">
                <a:moveTo>
                  <a:pt x="625551" y="0"/>
                </a:moveTo>
                <a:lnTo>
                  <a:pt x="7112" y="0"/>
                </a:lnTo>
                <a:lnTo>
                  <a:pt x="0" y="7111"/>
                </a:lnTo>
                <a:lnTo>
                  <a:pt x="0" y="233959"/>
                </a:lnTo>
                <a:lnTo>
                  <a:pt x="7112" y="241058"/>
                </a:lnTo>
                <a:lnTo>
                  <a:pt x="625551" y="241058"/>
                </a:lnTo>
                <a:lnTo>
                  <a:pt x="632650" y="233959"/>
                </a:lnTo>
                <a:lnTo>
                  <a:pt x="632650" y="7111"/>
                </a:lnTo>
                <a:lnTo>
                  <a:pt x="625551" y="0"/>
                </a:lnTo>
                <a:close/>
              </a:path>
            </a:pathLst>
          </a:custGeom>
          <a:solidFill>
            <a:srgbClr val="1D37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667625" y="3629991"/>
            <a:ext cx="633095" cy="241300"/>
          </a:xfrm>
          <a:custGeom>
            <a:avLst/>
            <a:gdLst/>
            <a:ahLst/>
            <a:cxnLst/>
            <a:rect l="l" t="t" r="r" b="b"/>
            <a:pathLst>
              <a:path w="633095" h="241300">
                <a:moveTo>
                  <a:pt x="625551" y="0"/>
                </a:moveTo>
                <a:lnTo>
                  <a:pt x="7124" y="0"/>
                </a:lnTo>
                <a:lnTo>
                  <a:pt x="0" y="7111"/>
                </a:lnTo>
                <a:lnTo>
                  <a:pt x="0" y="233972"/>
                </a:lnTo>
                <a:lnTo>
                  <a:pt x="7124" y="241058"/>
                </a:lnTo>
                <a:lnTo>
                  <a:pt x="625551" y="241058"/>
                </a:lnTo>
                <a:lnTo>
                  <a:pt x="632663" y="233972"/>
                </a:lnTo>
                <a:lnTo>
                  <a:pt x="632663" y="7111"/>
                </a:lnTo>
                <a:lnTo>
                  <a:pt x="625551" y="0"/>
                </a:lnTo>
                <a:close/>
              </a:path>
            </a:pathLst>
          </a:custGeom>
          <a:solidFill>
            <a:srgbClr val="9291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 txBox="1"/>
          <p:nvPr/>
        </p:nvSpPr>
        <p:spPr>
          <a:xfrm>
            <a:off x="7869377" y="3674822"/>
            <a:ext cx="22923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LOW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8463458" y="3969246"/>
            <a:ext cx="633095" cy="241300"/>
          </a:xfrm>
          <a:custGeom>
            <a:avLst/>
            <a:gdLst/>
            <a:ahLst/>
            <a:cxnLst/>
            <a:rect l="l" t="t" r="r" b="b"/>
            <a:pathLst>
              <a:path w="633095" h="241300">
                <a:moveTo>
                  <a:pt x="625538" y="0"/>
                </a:moveTo>
                <a:lnTo>
                  <a:pt x="7112" y="0"/>
                </a:lnTo>
                <a:lnTo>
                  <a:pt x="0" y="7111"/>
                </a:lnTo>
                <a:lnTo>
                  <a:pt x="0" y="233959"/>
                </a:lnTo>
                <a:lnTo>
                  <a:pt x="7112" y="241058"/>
                </a:lnTo>
                <a:lnTo>
                  <a:pt x="625538" y="241058"/>
                </a:lnTo>
                <a:lnTo>
                  <a:pt x="632637" y="233959"/>
                </a:lnTo>
                <a:lnTo>
                  <a:pt x="632637" y="7111"/>
                </a:lnTo>
                <a:lnTo>
                  <a:pt x="625538" y="0"/>
                </a:lnTo>
                <a:close/>
              </a:path>
            </a:pathLst>
          </a:custGeom>
          <a:solidFill>
            <a:srgbClr val="1D37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463445" y="3629991"/>
            <a:ext cx="633095" cy="241300"/>
          </a:xfrm>
          <a:custGeom>
            <a:avLst/>
            <a:gdLst/>
            <a:ahLst/>
            <a:cxnLst/>
            <a:rect l="l" t="t" r="r" b="b"/>
            <a:pathLst>
              <a:path w="633095" h="241300">
                <a:moveTo>
                  <a:pt x="625551" y="0"/>
                </a:moveTo>
                <a:lnTo>
                  <a:pt x="7124" y="0"/>
                </a:lnTo>
                <a:lnTo>
                  <a:pt x="0" y="7111"/>
                </a:lnTo>
                <a:lnTo>
                  <a:pt x="0" y="233972"/>
                </a:lnTo>
                <a:lnTo>
                  <a:pt x="7124" y="241058"/>
                </a:lnTo>
                <a:lnTo>
                  <a:pt x="625551" y="241058"/>
                </a:lnTo>
                <a:lnTo>
                  <a:pt x="632663" y="233972"/>
                </a:lnTo>
                <a:lnTo>
                  <a:pt x="632663" y="7111"/>
                </a:lnTo>
                <a:lnTo>
                  <a:pt x="625551" y="0"/>
                </a:lnTo>
                <a:close/>
              </a:path>
            </a:pathLst>
          </a:custGeom>
          <a:solidFill>
            <a:srgbClr val="9291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 txBox="1"/>
          <p:nvPr/>
        </p:nvSpPr>
        <p:spPr>
          <a:xfrm>
            <a:off x="8665210" y="3674822"/>
            <a:ext cx="22923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LOW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6977633" y="3354908"/>
            <a:ext cx="38227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Medium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7781493" y="3354908"/>
            <a:ext cx="38227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Medium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8577326" y="3354908"/>
            <a:ext cx="38227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Medium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7781493" y="3018726"/>
            <a:ext cx="38227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Medium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8577326" y="3018726"/>
            <a:ext cx="38227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Medium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6977633" y="4014064"/>
            <a:ext cx="38227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Medium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7781493" y="4014064"/>
            <a:ext cx="38227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Medium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8577326" y="4014064"/>
            <a:ext cx="38227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Medium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6977633" y="4698340"/>
            <a:ext cx="38227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Medium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7781493" y="4698340"/>
            <a:ext cx="38227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Medium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8577326" y="4698340"/>
            <a:ext cx="38227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Medium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6977633" y="5033722"/>
            <a:ext cx="38227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Medium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7781493" y="5033722"/>
            <a:ext cx="38227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Medium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8577326" y="5033722"/>
            <a:ext cx="38227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Medium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5604967" y="5319230"/>
            <a:ext cx="1049020" cy="243204"/>
          </a:xfrm>
          <a:custGeom>
            <a:avLst/>
            <a:gdLst/>
            <a:ahLst/>
            <a:cxnLst/>
            <a:rect l="l" t="t" r="r" b="b"/>
            <a:pathLst>
              <a:path w="1049020" h="243204">
                <a:moveTo>
                  <a:pt x="1041272" y="0"/>
                </a:moveTo>
                <a:lnTo>
                  <a:pt x="7162" y="0"/>
                </a:lnTo>
                <a:lnTo>
                  <a:pt x="0" y="7175"/>
                </a:lnTo>
                <a:lnTo>
                  <a:pt x="0" y="235851"/>
                </a:lnTo>
                <a:lnTo>
                  <a:pt x="7162" y="243014"/>
                </a:lnTo>
                <a:lnTo>
                  <a:pt x="1041272" y="243014"/>
                </a:lnTo>
                <a:lnTo>
                  <a:pt x="1048448" y="235851"/>
                </a:lnTo>
                <a:lnTo>
                  <a:pt x="1048448" y="7175"/>
                </a:lnTo>
                <a:lnTo>
                  <a:pt x="1041272" y="0"/>
                </a:lnTo>
                <a:close/>
              </a:path>
            </a:pathLst>
          </a:custGeom>
          <a:solidFill>
            <a:srgbClr val="CBCB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 txBox="1"/>
          <p:nvPr/>
        </p:nvSpPr>
        <p:spPr>
          <a:xfrm>
            <a:off x="5944362" y="5379772"/>
            <a:ext cx="390525" cy="133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sz="800" b="1" dirty="0">
                <a:solidFill>
                  <a:srgbClr val="20295D"/>
                </a:solidFill>
                <a:latin typeface="Calibri"/>
                <a:cs typeface="Calibri"/>
              </a:rPr>
              <a:t>AL</a:t>
            </a:r>
            <a:r>
              <a:rPr sz="800" b="1" spc="-270" dirty="0">
                <a:solidFill>
                  <a:srgbClr val="20295D"/>
                </a:solidFill>
                <a:latin typeface="Calibri"/>
                <a:cs typeface="Calibri"/>
              </a:rPr>
              <a:t>G</a:t>
            </a:r>
            <a:r>
              <a:rPr sz="1300" b="1" spc="-472" baseline="6944" dirty="0">
                <a:solidFill>
                  <a:srgbClr val="20295D"/>
                </a:solidFill>
                <a:latin typeface="Calibri"/>
                <a:cs typeface="Calibri"/>
              </a:rPr>
              <a:t>%</a:t>
            </a:r>
            <a:r>
              <a:rPr sz="800" b="1" dirty="0">
                <a:solidFill>
                  <a:srgbClr val="20295D"/>
                </a:solidFill>
                <a:latin typeface="Calibri"/>
                <a:cs typeface="Calibri"/>
              </a:rPr>
              <a:t>ERIA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6863791" y="5320197"/>
            <a:ext cx="633095" cy="241300"/>
          </a:xfrm>
          <a:custGeom>
            <a:avLst/>
            <a:gdLst/>
            <a:ahLst/>
            <a:cxnLst/>
            <a:rect l="l" t="t" r="r" b="b"/>
            <a:pathLst>
              <a:path w="633095" h="241300">
                <a:moveTo>
                  <a:pt x="625551" y="0"/>
                </a:moveTo>
                <a:lnTo>
                  <a:pt x="7112" y="0"/>
                </a:lnTo>
                <a:lnTo>
                  <a:pt x="0" y="7124"/>
                </a:lnTo>
                <a:lnTo>
                  <a:pt x="0" y="233959"/>
                </a:lnTo>
                <a:lnTo>
                  <a:pt x="7112" y="241071"/>
                </a:lnTo>
                <a:lnTo>
                  <a:pt x="625551" y="241071"/>
                </a:lnTo>
                <a:lnTo>
                  <a:pt x="632650" y="233959"/>
                </a:lnTo>
                <a:lnTo>
                  <a:pt x="632650" y="7124"/>
                </a:lnTo>
                <a:lnTo>
                  <a:pt x="625551" y="0"/>
                </a:lnTo>
                <a:close/>
              </a:path>
            </a:pathLst>
          </a:custGeom>
          <a:solidFill>
            <a:srgbClr val="EE32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667625" y="5320197"/>
            <a:ext cx="633095" cy="241300"/>
          </a:xfrm>
          <a:custGeom>
            <a:avLst/>
            <a:gdLst/>
            <a:ahLst/>
            <a:cxnLst/>
            <a:rect l="l" t="t" r="r" b="b"/>
            <a:pathLst>
              <a:path w="633095" h="241300">
                <a:moveTo>
                  <a:pt x="625551" y="0"/>
                </a:moveTo>
                <a:lnTo>
                  <a:pt x="7112" y="0"/>
                </a:lnTo>
                <a:lnTo>
                  <a:pt x="0" y="7124"/>
                </a:lnTo>
                <a:lnTo>
                  <a:pt x="0" y="233959"/>
                </a:lnTo>
                <a:lnTo>
                  <a:pt x="7112" y="241071"/>
                </a:lnTo>
                <a:lnTo>
                  <a:pt x="625551" y="241071"/>
                </a:lnTo>
                <a:lnTo>
                  <a:pt x="632650" y="233959"/>
                </a:lnTo>
                <a:lnTo>
                  <a:pt x="632650" y="7124"/>
                </a:lnTo>
                <a:lnTo>
                  <a:pt x="625551" y="0"/>
                </a:lnTo>
                <a:close/>
              </a:path>
            </a:pathLst>
          </a:custGeom>
          <a:solidFill>
            <a:srgbClr val="EE32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8463445" y="5320197"/>
            <a:ext cx="633095" cy="241300"/>
          </a:xfrm>
          <a:custGeom>
            <a:avLst/>
            <a:gdLst/>
            <a:ahLst/>
            <a:cxnLst/>
            <a:rect l="l" t="t" r="r" b="b"/>
            <a:pathLst>
              <a:path w="633095" h="241300">
                <a:moveTo>
                  <a:pt x="625551" y="0"/>
                </a:moveTo>
                <a:lnTo>
                  <a:pt x="7124" y="0"/>
                </a:lnTo>
                <a:lnTo>
                  <a:pt x="0" y="7124"/>
                </a:lnTo>
                <a:lnTo>
                  <a:pt x="0" y="233959"/>
                </a:lnTo>
                <a:lnTo>
                  <a:pt x="7124" y="241071"/>
                </a:lnTo>
                <a:lnTo>
                  <a:pt x="625551" y="241071"/>
                </a:lnTo>
                <a:lnTo>
                  <a:pt x="632663" y="233959"/>
                </a:lnTo>
                <a:lnTo>
                  <a:pt x="632663" y="7124"/>
                </a:lnTo>
                <a:lnTo>
                  <a:pt x="625551" y="0"/>
                </a:lnTo>
                <a:close/>
              </a:path>
            </a:pathLst>
          </a:custGeom>
          <a:solidFill>
            <a:srgbClr val="EE32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 txBox="1"/>
          <p:nvPr/>
        </p:nvSpPr>
        <p:spPr>
          <a:xfrm>
            <a:off x="7057429" y="5365026"/>
            <a:ext cx="24574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HIGH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7861287" y="5365026"/>
            <a:ext cx="24574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HIGH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8657120" y="5365026"/>
            <a:ext cx="24574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HIGH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35" name="object 135"/>
          <p:cNvSpPr/>
          <p:nvPr/>
        </p:nvSpPr>
        <p:spPr>
          <a:xfrm>
            <a:off x="5215141" y="5357826"/>
            <a:ext cx="278967" cy="1658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215141" y="4340766"/>
            <a:ext cx="278967" cy="1924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604967" y="5653723"/>
            <a:ext cx="1049020" cy="243204"/>
          </a:xfrm>
          <a:custGeom>
            <a:avLst/>
            <a:gdLst/>
            <a:ahLst/>
            <a:cxnLst/>
            <a:rect l="l" t="t" r="r" b="b"/>
            <a:pathLst>
              <a:path w="1049020" h="243204">
                <a:moveTo>
                  <a:pt x="1041272" y="0"/>
                </a:moveTo>
                <a:lnTo>
                  <a:pt x="7162" y="0"/>
                </a:lnTo>
                <a:lnTo>
                  <a:pt x="0" y="7175"/>
                </a:lnTo>
                <a:lnTo>
                  <a:pt x="0" y="235851"/>
                </a:lnTo>
                <a:lnTo>
                  <a:pt x="7162" y="243014"/>
                </a:lnTo>
                <a:lnTo>
                  <a:pt x="1041272" y="243014"/>
                </a:lnTo>
                <a:lnTo>
                  <a:pt x="1048448" y="235851"/>
                </a:lnTo>
                <a:lnTo>
                  <a:pt x="1048448" y="7175"/>
                </a:lnTo>
                <a:lnTo>
                  <a:pt x="1041272" y="0"/>
                </a:lnTo>
                <a:close/>
              </a:path>
            </a:pathLst>
          </a:custGeom>
          <a:solidFill>
            <a:srgbClr val="CBCB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 txBox="1"/>
          <p:nvPr/>
        </p:nvSpPr>
        <p:spPr>
          <a:xfrm>
            <a:off x="5972187" y="5714264"/>
            <a:ext cx="29718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sz="800" b="1" dirty="0">
                <a:solidFill>
                  <a:srgbClr val="20295D"/>
                </a:solidFill>
                <a:latin typeface="Calibri"/>
                <a:cs typeface="Calibri"/>
              </a:rPr>
              <a:t>EGYPT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6863791" y="5654701"/>
            <a:ext cx="633095" cy="241300"/>
          </a:xfrm>
          <a:custGeom>
            <a:avLst/>
            <a:gdLst/>
            <a:ahLst/>
            <a:cxnLst/>
            <a:rect l="l" t="t" r="r" b="b"/>
            <a:pathLst>
              <a:path w="633095" h="241300">
                <a:moveTo>
                  <a:pt x="625551" y="0"/>
                </a:moveTo>
                <a:lnTo>
                  <a:pt x="7112" y="0"/>
                </a:lnTo>
                <a:lnTo>
                  <a:pt x="0" y="7112"/>
                </a:lnTo>
                <a:lnTo>
                  <a:pt x="0" y="233959"/>
                </a:lnTo>
                <a:lnTo>
                  <a:pt x="7112" y="241058"/>
                </a:lnTo>
                <a:lnTo>
                  <a:pt x="625551" y="241058"/>
                </a:lnTo>
                <a:lnTo>
                  <a:pt x="632650" y="233959"/>
                </a:lnTo>
                <a:lnTo>
                  <a:pt x="632650" y="7112"/>
                </a:lnTo>
                <a:lnTo>
                  <a:pt x="625551" y="0"/>
                </a:lnTo>
                <a:close/>
              </a:path>
            </a:pathLst>
          </a:custGeom>
          <a:solidFill>
            <a:srgbClr val="EE32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667625" y="5654701"/>
            <a:ext cx="633095" cy="241300"/>
          </a:xfrm>
          <a:custGeom>
            <a:avLst/>
            <a:gdLst/>
            <a:ahLst/>
            <a:cxnLst/>
            <a:rect l="l" t="t" r="r" b="b"/>
            <a:pathLst>
              <a:path w="633095" h="241300">
                <a:moveTo>
                  <a:pt x="625551" y="0"/>
                </a:moveTo>
                <a:lnTo>
                  <a:pt x="7112" y="0"/>
                </a:lnTo>
                <a:lnTo>
                  <a:pt x="0" y="7112"/>
                </a:lnTo>
                <a:lnTo>
                  <a:pt x="0" y="233959"/>
                </a:lnTo>
                <a:lnTo>
                  <a:pt x="7112" y="241058"/>
                </a:lnTo>
                <a:lnTo>
                  <a:pt x="625551" y="241058"/>
                </a:lnTo>
                <a:lnTo>
                  <a:pt x="632650" y="233959"/>
                </a:lnTo>
                <a:lnTo>
                  <a:pt x="632650" y="7112"/>
                </a:lnTo>
                <a:lnTo>
                  <a:pt x="625551" y="0"/>
                </a:lnTo>
                <a:close/>
              </a:path>
            </a:pathLst>
          </a:custGeom>
          <a:solidFill>
            <a:srgbClr val="EE32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8463445" y="5654701"/>
            <a:ext cx="633095" cy="241300"/>
          </a:xfrm>
          <a:custGeom>
            <a:avLst/>
            <a:gdLst/>
            <a:ahLst/>
            <a:cxnLst/>
            <a:rect l="l" t="t" r="r" b="b"/>
            <a:pathLst>
              <a:path w="633095" h="241300">
                <a:moveTo>
                  <a:pt x="625551" y="0"/>
                </a:moveTo>
                <a:lnTo>
                  <a:pt x="7124" y="0"/>
                </a:lnTo>
                <a:lnTo>
                  <a:pt x="0" y="7112"/>
                </a:lnTo>
                <a:lnTo>
                  <a:pt x="0" y="233959"/>
                </a:lnTo>
                <a:lnTo>
                  <a:pt x="7124" y="241058"/>
                </a:lnTo>
                <a:lnTo>
                  <a:pt x="625551" y="241058"/>
                </a:lnTo>
                <a:lnTo>
                  <a:pt x="632663" y="233959"/>
                </a:lnTo>
                <a:lnTo>
                  <a:pt x="632663" y="7112"/>
                </a:lnTo>
                <a:lnTo>
                  <a:pt x="625551" y="0"/>
                </a:lnTo>
                <a:close/>
              </a:path>
            </a:pathLst>
          </a:custGeom>
          <a:solidFill>
            <a:srgbClr val="EE32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 txBox="1"/>
          <p:nvPr/>
        </p:nvSpPr>
        <p:spPr>
          <a:xfrm>
            <a:off x="7057429" y="5699519"/>
            <a:ext cx="24574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HIGH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7861287" y="5699519"/>
            <a:ext cx="24574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HIGH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8657120" y="5699519"/>
            <a:ext cx="24574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HIGH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45" name="object 145"/>
          <p:cNvSpPr/>
          <p:nvPr/>
        </p:nvSpPr>
        <p:spPr>
          <a:xfrm>
            <a:off x="5215141" y="5692331"/>
            <a:ext cx="278967" cy="1657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215141" y="4006876"/>
            <a:ext cx="278967" cy="1658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215141" y="2428578"/>
            <a:ext cx="278967" cy="1658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5215141" y="5026521"/>
            <a:ext cx="278967" cy="16579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5222812" y="2080260"/>
            <a:ext cx="263636" cy="16436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5215141" y="3347720"/>
            <a:ext cx="278967" cy="16579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222812" y="3014111"/>
            <a:ext cx="263636" cy="16071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5214252" y="4690367"/>
            <a:ext cx="280766" cy="16743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205235" y="3648088"/>
            <a:ext cx="298790" cy="20490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5222812" y="1754404"/>
            <a:ext cx="263636" cy="21092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210619" y="2711577"/>
            <a:ext cx="288029" cy="19201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 txBox="1"/>
          <p:nvPr/>
        </p:nvSpPr>
        <p:spPr>
          <a:xfrm>
            <a:off x="9389000" y="1726502"/>
            <a:ext cx="294953" cy="440118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699">
              <a:lnSpc>
                <a:spcPts val="1080"/>
              </a:lnSpc>
            </a:pPr>
            <a:r>
              <a:rPr sz="1000" dirty="0">
                <a:solidFill>
                  <a:srgbClr val="1D3764"/>
                </a:solidFill>
                <a:latin typeface="Calibri"/>
                <a:cs typeface="Calibri"/>
              </a:rPr>
              <a:t>Control Risks is a British consulting ﬁrm specialized in geopolitical and economic risks</a:t>
            </a:r>
            <a:endParaRPr sz="1000" dirty="0">
              <a:latin typeface="Calibri"/>
              <a:cs typeface="Calibri"/>
            </a:endParaRPr>
          </a:p>
          <a:p>
            <a:pPr marL="12699"/>
            <a:r>
              <a:rPr sz="1000" dirty="0">
                <a:solidFill>
                  <a:srgbClr val="1D3764"/>
                </a:solidFill>
                <a:latin typeface="Calibri"/>
                <a:cs typeface="Calibri"/>
              </a:rPr>
              <a:t>for businesses and people since 1975, with operations in 36 countries.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5177650" y="6628070"/>
            <a:ext cx="397510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sz="1500" spc="21" dirty="0">
                <a:solidFill>
                  <a:srgbClr val="7A1124"/>
                </a:solidFill>
                <a:latin typeface="Calibri"/>
                <a:cs typeface="Calibri"/>
              </a:rPr>
              <a:t>Stable </a:t>
            </a:r>
            <a:r>
              <a:rPr sz="1500" spc="15" dirty="0">
                <a:solidFill>
                  <a:srgbClr val="7A1124"/>
                </a:solidFill>
                <a:latin typeface="Calibri"/>
                <a:cs typeface="Calibri"/>
              </a:rPr>
              <a:t>political </a:t>
            </a:r>
            <a:r>
              <a:rPr sz="1500" spc="21" dirty="0">
                <a:solidFill>
                  <a:srgbClr val="7A1124"/>
                </a:solidFill>
                <a:latin typeface="Calibri"/>
                <a:cs typeface="Calibri"/>
              </a:rPr>
              <a:t>environment </a:t>
            </a:r>
            <a:r>
              <a:rPr sz="1500" spc="-330" dirty="0">
                <a:solidFill>
                  <a:srgbClr val="7A1124"/>
                </a:solidFill>
                <a:latin typeface="Calibri"/>
                <a:cs typeface="Calibri"/>
              </a:rPr>
              <a:t>o</a:t>
            </a:r>
            <a:r>
              <a:rPr sz="2100" spc="-494" baseline="-27777" dirty="0">
                <a:solidFill>
                  <a:srgbClr val="FFFFFF"/>
                </a:solidFill>
                <a:latin typeface="Calibri"/>
                <a:cs typeface="Calibri"/>
              </a:rPr>
              <a:t>'</a:t>
            </a:r>
            <a:r>
              <a:rPr sz="2100" spc="52" baseline="-2777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5" dirty="0">
                <a:solidFill>
                  <a:srgbClr val="7A1124"/>
                </a:solidFill>
                <a:latin typeface="Calibri"/>
                <a:cs typeface="Calibri"/>
              </a:rPr>
              <a:t>ver </a:t>
            </a:r>
            <a:r>
              <a:rPr sz="1500" spc="10" dirty="0">
                <a:solidFill>
                  <a:srgbClr val="7A1124"/>
                </a:solidFill>
                <a:latin typeface="Calibri"/>
                <a:cs typeface="Calibri"/>
              </a:rPr>
              <a:t>the </a:t>
            </a:r>
            <a:r>
              <a:rPr sz="1500" dirty="0">
                <a:solidFill>
                  <a:srgbClr val="7A1124"/>
                </a:solidFill>
                <a:latin typeface="Calibri"/>
                <a:cs typeface="Calibri"/>
              </a:rPr>
              <a:t>last </a:t>
            </a:r>
            <a:r>
              <a:rPr sz="1500" spc="5" dirty="0">
                <a:solidFill>
                  <a:srgbClr val="7A1124"/>
                </a:solidFill>
                <a:latin typeface="Calibri"/>
                <a:cs typeface="Calibri"/>
              </a:rPr>
              <a:t>10</a:t>
            </a:r>
            <a:r>
              <a:rPr sz="1500" spc="-235" dirty="0">
                <a:solidFill>
                  <a:srgbClr val="7A1124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7A1124"/>
                </a:solidFill>
                <a:latin typeface="Calibri"/>
                <a:cs typeface="Calibri"/>
              </a:rPr>
              <a:t>years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159" name="object 159"/>
          <p:cNvSpPr/>
          <p:nvPr/>
        </p:nvSpPr>
        <p:spPr>
          <a:xfrm>
            <a:off x="5473167" y="6576798"/>
            <a:ext cx="3420745" cy="0"/>
          </a:xfrm>
          <a:custGeom>
            <a:avLst/>
            <a:gdLst/>
            <a:ahLst/>
            <a:cxnLst/>
            <a:rect l="l" t="t" r="r" b="b"/>
            <a:pathLst>
              <a:path w="3420745">
                <a:moveTo>
                  <a:pt x="0" y="0"/>
                </a:moveTo>
                <a:lnTo>
                  <a:pt x="3420465" y="0"/>
                </a:lnTo>
              </a:path>
            </a:pathLst>
          </a:custGeom>
          <a:ln w="12700">
            <a:solidFill>
              <a:srgbClr val="6D6E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 txBox="1"/>
          <p:nvPr/>
        </p:nvSpPr>
        <p:spPr>
          <a:xfrm>
            <a:off x="6971970" y="1358202"/>
            <a:ext cx="416558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sz="1500" spc="5" dirty="0">
                <a:solidFill>
                  <a:srgbClr val="7A1124"/>
                </a:solidFill>
                <a:latin typeface="Calibri"/>
                <a:cs typeface="Calibri"/>
              </a:rPr>
              <a:t>2014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7775880" y="1358202"/>
            <a:ext cx="416558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sz="1500" spc="5" dirty="0">
                <a:solidFill>
                  <a:srgbClr val="7A1124"/>
                </a:solidFill>
                <a:latin typeface="Calibri"/>
                <a:cs typeface="Calibri"/>
              </a:rPr>
              <a:t>2015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8571789" y="1358202"/>
            <a:ext cx="416558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sz="1500" spc="5" dirty="0">
                <a:solidFill>
                  <a:srgbClr val="7A1124"/>
                </a:solidFill>
                <a:latin typeface="Calibri"/>
                <a:cs typeface="Calibri"/>
              </a:rPr>
              <a:t>2016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166" name="ZoneTexte 165"/>
          <p:cNvSpPr txBox="1"/>
          <p:nvPr/>
        </p:nvSpPr>
        <p:spPr>
          <a:xfrm>
            <a:off x="774700" y="1724025"/>
            <a:ext cx="3733800" cy="120033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lIns="91432" tIns="45716" rIns="91432" bIns="45716" rtlCol="0">
            <a:spAutoFit/>
          </a:bodyPr>
          <a:lstStyle/>
          <a:p>
            <a:pPr algn="ctr"/>
            <a:endParaRPr lang="fr-FR" b="1" dirty="0" smtClean="0">
              <a:solidFill>
                <a:srgbClr val="002060"/>
              </a:solidFill>
            </a:endParaRPr>
          </a:p>
          <a:p>
            <a:pPr algn="ctr"/>
            <a:r>
              <a:rPr lang="fr-FR" b="1" dirty="0" smtClean="0">
                <a:solidFill>
                  <a:srgbClr val="002060"/>
                </a:solidFill>
              </a:rPr>
              <a:t>No restrictions on capital for </a:t>
            </a:r>
            <a:r>
              <a:rPr lang="fr-FR" b="1" dirty="0" err="1" smtClean="0">
                <a:solidFill>
                  <a:srgbClr val="002060"/>
                </a:solidFill>
              </a:rPr>
              <a:t>non-residents</a:t>
            </a:r>
            <a:r>
              <a:rPr lang="fr-FR" b="1" dirty="0" smtClean="0">
                <a:solidFill>
                  <a:srgbClr val="002060"/>
                </a:solidFill>
              </a:rPr>
              <a:t> </a:t>
            </a:r>
          </a:p>
          <a:p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167" name="ZoneTexte 166"/>
          <p:cNvSpPr txBox="1"/>
          <p:nvPr/>
        </p:nvSpPr>
        <p:spPr>
          <a:xfrm>
            <a:off x="774700" y="3324225"/>
            <a:ext cx="3733800" cy="1477329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lIns="91432" tIns="45716" rIns="91432" bIns="45716" rtlCol="0">
            <a:spAutoFit/>
          </a:bodyPr>
          <a:lstStyle/>
          <a:p>
            <a:pPr algn="ctr"/>
            <a:endParaRPr lang="fr-FR" b="1" dirty="0" smtClean="0">
              <a:solidFill>
                <a:srgbClr val="002060"/>
              </a:solidFill>
            </a:endParaRPr>
          </a:p>
          <a:p>
            <a:pPr algn="ctr"/>
            <a:r>
              <a:rPr lang="fr-FR" b="1" dirty="0" smtClean="0">
                <a:solidFill>
                  <a:srgbClr val="002060"/>
                </a:solidFill>
              </a:rPr>
              <a:t>More </a:t>
            </a:r>
            <a:r>
              <a:rPr lang="fr-FR" b="1" dirty="0" err="1" smtClean="0">
                <a:solidFill>
                  <a:srgbClr val="002060"/>
                </a:solidFill>
              </a:rPr>
              <a:t>than</a:t>
            </a:r>
            <a:r>
              <a:rPr lang="fr-FR" b="1" dirty="0" smtClean="0">
                <a:solidFill>
                  <a:srgbClr val="002060"/>
                </a:solidFill>
              </a:rPr>
              <a:t> 100 non double taxation and </a:t>
            </a:r>
            <a:r>
              <a:rPr lang="fr-FR" b="1" dirty="0" err="1" smtClean="0">
                <a:solidFill>
                  <a:srgbClr val="002060"/>
                </a:solidFill>
              </a:rPr>
              <a:t>investment</a:t>
            </a:r>
            <a:r>
              <a:rPr lang="fr-FR" b="1" dirty="0" smtClean="0">
                <a:solidFill>
                  <a:srgbClr val="002060"/>
                </a:solidFill>
              </a:rPr>
              <a:t> protection </a:t>
            </a:r>
            <a:r>
              <a:rPr lang="fr-FR" b="1" dirty="0" err="1" smtClean="0">
                <a:solidFill>
                  <a:srgbClr val="002060"/>
                </a:solidFill>
              </a:rPr>
              <a:t>agreements</a:t>
            </a:r>
            <a:endParaRPr lang="fr-FR" b="1" dirty="0" smtClean="0">
              <a:solidFill>
                <a:srgbClr val="002060"/>
              </a:solidFill>
            </a:endParaRPr>
          </a:p>
          <a:p>
            <a:pPr algn="ctr"/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168" name="ZoneTexte 167"/>
          <p:cNvSpPr txBox="1"/>
          <p:nvPr/>
        </p:nvSpPr>
        <p:spPr>
          <a:xfrm>
            <a:off x="774700" y="5229225"/>
            <a:ext cx="3733800" cy="120033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lIns="91432" tIns="45716" rIns="91432" bIns="45716" rtlCol="0">
            <a:spAutoFit/>
          </a:bodyPr>
          <a:lstStyle/>
          <a:p>
            <a:endParaRPr lang="fr-FR" b="1" dirty="0" smtClean="0">
              <a:solidFill>
                <a:srgbClr val="002060"/>
              </a:solidFill>
            </a:endParaRPr>
          </a:p>
          <a:p>
            <a:pPr algn="ctr"/>
            <a:r>
              <a:rPr lang="fr-FR" b="1" dirty="0" smtClean="0">
                <a:solidFill>
                  <a:srgbClr val="002060"/>
                </a:solidFill>
              </a:rPr>
              <a:t>Free </a:t>
            </a:r>
            <a:r>
              <a:rPr lang="fr-FR" b="1" dirty="0" err="1" smtClean="0">
                <a:solidFill>
                  <a:srgbClr val="002060"/>
                </a:solidFill>
              </a:rPr>
              <a:t>repatriation</a:t>
            </a:r>
            <a:r>
              <a:rPr lang="fr-FR" b="1" dirty="0" smtClean="0">
                <a:solidFill>
                  <a:srgbClr val="002060"/>
                </a:solidFill>
              </a:rPr>
              <a:t> of profit and capital for </a:t>
            </a:r>
            <a:r>
              <a:rPr lang="fr-FR" b="1" dirty="0" err="1" smtClean="0">
                <a:solidFill>
                  <a:srgbClr val="002060"/>
                </a:solidFill>
              </a:rPr>
              <a:t>non-residents</a:t>
            </a:r>
            <a:r>
              <a:rPr lang="fr-FR" b="1" dirty="0" smtClean="0">
                <a:solidFill>
                  <a:srgbClr val="002060"/>
                </a:solidFill>
              </a:rPr>
              <a:t> </a:t>
            </a:r>
          </a:p>
          <a:p>
            <a:endParaRPr lang="fr-FR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fdm6Hx0MEOqOu.0KPzR5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03CFxohUEuki8cQ4sgO1Q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12876</TotalTime>
  <Words>1979</Words>
  <Application>Microsoft Office PowerPoint</Application>
  <PresentationFormat>Personnalisé</PresentationFormat>
  <Paragraphs>448</Paragraphs>
  <Slides>21</Slides>
  <Notes>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Office Theme</vt:lpstr>
      <vt:lpstr>Diapositive 1</vt:lpstr>
      <vt:lpstr>Diapositive 2</vt:lpstr>
      <vt:lpstr>Diapositive 3</vt:lpstr>
      <vt:lpstr>MOROCCO  OVERVIEW</vt:lpstr>
      <vt:lpstr> </vt:lpstr>
      <vt:lpstr> </vt:lpstr>
      <vt:lpstr> </vt:lpstr>
      <vt:lpstr>Diapositive 8</vt:lpstr>
      <vt:lpstr>A BUSINESS ENVIRONMENT  CONDUCIVE TO INVESTMENT</vt:lpstr>
      <vt:lpstr>GEOSTRATEGIC LOCATION AT THE CROSSROADS OF THE CONTINENTS</vt:lpstr>
      <vt:lpstr>UNIQUE SET OF FREE TRADE AGREEMENTS  GIVING ACCESS TO 1.3 BILLION CONSUMERS</vt:lpstr>
      <vt:lpstr>EXCELLENT  INFRASTRUCTURES</vt:lpstr>
      <vt:lpstr>HIGH-END INTEGRATED INDUSTRIAL PLATFORMS</vt:lpstr>
      <vt:lpstr>AMBITIOUS SECTORAL  STRATEGIES</vt:lpstr>
      <vt:lpstr>INDUSTRIAL ACCELERATION PLAN 2014-2020  : CREATE THE MOMENTUM FOR THE INDUSTRIALIZATION OF MOROCCO</vt:lpstr>
      <vt:lpstr>PRESENTATION OF ECOSYSTEMS’  PRINCIPLES </vt:lpstr>
      <vt:lpstr>INDUSTRIAL ACCELERATION PLAN : 10 PERFORMANCE CONTRACTS ALREADY SIGNED</vt:lpstr>
      <vt:lpstr>KEY INVESTMENT  INCENTIVES</vt:lpstr>
      <vt:lpstr>MOROCCO: A GATEWAY TO AFRICA </vt:lpstr>
      <vt:lpstr>Diapositive 20</vt:lpstr>
      <vt:lpstr>Diapositive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Impression</dc:title>
  <dc:creator>Meryem KABBADJ</dc:creator>
  <cp:lastModifiedBy>SMaftah</cp:lastModifiedBy>
  <cp:revision>1027</cp:revision>
  <dcterms:created xsi:type="dcterms:W3CDTF">2016-07-04T10:46:48Z</dcterms:created>
  <dcterms:modified xsi:type="dcterms:W3CDTF">2017-03-02T11:32:59Z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2016-06-30T00:00:00Z</vt:filetime>
  </property>
  <property fmtid="{D5CDD505-2E9C-101B-9397-08002B2CF9AE}" pid="3" name="Creator">
    <vt:lpwstr>Adobe Illustrator CS6 (Macintosh)</vt:lpwstr>
  </property>
  <property fmtid="{D5CDD505-2E9C-101B-9397-08002B2CF9AE}" pid="4" name="LastSaved">
    <vt:filetime>2016-07-04T00:00:00Z</vt:filetime>
  </property>
</Properties>
</file>