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276" r:id="rId3"/>
    <p:sldId id="258" r:id="rId4"/>
    <p:sldId id="277" r:id="rId5"/>
    <p:sldId id="270" r:id="rId6"/>
    <p:sldId id="268" r:id="rId7"/>
    <p:sldId id="272" r:id="rId8"/>
    <p:sldId id="273" r:id="rId9"/>
    <p:sldId id="280" r:id="rId10"/>
    <p:sldId id="279" r:id="rId11"/>
    <p:sldId id="278" r:id="rId12"/>
    <p:sldId id="283" r:id="rId13"/>
    <p:sldId id="262" r:id="rId14"/>
    <p:sldId id="281" r:id="rId15"/>
    <p:sldId id="282" r:id="rId16"/>
    <p:sldId id="266" r:id="rId17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  <a:srgbClr val="FFFF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4622" autoAdjust="0"/>
  </p:normalViewPr>
  <p:slideViewPr>
    <p:cSldViewPr>
      <p:cViewPr varScale="1">
        <p:scale>
          <a:sx n="97" d="100"/>
          <a:sy n="97" d="100"/>
        </p:scale>
        <p:origin x="3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tr-TR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tr-TR"/>
            </a:p>
          </p:txBody>
        </p:sp>
      </p:grpSp>
      <p:sp>
        <p:nvSpPr>
          <p:cNvPr id="1392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noProof="0"/>
              <a:t>Asıl alt başlık stilini düzenlemek için tıklatın</a:t>
            </a:r>
          </a:p>
        </p:txBody>
      </p:sp>
      <p:sp>
        <p:nvSpPr>
          <p:cNvPr id="1392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tr-TR" noProof="0"/>
              <a:t>Asıl başlık stili için tıklatın</a:t>
            </a:r>
          </a:p>
        </p:txBody>
      </p:sp>
      <p:sp>
        <p:nvSpPr>
          <p:cNvPr id="10" name="Rectangle 1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FE6ADE5-59C1-4374-9D5F-C5CBF37462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2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0F767-2B0F-4FC1-B74B-88CAE7E8B3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86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AC0B8-9B55-49E4-AD68-2336DFDCDD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812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23558-B6BB-48F0-B64B-27362E7EAD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42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4D70F-6A1C-4C1E-908A-EAFA5642C8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01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98D99-C4DB-4140-867A-329CE9CBEF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31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1F9E-A6F8-4D30-B036-CEA274E5ED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54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D02AA-E5A0-476F-8DC8-F3E8A51AE0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87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3A78-6687-4D3F-A018-6DE6A22A34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48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E3FC3-64F4-4A11-AF69-5DFD0217CD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25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A1FA4-D0B7-4970-8DC4-CD66ECA6ED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38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E581-E15D-477F-83B0-57B3D04C71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94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tr-TR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tr-T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tr-TR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38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8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8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8D8EB63-92E7-4BD3-A347-4505B0FA917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vest.gov.ma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vest.gov.ma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         FAS KRALLIĞI</a:t>
            </a:r>
            <a:br>
              <a:rPr lang="tr-TR" altLang="tr-TR"/>
            </a:br>
            <a:endParaRPr lang="tr-TR" alt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tr-TR" altLang="tr-TR"/>
          </a:p>
        </p:txBody>
      </p:sp>
      <p:pic>
        <p:nvPicPr>
          <p:cNvPr id="3076" name="Picture 5" descr="drapeau Mar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288290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Mar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9144000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Fas’ın ihracatında başlıca ülkeler</a:t>
            </a:r>
          </a:p>
        </p:txBody>
      </p:sp>
      <p:pic>
        <p:nvPicPr>
          <p:cNvPr id="12291" name="Grafik 2"/>
          <p:cNvPicPr>
            <a:picLocks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492375"/>
            <a:ext cx="7632700" cy="4105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400"/>
              <a:t>FAS’IN İHTALATINDA TEDARİKÇİ ÜLKELER</a:t>
            </a:r>
          </a:p>
        </p:txBody>
      </p:sp>
      <p:pic>
        <p:nvPicPr>
          <p:cNvPr id="13315" name="Grafik 10"/>
          <p:cNvPicPr>
            <a:picLocks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1"/>
          <a:stretch>
            <a:fillRect/>
          </a:stretch>
        </p:blipFill>
        <p:spPr>
          <a:xfrm>
            <a:off x="900113" y="2565400"/>
            <a:ext cx="6840537" cy="3954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074"/>
            </a:avLst>
          </a:prstGeom>
        </p:spPr>
        <p:txBody>
          <a:bodyPr/>
          <a:lstStyle/>
          <a:p>
            <a:pPr eaLnBrk="1" hangingPunct="1"/>
            <a:br>
              <a:rPr lang="tr-TR" altLang="tr-TR" sz="2800" b="0"/>
            </a:br>
            <a:r>
              <a:rPr lang="tr-TR" altLang="tr-TR" sz="2800" b="0"/>
              <a:t> 	</a:t>
            </a:r>
            <a:br>
              <a:rPr lang="tr-TR" altLang="tr-TR" sz="2800" b="0"/>
            </a:br>
            <a:r>
              <a:rPr lang="tr-TR" altLang="tr-TR" sz="2800" b="0"/>
              <a:t> </a:t>
            </a:r>
            <a:r>
              <a:rPr lang="tr-TR" altLang="tr-TR" sz="2800"/>
              <a:t>TÜRKİYE – FAS SERBEST TİCARET ANLAŞMASI</a:t>
            </a:r>
            <a:r>
              <a:rPr lang="tr-TR" altLang="tr-TR" sz="320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19250" y="2565400"/>
            <a:ext cx="6994525" cy="4103688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600"/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 </a:t>
            </a:r>
            <a:r>
              <a:rPr lang="tr-TR" altLang="tr-TR" sz="1400" b="1">
                <a:latin typeface="Arial Black" panose="020B0A04020102020204" pitchFamily="34" charset="0"/>
              </a:rPr>
              <a:t>İmza Tarihi 	07.04.2004 	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>
                <a:latin typeface="Arial Black" panose="020B0A04020102020204" pitchFamily="34" charset="0"/>
              </a:rPr>
              <a:t>İmza Yeri 	Ankara / Türkiye 		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>
                <a:latin typeface="Arial Black" panose="020B0A04020102020204" pitchFamily="34" charset="0"/>
              </a:rPr>
              <a:t>Kanun No: 5248 / RG 27.10.2004 / 25626 	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>
                <a:latin typeface="Arial Black" panose="020B0A04020102020204" pitchFamily="34" charset="0"/>
              </a:rPr>
              <a:t>Yürürlüğe Giriş Kararnamesi 	Karar Sayı: 8170 / RG 28.12.2004 / 25684 (1. Mükerrer) 	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 b="1">
                <a:latin typeface="Arial Black" panose="020B0A04020102020204" pitchFamily="34" charset="0"/>
              </a:rPr>
              <a:t>Yürürlüğe Giriş Tarihi 	01.01.2006</a:t>
            </a:r>
            <a:r>
              <a:rPr lang="tr-TR" altLang="tr-TR" sz="1400" b="1">
                <a:latin typeface="Arial Black" panose="020B0A04020102020204" pitchFamily="34" charset="0"/>
              </a:rPr>
              <a:t> 	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>
                <a:latin typeface="Arial Black" panose="020B0A04020102020204" pitchFamily="34" charset="0"/>
              </a:rPr>
              <a:t>		Anlaşma Kapsamı 	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Mal ticaretinde tarife ve tarife dışı engellerin kaldırılması	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Sağlık ve bitki sağlığı önlemleri	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Hizmet ticareti	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Yabancı sermaye yatırımları 	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İç vergilendirme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Anti-damping ve telafi edici önlemler	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Ödemeler dengesi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Kamu alımları 	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Devlet yardımları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Fikri mülkiyet hakları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altLang="tr-TR" sz="1400" b="1">
                <a:latin typeface="Arial Black" panose="020B0A04020102020204" pitchFamily="34" charset="0"/>
              </a:rPr>
              <a:t> Devlet tekelleri</a:t>
            </a:r>
            <a:r>
              <a:rPr lang="tr-TR" altLang="tr-TR" sz="1000" b="1">
                <a:latin typeface="Arial Black" panose="020B0A04020102020204" pitchFamily="34" charset="0"/>
              </a:rPr>
              <a:t>	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000" b="1">
              <a:latin typeface="Arial Black" panose="020B0A04020102020204" pitchFamily="34" charset="0"/>
            </a:endParaRPr>
          </a:p>
        </p:txBody>
      </p:sp>
      <p:pic>
        <p:nvPicPr>
          <p:cNvPr id="14340" name="Picture 4" descr="drapeau Mar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141663"/>
            <a:ext cx="1150937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türk bayrağı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125538"/>
            <a:ext cx="205105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AutoShape 6" descr="DRAPEAU MAROCAİN ile ilgili görsel sonucu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4343" name="AutoShape 7" descr="DRAPEAU MAROCAİN ile ilgili görsel sonucu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SERBEST TİCARET ANLAŞMASI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89138"/>
            <a:ext cx="8137525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 b="1"/>
              <a:t>       </a:t>
            </a:r>
            <a:endParaRPr lang="tr-TR" altLang="tr-TR" sz="1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            </a:t>
            </a:r>
            <a:r>
              <a:rPr lang="tr-TR" altLang="tr-TR" sz="1600" b="1"/>
              <a:t>Sanayi Ürünleri Gümrük Vergisi Düzenlemesi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       Ülkemiz tarafından, Fas menşeli sanayi ürünleri için uygulanan gümrük vergileri ve eş etkili vergiler STA’nın yürürlüğe girmesi ile birlikte kaldırılmıştır.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        Fas tarafı ise ülkemiz menşeli sanayi mallarının Fas’a ithalatında uygulanan gümrük vergilerini, Anlaşmanın eki Protokol I’de belirtilen ürünler hariç olmak üzere, STA’nın yürürlüğe girdiği tarih itibarı ile sıfırlanmıştır.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        Protokol I eki Liste I, Liste II kapsamı Türkiye menşeli eşyanın Fas’a ithalatında uygulanan gümrük vergileri 1 Ocak 2015 tarihine kadar tedricen kaldırılmıştır.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        Liste III kapsamında belirtilen ürünler, Anlaşma kapsamındaki liberalizasyondan yararlanmamaktadır.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/>
              <a:t>       </a:t>
            </a:r>
            <a:r>
              <a:rPr lang="tr-TR" altLang="tr-TR" sz="1600" b="1"/>
              <a:t>Tarım Ürünleri Gümrük Vergisi Düzenlemesi</a:t>
            </a:r>
            <a:r>
              <a:rPr lang="tr-TR" altLang="tr-TR" sz="1400" b="1"/>
              <a:t> </a:t>
            </a:r>
            <a:r>
              <a:rPr lang="tr-TR" altLang="tr-TR" sz="140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        Taraflar, belirli sayıda tarım ürününde karşılıklı olarak tarife kotaları kapsamında gümrük vergisi indirimi ve/veya muafiyeti şeklinde taviz tanımışlardır. 	</a:t>
            </a:r>
          </a:p>
          <a:p>
            <a:pPr eaLnBrk="1" hangingPunct="1">
              <a:lnSpc>
                <a:spcPct val="80000"/>
              </a:lnSpc>
            </a:pPr>
            <a:endParaRPr lang="tr-TR" altLang="tr-TR" sz="1400"/>
          </a:p>
          <a:p>
            <a:pPr eaLnBrk="1" hangingPunct="1">
              <a:lnSpc>
                <a:spcPct val="80000"/>
              </a:lnSpc>
            </a:pPr>
            <a:endParaRPr lang="tr-TR" altLang="tr-TR" sz="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800"/>
              <a:t>	</a:t>
            </a:r>
          </a:p>
          <a:p>
            <a:pPr eaLnBrk="1" hangingPunct="1">
              <a:lnSpc>
                <a:spcPct val="80000"/>
              </a:lnSpc>
            </a:pPr>
            <a:endParaRPr lang="tr-TR" altLang="tr-TR" sz="800"/>
          </a:p>
        </p:txBody>
      </p:sp>
      <p:pic>
        <p:nvPicPr>
          <p:cNvPr id="15364" name="Picture 9" descr="fas-marakesh-tu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363" y="188913"/>
            <a:ext cx="12382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1011238"/>
          </a:xfrm>
        </p:spPr>
        <p:txBody>
          <a:bodyPr/>
          <a:lstStyle/>
          <a:p>
            <a:pPr eaLnBrk="1" hangingPunct="1"/>
            <a:r>
              <a:rPr lang="tr-TR" altLang="tr-TR"/>
              <a:t>FAS PAZARI - GÜÇLÜKLER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3724275"/>
          </a:xfrm>
        </p:spPr>
        <p:txBody>
          <a:bodyPr/>
          <a:lstStyle/>
          <a:p>
            <a:pPr eaLnBrk="1" hangingPunct="1"/>
            <a:r>
              <a:rPr lang="tr-TR" altLang="tr-TR" sz="2400"/>
              <a:t>Satın alma gücü düşük bir ekonomi ve zayıf bir orta sınıf.</a:t>
            </a:r>
          </a:p>
          <a:p>
            <a:pPr eaLnBrk="1" hangingPunct="1"/>
            <a:r>
              <a:rPr lang="tr-TR" altLang="tr-TR" sz="2400"/>
              <a:t>Vergiler yüksek</a:t>
            </a:r>
          </a:p>
          <a:p>
            <a:pPr eaLnBrk="1" hangingPunct="1"/>
            <a:r>
              <a:rPr lang="tr-TR" altLang="tr-TR" sz="2400"/>
              <a:t>Tarife dışı engel uygulamaları mevcut</a:t>
            </a:r>
          </a:p>
          <a:p>
            <a:pPr eaLnBrk="1" hangingPunct="1"/>
            <a:r>
              <a:rPr lang="tr-TR" altLang="tr-TR" sz="2400"/>
              <a:t>İdari ve hukuki mekanizma çok  yavaş </a:t>
            </a:r>
          </a:p>
          <a:p>
            <a:pPr eaLnBrk="1" hangingPunct="1"/>
            <a:r>
              <a:rPr lang="tr-TR" altLang="tr-TR" sz="2400"/>
              <a:t>İngilizcenin kullanımı yaygın değil</a:t>
            </a:r>
          </a:p>
          <a:p>
            <a:pPr eaLnBrk="1" hangingPunct="1"/>
            <a:r>
              <a:rPr lang="tr-TR" altLang="tr-TR" sz="2400"/>
              <a:t> Dost,ahbap, çevre ilişkileri önemli</a:t>
            </a:r>
          </a:p>
          <a:p>
            <a:pPr eaLnBrk="1" hangingPunct="1"/>
            <a:r>
              <a:rPr lang="tr-TR" altLang="tr-TR" sz="2400"/>
              <a:t>iş ve çalışma alışkanlıklarında farklılık</a:t>
            </a:r>
          </a:p>
          <a:p>
            <a:pPr eaLnBrk="1" hangingPunct="1"/>
            <a:r>
              <a:rPr lang="tr-TR" altLang="tr-TR" sz="2400"/>
              <a:t>eleman temininde ve çalıştırılmasındaki sıkıntı mevcut</a:t>
            </a:r>
          </a:p>
          <a:p>
            <a:pPr eaLnBrk="1" hangingPunct="1"/>
            <a:endParaRPr lang="tr-TR" altLang="tr-TR" sz="2400"/>
          </a:p>
        </p:txBody>
      </p:sp>
      <p:pic>
        <p:nvPicPr>
          <p:cNvPr id="16388" name="Picture 5" descr="moroc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60350"/>
            <a:ext cx="158432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FAS PAZARI- AVANTAJLAR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76475"/>
            <a:ext cx="7693025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Giderek büyüyen orta sınıfın mal ve hizmet arzındaki ihtiyaçları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Fas ekonomisinin  yeterli çeşitliliğe sahip olmaması,her türlü mal hizmete ihtiyaç duyulması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Türkiye ile Fas arasında vize uygulaması bulunmaması,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Haftanın her günü düzenli olarak gerçekleştirilen  İstanbul-Kazablanka arası uçak seferleri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Türk mallarının fiyat ve kalite yönünden göreceli üstünlüğü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Türklere ve Türkiye'ye olan yakın ilgi ve sempati</a:t>
            </a:r>
          </a:p>
        </p:txBody>
      </p:sp>
      <p:pic>
        <p:nvPicPr>
          <p:cNvPr id="17412" name="Picture 5" descr="fas görseller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33375"/>
            <a:ext cx="119697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YATIRIM VE İŞBİRLİĞİ ALANLARI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700"/>
              <a:t>Sahra Altı Afrika'ya açılımda  önemli bir platform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/>
              <a:t>İnşaat ve taahhüt sektörü,  ekonomik büyümenin kaldıracı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/>
              <a:t>Ülkenin en önemli döviz kaynaklarından birisi de turizm sektörü 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/>
              <a:t>Yenilenebilir enerji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/>
              <a:t>Tekstil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700"/>
              <a:t>Otomotiv yan sanayi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Gemi inşaa,bakım, onarım, makina teçhizat</a:t>
            </a:r>
          </a:p>
        </p:txBody>
      </p:sp>
      <p:pic>
        <p:nvPicPr>
          <p:cNvPr id="18436" name="Picture 5" descr="drapeau Mar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260350"/>
            <a:ext cx="15843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 COĞRAFİ  KONUM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BÖLGE ÜLKELERİNİN DÜNYAYA AÇILIMINDA GEÇİŞ NOKTASI</a:t>
            </a:r>
          </a:p>
        </p:txBody>
      </p:sp>
      <p:pic>
        <p:nvPicPr>
          <p:cNvPr id="4100" name="Resim 7" descr="C:\Users\kocha\Desktop\Map_of_Morocco_from_CIA_World_Factboo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429000"/>
            <a:ext cx="33845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Resim 9" descr="C:\Users\kocha\Desktop\646px-Location_Morocco_Afric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357563"/>
            <a:ext cx="331152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solidFill>
                  <a:schemeClr val="hlink"/>
                </a:solidFill>
              </a:rPr>
              <a:t>GENEL EKONOMİK VE SİYASİ DURUM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2565400"/>
            <a:ext cx="6130925" cy="2735263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r>
              <a:rPr lang="tr-TR" altLang="tr-TR" sz="1800"/>
              <a:t> </a:t>
            </a:r>
            <a:r>
              <a:rPr lang="tr-TR" altLang="tr-TR" sz="2000"/>
              <a:t>Fas,Avrupa'ya yakınlığının yanı sıra, başlattığı ekonomik reform süreci, bu çerçevede gerçekleştirilen liberalleşme,bankacılık reformu, özelleştirme çalışmaları,yatırım ortamının iyileştirilmesine dönük olarak aldığı tedbirlerle Kuzey Afrika'da dikkat çekici bir ülke konumundadır.</a:t>
            </a:r>
          </a:p>
        </p:txBody>
      </p:sp>
      <p:pic>
        <p:nvPicPr>
          <p:cNvPr id="5124" name="Picture 4" descr="drapeau Mar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708275"/>
            <a:ext cx="15843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GENEL BİLGİLER</a:t>
            </a:r>
            <a:br>
              <a:rPr lang="tr-TR" altLang="tr-TR" sz="3200"/>
            </a:br>
            <a:endParaRPr lang="tr-TR" altLang="tr-TR" sz="3200"/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1000"/>
          </a:p>
          <a:p>
            <a:pPr eaLnBrk="1" hangingPunct="1">
              <a:lnSpc>
                <a:spcPct val="80000"/>
              </a:lnSpc>
            </a:pPr>
            <a:r>
              <a:rPr lang="tr-TR" altLang="tr-TR" sz="1000"/>
              <a:t>	</a:t>
            </a:r>
            <a:r>
              <a:rPr lang="tr-TR" altLang="tr-TR" sz="1200"/>
              <a:t>Başkent				: Rabat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Nüfus				 33,9 milyon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Yüzölçümü				: 446.550 km2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Dil 				: Arapça (resmi), Fransızca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Din			                  : Müslüman (%98,7), Hristiyan) (%1,1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Kişi Başına GSYİH			: 7.615 Dolar (PPP)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GSYİH				: 110,3 milyar dolar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GSYİH Büyüme Hızı		:                     : % 2,4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Enflasyon				: % 0,4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İhracat				: 22.03 milyar dolar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İthalat				: 37.50 milyar dolar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Toplam Dış Borç		                      : 45,6 milyar dolar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Toplam Döviz Rezervi		                       : 20,4 milyar dolar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Para Birimi				: Dirhem (1 USD=8,38 MAD)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	DB İş Yapabilme Kolaylığı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200"/>
              <a:t>           Sıralaması				: 71. sırada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00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000"/>
              <a:t>Kaynak: Economist Intelligence Unit, Dünya Bankası, CIA </a:t>
            </a:r>
          </a:p>
          <a:p>
            <a:pPr eaLnBrk="1" hangingPunct="1">
              <a:lnSpc>
                <a:spcPct val="80000"/>
              </a:lnSpc>
            </a:pPr>
            <a:endParaRPr lang="tr-TR" altLang="tr-TR" sz="1000"/>
          </a:p>
        </p:txBody>
      </p:sp>
      <p:pic>
        <p:nvPicPr>
          <p:cNvPr id="6148" name="Picture 7" descr="drapeau Mar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49275"/>
            <a:ext cx="15843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GENEL EKONOMİK BİLGİLER</a:t>
            </a:r>
          </a:p>
        </p:txBody>
      </p:sp>
      <p:graphicFrame>
        <p:nvGraphicFramePr>
          <p:cNvPr id="56471" name="Group 151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2763838"/>
        </p:xfrm>
        <a:graphic>
          <a:graphicData uri="http://schemas.openxmlformats.org/drawingml/2006/table">
            <a:tbl>
              <a:tblPr/>
              <a:tblGrid>
                <a:gridCol w="483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84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Nüfus, Kişi, Milyon (2013) 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7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GSYH Cari Fiyatlarla, Milyon$ (2013)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104.374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7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Kişi Baş.Düşen Milli Gelir, $ (2013)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5.500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7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Ort.Güm.Ver.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%40,7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17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Sanayi Ort.Güm.Ver.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%8,7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17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İhracat, 2015, Milyon $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22.03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6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İthalat, 2015, Milyon $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37.50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90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 Ülkelerle STA'ları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Tur" panose="020B0604020202020204" pitchFamily="34" charset="0"/>
                          <a:cs typeface="Arial" panose="020B0604020202020204" pitchFamily="34" charset="0"/>
                          <a:hlinkClick r:id="" action="ppaction://noaction"/>
                        </a:rPr>
                        <a:t>EFTA, AB,  PAFTA[1], Türkiye, ABD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36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Tur" panose="020B0604020202020204" pitchFamily="34" charset="0"/>
                          <a:cs typeface="Arial" panose="020B0604020202020204" pitchFamily="34" charset="0"/>
                          <a:hlinkClick r:id="" action="ppaction://noaction"/>
                        </a:rPr>
                        <a:t>[1] Pan Arab Free Trade Area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6" marB="45736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202" name="Picture 128" descr="drapeau Mar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04813"/>
            <a:ext cx="1584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08"/>
          <p:cNvSpPr>
            <a:spLocks noGrp="1" noChangeArrowheads="1"/>
          </p:cNvSpPr>
          <p:nvPr>
            <p:ph type="title"/>
          </p:nvPr>
        </p:nvSpPr>
        <p:spPr>
          <a:xfrm>
            <a:off x="755650" y="836613"/>
            <a:ext cx="9077325" cy="1287462"/>
          </a:xfrm>
        </p:spPr>
        <p:txBody>
          <a:bodyPr/>
          <a:lstStyle/>
          <a:p>
            <a:pPr eaLnBrk="1" hangingPunct="1"/>
            <a:r>
              <a:rPr lang="tr-TR" altLang="tr-TR" sz="1100" b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tr-TR" altLang="tr-TR" sz="3200" b="0">
                <a:ea typeface="Arial" panose="020B0604020202020204" pitchFamily="34" charset="0"/>
                <a:cs typeface="Times New Roman" panose="02020603050405020304" pitchFamily="18" charset="0"/>
              </a:rPr>
              <a:t>EKONOMİK GÖSTERGELER</a:t>
            </a:r>
            <a:br>
              <a:rPr lang="tr-TR" altLang="tr-TR" sz="2800"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tr-TR" altLang="tr-TR" sz="280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537" name="Group 337"/>
          <p:cNvGraphicFramePr>
            <a:graphicFrameLocks noGrp="1"/>
          </p:cNvGraphicFramePr>
          <p:nvPr>
            <p:ph idx="1"/>
          </p:nvPr>
        </p:nvGraphicFramePr>
        <p:xfrm>
          <a:off x="827088" y="2060575"/>
          <a:ext cx="7837487" cy="448945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32"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26"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Yıllar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GSYİH (Milyar Dolar)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Büyüme (%)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Kişi Başı Gelir (PPP)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Enflasyon (%)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İhracat (Milyar Dolar)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İthalat 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2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(Dolar)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(Milyar Dolar)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6.439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99,5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6.803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96,2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104,1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7.316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7.615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40,2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2015*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103,2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8.010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2016*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8.367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40,5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32"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EIU Tahmini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287" name="Picture 311" descr="drapeau Mar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908050"/>
            <a:ext cx="15843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0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/>
              <a:t>FAS- DOĞRUDAN YABANCI SERMAYE YATIRIMLARI</a:t>
            </a:r>
          </a:p>
        </p:txBody>
      </p:sp>
      <p:graphicFrame>
        <p:nvGraphicFramePr>
          <p:cNvPr id="60586" name="Group 170"/>
          <p:cNvGraphicFramePr>
            <a:graphicFrameLocks noGrp="1"/>
          </p:cNvGraphicFramePr>
          <p:nvPr>
            <p:ph idx="1"/>
          </p:nvPr>
        </p:nvGraphicFramePr>
        <p:xfrm>
          <a:off x="755650" y="2349500"/>
          <a:ext cx="6769100" cy="4332288"/>
        </p:xfrm>
        <a:graphic>
          <a:graphicData uri="http://schemas.openxmlformats.org/drawingml/2006/table">
            <a:tbl>
              <a:tblPr/>
              <a:tblGrid>
                <a:gridCol w="3687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1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4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YATIRIMCI ÜLKE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 , en %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Fransa</a:t>
                      </a: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3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2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S.Arabistan</a:t>
                      </a: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8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ABD</a:t>
                      </a: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79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Kuveyt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2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İsviçre</a:t>
                      </a: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79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İspanya</a:t>
                      </a: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2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İtalya</a:t>
                      </a: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26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Türkiye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kumimoji="0" lang="tr-T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521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İngiltere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Kaynak:</a:t>
                      </a:r>
                      <a:r>
                        <a:rPr kumimoji="0" lang="tr-TR" sz="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Agence marocaine de développement des investissements</a:t>
                      </a:r>
                      <a:r>
                        <a:rPr kumimoji="0" lang="tr-T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9257" name="Picture 145" descr="drapeau Mar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908050"/>
            <a:ext cx="15843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9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YATIRIM YAPILAN SEKTÖRLER</a:t>
            </a:r>
          </a:p>
        </p:txBody>
      </p:sp>
      <p:graphicFrame>
        <p:nvGraphicFramePr>
          <p:cNvPr id="63619" name="Group 131"/>
          <p:cNvGraphicFramePr>
            <a:graphicFrameLocks noGrp="1"/>
          </p:cNvGraphicFramePr>
          <p:nvPr>
            <p:ph idx="1"/>
          </p:nvPr>
        </p:nvGraphicFramePr>
        <p:xfrm>
          <a:off x="900113" y="2362200"/>
          <a:ext cx="7631112" cy="4079875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080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Yatırım alanları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 2014, en %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Konut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5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Turizm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Sanayi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3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Ticaret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09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 yapı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09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Enerji ve madencilik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398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Bankacılık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Kaynak:</a:t>
                      </a:r>
                      <a:r>
                        <a:rPr kumimoji="0" lang="tr-TR" sz="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Agence marocaine de développement des investissements</a:t>
                      </a:r>
                      <a:r>
                        <a:rPr kumimoji="0" lang="tr-TR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14400" indent="-914400" eaLnBrk="1" hangingPunct="1"/>
            <a:r>
              <a:rPr lang="tr-TR" altLang="tr-TR" sz="3200"/>
              <a:t>FAS’IN DIŞ TİCARETİNDE BAŞLICA ÜRÜN VE ÜLKELER </a:t>
            </a:r>
          </a:p>
        </p:txBody>
      </p:sp>
      <p:graphicFrame>
        <p:nvGraphicFramePr>
          <p:cNvPr id="73825" name="Group 97"/>
          <p:cNvGraphicFramePr>
            <a:graphicFrameLocks noGrp="1"/>
          </p:cNvGraphicFramePr>
          <p:nvPr>
            <p:ph idx="1"/>
          </p:nvPr>
        </p:nvGraphicFramePr>
        <p:xfrm>
          <a:off x="1042988" y="2492375"/>
          <a:ext cx="7921625" cy="3673475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266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Başlıca Pazarlar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İspanya (%21,8), Fransa (%20,5), Brezilya (%4,7), İtalya (%4,3), ABD (%3,6), </a:t>
                      </a:r>
                      <a:r>
                        <a:rPr kumimoji="0" lang="tr-TR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Türkiye (%2,3-10. Sırada)</a:t>
                      </a:r>
                      <a:endParaRPr kumimoji="0" lang="tr-T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66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Başlıca Tedarikçiler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İspanya (%13,4), Fransa (%13,3), Çin (%7,7), ABD (%7,2), Suudi Arabistan (%5,4), </a:t>
                      </a:r>
                      <a:r>
                        <a:rPr kumimoji="0" lang="tr-TR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Türkiye (%3,7-9. Sırada)</a:t>
                      </a:r>
                      <a:endParaRPr kumimoji="0" lang="tr-T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5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Başlıca İhraç Ürünleri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Elektrikli Aletler, Karayolu Ulaşım Araçları, Takılar ve Aksesuarlar, Gübreler,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75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Başlıca İthal Ürünleri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Mineral Yakıtlar, Elektrikli Aletler, Makine ve Ekipman, Karayolu Ulaşım Araçları, Plastik Ürünler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84" name="Rectangle 98"/>
          <p:cNvSpPr>
            <a:spLocks noChangeArrowheads="1"/>
          </p:cNvSpPr>
          <p:nvPr/>
        </p:nvSpPr>
        <p:spPr bwMode="auto">
          <a:xfrm>
            <a:off x="1116013" y="6303963"/>
            <a:ext cx="12874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 i="1">
                <a:solidFill>
                  <a:schemeClr val="tx2"/>
                </a:solidFill>
              </a:rPr>
              <a:t>Kaynak: </a:t>
            </a:r>
            <a:r>
              <a:rPr lang="tr-TR" altLang="tr-TR" sz="1000" i="1">
                <a:solidFill>
                  <a:schemeClr val="tx2"/>
                </a:solidFill>
              </a:rPr>
              <a:t>Trademap</a:t>
            </a:r>
          </a:p>
        </p:txBody>
      </p:sp>
      <p:pic>
        <p:nvPicPr>
          <p:cNvPr id="11285" name="Picture 99" descr="fa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013" y="908050"/>
            <a:ext cx="1046162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psüller">
  <a:themeElements>
    <a:clrScheme name="Kapsüller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üll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Kapsüller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</TotalTime>
  <Words>559</Words>
  <Application>Microsoft Office PowerPoint</Application>
  <PresentationFormat>Ekran Gösterisi (4:3)</PresentationFormat>
  <Paragraphs>219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Wingdings</vt:lpstr>
      <vt:lpstr>Calibri</vt:lpstr>
      <vt:lpstr>Times New Roman</vt:lpstr>
      <vt:lpstr>Arial Tur</vt:lpstr>
      <vt:lpstr>Arial Black</vt:lpstr>
      <vt:lpstr>Kapsüller</vt:lpstr>
      <vt:lpstr>         FAS KRALLIĞI </vt:lpstr>
      <vt:lpstr> COĞRAFİ  KONUM</vt:lpstr>
      <vt:lpstr>GENEL EKONOMİK VE SİYASİ DURUM</vt:lpstr>
      <vt:lpstr>GENEL BİLGİLER </vt:lpstr>
      <vt:lpstr>GENEL EKONOMİK BİLGİLER</vt:lpstr>
      <vt:lpstr>                                                        EKONOMİK GÖSTERGELER </vt:lpstr>
      <vt:lpstr>FAS- DOĞRUDAN YABANCI SERMAYE YATIRIMLARI</vt:lpstr>
      <vt:lpstr>YATIRIM YAPILAN SEKTÖRLER</vt:lpstr>
      <vt:lpstr>FAS’IN DIŞ TİCARETİNDE BAŞLICA ÜRÜN VE ÜLKELER </vt:lpstr>
      <vt:lpstr>Fas’ın ihracatında başlıca ülkeler</vt:lpstr>
      <vt:lpstr>FAS’IN İHTALATINDA TEDARİKÇİ ÜLKELER</vt:lpstr>
      <vt:lpstr>     TÜRKİYE – FAS SERBEST TİCARET ANLAŞMASI </vt:lpstr>
      <vt:lpstr>SERBEST TİCARET ANLAŞMASI</vt:lpstr>
      <vt:lpstr>FAS PAZARI - GÜÇLÜKLER</vt:lpstr>
      <vt:lpstr>FAS PAZARI- AVANTAJLAR</vt:lpstr>
      <vt:lpstr>YATIRIM VE İŞBİRLİĞİ ALANLARI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 KRALLIĞI </dc:title>
  <dc:creator>USER</dc:creator>
  <cp:lastModifiedBy>Hasan Hulki Avcı</cp:lastModifiedBy>
  <cp:revision>84</cp:revision>
  <dcterms:created xsi:type="dcterms:W3CDTF">2015-11-25T18:56:00Z</dcterms:created>
  <dcterms:modified xsi:type="dcterms:W3CDTF">2017-03-10T14:00:02Z</dcterms:modified>
</cp:coreProperties>
</file>