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sldIdLst>
    <p:sldId id="391" r:id="rId2"/>
    <p:sldId id="280" r:id="rId3"/>
    <p:sldId id="312" r:id="rId4"/>
    <p:sldId id="281" r:id="rId5"/>
    <p:sldId id="390" r:id="rId6"/>
    <p:sldId id="282" r:id="rId7"/>
    <p:sldId id="283" r:id="rId8"/>
    <p:sldId id="285" r:id="rId9"/>
    <p:sldId id="286" r:id="rId10"/>
    <p:sldId id="287" r:id="rId11"/>
    <p:sldId id="293" r:id="rId12"/>
    <p:sldId id="388" r:id="rId13"/>
    <p:sldId id="357" r:id="rId14"/>
    <p:sldId id="387" r:id="rId15"/>
    <p:sldId id="295" r:id="rId16"/>
    <p:sldId id="349" r:id="rId17"/>
    <p:sldId id="303" r:id="rId18"/>
    <p:sldId id="346" r:id="rId19"/>
    <p:sldId id="348" r:id="rId20"/>
    <p:sldId id="304" r:id="rId21"/>
    <p:sldId id="305" r:id="rId22"/>
    <p:sldId id="306" r:id="rId23"/>
    <p:sldId id="309" r:id="rId24"/>
    <p:sldId id="374" r:id="rId25"/>
    <p:sldId id="375" r:id="rId26"/>
    <p:sldId id="378" r:id="rId27"/>
    <p:sldId id="379" r:id="rId28"/>
    <p:sldId id="380" r:id="rId29"/>
    <p:sldId id="381" r:id="rId30"/>
    <p:sldId id="382" r:id="rId31"/>
    <p:sldId id="385" r:id="rId32"/>
    <p:sldId id="277" r:id="rId3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2910E0"/>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EA2B0CF4-F607-4E77-863E-59FA49AA5906}" type="datetimeFigureOut">
              <a:rPr lang="en-US" smtClean="0"/>
              <a:pPr/>
              <a:t>3/27/2017</a:t>
            </a:fld>
            <a:endParaRPr lang="en-US" dirty="0"/>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F4ADE24-56FB-4042-A0C6-80B77CAF6C77}" type="slidenum">
              <a:rPr lang="en-US" smtClean="0"/>
              <a:pPr/>
              <a:t>‹#›</a:t>
            </a:fld>
            <a:endParaRPr lang="en-US" dirty="0"/>
          </a:p>
        </p:txBody>
      </p:sp>
    </p:spTree>
    <p:extLst>
      <p:ext uri="{BB962C8B-B14F-4D97-AF65-F5344CB8AC3E}">
        <p14:creationId xmlns:p14="http://schemas.microsoft.com/office/powerpoint/2010/main" val="242696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xfrm>
            <a:off x="1663700" y="1090613"/>
            <a:ext cx="3929063" cy="2946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402971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10</a:t>
            </a:fld>
            <a:endParaRPr lang="en-US" dirty="0"/>
          </a:p>
        </p:txBody>
      </p:sp>
    </p:spTree>
    <p:extLst>
      <p:ext uri="{BB962C8B-B14F-4D97-AF65-F5344CB8AC3E}">
        <p14:creationId xmlns:p14="http://schemas.microsoft.com/office/powerpoint/2010/main" val="278473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11</a:t>
            </a:fld>
            <a:endParaRPr lang="en-US" dirty="0"/>
          </a:p>
        </p:txBody>
      </p:sp>
    </p:spTree>
    <p:extLst>
      <p:ext uri="{BB962C8B-B14F-4D97-AF65-F5344CB8AC3E}">
        <p14:creationId xmlns:p14="http://schemas.microsoft.com/office/powerpoint/2010/main" val="257736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15</a:t>
            </a:fld>
            <a:endParaRPr lang="en-US" dirty="0"/>
          </a:p>
        </p:txBody>
      </p:sp>
    </p:spTree>
    <p:extLst>
      <p:ext uri="{BB962C8B-B14F-4D97-AF65-F5344CB8AC3E}">
        <p14:creationId xmlns:p14="http://schemas.microsoft.com/office/powerpoint/2010/main" val="212449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16</a:t>
            </a:fld>
            <a:endParaRPr lang="en-US" dirty="0"/>
          </a:p>
        </p:txBody>
      </p:sp>
    </p:spTree>
    <p:extLst>
      <p:ext uri="{BB962C8B-B14F-4D97-AF65-F5344CB8AC3E}">
        <p14:creationId xmlns:p14="http://schemas.microsoft.com/office/powerpoint/2010/main" val="215913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17</a:t>
            </a:fld>
            <a:endParaRPr lang="en-US" dirty="0"/>
          </a:p>
        </p:txBody>
      </p:sp>
    </p:spTree>
    <p:extLst>
      <p:ext uri="{BB962C8B-B14F-4D97-AF65-F5344CB8AC3E}">
        <p14:creationId xmlns:p14="http://schemas.microsoft.com/office/powerpoint/2010/main" val="274449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20</a:t>
            </a:fld>
            <a:endParaRPr lang="en-US" dirty="0"/>
          </a:p>
        </p:txBody>
      </p:sp>
    </p:spTree>
    <p:extLst>
      <p:ext uri="{BB962C8B-B14F-4D97-AF65-F5344CB8AC3E}">
        <p14:creationId xmlns:p14="http://schemas.microsoft.com/office/powerpoint/2010/main" val="144115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21</a:t>
            </a:fld>
            <a:endParaRPr lang="en-US" dirty="0"/>
          </a:p>
        </p:txBody>
      </p:sp>
    </p:spTree>
    <p:extLst>
      <p:ext uri="{BB962C8B-B14F-4D97-AF65-F5344CB8AC3E}">
        <p14:creationId xmlns:p14="http://schemas.microsoft.com/office/powerpoint/2010/main" val="204429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22</a:t>
            </a:fld>
            <a:endParaRPr lang="en-US" dirty="0"/>
          </a:p>
        </p:txBody>
      </p:sp>
    </p:spTree>
    <p:extLst>
      <p:ext uri="{BB962C8B-B14F-4D97-AF65-F5344CB8AC3E}">
        <p14:creationId xmlns:p14="http://schemas.microsoft.com/office/powerpoint/2010/main" val="3291835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23</a:t>
            </a:fld>
            <a:endParaRPr lang="en-US" dirty="0"/>
          </a:p>
        </p:txBody>
      </p:sp>
    </p:spTree>
    <p:extLst>
      <p:ext uri="{BB962C8B-B14F-4D97-AF65-F5344CB8AC3E}">
        <p14:creationId xmlns:p14="http://schemas.microsoft.com/office/powerpoint/2010/main" val="192993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32</a:t>
            </a:fld>
            <a:endParaRPr lang="en-US" dirty="0"/>
          </a:p>
        </p:txBody>
      </p:sp>
    </p:spTree>
    <p:extLst>
      <p:ext uri="{BB962C8B-B14F-4D97-AF65-F5344CB8AC3E}">
        <p14:creationId xmlns:p14="http://schemas.microsoft.com/office/powerpoint/2010/main" val="66140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2</a:t>
            </a:fld>
            <a:endParaRPr lang="en-US" dirty="0"/>
          </a:p>
        </p:txBody>
      </p:sp>
    </p:spTree>
    <p:extLst>
      <p:ext uri="{BB962C8B-B14F-4D97-AF65-F5344CB8AC3E}">
        <p14:creationId xmlns:p14="http://schemas.microsoft.com/office/powerpoint/2010/main" val="278007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3</a:t>
            </a:fld>
            <a:endParaRPr lang="en-US" dirty="0"/>
          </a:p>
        </p:txBody>
      </p:sp>
    </p:spTree>
    <p:extLst>
      <p:ext uri="{BB962C8B-B14F-4D97-AF65-F5344CB8AC3E}">
        <p14:creationId xmlns:p14="http://schemas.microsoft.com/office/powerpoint/2010/main" val="277032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4</a:t>
            </a:fld>
            <a:endParaRPr lang="en-US" dirty="0"/>
          </a:p>
        </p:txBody>
      </p:sp>
    </p:spTree>
    <p:extLst>
      <p:ext uri="{BB962C8B-B14F-4D97-AF65-F5344CB8AC3E}">
        <p14:creationId xmlns:p14="http://schemas.microsoft.com/office/powerpoint/2010/main" val="16307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4ADE24-56FB-4042-A0C6-80B77CAF6C77}" type="slidenum">
              <a:rPr lang="en-US" smtClean="0"/>
              <a:pPr/>
              <a:t>5</a:t>
            </a:fld>
            <a:endParaRPr lang="en-US" dirty="0"/>
          </a:p>
        </p:txBody>
      </p:sp>
    </p:spTree>
    <p:extLst>
      <p:ext uri="{BB962C8B-B14F-4D97-AF65-F5344CB8AC3E}">
        <p14:creationId xmlns:p14="http://schemas.microsoft.com/office/powerpoint/2010/main" val="253506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6</a:t>
            </a:fld>
            <a:endParaRPr lang="en-US" dirty="0"/>
          </a:p>
        </p:txBody>
      </p:sp>
    </p:spTree>
    <p:extLst>
      <p:ext uri="{BB962C8B-B14F-4D97-AF65-F5344CB8AC3E}">
        <p14:creationId xmlns:p14="http://schemas.microsoft.com/office/powerpoint/2010/main" val="191281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7</a:t>
            </a:fld>
            <a:endParaRPr lang="en-US" dirty="0"/>
          </a:p>
        </p:txBody>
      </p:sp>
    </p:spTree>
    <p:extLst>
      <p:ext uri="{BB962C8B-B14F-4D97-AF65-F5344CB8AC3E}">
        <p14:creationId xmlns:p14="http://schemas.microsoft.com/office/powerpoint/2010/main" val="80404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8</a:t>
            </a:fld>
            <a:endParaRPr lang="en-US" dirty="0"/>
          </a:p>
        </p:txBody>
      </p:sp>
    </p:spTree>
    <p:extLst>
      <p:ext uri="{BB962C8B-B14F-4D97-AF65-F5344CB8AC3E}">
        <p14:creationId xmlns:p14="http://schemas.microsoft.com/office/powerpoint/2010/main" val="122505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4ADE24-56FB-4042-A0C6-80B77CAF6C77}" type="slidenum">
              <a:rPr lang="en-US" smtClean="0"/>
              <a:pPr/>
              <a:t>9</a:t>
            </a:fld>
            <a:endParaRPr lang="en-US" dirty="0"/>
          </a:p>
        </p:txBody>
      </p:sp>
    </p:spTree>
    <p:extLst>
      <p:ext uri="{BB962C8B-B14F-4D97-AF65-F5344CB8AC3E}">
        <p14:creationId xmlns:p14="http://schemas.microsoft.com/office/powerpoint/2010/main" val="47658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296302337"/>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1421865-878F-4AB8-8974-D6879C25B75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1489551789"/>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3239560326"/>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6675876"/>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2655090675"/>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3446353"/>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2619039709"/>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249969233"/>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1338756389"/>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4" name="Picture 4"/>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97152"/>
            <a:ext cx="9144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USTAFA\LOGO\tek_t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333375"/>
            <a:ext cx="15843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userDrawn="1"/>
        </p:nvSpPr>
        <p:spPr>
          <a:xfrm>
            <a:off x="1476375" y="1844675"/>
            <a:ext cx="6191250" cy="769938"/>
          </a:xfrm>
          <a:prstGeom prst="rect">
            <a:avLst/>
          </a:prstGeom>
          <a:noFill/>
        </p:spPr>
        <p:txBody>
          <a:bodyPr>
            <a:spAutoFit/>
          </a:bodyPr>
          <a:lstStyle/>
          <a:p>
            <a:pPr algn="ctr" fontAlgn="auto">
              <a:spcBef>
                <a:spcPts val="0"/>
              </a:spcBef>
              <a:spcAft>
                <a:spcPts val="0"/>
              </a:spcAft>
              <a:defRPr/>
            </a:pPr>
            <a:r>
              <a:rPr lang="tr-TR" sz="4400" b="1" dirty="0">
                <a:solidFill>
                  <a:srgbClr val="C00000"/>
                </a:solidFill>
                <a:effectLst>
                  <a:outerShdw blurRad="38100" dist="38100" dir="2700000" algn="tl">
                    <a:srgbClr val="000000">
                      <a:alpha val="43137"/>
                    </a:srgbClr>
                  </a:outerShdw>
                </a:effectLst>
                <a:latin typeface="Calibri"/>
                <a:cs typeface="+mn-cs"/>
              </a:rPr>
              <a:t>EKONOMİ BAKANLIĞI</a:t>
            </a:r>
          </a:p>
        </p:txBody>
      </p:sp>
      <p:sp>
        <p:nvSpPr>
          <p:cNvPr id="3" name="2 Alt Başlık"/>
          <p:cNvSpPr>
            <a:spLocks noGrp="1"/>
          </p:cNvSpPr>
          <p:nvPr>
            <p:ph type="subTitle" idx="1"/>
          </p:nvPr>
        </p:nvSpPr>
        <p:spPr>
          <a:xfrm>
            <a:off x="1266825" y="4905098"/>
            <a:ext cx="6400800" cy="1143008"/>
          </a:xfrm>
        </p:spPr>
        <p:txBody>
          <a:bodyPr/>
          <a:lstStyle>
            <a:lvl1pPr marL="0" indent="0" algn="ctr">
              <a:buNone/>
              <a:defRPr i="1">
                <a:solidFill>
                  <a:srgbClr val="4D968B"/>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dirty="0"/>
          </a:p>
        </p:txBody>
      </p:sp>
      <p:sp>
        <p:nvSpPr>
          <p:cNvPr id="7" name="4 Altbilgi Yer Tutucusu"/>
          <p:cNvSpPr>
            <a:spLocks noGrp="1"/>
          </p:cNvSpPr>
          <p:nvPr>
            <p:ph type="ftr" sz="quarter" idx="10"/>
          </p:nvPr>
        </p:nvSpPr>
        <p:spPr>
          <a:xfrm>
            <a:off x="250825" y="6453188"/>
            <a:ext cx="7921625" cy="304800"/>
          </a:xfrm>
        </p:spPr>
        <p:txBody>
          <a:bodyPr/>
          <a:lstStyle>
            <a:lvl1pPr algn="l" fontAlgn="base">
              <a:spcBef>
                <a:spcPct val="0"/>
              </a:spcBef>
              <a:spcAft>
                <a:spcPct val="0"/>
              </a:spcAft>
              <a:defRPr sz="1600">
                <a:solidFill>
                  <a:srgbClr val="E7DEC9">
                    <a:lumMod val="75000"/>
                  </a:srgb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59788" y="6453188"/>
            <a:ext cx="571500" cy="252412"/>
          </a:xfrm>
        </p:spPr>
        <p:txBody>
          <a:bodyPr/>
          <a:lstStyle>
            <a:lvl1pPr algn="ctr" fontAlgn="base">
              <a:spcBef>
                <a:spcPct val="0"/>
              </a:spcBef>
              <a:spcAft>
                <a:spcPct val="0"/>
              </a:spcAft>
              <a:defRPr sz="1600">
                <a:solidFill>
                  <a:srgbClr val="E7DEC9">
                    <a:lumMod val="75000"/>
                  </a:srgbClr>
                </a:solidFill>
                <a:effectLst>
                  <a:outerShdw blurRad="38100" dist="38100" dir="2700000" algn="tl">
                    <a:srgbClr val="000000">
                      <a:alpha val="43137"/>
                    </a:srgbClr>
                  </a:outerShdw>
                </a:effectLst>
                <a:latin typeface="Calibri" pitchFamily="34" charset="0"/>
                <a:cs typeface="Arial" charset="0"/>
              </a:defRPr>
            </a:lvl1pPr>
          </a:lstStyle>
          <a:p>
            <a:pPr>
              <a:defRPr/>
            </a:pPr>
            <a:fld id="{B3984029-9E9F-4A93-B9D0-950CCBD4325B}" type="slidenum">
              <a:rPr lang="en-US"/>
              <a:pPr>
                <a:defRPr/>
              </a:pPr>
              <a:t>‹#›</a:t>
            </a:fld>
            <a:endParaRPr lang="en-US" dirty="0"/>
          </a:p>
        </p:txBody>
      </p:sp>
    </p:spTree>
    <p:extLst>
      <p:ext uri="{BB962C8B-B14F-4D97-AF65-F5344CB8AC3E}">
        <p14:creationId xmlns:p14="http://schemas.microsoft.com/office/powerpoint/2010/main" val="25217333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2" y="2952"/>
            <a:ext cx="918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451782"/>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421865-878F-4AB8-8974-D6879C25B758}"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3868157301"/>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1421865-878F-4AB8-8974-D6879C25B75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4153406279"/>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1421865-878F-4AB8-8974-D6879C25B758}" type="datetime1">
              <a:rPr lang="en-US" smtClean="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1221492931"/>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1421865-878F-4AB8-8974-D6879C25B75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19356723"/>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21865-878F-4AB8-8974-D6879C25B758}" type="datetime1">
              <a:rPr lang="en-US" smtClean="0"/>
              <a:pPr/>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3407425652"/>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1421865-878F-4AB8-8974-D6879C25B75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4132303069"/>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1421865-878F-4AB8-8974-D6879C25B758}" type="datetime1">
              <a:rPr lang="en-US" smtClean="0"/>
              <a:pPr/>
              <a:t>3/27/2017</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2049510286"/>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17000"/>
                <a:lumMod val="29000"/>
                <a:lumOff val="71000"/>
              </a:schemeClr>
            </a:gs>
            <a:gs pos="100000">
              <a:schemeClr val="tx1"/>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421865-878F-4AB8-8974-D6879C25B758}" type="datetime1">
              <a:rPr lang="en-US" smtClean="0"/>
              <a:pPr/>
              <a:t>3/27/2017</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3309C17-54AF-43E9-9198-A305C7487AF7}" type="slidenum">
              <a:rPr lang="en-US" smtClean="0"/>
              <a:pPr/>
              <a:t>‹#›</a:t>
            </a:fld>
            <a:endParaRPr lang="en-US" dirty="0"/>
          </a:p>
        </p:txBody>
      </p:sp>
    </p:spTree>
    <p:extLst>
      <p:ext uri="{BB962C8B-B14F-4D97-AF65-F5344CB8AC3E}">
        <p14:creationId xmlns:p14="http://schemas.microsoft.com/office/powerpoint/2010/main" val="391071942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transition spd="slow">
    <p:wipe/>
  </p:transition>
  <p:timing>
    <p:tnLst>
      <p:par>
        <p:cTn id="1" dur="indefinite" restart="never" nodeType="tmRoot"/>
      </p:par>
    </p:tnLst>
  </p:timing>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33ff.com/flags/bandieremondo/bandiera_Kazakistan.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179512" y="4941168"/>
            <a:ext cx="8640960" cy="1026319"/>
          </a:xfrm>
          <a:prstGeom prst="rect">
            <a:avLst/>
          </a:prstGeom>
          <a:noFill/>
          <a:ln w="9525">
            <a:noFill/>
            <a:miter lim="800000"/>
            <a:headEnd/>
            <a:tailEnd/>
          </a:ln>
        </p:spPr>
        <p:txBody>
          <a:bodyPr anchor="ctr"/>
          <a:lstStyle/>
          <a:p>
            <a:pPr algn="ctr">
              <a:defRPr/>
            </a:pPr>
            <a:r>
              <a:rPr lang="tr-TR" sz="2800" b="1" dirty="0" smtClean="0">
                <a:solidFill>
                  <a:schemeClr val="bg1"/>
                </a:solidFill>
                <a:latin typeface="Calibri"/>
              </a:rPr>
              <a:t>Osman ELGÜN</a:t>
            </a:r>
          </a:p>
          <a:p>
            <a:pPr algn="ctr">
              <a:defRPr/>
            </a:pPr>
            <a:r>
              <a:rPr lang="tr-TR" sz="2800" b="1" dirty="0" smtClean="0">
                <a:solidFill>
                  <a:schemeClr val="bg1"/>
                </a:solidFill>
                <a:latin typeface="Calibri"/>
              </a:rPr>
              <a:t>Almatı Ticaret Ataşesi</a:t>
            </a:r>
            <a:endParaRPr lang="tr-TR" sz="2550" b="1" dirty="0">
              <a:solidFill>
                <a:schemeClr val="bg1"/>
              </a:solidFill>
              <a:latin typeface="Calibri"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0567"/>
            <a:ext cx="2016224" cy="1344149"/>
          </a:xfrm>
          <a:prstGeom prst="rect">
            <a:avLst/>
          </a:prstGeom>
        </p:spPr>
      </p:pic>
      <p:pic>
        <p:nvPicPr>
          <p:cNvPr id="5" name="Picture 8" descr="Bandiera Kazakistan .gif - Medium">
            <a:hlinkClick r:id="rId4"/>
          </p:cNvPr>
          <p:cNvPicPr>
            <a:picLocks noChangeAspect="1" noChangeArrowheads="1"/>
          </p:cNvPicPr>
          <p:nvPr/>
        </p:nvPicPr>
        <p:blipFill>
          <a:blip r:embed="rId5" cstate="print"/>
          <a:srcRect/>
          <a:stretch>
            <a:fillRect/>
          </a:stretch>
        </p:blipFill>
        <p:spPr bwMode="auto">
          <a:xfrm>
            <a:off x="7215768" y="3436475"/>
            <a:ext cx="1928232" cy="1372332"/>
          </a:xfrm>
          <a:prstGeom prst="rect">
            <a:avLst/>
          </a:prstGeom>
          <a:noFill/>
        </p:spPr>
      </p:pic>
      <p:pic>
        <p:nvPicPr>
          <p:cNvPr id="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320" t="21440" r="19211" b="48133"/>
          <a:stretch/>
        </p:blipFill>
        <p:spPr bwMode="auto">
          <a:xfrm>
            <a:off x="2016224" y="3436475"/>
            <a:ext cx="5199544" cy="135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50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76739" y="1759818"/>
            <a:ext cx="169984" cy="369332"/>
          </a:xfrm>
          <a:prstGeom prst="rect">
            <a:avLst/>
          </a:prstGeom>
          <a:noFill/>
          <a:ln w="9525">
            <a:noFill/>
            <a:miter lim="800000"/>
            <a:headEnd/>
            <a:tailEnd/>
          </a:ln>
          <a:effectLst/>
        </p:spPr>
        <p:txBody>
          <a:bodyPr wrap="square">
            <a:spAutoFit/>
          </a:bodyPr>
          <a:lstStyle/>
          <a:p>
            <a:endParaRPr lang="en-US" sz="1800" dirty="0">
              <a:latin typeface="Arial" charset="0"/>
            </a:endParaRPr>
          </a:p>
        </p:txBody>
      </p:sp>
      <p:sp>
        <p:nvSpPr>
          <p:cNvPr id="7" name="Rectangle 8"/>
          <p:cNvSpPr>
            <a:spLocks noChangeArrowheads="1"/>
          </p:cNvSpPr>
          <p:nvPr/>
        </p:nvSpPr>
        <p:spPr bwMode="auto">
          <a:xfrm>
            <a:off x="-11629" y="6186065"/>
            <a:ext cx="9144000" cy="369332"/>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pPr marL="457200" indent="-457200">
              <a:buFontTx/>
              <a:buChar char="-"/>
            </a:pPr>
            <a:endParaRPr lang="tr-TR" sz="1800" b="1" dirty="0"/>
          </a:p>
        </p:txBody>
      </p:sp>
      <p:sp>
        <p:nvSpPr>
          <p:cNvPr id="2" name="Metin kutusu 1"/>
          <p:cNvSpPr txBox="1"/>
          <p:nvPr/>
        </p:nvSpPr>
        <p:spPr>
          <a:xfrm>
            <a:off x="12737" y="1124744"/>
            <a:ext cx="9023759" cy="923330"/>
          </a:xfrm>
          <a:prstGeom prst="rect">
            <a:avLst/>
          </a:prstGeom>
          <a:noFill/>
        </p:spPr>
        <p:txBody>
          <a:bodyPr wrap="square" rtlCol="0">
            <a:spAutoFit/>
          </a:bodyPr>
          <a:lstStyle/>
          <a:p>
            <a:pPr algn="ctr"/>
            <a:r>
              <a:rPr lang="tr-TR" b="1" dirty="0">
                <a:solidFill>
                  <a:srgbClr val="FF0000"/>
                </a:solidFill>
              </a:rPr>
              <a:t>KAZAKİSTAN‘IN DIŞ TİCARET POLİTİKASINI </a:t>
            </a:r>
          </a:p>
          <a:p>
            <a:pPr algn="ctr"/>
            <a:r>
              <a:rPr lang="tr-TR" b="1" dirty="0">
                <a:solidFill>
                  <a:srgbClr val="FF0000"/>
                </a:solidFill>
              </a:rPr>
              <a:t>BELİRLEYEN UNSURLAR </a:t>
            </a:r>
          </a:p>
          <a:p>
            <a:pPr algn="ctr"/>
            <a:endParaRPr lang="en-US" b="1" dirty="0">
              <a:solidFill>
                <a:srgbClr val="FF0000"/>
              </a:solidFill>
            </a:endParaRPr>
          </a:p>
        </p:txBody>
      </p:sp>
      <p:sp>
        <p:nvSpPr>
          <p:cNvPr id="3" name="Metin kutusu 2"/>
          <p:cNvSpPr txBox="1"/>
          <p:nvPr/>
        </p:nvSpPr>
        <p:spPr>
          <a:xfrm>
            <a:off x="395536" y="2129150"/>
            <a:ext cx="8136904" cy="4555093"/>
          </a:xfrm>
          <a:prstGeom prst="rect">
            <a:avLst/>
          </a:prstGeom>
          <a:noFill/>
        </p:spPr>
        <p:txBody>
          <a:bodyPr wrap="square" rtlCol="0">
            <a:spAutoFit/>
          </a:bodyPr>
          <a:lstStyle/>
          <a:p>
            <a:pPr marL="457200" indent="-457200">
              <a:buFontTx/>
              <a:buAutoNum type="arabicPeriod" startAt="4"/>
            </a:pPr>
            <a:r>
              <a:rPr lang="tr-TR" sz="1600" b="1" u="sng" dirty="0">
                <a:solidFill>
                  <a:srgbClr val="FF0707"/>
                </a:solidFill>
              </a:rPr>
              <a:t>Ekonomik İşbirliği Örgütü</a:t>
            </a:r>
            <a:r>
              <a:rPr lang="tr-TR" sz="1600" dirty="0">
                <a:solidFill>
                  <a:srgbClr val="FF0707"/>
                </a:solidFill>
              </a:rPr>
              <a:t> (</a:t>
            </a:r>
            <a:r>
              <a:rPr lang="tr-TR" sz="1600" b="1" dirty="0">
                <a:solidFill>
                  <a:srgbClr val="FF0707"/>
                </a:solidFill>
              </a:rPr>
              <a:t>ECO):</a:t>
            </a:r>
            <a:r>
              <a:rPr lang="tr-TR" sz="1600" dirty="0">
                <a:solidFill>
                  <a:srgbClr val="FF0707"/>
                </a:solidFill>
              </a:rPr>
              <a:t> </a:t>
            </a:r>
            <a:r>
              <a:rPr lang="tr-TR" sz="1600" b="1" dirty="0">
                <a:solidFill>
                  <a:schemeClr val="bg1"/>
                </a:solidFill>
              </a:rPr>
              <a:t>Kazakistan’ın da üyesi olduğu ECO ülkeleri, </a:t>
            </a:r>
          </a:p>
          <a:p>
            <a:pPr marL="457200" indent="-457200"/>
            <a:r>
              <a:rPr lang="tr-TR" sz="1600" b="1" dirty="0">
                <a:solidFill>
                  <a:schemeClr val="bg1"/>
                </a:solidFill>
              </a:rPr>
              <a:t>        hububat ve bazı diğer ürünlerin ticaretinde %10 oranında tarife indirimi</a:t>
            </a:r>
          </a:p>
          <a:p>
            <a:pPr marL="457200" indent="-457200"/>
            <a:r>
              <a:rPr lang="tr-TR" sz="1600" b="1" dirty="0">
                <a:solidFill>
                  <a:schemeClr val="bg1"/>
                </a:solidFill>
              </a:rPr>
              <a:t>        uygulamaktadır.</a:t>
            </a:r>
            <a:r>
              <a:rPr lang="tr-TR" sz="1600" dirty="0">
                <a:solidFill>
                  <a:schemeClr val="bg1"/>
                </a:solidFill>
              </a:rPr>
              <a:t> </a:t>
            </a:r>
            <a:r>
              <a:rPr lang="tr-TR" sz="1600" b="1" dirty="0" smtClean="0">
                <a:solidFill>
                  <a:schemeClr val="bg1"/>
                </a:solidFill>
              </a:rPr>
              <a:t>Kazakistan</a:t>
            </a:r>
            <a:r>
              <a:rPr lang="tr-TR" sz="1600" b="1" dirty="0">
                <a:solidFill>
                  <a:schemeClr val="bg1"/>
                </a:solidFill>
              </a:rPr>
              <a:t>, ayrıca, 54 az gelişmiş ülkeye tarife tercihleri sağlamaktadır. </a:t>
            </a:r>
            <a:r>
              <a:rPr lang="tr-TR" sz="1600" b="1" dirty="0" smtClean="0">
                <a:solidFill>
                  <a:schemeClr val="bg1"/>
                </a:solidFill>
              </a:rPr>
              <a:t>Bu ülkelerden </a:t>
            </a:r>
            <a:r>
              <a:rPr lang="tr-TR" sz="1600" b="1" dirty="0">
                <a:solidFill>
                  <a:schemeClr val="bg1"/>
                </a:solidFill>
              </a:rPr>
              <a:t>ithal edilen mallar ülkeye gümrük vergisinden muaf bir </a:t>
            </a:r>
            <a:r>
              <a:rPr lang="tr-TR" sz="1600" b="1" dirty="0" err="1" smtClean="0">
                <a:solidFill>
                  <a:schemeClr val="bg1"/>
                </a:solidFill>
              </a:rPr>
              <a:t>şekildegirebilmektedir</a:t>
            </a:r>
            <a:r>
              <a:rPr lang="tr-TR" sz="1600" b="1" dirty="0">
                <a:solidFill>
                  <a:schemeClr val="bg1"/>
                </a:solidFill>
              </a:rPr>
              <a:t>. </a:t>
            </a:r>
          </a:p>
          <a:p>
            <a:pPr marL="457200" indent="-457200"/>
            <a:r>
              <a:rPr lang="tr-TR" sz="1600" b="1" dirty="0">
                <a:solidFill>
                  <a:schemeClr val="bg1"/>
                </a:solidFill>
              </a:rPr>
              <a:t>        </a:t>
            </a:r>
            <a:endParaRPr lang="tr-TR" sz="1600" b="1" dirty="0" smtClean="0">
              <a:solidFill>
                <a:schemeClr val="bg1"/>
              </a:solidFill>
            </a:endParaRPr>
          </a:p>
          <a:p>
            <a:pPr marL="457200" indent="-457200"/>
            <a:r>
              <a:rPr lang="tr-TR" sz="1600" b="1" dirty="0">
                <a:solidFill>
                  <a:schemeClr val="bg1"/>
                </a:solidFill>
              </a:rPr>
              <a:t>	</a:t>
            </a:r>
            <a:r>
              <a:rPr lang="tr-TR" sz="1600" b="1" dirty="0" smtClean="0">
                <a:solidFill>
                  <a:schemeClr val="bg1"/>
                </a:solidFill>
              </a:rPr>
              <a:t>Ayrıca</a:t>
            </a:r>
            <a:r>
              <a:rPr lang="tr-TR" sz="1600" b="1" dirty="0">
                <a:solidFill>
                  <a:schemeClr val="bg1"/>
                </a:solidFill>
              </a:rPr>
              <a:t>, 104 gelişmekte olan ülkeden ithalatta da %25 oranında</a:t>
            </a:r>
          </a:p>
          <a:p>
            <a:pPr marL="457200" indent="-457200"/>
            <a:r>
              <a:rPr lang="tr-TR" sz="1600" b="1" dirty="0">
                <a:solidFill>
                  <a:schemeClr val="bg1"/>
                </a:solidFill>
              </a:rPr>
              <a:t>        gümrük vergisi indirimi uygulanmaktadır.</a:t>
            </a:r>
            <a:endParaRPr lang="en-US" sz="1600" b="1" dirty="0">
              <a:solidFill>
                <a:schemeClr val="bg1"/>
              </a:solidFill>
            </a:endParaRPr>
          </a:p>
          <a:p>
            <a:pPr marL="457200" indent="-457200"/>
            <a:endParaRPr lang="tr-TR" sz="1600" b="1" dirty="0">
              <a:solidFill>
                <a:schemeClr val="bg1"/>
              </a:solidFill>
            </a:endParaRPr>
          </a:p>
          <a:p>
            <a:pPr marL="457200" indent="-457200">
              <a:buFontTx/>
              <a:buAutoNum type="arabicPeriod" startAt="5"/>
            </a:pPr>
            <a:r>
              <a:rPr lang="tr-TR" sz="1600" b="1" u="sng" dirty="0" smtClean="0">
                <a:solidFill>
                  <a:srgbClr val="FF0707"/>
                </a:solidFill>
              </a:rPr>
              <a:t>Gümrük </a:t>
            </a:r>
            <a:r>
              <a:rPr lang="tr-TR" sz="1600" b="1" u="sng" dirty="0">
                <a:solidFill>
                  <a:srgbClr val="FF0707"/>
                </a:solidFill>
              </a:rPr>
              <a:t>Birliği: </a:t>
            </a:r>
            <a:r>
              <a:rPr lang="tr-TR" sz="1600" b="1" dirty="0">
                <a:solidFill>
                  <a:schemeClr val="bg1"/>
                </a:solidFill>
              </a:rPr>
              <a:t>Rusya, Beyaz Rusya ve Kazakistan arasında Gümrük Birliğine Gidilmesine ilişkin anlaşma 27.11.2009 tarihinde imzalanmıştır. </a:t>
            </a:r>
          </a:p>
          <a:p>
            <a:pPr marL="457200" indent="-457200"/>
            <a:r>
              <a:rPr lang="tr-TR" sz="1600" b="1" dirty="0">
                <a:solidFill>
                  <a:schemeClr val="bg1"/>
                </a:solidFill>
              </a:rPr>
              <a:t>	Uygulamaya 1. Ocak 2010 tarihinden itibaren geçilmiştir.</a:t>
            </a:r>
          </a:p>
          <a:p>
            <a:pPr marL="457200" indent="-457200"/>
            <a:r>
              <a:rPr lang="tr-TR" sz="1600" b="1" dirty="0">
                <a:solidFill>
                  <a:schemeClr val="bg1"/>
                </a:solidFill>
              </a:rPr>
              <a:t>	Bu suretle üç ülke arasında tüm gümrük oranları sıfırlanmıştır. </a:t>
            </a:r>
          </a:p>
          <a:p>
            <a:pPr marL="457200" indent="-457200"/>
            <a:r>
              <a:rPr lang="tr-TR" sz="1600" b="1" dirty="0">
                <a:solidFill>
                  <a:schemeClr val="bg1"/>
                </a:solidFill>
              </a:rPr>
              <a:t>	</a:t>
            </a:r>
          </a:p>
          <a:p>
            <a:pPr marL="457200" indent="-457200"/>
            <a:r>
              <a:rPr lang="tr-TR" sz="1600" b="1" u="sng" dirty="0">
                <a:solidFill>
                  <a:srgbClr val="FF0707"/>
                </a:solidFill>
              </a:rPr>
              <a:t>6.	A</a:t>
            </a:r>
            <a:r>
              <a:rPr lang="tr-TR" sz="1600" b="1" dirty="0">
                <a:solidFill>
                  <a:schemeClr val="accent2"/>
                </a:solidFill>
              </a:rPr>
              <a:t>v</a:t>
            </a:r>
            <a:r>
              <a:rPr lang="tr-TR" sz="1600" b="1" u="sng" dirty="0">
                <a:solidFill>
                  <a:srgbClr val="FF0707"/>
                </a:solidFill>
              </a:rPr>
              <a:t>rasya Ekonomik Birliği </a:t>
            </a:r>
            <a:r>
              <a:rPr lang="tr-TR" sz="1600" b="1" dirty="0">
                <a:solidFill>
                  <a:schemeClr val="bg1"/>
                </a:solidFill>
              </a:rPr>
              <a:t>29.05.2014 tarihinde imzalanmış ve 1 Ocak 2015 tarihinde yürürlüğe girmiştir.</a:t>
            </a:r>
          </a:p>
          <a:p>
            <a:pPr marL="457200" indent="-457200"/>
            <a:endParaRPr lang="tr-TR" sz="1600" b="1" dirty="0">
              <a:solidFill>
                <a:schemeClr val="bg1"/>
              </a:solidFill>
            </a:endParaRPr>
          </a:p>
          <a:p>
            <a:pPr marL="457200" indent="-457200"/>
            <a:endParaRPr lang="tr-TR"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918675566"/>
              </p:ext>
            </p:extLst>
          </p:nvPr>
        </p:nvGraphicFramePr>
        <p:xfrm>
          <a:off x="113872" y="1645677"/>
          <a:ext cx="8964488" cy="5155010"/>
        </p:xfrm>
        <a:graphic>
          <a:graphicData uri="http://schemas.openxmlformats.org/drawingml/2006/table">
            <a:tbl>
              <a:tblPr/>
              <a:tblGrid>
                <a:gridCol w="299665"/>
                <a:gridCol w="2491534"/>
                <a:gridCol w="1478111"/>
                <a:gridCol w="579652"/>
                <a:gridCol w="2463519"/>
                <a:gridCol w="1652007"/>
              </a:tblGrid>
              <a:tr h="226775">
                <a:tc>
                  <a:txBody>
                    <a:bodyPr/>
                    <a:lstStyle/>
                    <a:p>
                      <a:pPr marL="0" marR="0" algn="ctr">
                        <a:spcBef>
                          <a:spcPts val="0"/>
                        </a:spcBef>
                        <a:spcAft>
                          <a:spcPts val="0"/>
                        </a:spcAft>
                      </a:pP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marL="0" marR="0" algn="ctr">
                        <a:spcBef>
                          <a:spcPts val="0"/>
                        </a:spcBef>
                        <a:spcAft>
                          <a:spcPts val="0"/>
                        </a:spcAft>
                      </a:pPr>
                      <a:r>
                        <a:rPr lang="tr-TR" sz="1100" b="1" dirty="0" smtClean="0">
                          <a:solidFill>
                            <a:sysClr val="windowText" lastClr="000000"/>
                          </a:solidFill>
                          <a:latin typeface="Times New Roman"/>
                          <a:ea typeface="Times New Roman"/>
                          <a:cs typeface="Times New Roman"/>
                        </a:rPr>
                        <a:t>İHRACAT</a:t>
                      </a:r>
                      <a:endParaRPr lang="en-US" sz="1100" b="1"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algn="ctr">
                        <a:spcBef>
                          <a:spcPts val="0"/>
                        </a:spcBef>
                        <a:spcAft>
                          <a:spcPts val="0"/>
                        </a:spcAft>
                      </a:pPr>
                      <a:endParaRPr lang="en-US" sz="1100" dirty="0">
                        <a:solidFill>
                          <a:schemeClr val="bg1"/>
                        </a:solidFill>
                        <a:latin typeface="Times New Roman"/>
                        <a:ea typeface="Times New Roman"/>
                        <a:cs typeface="Times New Roman"/>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100" b="1"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marL="0" marR="0" algn="ctr">
                        <a:spcBef>
                          <a:spcPts val="0"/>
                        </a:spcBef>
                        <a:spcAft>
                          <a:spcPts val="0"/>
                        </a:spcAft>
                      </a:pPr>
                      <a:r>
                        <a:rPr lang="tr-TR" sz="1100" b="1" dirty="0" smtClean="0">
                          <a:solidFill>
                            <a:sysClr val="windowText" lastClr="000000"/>
                          </a:solidFill>
                          <a:latin typeface="Times New Roman"/>
                          <a:ea typeface="Times New Roman"/>
                          <a:cs typeface="Times New Roman"/>
                        </a:rPr>
                        <a:t>İTHALAT</a:t>
                      </a:r>
                      <a:endParaRPr lang="en-US" sz="1100" b="1"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algn="ctr">
                        <a:spcBef>
                          <a:spcPts val="0"/>
                        </a:spcBef>
                        <a:spcAft>
                          <a:spcPts val="0"/>
                        </a:spcAft>
                      </a:pPr>
                      <a:endParaRPr lang="en-US" sz="1100" dirty="0">
                        <a:solidFill>
                          <a:schemeClr val="bg1"/>
                        </a:solidFill>
                        <a:latin typeface="Times New Roman"/>
                        <a:ea typeface="Times New Roman"/>
                        <a:cs typeface="Times New Roman"/>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r>
              <a:tr h="482170">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Sıra</a:t>
                      </a:r>
                      <a:br>
                        <a:rPr lang="tr-TR" sz="1100" b="1" dirty="0">
                          <a:solidFill>
                            <a:sysClr val="windowText" lastClr="000000"/>
                          </a:solidFill>
                          <a:latin typeface="Times New Roman"/>
                          <a:ea typeface="Times New Roman"/>
                          <a:cs typeface="Times New Roman"/>
                        </a:rPr>
                      </a:br>
                      <a:r>
                        <a:rPr lang="tr-TR" sz="1100" b="1" dirty="0">
                          <a:solidFill>
                            <a:sysClr val="windowText" lastClr="000000"/>
                          </a:solidFill>
                          <a:latin typeface="Times New Roman"/>
                          <a:ea typeface="Times New Roman"/>
                          <a:cs typeface="Times New Roman"/>
                        </a:rPr>
                        <a:t>No</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Ülke</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Toplam</a:t>
                      </a:r>
                      <a:br>
                        <a:rPr lang="tr-TR" sz="1100" b="1" dirty="0">
                          <a:solidFill>
                            <a:sysClr val="windowText" lastClr="000000"/>
                          </a:solidFill>
                          <a:latin typeface="Times New Roman"/>
                          <a:ea typeface="Times New Roman"/>
                          <a:cs typeface="Times New Roman"/>
                        </a:rPr>
                      </a:br>
                      <a:r>
                        <a:rPr lang="tr-TR" sz="1100" b="1" dirty="0" smtClean="0">
                          <a:solidFill>
                            <a:sysClr val="windowText" lastClr="000000"/>
                          </a:solidFill>
                          <a:latin typeface="Times New Roman"/>
                          <a:ea typeface="Times New Roman"/>
                          <a:cs typeface="Times New Roman"/>
                        </a:rPr>
                        <a:t>bin </a:t>
                      </a:r>
                      <a:r>
                        <a:rPr lang="tr-TR" sz="1100" b="1" dirty="0">
                          <a:solidFill>
                            <a:sysClr val="windowText" lastClr="000000"/>
                          </a:solidFill>
                          <a:latin typeface="Times New Roman"/>
                          <a:ea typeface="Times New Roman"/>
                          <a:cs typeface="Times New Roman"/>
                        </a:rPr>
                        <a:t>ABD Doları</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Sıra</a:t>
                      </a:r>
                      <a:br>
                        <a:rPr lang="tr-TR" sz="1100" b="1" dirty="0">
                          <a:solidFill>
                            <a:sysClr val="windowText" lastClr="000000"/>
                          </a:solidFill>
                          <a:latin typeface="Times New Roman"/>
                          <a:ea typeface="Times New Roman"/>
                          <a:cs typeface="Times New Roman"/>
                        </a:rPr>
                      </a:br>
                      <a:r>
                        <a:rPr lang="tr-TR" sz="1100" b="1" dirty="0">
                          <a:solidFill>
                            <a:sysClr val="windowText" lastClr="000000"/>
                          </a:solidFill>
                          <a:latin typeface="Times New Roman"/>
                          <a:ea typeface="Times New Roman"/>
                          <a:cs typeface="Times New Roman"/>
                        </a:rPr>
                        <a:t>No</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Ülke</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Toplam</a:t>
                      </a:r>
                      <a:br>
                        <a:rPr lang="tr-TR" sz="1100" b="1" dirty="0">
                          <a:solidFill>
                            <a:sysClr val="windowText" lastClr="000000"/>
                          </a:solidFill>
                          <a:latin typeface="Times New Roman"/>
                          <a:ea typeface="Times New Roman"/>
                          <a:cs typeface="Times New Roman"/>
                        </a:rPr>
                      </a:br>
                      <a:r>
                        <a:rPr lang="tr-TR" sz="1100" b="1" dirty="0" smtClean="0">
                          <a:solidFill>
                            <a:sysClr val="windowText" lastClr="000000"/>
                          </a:solidFill>
                          <a:latin typeface="Times New Roman"/>
                          <a:ea typeface="Times New Roman"/>
                          <a:cs typeface="Times New Roman"/>
                        </a:rPr>
                        <a:t>bin </a:t>
                      </a:r>
                      <a:r>
                        <a:rPr lang="tr-TR" sz="1100" b="1" dirty="0">
                          <a:solidFill>
                            <a:sysClr val="windowText" lastClr="000000"/>
                          </a:solidFill>
                          <a:latin typeface="Times New Roman"/>
                          <a:ea typeface="Times New Roman"/>
                          <a:cs typeface="Times New Roman"/>
                        </a:rPr>
                        <a:t>ABD Doları</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1</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İTALYA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8 137 373,8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smtClean="0">
                          <a:solidFill>
                            <a:sysClr val="windowText" lastClr="000000"/>
                          </a:solidFill>
                          <a:effectLst/>
                          <a:latin typeface="Times New Roman" panose="02020603050405020304" pitchFamily="18" charset="0"/>
                          <a:cs typeface="Times New Roman" panose="02020603050405020304" pitchFamily="18" charset="0"/>
                        </a:rPr>
                        <a:t>Rusya Federasyonu</a:t>
                      </a:r>
                      <a:endPar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9 447 720,3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2</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ÇİN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5 483 803,2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2</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ÇİN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5 082 808,6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3</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HOLLANDA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4 980 745,7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3</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ALMANYA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1 985 277,6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4</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Rusya Federasyonu</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4 014 666,3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4</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AMERİKA BİRLEŞİK DEVLETLERİ</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1 409 964,2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5</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FRANSA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2 681 283,1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5</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İTALYA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1 174 413,2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6</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İSVİÇRE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2 659 289,8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6</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UKRAYNA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827 130,7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7</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TÜRKİYE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r" fontAlgn="ctr"/>
                      <a:r>
                        <a:rPr lang="ru-RU" sz="1100" b="0" i="0" u="none" strike="noStrike" dirty="0">
                          <a:solidFill>
                            <a:sysClr val="windowText" lastClr="000000"/>
                          </a:solidFill>
                          <a:effectLst/>
                          <a:latin typeface="Times New Roman" panose="02020603050405020304" pitchFamily="18" charset="0"/>
                          <a:cs typeface="Times New Roman" panose="02020603050405020304" pitchFamily="18" charset="0"/>
                        </a:rPr>
                        <a:t>1 922 822,1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7</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TÜRKİYE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741 459,4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8</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ROMANYA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1 343 375,1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8</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ÖZBEKİSTAN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a:solidFill>
                            <a:sysClr val="windowText" lastClr="000000"/>
                          </a:solidFill>
                          <a:effectLst/>
                          <a:latin typeface="Times New Roman" panose="02020603050405020304" pitchFamily="18" charset="0"/>
                          <a:cs typeface="Times New Roman" panose="02020603050405020304" pitchFamily="18" charset="0"/>
                        </a:rPr>
                        <a:t>725 646,9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9</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YUNANİSTAN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1 259 945,5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9</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FRANSA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670 612,1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10</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İSPANYA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1 219 114,8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10</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KORE, CUMHURİYETİ</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606 860,0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11</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UKRAYNA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dirty="0">
                          <a:solidFill>
                            <a:sysClr val="windowText" lastClr="000000"/>
                          </a:solidFill>
                          <a:effectLst/>
                          <a:latin typeface="Times New Roman" panose="02020603050405020304" pitchFamily="18" charset="0"/>
                          <a:cs typeface="Times New Roman" panose="02020603050405020304" pitchFamily="18" charset="0"/>
                        </a:rPr>
                        <a:t>1 176 395,5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11</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JAPONYA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584 720,7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12</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ÖZBEKİSTAN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942 166,1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dirty="0">
                          <a:solidFill>
                            <a:sysClr val="windowText" lastClr="000000"/>
                          </a:solidFill>
                          <a:latin typeface="Times New Roman"/>
                          <a:ea typeface="Times New Roman"/>
                          <a:cs typeface="Times New Roman"/>
                        </a:rPr>
                        <a:t>12</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smtClean="0">
                          <a:solidFill>
                            <a:sysClr val="windowText" lastClr="000000"/>
                          </a:solidFill>
                          <a:effectLst/>
                          <a:latin typeface="Times New Roman" panose="02020603050405020304" pitchFamily="18" charset="0"/>
                          <a:cs typeface="Times New Roman" panose="02020603050405020304" pitchFamily="18" charset="0"/>
                        </a:rPr>
                        <a:t>İNGİLTERE</a:t>
                      </a:r>
                      <a:endPar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402 738,8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13</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JAPONYA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858 553,6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13</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smtClean="0">
                          <a:solidFill>
                            <a:sysClr val="windowText" lastClr="000000"/>
                          </a:solidFill>
                          <a:effectLst/>
                          <a:latin typeface="Times New Roman" panose="02020603050405020304" pitchFamily="18" charset="0"/>
                          <a:cs typeface="Times New Roman" panose="02020603050405020304" pitchFamily="18" charset="0"/>
                        </a:rPr>
                        <a:t>POLONYA</a:t>
                      </a:r>
                      <a:endPar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340 812,1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14</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rPr>
                        <a:t>İNGİLTERE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828 875,0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14</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HOLLANDA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313 231,0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15</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dirty="0" smtClean="0">
                          <a:solidFill>
                            <a:sysClr val="windowText" lastClr="000000"/>
                          </a:solidFill>
                          <a:effectLst/>
                          <a:latin typeface="Times New Roman" panose="02020603050405020304" pitchFamily="18" charset="0"/>
                          <a:cs typeface="Times New Roman" panose="02020603050405020304" pitchFamily="18" charset="0"/>
                        </a:rPr>
                        <a:t>POLONYA</a:t>
                      </a:r>
                      <a:endParaRPr lang="tr-TR" sz="11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789 198,9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15</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KANADA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254 558,7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16</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KORE, CUMHURİYETİ</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769 908,9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16</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HİNDİSTAN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241 722,6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17</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PORTEKİZ</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642 136,1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17</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LİTVANYA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221 008,8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18</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MALTA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dirty="0">
                          <a:solidFill>
                            <a:sysClr val="windowText" lastClr="000000"/>
                          </a:solidFill>
                          <a:effectLst/>
                          <a:latin typeface="Times New Roman" panose="02020603050405020304" pitchFamily="18" charset="0"/>
                          <a:cs typeface="Times New Roman" panose="02020603050405020304" pitchFamily="18" charset="0"/>
                        </a:rPr>
                        <a:t>591 728,9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18</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İSPANYA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219 890,0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19</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İRAN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a:solidFill>
                            <a:sysClr val="windowText" lastClr="000000"/>
                          </a:solidFill>
                          <a:effectLst/>
                          <a:latin typeface="Times New Roman" panose="02020603050405020304" pitchFamily="18" charset="0"/>
                          <a:cs typeface="Times New Roman" panose="02020603050405020304" pitchFamily="18" charset="0"/>
                        </a:rPr>
                        <a:t>565 512,9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19</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VİETNAM</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195 442,8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20</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100" b="0" i="0" u="none" strike="noStrike">
                          <a:solidFill>
                            <a:sysClr val="windowText" lastClr="000000"/>
                          </a:solidFill>
                          <a:effectLst/>
                          <a:latin typeface="Times New Roman" panose="02020603050405020304" pitchFamily="18" charset="0"/>
                          <a:cs typeface="Times New Roman" panose="02020603050405020304" pitchFamily="18" charset="0"/>
                        </a:rPr>
                        <a:t>AMERİKA BİRLEŞİK DEVLETLERİ</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100" b="0" i="0" u="none" strike="noStrike" dirty="0">
                          <a:solidFill>
                            <a:sysClr val="windowText" lastClr="000000"/>
                          </a:solidFill>
                          <a:effectLst/>
                          <a:latin typeface="Times New Roman" panose="02020603050405020304" pitchFamily="18" charset="0"/>
                          <a:cs typeface="Times New Roman" panose="02020603050405020304" pitchFamily="18" charset="0"/>
                        </a:rPr>
                        <a:t>434 393,5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tr-TR" sz="1100" b="1">
                          <a:solidFill>
                            <a:sysClr val="windowText" lastClr="000000"/>
                          </a:solidFill>
                          <a:latin typeface="Times New Roman"/>
                          <a:ea typeface="Times New Roman"/>
                          <a:cs typeface="Times New Roman"/>
                        </a:rPr>
                        <a:t>20</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tr-TR" sz="1200" b="0" i="0" u="none" strike="noStrike" dirty="0">
                          <a:solidFill>
                            <a:sysClr val="windowText" lastClr="000000"/>
                          </a:solidFill>
                          <a:effectLst/>
                          <a:latin typeface="Times New Roman" panose="02020603050405020304" pitchFamily="18" charset="0"/>
                          <a:cs typeface="Times New Roman" panose="02020603050405020304" pitchFamily="18" charset="0"/>
                        </a:rPr>
                        <a:t>AVUSTURYA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ctr"/>
                      <a:r>
                        <a:rPr lang="ru-RU" sz="1200" b="0" i="0" u="none" strike="noStrike" dirty="0">
                          <a:solidFill>
                            <a:sysClr val="windowText" lastClr="000000"/>
                          </a:solidFill>
                          <a:effectLst/>
                          <a:latin typeface="Times New Roman" panose="02020603050405020304" pitchFamily="18" charset="0"/>
                          <a:cs typeface="Times New Roman" panose="02020603050405020304" pitchFamily="18" charset="0"/>
                        </a:rPr>
                        <a:t>188 409,4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gridSpan="2">
                  <a:txBody>
                    <a:bodyPr/>
                    <a:lstStyle/>
                    <a:p>
                      <a:pPr marL="0" marR="0">
                        <a:spcBef>
                          <a:spcPts val="0"/>
                        </a:spcBef>
                        <a:spcAft>
                          <a:spcPts val="0"/>
                        </a:spcAft>
                      </a:pPr>
                      <a:r>
                        <a:rPr lang="tr-TR" sz="1100" b="1" dirty="0">
                          <a:solidFill>
                            <a:sysClr val="windowText" lastClr="000000"/>
                          </a:solidFill>
                          <a:latin typeface="Times New Roman"/>
                          <a:ea typeface="Times New Roman"/>
                          <a:cs typeface="Times New Roman"/>
                        </a:rPr>
                        <a:t>Toplam</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hMerge="1">
                  <a:txBody>
                    <a:bodyPr/>
                    <a:lstStyle/>
                    <a:p>
                      <a:endParaRPr lang="en-US"/>
                    </a:p>
                  </a:txBody>
                  <a:tcPr/>
                </a:tc>
                <a:tc>
                  <a:txBody>
                    <a:bodyPr/>
                    <a:lstStyle/>
                    <a:p>
                      <a:pPr algn="r" fontAlgn="ctr"/>
                      <a:r>
                        <a:rPr lang="ru-RU" sz="1200" b="1" i="0" u="none" strike="noStrike" dirty="0">
                          <a:solidFill>
                            <a:sysClr val="windowText" lastClr="000000"/>
                          </a:solidFill>
                          <a:effectLst/>
                          <a:latin typeface="Arial"/>
                        </a:rPr>
                        <a:t>25 634 428,0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gridSpan="2">
                  <a:txBody>
                    <a:bodyPr/>
                    <a:lstStyle/>
                    <a:p>
                      <a:pPr marL="0" marR="0">
                        <a:spcBef>
                          <a:spcPts val="0"/>
                        </a:spcBef>
                        <a:spcAft>
                          <a:spcPts val="0"/>
                        </a:spcAft>
                      </a:pPr>
                      <a:r>
                        <a:rPr lang="tr-TR" sz="1100" b="1" dirty="0">
                          <a:solidFill>
                            <a:sysClr val="windowText" lastClr="000000"/>
                          </a:solidFill>
                          <a:latin typeface="Times New Roman"/>
                          <a:ea typeface="Times New Roman"/>
                          <a:cs typeface="Times New Roman"/>
                        </a:rPr>
                        <a:t>Toplam</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hMerge="1">
                  <a:txBody>
                    <a:bodyPr/>
                    <a:lstStyle/>
                    <a:p>
                      <a:endParaRPr lang="en-US"/>
                    </a:p>
                  </a:txBody>
                  <a:tcPr/>
                </a:tc>
                <a:tc>
                  <a:txBody>
                    <a:bodyPr/>
                    <a:lstStyle/>
                    <a:p>
                      <a:pPr algn="r" fontAlgn="ctr"/>
                      <a:r>
                        <a:rPr lang="ru-RU" sz="1200" b="1" i="0" u="none" strike="noStrike" dirty="0">
                          <a:solidFill>
                            <a:sysClr val="windowText" lastClr="000000"/>
                          </a:solidFill>
                          <a:effectLst/>
                          <a:latin typeface="Arial"/>
                        </a:rPr>
                        <a:t>41 724 833,2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184467">
                <a:tc gridSpan="2">
                  <a:txBody>
                    <a:bodyPr/>
                    <a:lstStyle/>
                    <a:p>
                      <a:pPr marL="0" marR="0">
                        <a:spcBef>
                          <a:spcPts val="0"/>
                        </a:spcBef>
                        <a:spcAft>
                          <a:spcPts val="0"/>
                        </a:spcAft>
                      </a:pPr>
                      <a:r>
                        <a:rPr lang="tr-TR" sz="1100" b="1" dirty="0">
                          <a:solidFill>
                            <a:sysClr val="windowText" lastClr="000000"/>
                          </a:solidFill>
                          <a:latin typeface="Times New Roman"/>
                          <a:ea typeface="Times New Roman"/>
                          <a:cs typeface="Times New Roman"/>
                        </a:rPr>
                        <a:t>Diğer Ülkeler</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algn="r" fontAlgn="ctr"/>
                      <a:r>
                        <a:rPr lang="ru-RU" sz="1200" b="1" i="0" u="none" strike="noStrike">
                          <a:solidFill>
                            <a:sysClr val="windowText" lastClr="000000"/>
                          </a:solidFill>
                          <a:effectLst/>
                          <a:latin typeface="Arial"/>
                        </a:rPr>
                        <a:t>4 695 572,0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marL="0" marR="0">
                        <a:spcBef>
                          <a:spcPts val="0"/>
                        </a:spcBef>
                        <a:spcAft>
                          <a:spcPts val="0"/>
                        </a:spcAft>
                      </a:pPr>
                      <a:r>
                        <a:rPr lang="tr-TR" sz="1100" b="1" dirty="0">
                          <a:solidFill>
                            <a:sysClr val="windowText" lastClr="000000"/>
                          </a:solidFill>
                          <a:latin typeface="Times New Roman"/>
                          <a:ea typeface="Times New Roman"/>
                          <a:cs typeface="Times New Roman"/>
                        </a:rPr>
                        <a:t>Diğer Ülkeler</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algn="r" fontAlgn="ctr"/>
                      <a:r>
                        <a:rPr lang="ru-RU" sz="1200" b="1" i="0" u="none" strike="noStrike" dirty="0">
                          <a:solidFill>
                            <a:sysClr val="windowText" lastClr="000000"/>
                          </a:solidFill>
                          <a:effectLst/>
                          <a:latin typeface="Arial"/>
                        </a:rPr>
                        <a:t>5 013 166,8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4467">
                <a:tc gridSpan="2">
                  <a:txBody>
                    <a:bodyPr/>
                    <a:lstStyle/>
                    <a:p>
                      <a:pPr marL="0" marR="0">
                        <a:spcBef>
                          <a:spcPts val="0"/>
                        </a:spcBef>
                        <a:spcAft>
                          <a:spcPts val="0"/>
                        </a:spcAft>
                      </a:pPr>
                      <a:r>
                        <a:rPr lang="tr-TR" sz="1100" b="1" dirty="0">
                          <a:solidFill>
                            <a:sysClr val="windowText" lastClr="000000"/>
                          </a:solidFill>
                          <a:latin typeface="Times New Roman"/>
                          <a:ea typeface="Times New Roman"/>
                          <a:cs typeface="Times New Roman"/>
                        </a:rPr>
                        <a:t>Genel Toplam</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algn="r" fontAlgn="ctr"/>
                      <a:r>
                        <a:rPr lang="ru-RU" sz="1200" b="1" i="0" u="none" strike="noStrike" dirty="0">
                          <a:solidFill>
                            <a:sysClr val="windowText" lastClr="000000"/>
                          </a:solidFill>
                          <a:effectLst/>
                          <a:latin typeface="Arial"/>
                        </a:rPr>
                        <a:t>30 330 000,0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marL="0" marR="0">
                        <a:spcBef>
                          <a:spcPts val="0"/>
                        </a:spcBef>
                        <a:spcAft>
                          <a:spcPts val="0"/>
                        </a:spcAft>
                      </a:pPr>
                      <a:r>
                        <a:rPr lang="tr-TR" sz="1100" b="1" dirty="0">
                          <a:solidFill>
                            <a:sysClr val="windowText" lastClr="000000"/>
                          </a:solidFill>
                          <a:latin typeface="Times New Roman"/>
                          <a:ea typeface="Times New Roman"/>
                          <a:cs typeface="Times New Roman"/>
                        </a:rPr>
                        <a:t>Genel Toplam</a:t>
                      </a:r>
                      <a:endParaRPr lang="en-US" sz="1100" dirty="0">
                        <a:solidFill>
                          <a:sysClr val="windowText" lastClr="000000"/>
                        </a:solidFill>
                        <a:latin typeface="Times New Roman"/>
                        <a:ea typeface="Times New Roman"/>
                        <a:cs typeface="Times New Roman"/>
                      </a:endParaRPr>
                    </a:p>
                  </a:txBody>
                  <a:tcPr marL="42183" marR="421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algn="r" fontAlgn="ctr"/>
                      <a:r>
                        <a:rPr lang="ru-RU" sz="1200" b="1" i="0" u="none" strike="noStrike" dirty="0">
                          <a:solidFill>
                            <a:sysClr val="windowText" lastClr="000000"/>
                          </a:solidFill>
                          <a:effectLst/>
                          <a:latin typeface="Arial"/>
                        </a:rPr>
                        <a:t>46 738 000,0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 name="Metin kutusu 1"/>
          <p:cNvSpPr txBox="1"/>
          <p:nvPr/>
        </p:nvSpPr>
        <p:spPr>
          <a:xfrm>
            <a:off x="48232" y="1052736"/>
            <a:ext cx="9095768" cy="646331"/>
          </a:xfrm>
          <a:prstGeom prst="rect">
            <a:avLst/>
          </a:prstGeom>
          <a:noFill/>
        </p:spPr>
        <p:txBody>
          <a:bodyPr wrap="square" rtlCol="0">
            <a:spAutoFit/>
          </a:bodyPr>
          <a:lstStyle/>
          <a:p>
            <a:pPr marL="457200" indent="-457200" algn="ctr"/>
            <a:r>
              <a:rPr lang="tr-TR" b="1">
                <a:solidFill>
                  <a:schemeClr val="bg1"/>
                </a:solidFill>
              </a:rPr>
              <a:t>KAZAKİSTAN’IN ÜLKELER BAZINDA DIŞ TİCARETİ (2015)</a:t>
            </a:r>
            <a:r>
              <a:rPr lang="tr-TR" b="1"/>
              <a:t> </a:t>
            </a:r>
          </a:p>
          <a:p>
            <a:pPr marL="457200" indent="-457200" algn="ctr"/>
            <a:r>
              <a:rPr lang="tr-TR" b="1">
                <a:solidFill>
                  <a:srgbClr val="FF0000"/>
                </a:solidFill>
              </a:rPr>
              <a:t>(K.C. Gümrük İdaresi Verilerine Göre)</a:t>
            </a:r>
            <a:endParaRPr lang="tr-TR" b="1"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KAZAKİSTAN İthalat-İhracat TÜİK</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425916350"/>
              </p:ext>
            </p:extLst>
          </p:nvPr>
        </p:nvGraphicFramePr>
        <p:xfrm>
          <a:off x="179516" y="2653702"/>
          <a:ext cx="8712963" cy="1984669"/>
        </p:xfrm>
        <a:graphic>
          <a:graphicData uri="http://schemas.openxmlformats.org/drawingml/2006/table">
            <a:tbl>
              <a:tblPr>
                <a:tableStyleId>{5C22544A-7EE6-4342-B048-85BDC9FD1C3A}</a:tableStyleId>
              </a:tblPr>
              <a:tblGrid>
                <a:gridCol w="1045556"/>
                <a:gridCol w="1115259"/>
                <a:gridCol w="1115259"/>
                <a:gridCol w="1045556"/>
                <a:gridCol w="1045556"/>
                <a:gridCol w="1115259"/>
                <a:gridCol w="1115259"/>
                <a:gridCol w="1115259"/>
              </a:tblGrid>
              <a:tr h="363236">
                <a:tc gridSpan="4">
                  <a:txBody>
                    <a:bodyPr/>
                    <a:lstStyle/>
                    <a:p>
                      <a:pPr algn="ctr" fontAlgn="ctr"/>
                      <a:r>
                        <a:rPr lang="tr-TR" sz="1200" b="0" u="none" strike="noStrike" dirty="0" smtClean="0">
                          <a:effectLst/>
                        </a:rPr>
                        <a:t>2015 (milyon</a:t>
                      </a:r>
                      <a:r>
                        <a:rPr lang="tr-TR" sz="1200" b="0" u="none" strike="noStrike" baseline="0" dirty="0" smtClean="0">
                          <a:effectLst/>
                        </a:rPr>
                        <a:t> ABD doları)</a:t>
                      </a:r>
                      <a:endParaRPr lang="tr-T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1200" b="0" u="none" strike="noStrike" dirty="0" smtClean="0">
                          <a:effectLst/>
                        </a:rPr>
                        <a:t>2016 (milyon ABD doları)</a:t>
                      </a:r>
                      <a:endParaRPr lang="tr-TR" sz="12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40054">
                <a:tc>
                  <a:txBody>
                    <a:bodyPr/>
                    <a:lstStyle/>
                    <a:p>
                      <a:pPr algn="ctr" fontAlgn="ctr"/>
                      <a:endParaRPr lang="tr-TR" sz="1200" b="0" u="none" strike="noStrike" dirty="0" smtClean="0">
                        <a:effectLst/>
                      </a:endParaRPr>
                    </a:p>
                    <a:p>
                      <a:pPr algn="ctr" fontAlgn="ctr"/>
                      <a:r>
                        <a:rPr lang="tr-TR" sz="1200" b="0" u="none" strike="noStrike" dirty="0" smtClean="0">
                          <a:effectLst/>
                        </a:rPr>
                        <a:t>İHRACAT</a:t>
                      </a:r>
                      <a:endParaRPr lang="tr-T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İTHALAT</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HACİM</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DENGE</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İHRACAT</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İTHALAT</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HACİM</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ctr"/>
                      <a:endParaRPr lang="tr-TR" sz="1200" b="0" u="none" strike="noStrike" dirty="0" smtClean="0">
                        <a:effectLst/>
                      </a:endParaRPr>
                    </a:p>
                    <a:p>
                      <a:pPr algn="ctr" fontAlgn="ctr"/>
                      <a:r>
                        <a:rPr lang="tr-TR" sz="1200" b="0" u="none" strike="noStrike" dirty="0" smtClean="0">
                          <a:effectLst/>
                        </a:rPr>
                        <a:t>DENGE</a:t>
                      </a:r>
                      <a:endParaRPr lang="tr-TR" sz="12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tx1"/>
                    </a:solidFill>
                  </a:tcPr>
                </a:tc>
              </a:tr>
              <a:tr h="0">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t"/>
                      <a:endParaRPr lang="tr-TR" sz="12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tx1"/>
                    </a:solidFill>
                  </a:tcPr>
                </a:tc>
              </a:tr>
              <a:tr h="1053743">
                <a:tc>
                  <a:txBody>
                    <a:bodyPr/>
                    <a:lstStyle/>
                    <a:p>
                      <a:pPr algn="r" fontAlgn="t"/>
                      <a:r>
                        <a:rPr lang="tr-TR" sz="1200" b="0" u="none" strike="noStrike" dirty="0">
                          <a:effectLst/>
                        </a:rPr>
                        <a:t>750.027.228</a:t>
                      </a:r>
                      <a:endParaRPr lang="tr-T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1.389.642.945</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2.139.670.173</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-639.615.717</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623.763.663</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1.334.645.765</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1.958.409.428</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r" fontAlgn="t"/>
                      <a:r>
                        <a:rPr lang="tr-TR" sz="1200" b="0" u="none" strike="noStrike" dirty="0">
                          <a:effectLst/>
                        </a:rPr>
                        <a:t>-710.882.102</a:t>
                      </a:r>
                      <a:endParaRPr lang="tr-TR" sz="12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75000"/>
                      </a:schemeClr>
                    </a:solidFill>
                  </a:tcPr>
                </a:tc>
              </a:tr>
            </a:tbl>
          </a:graphicData>
        </a:graphic>
      </p:graphicFrame>
      <p:sp>
        <p:nvSpPr>
          <p:cNvPr id="4" name="Dikdörtgen 3"/>
          <p:cNvSpPr/>
          <p:nvPr/>
        </p:nvSpPr>
        <p:spPr>
          <a:xfrm>
            <a:off x="533400" y="1186350"/>
            <a:ext cx="8143055" cy="1092607"/>
          </a:xfrm>
          <a:prstGeom prst="rect">
            <a:avLst/>
          </a:prstGeom>
        </p:spPr>
        <p:txBody>
          <a:bodyPr wrap="square">
            <a:spAutoFit/>
          </a:bodyPr>
          <a:lstStyle/>
          <a:p>
            <a:pPr algn="ctr">
              <a:spcBef>
                <a:spcPct val="25000"/>
              </a:spcBef>
            </a:pPr>
            <a:r>
              <a:rPr lang="tr-TR" b="1" dirty="0">
                <a:solidFill>
                  <a:schemeClr val="bg1">
                    <a:lumMod val="95000"/>
                    <a:lumOff val="5000"/>
                  </a:schemeClr>
                </a:solidFill>
                <a:effectLst>
                  <a:outerShdw blurRad="38100" dist="38100" dir="2700000" algn="tl">
                    <a:srgbClr val="000000"/>
                  </a:outerShdw>
                </a:effectLst>
                <a:latin typeface="Arial" charset="0"/>
              </a:rPr>
              <a:t>KAZAKİSTAN’IN</a:t>
            </a:r>
            <a:r>
              <a:rPr lang="tr-TR" sz="2000" b="1" dirty="0">
                <a:solidFill>
                  <a:schemeClr val="bg1">
                    <a:lumMod val="95000"/>
                    <a:lumOff val="5000"/>
                  </a:schemeClr>
                </a:solidFill>
                <a:effectLst>
                  <a:outerShdw blurRad="38100" dist="38100" dir="2700000" algn="tl">
                    <a:srgbClr val="000000"/>
                  </a:outerShdw>
                </a:effectLst>
                <a:latin typeface="Arial" charset="0"/>
              </a:rPr>
              <a:t> </a:t>
            </a:r>
            <a:r>
              <a:rPr lang="tr-TR" b="1" dirty="0">
                <a:solidFill>
                  <a:schemeClr val="bg1">
                    <a:lumMod val="95000"/>
                    <a:lumOff val="5000"/>
                  </a:schemeClr>
                </a:solidFill>
                <a:effectLst>
                  <a:outerShdw blurRad="38100" dist="38100" dir="2700000" algn="tl">
                    <a:srgbClr val="000000"/>
                  </a:outerShdw>
                </a:effectLst>
                <a:latin typeface="Arial" charset="0"/>
              </a:rPr>
              <a:t>TÜRKİYE </a:t>
            </a:r>
          </a:p>
          <a:p>
            <a:pPr algn="ctr">
              <a:spcBef>
                <a:spcPct val="25000"/>
              </a:spcBef>
            </a:pPr>
            <a:r>
              <a:rPr lang="tr-TR" b="1" dirty="0">
                <a:solidFill>
                  <a:schemeClr val="bg1">
                    <a:lumMod val="95000"/>
                    <a:lumOff val="5000"/>
                  </a:schemeClr>
                </a:solidFill>
                <a:effectLst>
                  <a:outerShdw blurRad="38100" dist="38100" dir="2700000" algn="tl">
                    <a:srgbClr val="000000"/>
                  </a:outerShdw>
                </a:effectLst>
                <a:latin typeface="Arial" charset="0"/>
              </a:rPr>
              <a:t>İLE </a:t>
            </a:r>
          </a:p>
          <a:p>
            <a:pPr algn="ctr">
              <a:spcBef>
                <a:spcPct val="25000"/>
              </a:spcBef>
            </a:pPr>
            <a:r>
              <a:rPr lang="tr-TR" b="1" dirty="0">
                <a:solidFill>
                  <a:schemeClr val="bg1">
                    <a:lumMod val="95000"/>
                    <a:lumOff val="5000"/>
                  </a:schemeClr>
                </a:solidFill>
                <a:effectLst>
                  <a:outerShdw blurRad="38100" dist="38100" dir="2700000" algn="tl">
                    <a:srgbClr val="000000"/>
                  </a:outerShdw>
                </a:effectLst>
                <a:latin typeface="Arial" charset="0"/>
              </a:rPr>
              <a:t>DIŞ TİCARETİ</a:t>
            </a:r>
            <a:endParaRPr lang="tr-TR" sz="1600" b="1" dirty="0">
              <a:solidFill>
                <a:schemeClr val="bg1">
                  <a:lumMod val="95000"/>
                  <a:lumOff val="5000"/>
                </a:schemeClr>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75266655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rPr>
              <a:t>Kazakistan </a:t>
            </a:r>
            <a:r>
              <a:rPr lang="tr-TR" b="1" dirty="0" err="1" smtClean="0">
                <a:effectLst/>
              </a:rPr>
              <a:t>Sektörel</a:t>
            </a:r>
            <a:r>
              <a:rPr lang="tr-TR" b="1" dirty="0" smtClean="0">
                <a:effectLst/>
              </a:rPr>
              <a:t> </a:t>
            </a:r>
            <a:r>
              <a:rPr lang="tr-TR" b="1" dirty="0">
                <a:effectLst/>
              </a:rPr>
              <a:t>Raporu </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357620441"/>
              </p:ext>
            </p:extLst>
          </p:nvPr>
        </p:nvGraphicFramePr>
        <p:xfrm>
          <a:off x="581025" y="1988840"/>
          <a:ext cx="7981949" cy="3881583"/>
        </p:xfrm>
        <a:graphic>
          <a:graphicData uri="http://schemas.openxmlformats.org/drawingml/2006/table">
            <a:tbl>
              <a:tblPr>
                <a:tableStyleId>{5C22544A-7EE6-4342-B048-85BDC9FD1C3A}</a:tableStyleId>
              </a:tblPr>
              <a:tblGrid>
                <a:gridCol w="3211129"/>
                <a:gridCol w="1218918"/>
                <a:gridCol w="1166492"/>
                <a:gridCol w="1218918"/>
                <a:gridCol w="1166492"/>
              </a:tblGrid>
              <a:tr h="431287">
                <a:tc>
                  <a:txBody>
                    <a:bodyPr/>
                    <a:lstStyle/>
                    <a:p>
                      <a:pPr algn="l" fontAlgn="t"/>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9525" marR="9525" marT="9525" marB="0"/>
                </a:tc>
                <a:tc gridSpan="2">
                  <a:txBody>
                    <a:bodyPr/>
                    <a:lstStyle/>
                    <a:p>
                      <a:pPr algn="ctr" fontAlgn="ctr"/>
                      <a:r>
                        <a:rPr lang="tr-TR" sz="1200" u="none" strike="noStrike">
                          <a:effectLst/>
                        </a:rPr>
                        <a:t>2015 ( 1 - 12 )</a:t>
                      </a:r>
                      <a:endParaRPr lang="tr-TR" sz="12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gridSpan="2">
                  <a:txBody>
                    <a:bodyPr/>
                    <a:lstStyle/>
                    <a:p>
                      <a:pPr algn="ctr" fontAlgn="ctr"/>
                      <a:r>
                        <a:rPr lang="tr-TR" sz="1200" u="none" strike="noStrike">
                          <a:effectLst/>
                        </a:rPr>
                        <a:t>2016 ( 1 - 12 )</a:t>
                      </a:r>
                      <a:endParaRPr lang="tr-TR" sz="12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r>
              <a:tr h="431287">
                <a:tc>
                  <a:txBody>
                    <a:bodyPr/>
                    <a:lstStyle/>
                    <a:p>
                      <a:pPr algn="l" fontAlgn="t"/>
                      <a:r>
                        <a:rPr lang="tr-TR" sz="1200" u="none" strike="noStrike">
                          <a:effectLst/>
                        </a:rPr>
                        <a:t>Sektör Adı</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tr-TR" sz="1200" u="none" strike="noStrike">
                          <a:effectLst/>
                        </a:rPr>
                        <a:t>EXPORT</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200" u="none" strike="noStrike">
                          <a:effectLst/>
                        </a:rPr>
                        <a:t>IMPORT</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200" u="none" strike="noStrike">
                          <a:effectLst/>
                        </a:rPr>
                        <a:t>EXPORT</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200" u="none" strike="noStrike">
                          <a:effectLst/>
                        </a:rPr>
                        <a:t>IMPORT</a:t>
                      </a:r>
                      <a:endParaRPr lang="tr-TR" sz="1200" b="0" i="0" u="none" strike="noStrike">
                        <a:solidFill>
                          <a:srgbClr val="000000"/>
                        </a:solidFill>
                        <a:effectLst/>
                        <a:latin typeface="Calibri" panose="020F0502020204030204" pitchFamily="34" charset="0"/>
                      </a:endParaRPr>
                    </a:p>
                  </a:txBody>
                  <a:tcPr marL="9525" marR="9525" marT="9525" marB="0" anchor="ctr"/>
                </a:tc>
              </a:tr>
              <a:tr h="431287">
                <a:tc>
                  <a:txBody>
                    <a:bodyPr/>
                    <a:lstStyle/>
                    <a:p>
                      <a:pPr algn="l" fontAlgn="t"/>
                      <a:r>
                        <a:rPr lang="tr-TR" sz="1200" u="none" strike="noStrike">
                          <a:effectLst/>
                        </a:rPr>
                        <a:t>1- TARIMSAL ÜRÜNLER</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33.026.719,00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17.392.793,00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53.757.821,00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37.468.798,00</a:t>
                      </a:r>
                      <a:endParaRPr lang="tr-TR" sz="1200" b="0" i="0" u="none" strike="noStrike">
                        <a:solidFill>
                          <a:srgbClr val="000000"/>
                        </a:solidFill>
                        <a:effectLst/>
                        <a:latin typeface="Calibri" panose="020F0502020204030204" pitchFamily="34" charset="0"/>
                      </a:endParaRPr>
                    </a:p>
                  </a:txBody>
                  <a:tcPr marL="9525" marR="9525" marT="9525" marB="0"/>
                </a:tc>
              </a:tr>
              <a:tr h="431287">
                <a:tc>
                  <a:txBody>
                    <a:bodyPr/>
                    <a:lstStyle/>
                    <a:p>
                      <a:pPr algn="l" fontAlgn="t"/>
                      <a:r>
                        <a:rPr lang="tr-TR" sz="1200" u="none" strike="noStrike">
                          <a:effectLst/>
                        </a:rPr>
                        <a:t>--- i-Gıda Maddeleri</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31.369.670,00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14.135.674,00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44.925.780,00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31.867.092,00</a:t>
                      </a:r>
                      <a:endParaRPr lang="tr-TR" sz="1200" b="0" i="0" u="none" strike="noStrike">
                        <a:solidFill>
                          <a:srgbClr val="000000"/>
                        </a:solidFill>
                        <a:effectLst/>
                        <a:latin typeface="Calibri" panose="020F0502020204030204" pitchFamily="34" charset="0"/>
                      </a:endParaRPr>
                    </a:p>
                  </a:txBody>
                  <a:tcPr marL="9525" marR="9525" marT="9525" marB="0"/>
                </a:tc>
              </a:tr>
              <a:tr h="431287">
                <a:tc>
                  <a:txBody>
                    <a:bodyPr/>
                    <a:lstStyle/>
                    <a:p>
                      <a:pPr algn="l" fontAlgn="t"/>
                      <a:r>
                        <a:rPr lang="tr-TR" sz="1200" u="none" strike="noStrike">
                          <a:effectLst/>
                        </a:rPr>
                        <a:t>--- ii-Tarımsal Ham maddeler</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1.657.049,00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3.257.119,00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8.832.041,00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5.601.706,00</a:t>
                      </a:r>
                      <a:endParaRPr lang="tr-TR" sz="1200" b="0" i="0" u="none" strike="noStrike">
                        <a:solidFill>
                          <a:srgbClr val="000000"/>
                        </a:solidFill>
                        <a:effectLst/>
                        <a:latin typeface="Calibri" panose="020F0502020204030204" pitchFamily="34" charset="0"/>
                      </a:endParaRPr>
                    </a:p>
                  </a:txBody>
                  <a:tcPr marL="9525" marR="9525" marT="9525" marB="0"/>
                </a:tc>
              </a:tr>
              <a:tr h="431287">
                <a:tc>
                  <a:txBody>
                    <a:bodyPr/>
                    <a:lstStyle/>
                    <a:p>
                      <a:pPr algn="l" fontAlgn="t"/>
                      <a:r>
                        <a:rPr lang="tr-TR" sz="1200" u="none" strike="noStrike">
                          <a:effectLst/>
                        </a:rPr>
                        <a:t>2- MADENCİLİK ÜRÜNLERİ</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23.885.517,00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1.345.677.998,00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15.274.772,00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1.264.421.052,00</a:t>
                      </a:r>
                      <a:endParaRPr lang="tr-TR" sz="1200" b="0" i="0" u="none" strike="noStrike">
                        <a:solidFill>
                          <a:srgbClr val="000000"/>
                        </a:solidFill>
                        <a:effectLst/>
                        <a:latin typeface="Calibri" panose="020F0502020204030204" pitchFamily="34" charset="0"/>
                      </a:endParaRPr>
                    </a:p>
                  </a:txBody>
                  <a:tcPr marL="9525" marR="9525" marT="9525" marB="0"/>
                </a:tc>
              </a:tr>
              <a:tr h="431287">
                <a:tc>
                  <a:txBody>
                    <a:bodyPr/>
                    <a:lstStyle/>
                    <a:p>
                      <a:pPr algn="l" fontAlgn="t"/>
                      <a:r>
                        <a:rPr lang="tr-TR" sz="1200" u="none" strike="noStrike" dirty="0">
                          <a:effectLst/>
                        </a:rPr>
                        <a:t>--- i- (27, 28) Maden cevherleri ve döküntüleri</a:t>
                      </a:r>
                      <a:endParaRPr lang="tr-TR" sz="1200" b="0" i="0" u="none" strike="noStrike" dirty="0">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282.491,00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4.159.193,00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99.942,00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3.721.176,00</a:t>
                      </a:r>
                      <a:endParaRPr lang="tr-TR" sz="1200" b="0" i="0" u="none" strike="noStrike">
                        <a:solidFill>
                          <a:srgbClr val="000000"/>
                        </a:solidFill>
                        <a:effectLst/>
                        <a:latin typeface="Calibri" panose="020F0502020204030204" pitchFamily="34" charset="0"/>
                      </a:endParaRPr>
                    </a:p>
                  </a:txBody>
                  <a:tcPr marL="9525" marR="9525" marT="9525" marB="0"/>
                </a:tc>
              </a:tr>
              <a:tr h="431287">
                <a:tc>
                  <a:txBody>
                    <a:bodyPr/>
                    <a:lstStyle/>
                    <a:p>
                      <a:pPr algn="l" fontAlgn="t"/>
                      <a:r>
                        <a:rPr lang="es-ES" sz="1200" u="none" strike="noStrike">
                          <a:effectLst/>
                        </a:rPr>
                        <a:t>--- ii- Mineral yakıtlar ve mineral yağlar (3)</a:t>
                      </a:r>
                      <a:endParaRPr lang="es-ES"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14.507.999,00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506.026.171,00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9.180.615,00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442.627.364,00</a:t>
                      </a:r>
                      <a:endParaRPr lang="tr-TR" sz="1200" b="0" i="0" u="none" strike="noStrike">
                        <a:solidFill>
                          <a:srgbClr val="000000"/>
                        </a:solidFill>
                        <a:effectLst/>
                        <a:latin typeface="Calibri" panose="020F0502020204030204" pitchFamily="34" charset="0"/>
                      </a:endParaRPr>
                    </a:p>
                  </a:txBody>
                  <a:tcPr marL="9525" marR="9525" marT="9525" marB="0"/>
                </a:tc>
              </a:tr>
              <a:tr h="431287">
                <a:tc>
                  <a:txBody>
                    <a:bodyPr/>
                    <a:lstStyle/>
                    <a:p>
                      <a:pPr algn="l" fontAlgn="t"/>
                      <a:r>
                        <a:rPr lang="tr-TR" sz="1200" u="none" strike="noStrike">
                          <a:effectLst/>
                        </a:rPr>
                        <a:t>--- iii- Demir dışı metaller (68)</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9.095.027,00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835.492.634,00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5.994.215,00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dirty="0">
                          <a:effectLst/>
                        </a:rPr>
                        <a:t>818.072.512,00</a:t>
                      </a:r>
                      <a:endParaRPr lang="tr-TR" sz="1200" b="0" i="0" u="none" strike="noStrike" dirty="0">
                        <a:solidFill>
                          <a:srgbClr val="000000"/>
                        </a:solidFill>
                        <a:effectLst/>
                        <a:latin typeface="Calibri" panose="020F0502020204030204" pitchFamily="34" charset="0"/>
                      </a:endParaRPr>
                    </a:p>
                  </a:txBody>
                  <a:tcPr marL="9525" marR="9525" marT="9525" marB="0"/>
                </a:tc>
              </a:tr>
            </a:tbl>
          </a:graphicData>
        </a:graphic>
      </p:graphicFrame>
    </p:spTree>
    <p:extLst>
      <p:ext uri="{BB962C8B-B14F-4D97-AF65-F5344CB8AC3E}">
        <p14:creationId xmlns:p14="http://schemas.microsoft.com/office/powerpoint/2010/main" val="73201602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896619186"/>
              </p:ext>
            </p:extLst>
          </p:nvPr>
        </p:nvGraphicFramePr>
        <p:xfrm>
          <a:off x="611560" y="1196752"/>
          <a:ext cx="7971607" cy="5502654"/>
        </p:xfrm>
        <a:graphic>
          <a:graphicData uri="http://schemas.openxmlformats.org/drawingml/2006/table">
            <a:tbl>
              <a:tblPr>
                <a:tableStyleId>{5C22544A-7EE6-4342-B048-85BDC9FD1C3A}</a:tableStyleId>
              </a:tblPr>
              <a:tblGrid>
                <a:gridCol w="3206967"/>
                <a:gridCol w="1217339"/>
                <a:gridCol w="1164981"/>
                <a:gridCol w="1217339"/>
                <a:gridCol w="1164981"/>
              </a:tblGrid>
              <a:tr h="345243">
                <a:tc>
                  <a:txBody>
                    <a:bodyPr/>
                    <a:lstStyle/>
                    <a:p>
                      <a:pPr algn="l" fontAlgn="t"/>
                      <a:r>
                        <a:rPr lang="tr-TR" sz="1200" u="none" strike="noStrike">
                          <a:effectLst/>
                        </a:rPr>
                        <a:t>3- SANAYİ</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689.220.801,00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18.897.330,00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546.132.866,00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20.841.324,00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 i-Demir ve çelik (67)</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5.796.010,00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543.862,00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5.505.207,00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13.144.939,00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dirty="0">
                          <a:effectLst/>
                        </a:rPr>
                        <a:t>--- ii-Kimyasallar</a:t>
                      </a:r>
                      <a:endParaRPr lang="tr-TR" sz="1200" b="0" i="0" u="none" strike="noStrike" dirty="0">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82.039.595,00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5.966.977,00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58.816.322,00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1.199.705,00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 iii-Diğer yarı mamuller</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108.975.013,00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1.563.792,00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78.890.372,00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1.500.102,00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 iv- Makinalar ve ulaşım araçları</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214.212.019,00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946.267,00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179.658.352,00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300.171,00</a:t>
                      </a:r>
                      <a:endParaRPr lang="tr-TR" sz="1200" b="0" i="0" u="none" strike="noStrike">
                        <a:solidFill>
                          <a:srgbClr val="000000"/>
                        </a:solidFill>
                        <a:effectLst/>
                        <a:latin typeface="Calibri" panose="020F0502020204030204" pitchFamily="34" charset="0"/>
                      </a:endParaRPr>
                    </a:p>
                  </a:txBody>
                  <a:tcPr marL="9525" marR="9525" marT="9525" marB="0"/>
                </a:tc>
              </a:tr>
              <a:tr h="673394">
                <a:tc>
                  <a:txBody>
                    <a:bodyPr/>
                    <a:lstStyle/>
                    <a:p>
                      <a:pPr algn="l" fontAlgn="t"/>
                      <a:r>
                        <a:rPr lang="tr-TR" sz="1200" u="none" strike="noStrike">
                          <a:effectLst/>
                        </a:rPr>
                        <a:t>------- (75, 76, 776) Büro makinaları ve haberleşme cihazları</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2.235.789,00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157.988,00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1.577.573,00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263,00</a:t>
                      </a:r>
                      <a:endParaRPr lang="tr-TR" sz="1200" b="0" i="0" u="none" strike="noStrike">
                        <a:solidFill>
                          <a:srgbClr val="000000"/>
                        </a:solidFill>
                        <a:effectLst/>
                        <a:latin typeface="Calibri" panose="020F0502020204030204" pitchFamily="34" charset="0"/>
                      </a:endParaRPr>
                    </a:p>
                  </a:txBody>
                  <a:tcPr marL="9525" marR="9525" marT="9525" marB="0"/>
                </a:tc>
              </a:tr>
              <a:tr h="673394">
                <a:tc>
                  <a:txBody>
                    <a:bodyPr/>
                    <a:lstStyle/>
                    <a:p>
                      <a:pPr algn="l" fontAlgn="t"/>
                      <a:r>
                        <a:rPr lang="fi-FI" sz="1200" u="none" strike="noStrike">
                          <a:effectLst/>
                        </a:rPr>
                        <a:t>------- (781, 782, 783, 784, 7132, 7783) Otomotiv sanayii ürünleri</a:t>
                      </a:r>
                      <a:endParaRPr lang="fi-FI"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20.467.612,00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195.891,00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21.918.992,00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76.863,00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 Diğer makina ve ulaşım araçları</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191.508.618,00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592.388,00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156.161.787,00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223.045,00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 v- Dokumacılık ürünleri (65)</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42.663.651,00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6.770.150,00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43.758.410,00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4.132.408,00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 vi- Hazır giyim (84)</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88.704.468,00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81.807,00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92.442.703,00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460,00</a:t>
                      </a:r>
                      <a:endParaRPr lang="tr-TR" sz="1200" b="0" i="0" u="none" strike="noStrike">
                        <a:solidFill>
                          <a:srgbClr val="000000"/>
                        </a:solidFill>
                        <a:effectLst/>
                        <a:latin typeface="Calibri" panose="020F0502020204030204" pitchFamily="34" charset="0"/>
                      </a:endParaRPr>
                    </a:p>
                  </a:txBody>
                  <a:tcPr marL="9525" marR="9525" marT="9525" marB="0"/>
                </a:tc>
              </a:tr>
              <a:tr h="673394">
                <a:tc>
                  <a:txBody>
                    <a:bodyPr/>
                    <a:lstStyle/>
                    <a:p>
                      <a:pPr algn="l" fontAlgn="t"/>
                      <a:r>
                        <a:rPr lang="tr-TR" sz="1200" u="none" strike="noStrike">
                          <a:effectLst/>
                        </a:rPr>
                        <a:t>--- vii - Diğer tüketim malları (81, 82, 83, 85, 87, 88, 89 (-891) )</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146.830.045,00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3.024.475,00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87.061.500,00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563.539,00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4- DİĞER ÜRÜNLER (9+891)</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3.894.191,00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7.674.824,00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8.598.204,00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11.914.591,00</a:t>
                      </a:r>
                      <a:endParaRPr lang="tr-TR" sz="1200" b="0" i="0" u="none" strike="noStrike">
                        <a:solidFill>
                          <a:srgbClr val="000000"/>
                        </a:solidFill>
                        <a:effectLst/>
                        <a:latin typeface="Calibri" panose="020F0502020204030204" pitchFamily="34" charset="0"/>
                      </a:endParaRPr>
                    </a:p>
                  </a:txBody>
                  <a:tcPr marL="9525" marR="9525" marT="9525" marB="0"/>
                </a:tc>
              </a:tr>
              <a:tr h="345243">
                <a:tc>
                  <a:txBody>
                    <a:bodyPr/>
                    <a:lstStyle/>
                    <a:p>
                      <a:pPr algn="l" fontAlgn="t"/>
                      <a:r>
                        <a:rPr lang="tr-TR" sz="1200" u="none" strike="noStrike">
                          <a:effectLst/>
                        </a:rPr>
                        <a:t>Genel Toplam</a:t>
                      </a:r>
                      <a:endParaRPr lang="tr-TR" sz="1200" b="0" i="0" u="none" strike="noStrike">
                        <a:solidFill>
                          <a:srgbClr val="000000"/>
                        </a:solidFill>
                        <a:effectLst/>
                        <a:latin typeface="Calibri" panose="020F0502020204030204" pitchFamily="34" charset="0"/>
                      </a:endParaRPr>
                    </a:p>
                  </a:txBody>
                  <a:tcPr marL="85725" marR="9525" marT="9525" marB="0"/>
                </a:tc>
                <a:tc>
                  <a:txBody>
                    <a:bodyPr/>
                    <a:lstStyle/>
                    <a:p>
                      <a:pPr algn="r" fontAlgn="t"/>
                      <a:r>
                        <a:rPr lang="tr-TR" sz="1200" u="none" strike="noStrike">
                          <a:effectLst/>
                        </a:rPr>
                        <a:t>750.027.228,00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1.389.642.945,00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a:effectLst/>
                        </a:rPr>
                        <a:t>623.763.663,00</a:t>
                      </a:r>
                      <a:endParaRPr lang="tr-TR"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tr-TR" sz="1200" u="none" strike="noStrike" dirty="0">
                          <a:effectLst/>
                        </a:rPr>
                        <a:t>1.334.645.765,00</a:t>
                      </a:r>
                      <a:endParaRPr lang="tr-TR" sz="1200" b="0" i="0" u="none" strike="noStrike" dirty="0">
                        <a:solidFill>
                          <a:srgbClr val="000000"/>
                        </a:solidFill>
                        <a:effectLst/>
                        <a:latin typeface="Calibri" panose="020F0502020204030204" pitchFamily="34" charset="0"/>
                      </a:endParaRPr>
                    </a:p>
                  </a:txBody>
                  <a:tcPr marL="9525" marR="9525" marT="9525" marB="0"/>
                </a:tc>
              </a:tr>
            </a:tbl>
          </a:graphicData>
        </a:graphic>
      </p:graphicFrame>
    </p:spTree>
    <p:extLst>
      <p:ext uri="{BB962C8B-B14F-4D97-AF65-F5344CB8AC3E}">
        <p14:creationId xmlns:p14="http://schemas.microsoft.com/office/powerpoint/2010/main" val="333965428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12"/>
          <p:cNvGraphicFramePr>
            <a:graphicFrameLocks noGrp="1"/>
          </p:cNvGraphicFramePr>
          <p:nvPr>
            <p:ph idx="1"/>
            <p:extLst>
              <p:ext uri="{D42A27DB-BD31-4B8C-83A1-F6EECF244321}">
                <p14:modId xmlns:p14="http://schemas.microsoft.com/office/powerpoint/2010/main" val="1621875959"/>
              </p:ext>
            </p:extLst>
          </p:nvPr>
        </p:nvGraphicFramePr>
        <p:xfrm>
          <a:off x="107504" y="1841329"/>
          <a:ext cx="8820472" cy="4937760"/>
        </p:xfrm>
        <a:graphic>
          <a:graphicData uri="http://schemas.openxmlformats.org/drawingml/2006/table">
            <a:tbl>
              <a:tblPr/>
              <a:tblGrid>
                <a:gridCol w="5820946"/>
                <a:gridCol w="1399402"/>
                <a:gridCol w="1600124"/>
              </a:tblGrid>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Anlaşmanın Adı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İmza Tarihi</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Resmi Gazete</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Ticaret ve Ekonomik Teknik İşbirliği Anlaşması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10.09.1997</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10.05.2000</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Yatırımların Karşılıklı Teşviki ve Korunması Anlaşması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01.05.1993</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11.02.1995</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Çifte Vergilendirmeyi Önleme Anlaşması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15.08.1995</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08.11.1996</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5950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Gümrük Alanında İşbirliği ve Karşılıklı İdari Yardım Anlaşması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22.05.2003</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31.07.2008</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Uzun Vadeli Ticari ve Ekonomik İşbirliği Anlaşması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22.05.2003</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18.09.2003</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5950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Uzun Vadeli Ticari ve Ekonomik İşbirliği Programı ve İcra Planı</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13.12.2007</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20.03.2008</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KEK IV. Dönem Toplantısı Protokolü</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25.08.2006</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12.03.2007</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KEK V. Dönem Toplantısı Protokolü</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06.05.2008</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08.09.2008</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KEK VI. Dönem Toplantısı Protokolü</a:t>
                      </a: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19.11.2009</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KEK VII. Dönem Toplantısı Protokolü</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25.11.2011</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r h="340034">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KEK VIII. Dönem Toplantısı Protokolü</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tr-TR" sz="1800" b="1" i="0" u="none" strike="noStrike" cap="none" normalizeH="0" baseline="0" dirty="0" smtClean="0">
                          <a:ln>
                            <a:noFill/>
                          </a:ln>
                          <a:solidFill>
                            <a:srgbClr val="000000"/>
                          </a:solidFill>
                          <a:effectLst/>
                          <a:latin typeface="Times New Roman" pitchFamily="18" charset="0"/>
                          <a:cs typeface="Times New Roman" pitchFamily="18" charset="0"/>
                        </a:rPr>
                        <a:t>23.04.2014</a:t>
                      </a: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00000">
                          <a:schemeClr val="tx1"/>
                        </a:gs>
                        <a:gs pos="100000">
                          <a:srgbClr val="FFFF00"/>
                        </a:gs>
                        <a:gs pos="100000">
                          <a:schemeClr val="accent5">
                            <a:lumMod val="40000"/>
                            <a:lumOff val="60000"/>
                          </a:schemeClr>
                        </a:gs>
                        <a:gs pos="100000">
                          <a:srgbClr val="00B0F0"/>
                        </a:gs>
                      </a:gsLst>
                      <a:lin ang="0" scaled="0"/>
                      <a:tileRect/>
                    </a:gradFill>
                  </a:tcPr>
                </a:tc>
              </a:tr>
            </a:tbl>
          </a:graphicData>
        </a:graphic>
      </p:graphicFrame>
      <p:sp>
        <p:nvSpPr>
          <p:cNvPr id="2" name="Metin kutusu 1"/>
          <p:cNvSpPr txBox="1"/>
          <p:nvPr/>
        </p:nvSpPr>
        <p:spPr>
          <a:xfrm>
            <a:off x="251520" y="980728"/>
            <a:ext cx="9036496" cy="646331"/>
          </a:xfrm>
          <a:prstGeom prst="rect">
            <a:avLst/>
          </a:prstGeom>
          <a:noFill/>
        </p:spPr>
        <p:txBody>
          <a:bodyPr wrap="square" rtlCol="0">
            <a:spAutoFit/>
          </a:bodyPr>
          <a:lstStyle/>
          <a:p>
            <a:pPr marL="457200" indent="-457200" algn="ctr"/>
            <a:r>
              <a:rPr lang="tr-TR" b="1">
                <a:solidFill>
                  <a:schemeClr val="bg1"/>
                </a:solidFill>
              </a:rPr>
              <a:t>TÜRKİYE VE KAZAKİSTAN ARASINDA İMZALANAN </a:t>
            </a:r>
          </a:p>
          <a:p>
            <a:pPr marL="457200" indent="-457200" algn="ctr"/>
            <a:r>
              <a:rPr lang="tr-TR" b="1">
                <a:solidFill>
                  <a:schemeClr val="bg1"/>
                </a:solidFill>
              </a:rPr>
              <a:t>ANLAŞMALAR VE PROTOKOLLER</a:t>
            </a:r>
            <a:endParaRPr lang="tr-TR"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418013" y="1647825"/>
            <a:ext cx="184150" cy="366713"/>
          </a:xfrm>
          <a:prstGeom prst="rect">
            <a:avLst/>
          </a:prstGeom>
          <a:noFill/>
          <a:ln w="9525">
            <a:noFill/>
            <a:miter lim="800000"/>
            <a:headEnd/>
            <a:tailEnd/>
          </a:ln>
          <a:effectLst/>
        </p:spPr>
        <p:txBody>
          <a:bodyPr wrap="none">
            <a:spAutoFit/>
          </a:bodyPr>
          <a:lstStyle/>
          <a:p>
            <a:endParaRPr lang="en-US" sz="1800" dirty="0">
              <a:latin typeface="Arial" charset="0"/>
            </a:endParaRPr>
          </a:p>
        </p:txBody>
      </p:sp>
      <p:sp>
        <p:nvSpPr>
          <p:cNvPr id="6" name="Text Box 2"/>
          <p:cNvSpPr txBox="1">
            <a:spLocks noChangeArrowheads="1"/>
          </p:cNvSpPr>
          <p:nvPr/>
        </p:nvSpPr>
        <p:spPr bwMode="auto">
          <a:xfrm>
            <a:off x="4418014" y="1647825"/>
            <a:ext cx="169984" cy="366713"/>
          </a:xfrm>
          <a:prstGeom prst="rect">
            <a:avLst/>
          </a:prstGeom>
          <a:noFill/>
          <a:ln w="9525">
            <a:noFill/>
            <a:miter lim="800000"/>
            <a:headEnd/>
            <a:tailEnd/>
          </a:ln>
          <a:effectLst/>
        </p:spPr>
        <p:txBody>
          <a:bodyPr wrap="square">
            <a:spAutoFit/>
          </a:bodyPr>
          <a:lstStyle/>
          <a:p>
            <a:endParaRPr lang="en-US" sz="1800" dirty="0">
              <a:latin typeface="Arial" charset="0"/>
            </a:endParaRPr>
          </a:p>
        </p:txBody>
      </p:sp>
      <p:graphicFrame>
        <p:nvGraphicFramePr>
          <p:cNvPr id="9" name="Group 1473"/>
          <p:cNvGraphicFramePr>
            <a:graphicFrameLocks noGrp="1"/>
          </p:cNvGraphicFramePr>
          <p:nvPr>
            <p:extLst>
              <p:ext uri="{D42A27DB-BD31-4B8C-83A1-F6EECF244321}">
                <p14:modId xmlns:p14="http://schemas.microsoft.com/office/powerpoint/2010/main" val="4395004"/>
              </p:ext>
            </p:extLst>
          </p:nvPr>
        </p:nvGraphicFramePr>
        <p:xfrm>
          <a:off x="86836" y="1792920"/>
          <a:ext cx="9036496" cy="1785950"/>
        </p:xfrm>
        <a:graphic>
          <a:graphicData uri="http://schemas.openxmlformats.org/drawingml/2006/table">
            <a:tbl>
              <a:tblPr/>
              <a:tblGrid>
                <a:gridCol w="4067944"/>
                <a:gridCol w="2664296"/>
                <a:gridCol w="2304256"/>
              </a:tblGrid>
              <a:tr h="3571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 Ocak – Eylül ayları</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2015</a:t>
                      </a:r>
                      <a:endParaRPr kumimoji="0" lang="tr-TR" sz="1600" b="0"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2016</a:t>
                      </a:r>
                      <a:endParaRPr kumimoji="0" lang="tr-TR" sz="1600" b="0"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r h="3571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İhracat</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1.093</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558</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r h="3571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İthalat</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602</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456</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r h="3571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Dış Ticaret  Hacmi</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1.695</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1.014</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r h="3571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Dış Ticaret Dengesi</a:t>
                      </a:r>
                      <a:endParaRPr kumimoji="0" lang="tr-TR" sz="16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491</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102</a:t>
                      </a:r>
                      <a:endParaRPr kumimoji="0" lang="tr-TR" sz="16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110766734"/>
              </p:ext>
            </p:extLst>
          </p:nvPr>
        </p:nvGraphicFramePr>
        <p:xfrm>
          <a:off x="111791" y="4005064"/>
          <a:ext cx="9036496" cy="1584176"/>
        </p:xfrm>
        <a:graphic>
          <a:graphicData uri="http://schemas.openxmlformats.org/drawingml/2006/table">
            <a:tbl>
              <a:tblPr firstRow="1" firstCol="1" bandRow="1">
                <a:tableStyleId>{5C22544A-7EE6-4342-B048-85BDC9FD1C3A}</a:tableStyleId>
              </a:tblPr>
              <a:tblGrid>
                <a:gridCol w="1776956"/>
                <a:gridCol w="1776956"/>
                <a:gridCol w="1827528"/>
                <a:gridCol w="1827528"/>
                <a:gridCol w="1827528"/>
              </a:tblGrid>
              <a:tr h="648072">
                <a:tc>
                  <a:txBody>
                    <a:bodyPr/>
                    <a:lstStyle/>
                    <a:p>
                      <a:pPr algn="ctr">
                        <a:spcAft>
                          <a:spcPts val="0"/>
                        </a:spcAft>
                      </a:pPr>
                      <a:r>
                        <a:rPr lang="tr-TR" sz="1400" dirty="0">
                          <a:effectLst/>
                        </a:rPr>
                        <a:t>Yıl</a:t>
                      </a:r>
                      <a:endParaRPr lang="ru-RU" sz="1400" dirty="0">
                        <a:effectLst/>
                        <a:latin typeface="Times New Roman"/>
                        <a:ea typeface="Times New Roman"/>
                      </a:endParaRPr>
                    </a:p>
                  </a:txBody>
                  <a:tcPr marL="68580" marR="68580" marT="0" marB="0" anchor="ctr">
                    <a:solidFill>
                      <a:schemeClr val="tx1">
                        <a:lumMod val="65000"/>
                      </a:schemeClr>
                    </a:solidFill>
                  </a:tcPr>
                </a:tc>
                <a:tc>
                  <a:txBody>
                    <a:bodyPr/>
                    <a:lstStyle/>
                    <a:p>
                      <a:pPr algn="ctr">
                        <a:spcAft>
                          <a:spcPts val="0"/>
                        </a:spcAft>
                      </a:pPr>
                      <a:r>
                        <a:rPr lang="tr-TR" sz="1400" dirty="0">
                          <a:effectLst/>
                        </a:rPr>
                        <a:t>İHRACAT</a:t>
                      </a:r>
                      <a:endParaRPr lang="ru-RU" sz="1400" dirty="0">
                        <a:effectLst/>
                        <a:latin typeface="Times New Roman"/>
                        <a:ea typeface="Times New Roman"/>
                      </a:endParaRPr>
                    </a:p>
                  </a:txBody>
                  <a:tcPr marL="68580" marR="68580" marT="0" marB="0" anchor="ctr">
                    <a:solidFill>
                      <a:schemeClr val="tx1">
                        <a:lumMod val="65000"/>
                      </a:schemeClr>
                    </a:solidFill>
                  </a:tcPr>
                </a:tc>
                <a:tc>
                  <a:txBody>
                    <a:bodyPr/>
                    <a:lstStyle/>
                    <a:p>
                      <a:pPr algn="ctr">
                        <a:spcAft>
                          <a:spcPts val="0"/>
                        </a:spcAft>
                      </a:pPr>
                      <a:r>
                        <a:rPr lang="tr-TR" sz="1400" dirty="0">
                          <a:effectLst/>
                        </a:rPr>
                        <a:t>İTHALAT</a:t>
                      </a:r>
                      <a:endParaRPr lang="ru-RU" sz="1400" dirty="0">
                        <a:effectLst/>
                        <a:latin typeface="Times New Roman"/>
                        <a:ea typeface="Times New Roman"/>
                      </a:endParaRPr>
                    </a:p>
                  </a:txBody>
                  <a:tcPr marL="68580" marR="68580" marT="0" marB="0" anchor="ctr">
                    <a:solidFill>
                      <a:schemeClr val="tx1">
                        <a:lumMod val="65000"/>
                      </a:schemeClr>
                    </a:solidFill>
                  </a:tcPr>
                </a:tc>
                <a:tc>
                  <a:txBody>
                    <a:bodyPr/>
                    <a:lstStyle/>
                    <a:p>
                      <a:pPr algn="ctr">
                        <a:spcAft>
                          <a:spcPts val="0"/>
                        </a:spcAft>
                      </a:pPr>
                      <a:r>
                        <a:rPr lang="tr-TR" sz="1400" dirty="0">
                          <a:effectLst/>
                        </a:rPr>
                        <a:t>HACİM</a:t>
                      </a:r>
                      <a:endParaRPr lang="ru-RU" sz="1400" dirty="0">
                        <a:effectLst/>
                        <a:latin typeface="Times New Roman"/>
                        <a:ea typeface="Times New Roman"/>
                      </a:endParaRPr>
                    </a:p>
                  </a:txBody>
                  <a:tcPr marL="68580" marR="68580" marT="0" marB="0" anchor="ctr">
                    <a:solidFill>
                      <a:schemeClr val="tx1">
                        <a:lumMod val="65000"/>
                      </a:schemeClr>
                    </a:solidFill>
                  </a:tcPr>
                </a:tc>
                <a:tc>
                  <a:txBody>
                    <a:bodyPr/>
                    <a:lstStyle/>
                    <a:p>
                      <a:pPr algn="ctr">
                        <a:spcAft>
                          <a:spcPts val="0"/>
                        </a:spcAft>
                      </a:pPr>
                      <a:r>
                        <a:rPr lang="tr-TR" sz="1400" dirty="0">
                          <a:effectLst/>
                        </a:rPr>
                        <a:t>DENGE</a:t>
                      </a:r>
                      <a:endParaRPr lang="ru-RU" sz="1400" dirty="0">
                        <a:effectLst/>
                        <a:latin typeface="Times New Roman"/>
                        <a:ea typeface="Times New Roman"/>
                      </a:endParaRPr>
                    </a:p>
                  </a:txBody>
                  <a:tcPr marL="68580" marR="68580" marT="0" marB="0" anchor="ctr">
                    <a:solidFill>
                      <a:schemeClr val="tx1">
                        <a:lumMod val="65000"/>
                      </a:schemeClr>
                    </a:solidFill>
                  </a:tcPr>
                </a:tc>
              </a:tr>
              <a:tr h="468052">
                <a:tc>
                  <a:txBody>
                    <a:bodyPr/>
                    <a:lstStyle/>
                    <a:p>
                      <a:pPr algn="ctr">
                        <a:spcAft>
                          <a:spcPts val="0"/>
                        </a:spcAft>
                      </a:pPr>
                      <a:r>
                        <a:rPr lang="tr-TR" sz="1400" dirty="0" smtClean="0">
                          <a:effectLst/>
                        </a:rPr>
                        <a:t>2016 Ocak – Eylül </a:t>
                      </a:r>
                      <a:endParaRPr lang="ru-RU" sz="1400" dirty="0">
                        <a:effectLst/>
                        <a:latin typeface="Times New Roman"/>
                        <a:ea typeface="Times New Roman"/>
                      </a:endParaRPr>
                    </a:p>
                  </a:txBody>
                  <a:tcPr marL="68580" marR="68580" marT="0" marB="0" anchor="ctr">
                    <a:solidFill>
                      <a:schemeClr val="tx1">
                        <a:lumMod val="65000"/>
                      </a:schemeClr>
                    </a:solidFill>
                  </a:tcPr>
                </a:tc>
                <a:tc>
                  <a:txBody>
                    <a:bodyPr/>
                    <a:lstStyle/>
                    <a:p>
                      <a:pPr algn="r">
                        <a:spcAft>
                          <a:spcPts val="0"/>
                        </a:spcAft>
                      </a:pPr>
                      <a:r>
                        <a:rPr lang="tr-TR" sz="1400" b="1" dirty="0" smtClean="0">
                          <a:effectLst/>
                          <a:latin typeface="+mn-lt"/>
                          <a:ea typeface="+mn-ea"/>
                        </a:rPr>
                        <a:t>26.220</a:t>
                      </a:r>
                      <a:endParaRPr lang="ru-RU" sz="1400" b="1" dirty="0">
                        <a:effectLst/>
                        <a:latin typeface="Times New Roman"/>
                        <a:ea typeface="Times New Roman"/>
                      </a:endParaRPr>
                    </a:p>
                  </a:txBody>
                  <a:tcPr marL="68580" marR="68580" marT="0" marB="0" anchor="ctr"/>
                </a:tc>
                <a:tc>
                  <a:txBody>
                    <a:bodyPr/>
                    <a:lstStyle/>
                    <a:p>
                      <a:pPr algn="r">
                        <a:spcAft>
                          <a:spcPts val="0"/>
                        </a:spcAft>
                      </a:pPr>
                      <a:r>
                        <a:rPr lang="tr-TR" sz="1400" b="1" dirty="0" smtClean="0">
                          <a:effectLst/>
                        </a:rPr>
                        <a:t>17.639</a:t>
                      </a:r>
                      <a:endParaRPr lang="ru-RU" sz="1400" b="1" dirty="0">
                        <a:effectLst/>
                        <a:latin typeface="Times New Roman"/>
                        <a:ea typeface="Times New Roman"/>
                      </a:endParaRPr>
                    </a:p>
                  </a:txBody>
                  <a:tcPr marL="68580" marR="68580" marT="0" marB="0" anchor="ctr"/>
                </a:tc>
                <a:tc>
                  <a:txBody>
                    <a:bodyPr/>
                    <a:lstStyle/>
                    <a:p>
                      <a:pPr algn="r">
                        <a:spcAft>
                          <a:spcPts val="0"/>
                        </a:spcAft>
                      </a:pPr>
                      <a:r>
                        <a:rPr lang="tr-TR" sz="1400" b="1" dirty="0" smtClean="0">
                          <a:effectLst/>
                        </a:rPr>
                        <a:t>43.859</a:t>
                      </a:r>
                      <a:endParaRPr lang="ru-RU" sz="1400" b="1" dirty="0">
                        <a:effectLst/>
                        <a:latin typeface="Times New Roman"/>
                        <a:ea typeface="Times New Roman"/>
                      </a:endParaRPr>
                    </a:p>
                  </a:txBody>
                  <a:tcPr marL="68580" marR="68580" marT="0" marB="0" anchor="ctr"/>
                </a:tc>
                <a:tc>
                  <a:txBody>
                    <a:bodyPr/>
                    <a:lstStyle/>
                    <a:p>
                      <a:pPr algn="r">
                        <a:spcAft>
                          <a:spcPts val="0"/>
                        </a:spcAft>
                      </a:pPr>
                      <a:r>
                        <a:rPr lang="tr-TR" sz="1400" b="1" dirty="0" smtClean="0">
                          <a:effectLst/>
                        </a:rPr>
                        <a:t>8.581</a:t>
                      </a:r>
                      <a:endParaRPr lang="ru-RU" sz="1400" b="1" dirty="0">
                        <a:effectLst/>
                        <a:latin typeface="Times New Roman"/>
                        <a:ea typeface="Times New Roman"/>
                      </a:endParaRPr>
                    </a:p>
                  </a:txBody>
                  <a:tcPr marL="68580" marR="68580" marT="0" marB="0" anchor="ctr"/>
                </a:tc>
              </a:tr>
              <a:tr h="468052">
                <a:tc>
                  <a:txBody>
                    <a:bodyPr/>
                    <a:lstStyle/>
                    <a:p>
                      <a:pPr algn="ctr">
                        <a:spcAft>
                          <a:spcPts val="0"/>
                        </a:spcAft>
                      </a:pPr>
                      <a:r>
                        <a:rPr lang="tr-TR" sz="1400" dirty="0" smtClean="0">
                          <a:effectLst/>
                        </a:rPr>
                        <a:t>2015 Ocak – Eylül </a:t>
                      </a:r>
                      <a:endParaRPr lang="ru-RU" sz="1400" dirty="0">
                        <a:effectLst/>
                        <a:latin typeface="Times New Roman"/>
                        <a:ea typeface="Times New Roman"/>
                      </a:endParaRPr>
                    </a:p>
                  </a:txBody>
                  <a:tcPr marL="68580" marR="68580" marT="0" marB="0" anchor="ctr">
                    <a:solidFill>
                      <a:schemeClr val="tx1">
                        <a:lumMod val="65000"/>
                      </a:schemeClr>
                    </a:solidFill>
                  </a:tcPr>
                </a:tc>
                <a:tc>
                  <a:txBody>
                    <a:bodyPr/>
                    <a:lstStyle/>
                    <a:p>
                      <a:pPr algn="r">
                        <a:spcAft>
                          <a:spcPts val="0"/>
                        </a:spcAft>
                      </a:pPr>
                      <a:r>
                        <a:rPr lang="tr-TR" sz="1400" b="1" dirty="0" smtClean="0">
                          <a:effectLst/>
                        </a:rPr>
                        <a:t>35.921</a:t>
                      </a:r>
                      <a:endParaRPr lang="ru-RU" sz="1400" b="1" dirty="0">
                        <a:effectLst/>
                        <a:latin typeface="Times New Roman"/>
                        <a:ea typeface="Times New Roman"/>
                      </a:endParaRPr>
                    </a:p>
                  </a:txBody>
                  <a:tcPr marL="68580" marR="68580" marT="0" marB="0" anchor="ctr"/>
                </a:tc>
                <a:tc>
                  <a:txBody>
                    <a:bodyPr/>
                    <a:lstStyle/>
                    <a:p>
                      <a:pPr algn="r">
                        <a:spcAft>
                          <a:spcPts val="0"/>
                        </a:spcAft>
                      </a:pPr>
                      <a:r>
                        <a:rPr lang="tr-TR" sz="1400" b="1" dirty="0" smtClean="0">
                          <a:effectLst/>
                        </a:rPr>
                        <a:t>23.491</a:t>
                      </a:r>
                      <a:endParaRPr lang="ru-RU" sz="1400" b="1" dirty="0">
                        <a:effectLst/>
                        <a:latin typeface="Times New Roman"/>
                        <a:ea typeface="Times New Roman"/>
                      </a:endParaRPr>
                    </a:p>
                  </a:txBody>
                  <a:tcPr marL="68580" marR="68580" marT="0" marB="0" anchor="ctr"/>
                </a:tc>
                <a:tc>
                  <a:txBody>
                    <a:bodyPr/>
                    <a:lstStyle/>
                    <a:p>
                      <a:pPr algn="r">
                        <a:spcAft>
                          <a:spcPts val="0"/>
                        </a:spcAft>
                      </a:pPr>
                      <a:r>
                        <a:rPr lang="tr-TR" sz="1400" b="1" dirty="0" smtClean="0">
                          <a:effectLst/>
                        </a:rPr>
                        <a:t>59.412</a:t>
                      </a:r>
                      <a:endParaRPr lang="ru-RU" sz="1400" b="1" dirty="0">
                        <a:effectLst/>
                        <a:latin typeface="Times New Roman"/>
                        <a:ea typeface="Times New Roman"/>
                      </a:endParaRPr>
                    </a:p>
                  </a:txBody>
                  <a:tcPr marL="68580" marR="68580" marT="0" marB="0" anchor="ctr"/>
                </a:tc>
                <a:tc>
                  <a:txBody>
                    <a:bodyPr/>
                    <a:lstStyle/>
                    <a:p>
                      <a:pPr algn="r">
                        <a:spcAft>
                          <a:spcPts val="0"/>
                        </a:spcAft>
                      </a:pPr>
                      <a:r>
                        <a:rPr lang="tr-TR" sz="1400" b="1" dirty="0" smtClean="0">
                          <a:effectLst/>
                        </a:rPr>
                        <a:t>12.430</a:t>
                      </a:r>
                      <a:endParaRPr lang="ru-RU" sz="1400" b="1" dirty="0">
                        <a:effectLst/>
                        <a:latin typeface="Times New Roman"/>
                        <a:ea typeface="Times New Roman"/>
                      </a:endParaRPr>
                    </a:p>
                  </a:txBody>
                  <a:tcPr marL="68580" marR="68580" marT="0" marB="0" anchor="ctr"/>
                </a:tc>
              </a:tr>
            </a:tbl>
          </a:graphicData>
        </a:graphic>
      </p:graphicFrame>
      <p:sp>
        <p:nvSpPr>
          <p:cNvPr id="3" name="Metin kutusu 2"/>
          <p:cNvSpPr txBox="1"/>
          <p:nvPr/>
        </p:nvSpPr>
        <p:spPr>
          <a:xfrm>
            <a:off x="69750" y="1052736"/>
            <a:ext cx="8822730" cy="674031"/>
          </a:xfrm>
          <a:prstGeom prst="rect">
            <a:avLst/>
          </a:prstGeom>
          <a:noFill/>
        </p:spPr>
        <p:txBody>
          <a:bodyPr wrap="square" rtlCol="0">
            <a:spAutoFit/>
          </a:bodyPr>
          <a:lstStyle/>
          <a:p>
            <a:pPr algn="ctr">
              <a:lnSpc>
                <a:spcPct val="110000"/>
              </a:lnSpc>
              <a:spcBef>
                <a:spcPct val="20000"/>
              </a:spcBef>
            </a:pPr>
            <a:r>
              <a:rPr lang="tr-TR" b="1" u="sng">
                <a:solidFill>
                  <a:schemeClr val="bg1"/>
                </a:solidFill>
              </a:rPr>
              <a:t>KAZAKİSTAN’IN TÜRKİYE İLE DIŞ TİCARETİ (milyon USD)</a:t>
            </a:r>
          </a:p>
          <a:p>
            <a:pPr algn="ctr"/>
            <a:r>
              <a:rPr lang="tr-TR" b="1">
                <a:solidFill>
                  <a:srgbClr val="FF0000"/>
                </a:solidFill>
              </a:rPr>
              <a:t>(K.C. Gümrük İdaresi Verilerine Göre)</a:t>
            </a:r>
            <a:endParaRPr lang="tr-TR" b="1" dirty="0">
              <a:solidFill>
                <a:srgbClr val="FF0000"/>
              </a:solidFill>
            </a:endParaRPr>
          </a:p>
        </p:txBody>
      </p:sp>
    </p:spTree>
    <p:extLst>
      <p:ext uri="{BB962C8B-B14F-4D97-AF65-F5344CB8AC3E}">
        <p14:creationId xmlns:p14="http://schemas.microsoft.com/office/powerpoint/2010/main" val="28356937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66568"/>
            <a:ext cx="8784976" cy="1631216"/>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r>
              <a:rPr lang="tr-TR" sz="2000" b="1" dirty="0" smtClean="0">
                <a:solidFill>
                  <a:schemeClr val="bg1"/>
                </a:solidFill>
              </a:rPr>
              <a:t>Tarım </a:t>
            </a:r>
            <a:r>
              <a:rPr lang="tr-TR" sz="2000" b="1" dirty="0">
                <a:solidFill>
                  <a:schemeClr val="bg1"/>
                </a:solidFill>
              </a:rPr>
              <a:t>ve Gıda Ürünleri:</a:t>
            </a:r>
            <a:r>
              <a:rPr lang="tr-TR" sz="2000" dirty="0">
                <a:solidFill>
                  <a:schemeClr val="bg1"/>
                </a:solidFill>
              </a:rPr>
              <a:t> Pamuk, </a:t>
            </a:r>
            <a:r>
              <a:rPr lang="tr-TR" sz="2000" dirty="0" smtClean="0">
                <a:solidFill>
                  <a:schemeClr val="bg1"/>
                </a:solidFill>
              </a:rPr>
              <a:t>Buğday ve Ham deri </a:t>
            </a:r>
          </a:p>
          <a:p>
            <a:endParaRPr lang="tr-TR" sz="2000" dirty="0">
              <a:solidFill>
                <a:schemeClr val="bg1"/>
              </a:solidFill>
            </a:endParaRPr>
          </a:p>
          <a:p>
            <a:r>
              <a:rPr lang="tr-TR" sz="2000" b="1" dirty="0">
                <a:solidFill>
                  <a:schemeClr val="bg1"/>
                </a:solidFill>
              </a:rPr>
              <a:t>Sanayi Ürünleri: </a:t>
            </a:r>
            <a:r>
              <a:rPr lang="tr-TR" sz="2000" dirty="0">
                <a:solidFill>
                  <a:schemeClr val="bg1"/>
                </a:solidFill>
              </a:rPr>
              <a:t>Ham Petrol Türevleri, </a:t>
            </a:r>
            <a:r>
              <a:rPr lang="tr-TR" sz="2000" dirty="0" smtClean="0">
                <a:solidFill>
                  <a:schemeClr val="bg1"/>
                </a:solidFill>
              </a:rPr>
              <a:t>Doğalgazlar, Blister </a:t>
            </a:r>
            <a:r>
              <a:rPr lang="tr-TR" sz="2000" dirty="0">
                <a:solidFill>
                  <a:schemeClr val="bg1"/>
                </a:solidFill>
              </a:rPr>
              <a:t>Bakır,  Çinko, </a:t>
            </a:r>
            <a:r>
              <a:rPr lang="tr-TR" sz="2000" dirty="0" smtClean="0">
                <a:solidFill>
                  <a:schemeClr val="bg1"/>
                </a:solidFill>
              </a:rPr>
              <a:t>Aluminyum</a:t>
            </a:r>
            <a:r>
              <a:rPr lang="tr-TR" sz="2000" dirty="0">
                <a:solidFill>
                  <a:schemeClr val="bg1"/>
                </a:solidFill>
              </a:rPr>
              <a:t>, </a:t>
            </a:r>
            <a:r>
              <a:rPr lang="tr-TR" sz="2000" dirty="0" smtClean="0">
                <a:solidFill>
                  <a:schemeClr val="bg1"/>
                </a:solidFill>
              </a:rPr>
              <a:t>Altın ve Demir-Çelik</a:t>
            </a:r>
            <a:endParaRPr lang="en-US" sz="2000" dirty="0" smtClean="0">
              <a:solidFill>
                <a:schemeClr val="bg1"/>
              </a:solidFill>
            </a:endParaRPr>
          </a:p>
          <a:p>
            <a:endParaRPr lang="tr-TR" sz="2000" dirty="0"/>
          </a:p>
        </p:txBody>
      </p:sp>
      <p:sp>
        <p:nvSpPr>
          <p:cNvPr id="7" name="Rectangle 7"/>
          <p:cNvSpPr>
            <a:spLocks noChangeArrowheads="1"/>
          </p:cNvSpPr>
          <p:nvPr/>
        </p:nvSpPr>
        <p:spPr bwMode="auto">
          <a:xfrm>
            <a:off x="107504" y="1484084"/>
            <a:ext cx="8424936" cy="2862322"/>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r>
              <a:rPr lang="tr-TR" sz="2000" b="1" dirty="0">
                <a:solidFill>
                  <a:schemeClr val="bg1"/>
                </a:solidFill>
              </a:rPr>
              <a:t>Tarım ve Gıda Ürünleri:</a:t>
            </a:r>
            <a:r>
              <a:rPr lang="tr-TR" sz="2000" dirty="0">
                <a:solidFill>
                  <a:schemeClr val="bg1"/>
                </a:solidFill>
              </a:rPr>
              <a:t> Şekerli ve Çikolatalı Mamuller, </a:t>
            </a:r>
            <a:r>
              <a:rPr lang="tr-TR" sz="2000" dirty="0" smtClean="0">
                <a:solidFill>
                  <a:schemeClr val="bg1"/>
                </a:solidFill>
              </a:rPr>
              <a:t>T</a:t>
            </a:r>
            <a:r>
              <a:rPr lang="en-US" sz="2000" dirty="0" smtClean="0">
                <a:solidFill>
                  <a:schemeClr val="bg1"/>
                </a:solidFill>
              </a:rPr>
              <a:t>ohum</a:t>
            </a:r>
            <a:r>
              <a:rPr lang="tr-TR" sz="2000" dirty="0" smtClean="0">
                <a:solidFill>
                  <a:schemeClr val="bg1"/>
                </a:solidFill>
              </a:rPr>
              <a:t>, Fide</a:t>
            </a:r>
            <a:r>
              <a:rPr lang="en-US" sz="2000" dirty="0" smtClean="0">
                <a:solidFill>
                  <a:schemeClr val="bg1"/>
                </a:solidFill>
              </a:rPr>
              <a:t>,</a:t>
            </a:r>
            <a:r>
              <a:rPr lang="tr-TR" sz="2000" dirty="0" smtClean="0">
                <a:solidFill>
                  <a:schemeClr val="bg1"/>
                </a:solidFill>
              </a:rPr>
              <a:t>Tarım Alet ve Makinaları</a:t>
            </a:r>
            <a:r>
              <a:rPr lang="en-US" sz="2000" dirty="0" smtClean="0">
                <a:solidFill>
                  <a:schemeClr val="bg1"/>
                </a:solidFill>
              </a:rPr>
              <a:t>,</a:t>
            </a:r>
            <a:r>
              <a:rPr lang="tr-TR" sz="2000" dirty="0" smtClean="0">
                <a:solidFill>
                  <a:schemeClr val="bg1"/>
                </a:solidFill>
              </a:rPr>
              <a:t>Meyve </a:t>
            </a:r>
            <a:r>
              <a:rPr lang="tr-TR" sz="2000" dirty="0">
                <a:solidFill>
                  <a:schemeClr val="bg1"/>
                </a:solidFill>
              </a:rPr>
              <a:t>Suyu, Bitkisel Yağlar</a:t>
            </a:r>
            <a:r>
              <a:rPr lang="tr-TR" sz="2000" dirty="0" smtClean="0">
                <a:solidFill>
                  <a:schemeClr val="bg1"/>
                </a:solidFill>
              </a:rPr>
              <a:t>, </a:t>
            </a:r>
            <a:r>
              <a:rPr lang="tr-TR" sz="2000" dirty="0">
                <a:solidFill>
                  <a:schemeClr val="bg1"/>
                </a:solidFill>
              </a:rPr>
              <a:t>Bisküvi, Çay, Kesme Çiçek, </a:t>
            </a:r>
            <a:r>
              <a:rPr lang="tr-TR" sz="2000" dirty="0" smtClean="0">
                <a:solidFill>
                  <a:schemeClr val="bg1"/>
                </a:solidFill>
              </a:rPr>
              <a:t>Zeytinyağı</a:t>
            </a:r>
          </a:p>
          <a:p>
            <a:endParaRPr lang="tr-TR" sz="2000" dirty="0">
              <a:solidFill>
                <a:schemeClr val="bg1"/>
              </a:solidFill>
            </a:endParaRPr>
          </a:p>
          <a:p>
            <a:r>
              <a:rPr lang="tr-TR" sz="2000" b="1" dirty="0">
                <a:solidFill>
                  <a:schemeClr val="bg1"/>
                </a:solidFill>
              </a:rPr>
              <a:t>Sanayi Ürünleri: </a:t>
            </a:r>
            <a:r>
              <a:rPr lang="tr-TR" sz="2000" dirty="0">
                <a:solidFill>
                  <a:schemeClr val="bg1"/>
                </a:solidFill>
              </a:rPr>
              <a:t>Otomotiv Ana ve Yan Sanayi, İş ve Maden Makineleri, İlaç Sanayi, Beyaz Eşya, İnşaat Malzemeleri, Kâğıt ve Karton Ürünleri, Temizlik Maddeleri, Mobilya, Doğal Taşlar, Hazır Giyim, Gıda İşleme Makineleri, </a:t>
            </a:r>
            <a:r>
              <a:rPr lang="tr-TR" sz="2000" dirty="0" smtClean="0">
                <a:solidFill>
                  <a:schemeClr val="bg1"/>
                </a:solidFill>
              </a:rPr>
              <a:t>Halı, Ev Tekstili</a:t>
            </a:r>
          </a:p>
          <a:p>
            <a:endParaRPr lang="tr-TR" sz="2000" dirty="0">
              <a:solidFill>
                <a:schemeClr val="bg1"/>
              </a:solidFill>
            </a:endParaRPr>
          </a:p>
        </p:txBody>
      </p:sp>
      <p:sp>
        <p:nvSpPr>
          <p:cNvPr id="2" name="Metin kutusu 1"/>
          <p:cNvSpPr txBox="1"/>
          <p:nvPr/>
        </p:nvSpPr>
        <p:spPr>
          <a:xfrm>
            <a:off x="107504" y="1124744"/>
            <a:ext cx="8784976" cy="369332"/>
          </a:xfrm>
          <a:prstGeom prst="rect">
            <a:avLst/>
          </a:prstGeom>
          <a:noFill/>
        </p:spPr>
        <p:txBody>
          <a:bodyPr wrap="square" rtlCol="0">
            <a:spAutoFit/>
          </a:bodyPr>
          <a:lstStyle/>
          <a:p>
            <a:pPr algn="ctr"/>
            <a:r>
              <a:rPr lang="tr-TR" b="1" dirty="0">
                <a:solidFill>
                  <a:schemeClr val="bg1">
                    <a:lumMod val="95000"/>
                    <a:lumOff val="5000"/>
                  </a:schemeClr>
                </a:solidFill>
              </a:rPr>
              <a:t>İHRACATIMIZDA POTANSİYEL ARZ EDEN ÜRÜNLER</a:t>
            </a:r>
          </a:p>
        </p:txBody>
      </p:sp>
      <p:sp>
        <p:nvSpPr>
          <p:cNvPr id="3" name="Metin kutusu 2"/>
          <p:cNvSpPr txBox="1"/>
          <p:nvPr/>
        </p:nvSpPr>
        <p:spPr>
          <a:xfrm>
            <a:off x="1826022" y="4348531"/>
            <a:ext cx="5347939" cy="369332"/>
          </a:xfrm>
          <a:prstGeom prst="rect">
            <a:avLst/>
          </a:prstGeom>
          <a:noFill/>
        </p:spPr>
        <p:txBody>
          <a:bodyPr wrap="none" rtlCol="0">
            <a:spAutoFit/>
          </a:bodyPr>
          <a:lstStyle/>
          <a:p>
            <a:pPr algn="ctr"/>
            <a:r>
              <a:rPr lang="tr-TR" b="1" dirty="0">
                <a:solidFill>
                  <a:schemeClr val="bg1">
                    <a:lumMod val="95000"/>
                    <a:lumOff val="5000"/>
                  </a:schemeClr>
                </a:solidFill>
              </a:rPr>
              <a:t>İTHALATIMIZDA POTANSİYEL ARZ EDEN ÜRÜNLER</a:t>
            </a:r>
            <a:endParaRPr lang="tr-TR" dirty="0">
              <a:solidFill>
                <a:schemeClr val="bg1">
                  <a:lumMod val="95000"/>
                  <a:lumOff val="5000"/>
                </a:schemeClr>
              </a:solidFill>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484784"/>
            <a:ext cx="8568952" cy="2160240"/>
          </a:xfrm>
        </p:spPr>
        <p:txBody>
          <a:bodyPr>
            <a:noAutofit/>
          </a:bodyPr>
          <a:lstStyle/>
          <a:p>
            <a:pPr marL="0" indent="0" defTabSz="914400">
              <a:buNone/>
            </a:pPr>
            <a:r>
              <a:rPr lang="tr-TR" sz="1600" dirty="0">
                <a:solidFill>
                  <a:schemeClr val="bg1"/>
                </a:solidFill>
              </a:rPr>
              <a:t>LOJİSTİK</a:t>
            </a:r>
            <a:endParaRPr lang="ru-RU" sz="1600" dirty="0">
              <a:solidFill>
                <a:schemeClr val="bg1"/>
              </a:solidFill>
            </a:endParaRPr>
          </a:p>
          <a:p>
            <a:pPr marL="0" indent="0" defTabSz="914400">
              <a:buNone/>
            </a:pPr>
            <a:r>
              <a:rPr lang="tr-TR" sz="1600" dirty="0">
                <a:solidFill>
                  <a:schemeClr val="bg1"/>
                </a:solidFill>
              </a:rPr>
              <a:t>Kazakistan çok büyük bir coğrafyayı kapsayan, nüfusun oldukça dağınık olduğu (km2'ye 6,15) bir ülkedir. Ülkede en çok nüfusa sahip beş şehir olan Almatı (1,129 milyon), Karaganda (437 bin), Çimkent (360 bin), Astana (313 bin) ve Öskemen (311 bin) Bu durumda ülkenin kuzey-güney ve doğu-batı arası uzaklıkları dikkate alındığında, ürünlerin sadece Kazakistan'a girmesinin yeterli olmayacağı, ülke içerisindeki dağıtımının da iyi organize edilmesi gerektiği görülecektir</a:t>
            </a:r>
            <a:r>
              <a:rPr lang="tr-TR" sz="1600" dirty="0"/>
              <a:t>.</a:t>
            </a:r>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41415"/>
            <a:ext cx="4824536" cy="28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793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0728"/>
            <a:ext cx="8229600" cy="5976664"/>
          </a:xfrm>
        </p:spPr>
        <p:txBody>
          <a:bodyPr>
            <a:noAutofit/>
          </a:bodyPr>
          <a:lstStyle/>
          <a:p>
            <a:pPr algn="just"/>
            <a:r>
              <a:rPr lang="tr-TR" sz="1400" dirty="0">
                <a:solidFill>
                  <a:schemeClr val="bg1"/>
                </a:solidFill>
              </a:rPr>
              <a:t>Aşağıda bu rotaların belli başlıları gösterilmekte olup, bunların dışında da bazı alternatif güzergahlar mevcuttur. Gerek Rusya üzerinden, gerekse İran üzerinden yapılan taşımacılıkta mesafeler birbirine çok yakındır. Ancak, geçişler ile ilgili prosedür ve süre yönünden farklılıklar bulunmaktadır. Türkiye'den Kazakistan'a ihracat süresi, mevsim şartlarına ve kullanılan rotaya göre 10 ile 20 gün arasında değişmektedir. Taşıma ücretleri ise, yine mevsime ve kullanılan taşıma yöntemine bağlı olarak, 9.000-13.000 ABD Doları arasında değişmektedir.</a:t>
            </a:r>
            <a:endParaRPr lang="ru-RU" sz="1400" dirty="0">
              <a:solidFill>
                <a:schemeClr val="bg1"/>
              </a:solidFill>
            </a:endParaRPr>
          </a:p>
          <a:p>
            <a:r>
              <a:rPr lang="tr-TR" sz="1400" dirty="0">
                <a:solidFill>
                  <a:schemeClr val="bg1"/>
                </a:solidFill>
              </a:rPr>
              <a:t>Karayolu</a:t>
            </a:r>
            <a:endParaRPr lang="ru-RU" sz="1400" dirty="0">
              <a:solidFill>
                <a:schemeClr val="bg1"/>
              </a:solidFill>
            </a:endParaRPr>
          </a:p>
          <a:p>
            <a:pPr lvl="0"/>
            <a:r>
              <a:rPr lang="tr-TR" sz="1400" dirty="0">
                <a:solidFill>
                  <a:schemeClr val="bg1"/>
                </a:solidFill>
              </a:rPr>
              <a:t>İstanbul- Zonguldak- Kırım - Rostov - Astrahan- Uralsk- Atrau- Aktöbe- Kostanay- Petropavlovsk</a:t>
            </a:r>
            <a:endParaRPr lang="ru-RU" sz="1400" dirty="0">
              <a:solidFill>
                <a:schemeClr val="bg1"/>
              </a:solidFill>
            </a:endParaRPr>
          </a:p>
          <a:p>
            <a:pPr lvl="0"/>
            <a:r>
              <a:rPr lang="tr-TR" sz="1400" dirty="0">
                <a:solidFill>
                  <a:schemeClr val="bg1"/>
                </a:solidFill>
              </a:rPr>
              <a:t>İstanbul- Odessa - Rusya- Kazakistan</a:t>
            </a:r>
            <a:endParaRPr lang="ru-RU" sz="1400" dirty="0">
              <a:solidFill>
                <a:schemeClr val="bg1"/>
              </a:solidFill>
            </a:endParaRPr>
          </a:p>
          <a:p>
            <a:pPr lvl="0"/>
            <a:r>
              <a:rPr lang="tr-TR" sz="1400" dirty="0">
                <a:solidFill>
                  <a:schemeClr val="bg1"/>
                </a:solidFill>
              </a:rPr>
              <a:t>İstanbul- Hopa- Tiflis - Bakü - Hazar Denizi- Aktau</a:t>
            </a:r>
            <a:endParaRPr lang="ru-RU" sz="1400" dirty="0">
              <a:solidFill>
                <a:schemeClr val="bg1"/>
              </a:solidFill>
            </a:endParaRPr>
          </a:p>
          <a:p>
            <a:pPr lvl="0"/>
            <a:r>
              <a:rPr lang="tr-TR" sz="1400" dirty="0">
                <a:solidFill>
                  <a:schemeClr val="bg1"/>
                </a:solidFill>
              </a:rPr>
              <a:t>İstanbul- İran- Türkmenistan- Özbekistan- Kazakistan</a:t>
            </a:r>
            <a:endParaRPr lang="ru-RU" sz="1400" dirty="0">
              <a:solidFill>
                <a:schemeClr val="bg1"/>
              </a:solidFill>
            </a:endParaRPr>
          </a:p>
          <a:p>
            <a:r>
              <a:rPr lang="tr-TR" sz="1400" dirty="0">
                <a:solidFill>
                  <a:schemeClr val="bg1"/>
                </a:solidFill>
              </a:rPr>
              <a:t>Demiryolu</a:t>
            </a:r>
            <a:endParaRPr lang="ru-RU" sz="1400" dirty="0">
              <a:solidFill>
                <a:schemeClr val="bg1"/>
              </a:solidFill>
            </a:endParaRPr>
          </a:p>
          <a:p>
            <a:pPr lvl="0"/>
            <a:r>
              <a:rPr lang="tr-TR" sz="1400" dirty="0">
                <a:solidFill>
                  <a:schemeClr val="bg1"/>
                </a:solidFill>
              </a:rPr>
              <a:t>İran- Türkmenistan- Tacikistan- Özbekistan- Kazakistan</a:t>
            </a:r>
            <a:endParaRPr lang="ru-RU" sz="1400" dirty="0">
              <a:solidFill>
                <a:schemeClr val="bg1"/>
              </a:solidFill>
            </a:endParaRPr>
          </a:p>
          <a:p>
            <a:pPr lvl="0"/>
            <a:r>
              <a:rPr lang="tr-TR" sz="1400" dirty="0">
                <a:solidFill>
                  <a:schemeClr val="bg1"/>
                </a:solidFill>
              </a:rPr>
              <a:t>İstanbul- Samsun- Novorossisk - Kazakistan</a:t>
            </a:r>
            <a:endParaRPr lang="ru-RU" sz="1400" dirty="0">
              <a:solidFill>
                <a:schemeClr val="bg1"/>
              </a:solidFill>
            </a:endParaRPr>
          </a:p>
          <a:p>
            <a:r>
              <a:rPr lang="tr-TR" sz="1400" dirty="0">
                <a:solidFill>
                  <a:schemeClr val="bg1"/>
                </a:solidFill>
              </a:rPr>
              <a:t>Derince- Odessa- Rusya- Kazakistan</a:t>
            </a:r>
            <a:endParaRPr lang="ru-RU" sz="1400" dirty="0">
              <a:solidFill>
                <a:schemeClr val="bg1"/>
              </a:solidFill>
            </a:endParaRPr>
          </a:p>
        </p:txBody>
      </p:sp>
    </p:spTree>
    <p:extLst>
      <p:ext uri="{BB962C8B-B14F-4D97-AF65-F5344CB8AC3E}">
        <p14:creationId xmlns:p14="http://schemas.microsoft.com/office/powerpoint/2010/main" val="124232550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376738" y="1647825"/>
            <a:ext cx="184150" cy="366713"/>
          </a:xfrm>
          <a:prstGeom prst="rect">
            <a:avLst/>
          </a:prstGeom>
          <a:noFill/>
          <a:ln w="9525">
            <a:noFill/>
            <a:miter lim="800000"/>
            <a:headEnd/>
            <a:tailEnd/>
          </a:ln>
          <a:effectLst/>
        </p:spPr>
        <p:txBody>
          <a:bodyPr wrap="none">
            <a:spAutoFit/>
          </a:bodyPr>
          <a:lstStyle/>
          <a:p>
            <a:endParaRPr lang="en-US" sz="1800" dirty="0">
              <a:latin typeface="Arial" charset="0"/>
            </a:endParaRPr>
          </a:p>
        </p:txBody>
      </p:sp>
      <p:sp>
        <p:nvSpPr>
          <p:cNvPr id="8" name="Rectangle 12"/>
          <p:cNvSpPr>
            <a:spLocks noChangeArrowheads="1"/>
          </p:cNvSpPr>
          <p:nvPr/>
        </p:nvSpPr>
        <p:spPr bwMode="auto">
          <a:xfrm>
            <a:off x="5919788" y="1484784"/>
            <a:ext cx="3224212" cy="2557623"/>
          </a:xfrm>
          <a:prstGeom prst="rect">
            <a:avLst/>
          </a:prstGeom>
          <a:blipFill>
            <a:blip r:embed="rId3" cstate="print"/>
            <a:tile tx="0" ty="0" sx="100000" sy="100000" flip="none" algn="tl"/>
          </a:blipFill>
          <a:ln w="9525">
            <a:noFill/>
            <a:miter lim="800000"/>
            <a:headEnd/>
            <a:tailEnd/>
          </a:ln>
          <a:effectLst/>
        </p:spPr>
        <p:txBody>
          <a:bodyPr>
            <a:spAutoFit/>
          </a:bodyPr>
          <a:lstStyle/>
          <a:p>
            <a:pPr>
              <a:lnSpc>
                <a:spcPct val="110000"/>
              </a:lnSpc>
              <a:spcBef>
                <a:spcPct val="20000"/>
              </a:spcBef>
            </a:pPr>
            <a:r>
              <a:rPr lang="en-US" sz="1800" b="1" u="sng" dirty="0">
                <a:solidFill>
                  <a:srgbClr val="FF0000"/>
                </a:solidFill>
                <a:latin typeface="Arial" charset="0"/>
              </a:rPr>
              <a:t>SINIRLAR</a:t>
            </a:r>
            <a:r>
              <a:rPr lang="en-US" sz="1800" dirty="0">
                <a:solidFill>
                  <a:schemeClr val="bg1"/>
                </a:solidFill>
                <a:latin typeface="Arial" charset="0"/>
              </a:rPr>
              <a:t>		</a:t>
            </a:r>
            <a:endParaRPr lang="tr-TR" sz="1800" dirty="0">
              <a:solidFill>
                <a:schemeClr val="bg1"/>
              </a:solidFill>
              <a:latin typeface="Arial" charset="0"/>
            </a:endParaRPr>
          </a:p>
          <a:p>
            <a:pPr>
              <a:lnSpc>
                <a:spcPct val="110000"/>
              </a:lnSpc>
              <a:spcBef>
                <a:spcPct val="20000"/>
              </a:spcBef>
              <a:buFontTx/>
              <a:buChar char="•"/>
            </a:pPr>
            <a:r>
              <a:rPr lang="en-US" sz="1800" b="1" dirty="0">
                <a:solidFill>
                  <a:schemeClr val="bg1"/>
                </a:solidFill>
                <a:latin typeface="Arial" charset="0"/>
              </a:rPr>
              <a:t>Toplam 	12,012 km</a:t>
            </a:r>
            <a:r>
              <a:rPr lang="en-US" sz="1800" dirty="0">
                <a:solidFill>
                  <a:schemeClr val="bg1"/>
                </a:solidFill>
                <a:latin typeface="Arial" charset="0"/>
              </a:rPr>
              <a:t>.</a:t>
            </a:r>
            <a:endParaRPr lang="tr-TR" sz="1800" dirty="0">
              <a:solidFill>
                <a:schemeClr val="bg1"/>
              </a:solidFill>
              <a:latin typeface="Arial" charset="0"/>
            </a:endParaRPr>
          </a:p>
          <a:p>
            <a:pPr>
              <a:lnSpc>
                <a:spcPct val="110000"/>
              </a:lnSpc>
              <a:spcBef>
                <a:spcPct val="20000"/>
              </a:spcBef>
              <a:buFontTx/>
              <a:buChar char="•"/>
            </a:pPr>
            <a:r>
              <a:rPr lang="en-US" sz="1800" b="1" dirty="0">
                <a:solidFill>
                  <a:schemeClr val="bg1"/>
                </a:solidFill>
                <a:latin typeface="Arial" charset="0"/>
              </a:rPr>
              <a:t>Rusya </a:t>
            </a:r>
            <a:r>
              <a:rPr lang="tr-TR" sz="1800" b="1" dirty="0">
                <a:solidFill>
                  <a:schemeClr val="bg1"/>
                </a:solidFill>
                <a:latin typeface="Arial" charset="0"/>
              </a:rPr>
              <a:t>		</a:t>
            </a:r>
            <a:r>
              <a:rPr lang="en-US" sz="1800" dirty="0">
                <a:solidFill>
                  <a:schemeClr val="bg1"/>
                </a:solidFill>
                <a:latin typeface="Arial" charset="0"/>
              </a:rPr>
              <a:t>  </a:t>
            </a:r>
            <a:r>
              <a:rPr lang="en-US" sz="1800" b="1" dirty="0">
                <a:solidFill>
                  <a:schemeClr val="bg1"/>
                </a:solidFill>
                <a:latin typeface="Arial" charset="0"/>
              </a:rPr>
              <a:t>6,846 km</a:t>
            </a:r>
            <a:r>
              <a:rPr lang="tr-TR" sz="1800" b="1" dirty="0">
                <a:solidFill>
                  <a:schemeClr val="bg1"/>
                </a:solidFill>
                <a:latin typeface="Arial" charset="0"/>
              </a:rPr>
              <a:t>.</a:t>
            </a:r>
          </a:p>
          <a:p>
            <a:pPr>
              <a:lnSpc>
                <a:spcPct val="110000"/>
              </a:lnSpc>
              <a:spcBef>
                <a:spcPct val="20000"/>
              </a:spcBef>
              <a:buFontTx/>
              <a:buChar char="•"/>
            </a:pPr>
            <a:r>
              <a:rPr lang="en-US" sz="1800" b="1" dirty="0">
                <a:solidFill>
                  <a:schemeClr val="bg1"/>
                </a:solidFill>
                <a:latin typeface="Arial" charset="0"/>
              </a:rPr>
              <a:t>Özbekistan</a:t>
            </a:r>
            <a:r>
              <a:rPr lang="en-US" sz="1800" dirty="0">
                <a:solidFill>
                  <a:schemeClr val="bg1"/>
                </a:solidFill>
                <a:latin typeface="Arial" charset="0"/>
              </a:rPr>
              <a:t> 	  </a:t>
            </a:r>
            <a:r>
              <a:rPr lang="en-US" sz="1800" b="1" dirty="0">
                <a:solidFill>
                  <a:schemeClr val="bg1"/>
                </a:solidFill>
                <a:latin typeface="Arial" charset="0"/>
              </a:rPr>
              <a:t>2,203 km.</a:t>
            </a:r>
          </a:p>
          <a:p>
            <a:pPr>
              <a:lnSpc>
                <a:spcPct val="110000"/>
              </a:lnSpc>
              <a:spcBef>
                <a:spcPct val="20000"/>
              </a:spcBef>
              <a:buFontTx/>
              <a:buChar char="•"/>
            </a:pPr>
            <a:r>
              <a:rPr lang="en-US" sz="1800" b="1" dirty="0">
                <a:solidFill>
                  <a:schemeClr val="bg1"/>
                </a:solidFill>
                <a:latin typeface="Arial" charset="0"/>
              </a:rPr>
              <a:t>Çin</a:t>
            </a:r>
            <a:r>
              <a:rPr lang="en-US" sz="1800" dirty="0">
                <a:solidFill>
                  <a:schemeClr val="bg1"/>
                </a:solidFill>
                <a:latin typeface="Arial" charset="0"/>
              </a:rPr>
              <a:t> 		  </a:t>
            </a:r>
            <a:r>
              <a:rPr lang="en-US" sz="1800" b="1" dirty="0">
                <a:solidFill>
                  <a:schemeClr val="bg1"/>
                </a:solidFill>
                <a:latin typeface="Arial" charset="0"/>
              </a:rPr>
              <a:t>1,533 km,</a:t>
            </a:r>
            <a:endParaRPr lang="tr-TR" sz="1800" b="1" dirty="0">
              <a:solidFill>
                <a:schemeClr val="bg1"/>
              </a:solidFill>
              <a:latin typeface="Arial" charset="0"/>
            </a:endParaRPr>
          </a:p>
          <a:p>
            <a:pPr>
              <a:lnSpc>
                <a:spcPct val="110000"/>
              </a:lnSpc>
              <a:spcBef>
                <a:spcPct val="20000"/>
              </a:spcBef>
              <a:buFontTx/>
              <a:buChar char="•"/>
            </a:pPr>
            <a:r>
              <a:rPr lang="en-US" sz="1800" b="1" dirty="0">
                <a:solidFill>
                  <a:schemeClr val="bg1"/>
                </a:solidFill>
                <a:latin typeface="Arial" charset="0"/>
              </a:rPr>
              <a:t>Kirgızistan</a:t>
            </a:r>
            <a:r>
              <a:rPr lang="en-US" sz="1800" dirty="0">
                <a:solidFill>
                  <a:schemeClr val="bg1"/>
                </a:solidFill>
                <a:latin typeface="Arial" charset="0"/>
              </a:rPr>
              <a:t> 	  </a:t>
            </a:r>
            <a:r>
              <a:rPr lang="en-US" sz="1800" b="1" dirty="0">
                <a:solidFill>
                  <a:schemeClr val="bg1"/>
                </a:solidFill>
                <a:latin typeface="Arial" charset="0"/>
              </a:rPr>
              <a:t>1,051 km,</a:t>
            </a:r>
            <a:r>
              <a:rPr lang="en-US" sz="1800" dirty="0">
                <a:solidFill>
                  <a:schemeClr val="bg1"/>
                </a:solidFill>
                <a:latin typeface="Arial" charset="0"/>
              </a:rPr>
              <a:t> </a:t>
            </a:r>
            <a:endParaRPr lang="tr-TR" sz="1800" dirty="0">
              <a:solidFill>
                <a:schemeClr val="bg1"/>
              </a:solidFill>
              <a:latin typeface="Arial" charset="0"/>
            </a:endParaRPr>
          </a:p>
          <a:p>
            <a:pPr>
              <a:lnSpc>
                <a:spcPct val="110000"/>
              </a:lnSpc>
              <a:spcBef>
                <a:spcPct val="20000"/>
              </a:spcBef>
              <a:buFontTx/>
              <a:buChar char="•"/>
            </a:pPr>
            <a:r>
              <a:rPr lang="en-US" sz="1800" b="1" dirty="0">
                <a:solidFill>
                  <a:schemeClr val="bg1"/>
                </a:solidFill>
                <a:latin typeface="Arial" charset="0"/>
              </a:rPr>
              <a:t>Türkmenistan</a:t>
            </a:r>
            <a:r>
              <a:rPr lang="en-US" sz="1800" dirty="0">
                <a:solidFill>
                  <a:schemeClr val="bg1"/>
                </a:solidFill>
                <a:latin typeface="Arial" charset="0"/>
              </a:rPr>
              <a:t> 	</a:t>
            </a:r>
            <a:r>
              <a:rPr lang="tr-TR" sz="1800" dirty="0">
                <a:solidFill>
                  <a:schemeClr val="bg1"/>
                </a:solidFill>
                <a:latin typeface="Arial" charset="0"/>
              </a:rPr>
              <a:t>   </a:t>
            </a:r>
            <a:r>
              <a:rPr lang="en-US" sz="1800" dirty="0">
                <a:solidFill>
                  <a:schemeClr val="bg1"/>
                </a:solidFill>
                <a:latin typeface="Arial" charset="0"/>
              </a:rPr>
              <a:t>  </a:t>
            </a:r>
            <a:r>
              <a:rPr lang="en-US" sz="1800" b="1" dirty="0" smtClean="0">
                <a:solidFill>
                  <a:schemeClr val="bg1"/>
                </a:solidFill>
                <a:latin typeface="Arial" charset="0"/>
              </a:rPr>
              <a:t>379</a:t>
            </a:r>
            <a:r>
              <a:rPr lang="tr-TR" sz="1800" b="1" dirty="0" smtClean="0">
                <a:solidFill>
                  <a:schemeClr val="bg1"/>
                </a:solidFill>
                <a:latin typeface="Arial" charset="0"/>
              </a:rPr>
              <a:t> </a:t>
            </a:r>
            <a:r>
              <a:rPr lang="en-US" sz="1800" b="1" dirty="0" smtClean="0">
                <a:solidFill>
                  <a:schemeClr val="bg1"/>
                </a:solidFill>
                <a:latin typeface="Arial" charset="0"/>
              </a:rPr>
              <a:t>km</a:t>
            </a:r>
            <a:r>
              <a:rPr lang="tr-TR" b="1" dirty="0" smtClean="0">
                <a:solidFill>
                  <a:schemeClr val="bg1"/>
                </a:solidFill>
                <a:latin typeface="Arial" charset="0"/>
              </a:rPr>
              <a:t>.</a:t>
            </a:r>
            <a:endParaRPr lang="tr-TR" sz="1800" b="1" dirty="0">
              <a:solidFill>
                <a:schemeClr val="bg1"/>
              </a:solidFill>
              <a:latin typeface="Arial"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89" y="1484784"/>
            <a:ext cx="5889699" cy="4172413"/>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2204864"/>
            <a:ext cx="8064896" cy="4524315"/>
          </a:xfrm>
          <a:prstGeom prst="rect">
            <a:avLst/>
          </a:prstGeom>
        </p:spPr>
        <p:txBody>
          <a:bodyPr wrap="square">
            <a:spAutoFit/>
          </a:bodyPr>
          <a:lstStyle/>
          <a:p>
            <a:pPr marL="457200" indent="-457200"/>
            <a:r>
              <a:rPr lang="tr-TR" b="1" dirty="0">
                <a:solidFill>
                  <a:schemeClr val="bg1"/>
                </a:solidFill>
                <a:latin typeface="Times New Roman" pitchFamily="18" charset="0"/>
                <a:cs typeface="Times New Roman" pitchFamily="18" charset="0"/>
              </a:rPr>
              <a:t>Kazakistan’da;</a:t>
            </a:r>
          </a:p>
          <a:p>
            <a:pPr marL="457200" indent="-457200"/>
            <a:r>
              <a:rPr lang="tr-TR" b="1" dirty="0">
                <a:solidFill>
                  <a:schemeClr val="bg1"/>
                </a:solidFill>
                <a:latin typeface="Times New Roman" pitchFamily="18" charset="0"/>
                <a:cs typeface="Times New Roman" pitchFamily="18" charset="0"/>
              </a:rPr>
              <a:t> </a:t>
            </a:r>
          </a:p>
          <a:p>
            <a:pPr marL="457200" indent="-457200">
              <a:buFontTx/>
              <a:buChar char="-"/>
            </a:pPr>
            <a:r>
              <a:rPr lang="tr-TR" b="1" dirty="0" err="1">
                <a:solidFill>
                  <a:schemeClr val="bg1"/>
                </a:solidFill>
                <a:latin typeface="Times New Roman" pitchFamily="18" charset="0"/>
                <a:cs typeface="Times New Roman" pitchFamily="18" charset="0"/>
              </a:rPr>
              <a:t>Hazırgiyim</a:t>
            </a:r>
            <a:r>
              <a:rPr lang="tr-TR" b="1" dirty="0">
                <a:solidFill>
                  <a:schemeClr val="bg1"/>
                </a:solidFill>
                <a:latin typeface="Times New Roman" pitchFamily="18" charset="0"/>
                <a:cs typeface="Times New Roman" pitchFamily="18" charset="0"/>
              </a:rPr>
              <a:t>, Ev Tekstili, Ayakkabı, Deri</a:t>
            </a:r>
          </a:p>
          <a:p>
            <a:pPr marL="457200" indent="-457200">
              <a:buFontTx/>
              <a:buChar char="-"/>
            </a:pPr>
            <a:r>
              <a:rPr lang="tr-TR" b="1" dirty="0">
                <a:solidFill>
                  <a:schemeClr val="bg1"/>
                </a:solidFill>
                <a:latin typeface="Times New Roman" pitchFamily="18" charset="0"/>
                <a:cs typeface="Times New Roman" pitchFamily="18" charset="0"/>
              </a:rPr>
              <a:t>Tarım, Gıda</a:t>
            </a:r>
          </a:p>
          <a:p>
            <a:pPr marL="457200" indent="-457200">
              <a:buFontTx/>
              <a:buChar char="-"/>
            </a:pPr>
            <a:r>
              <a:rPr lang="tr-TR" b="1" dirty="0">
                <a:solidFill>
                  <a:schemeClr val="bg1"/>
                </a:solidFill>
                <a:latin typeface="Times New Roman" pitchFamily="18" charset="0"/>
                <a:cs typeface="Times New Roman" pitchFamily="18" charset="0"/>
              </a:rPr>
              <a:t>İlaç ve Sağlık ekipmanları</a:t>
            </a:r>
          </a:p>
          <a:p>
            <a:pPr marL="457200" indent="-457200">
              <a:buFontTx/>
              <a:buChar char="-"/>
            </a:pPr>
            <a:r>
              <a:rPr lang="tr-TR" b="1" dirty="0">
                <a:solidFill>
                  <a:schemeClr val="bg1"/>
                </a:solidFill>
                <a:latin typeface="Times New Roman" pitchFamily="18" charset="0"/>
                <a:cs typeface="Times New Roman" pitchFamily="18" charset="0"/>
              </a:rPr>
              <a:t>İnşaat , İnşaat malzemeleri</a:t>
            </a:r>
          </a:p>
          <a:p>
            <a:pPr marL="457200" indent="-457200">
              <a:buFontTx/>
              <a:buChar char="-"/>
            </a:pPr>
            <a:r>
              <a:rPr lang="tr-TR" b="1" dirty="0">
                <a:solidFill>
                  <a:schemeClr val="bg1"/>
                </a:solidFill>
                <a:latin typeface="Times New Roman" pitchFamily="18" charset="0"/>
                <a:cs typeface="Times New Roman" pitchFamily="18" charset="0"/>
              </a:rPr>
              <a:t>Petrol ve Kimya</a:t>
            </a:r>
          </a:p>
          <a:p>
            <a:pPr marL="457200" indent="-457200">
              <a:buFontTx/>
              <a:buChar char="-"/>
            </a:pPr>
            <a:r>
              <a:rPr lang="tr-TR" b="1" dirty="0">
                <a:solidFill>
                  <a:schemeClr val="bg1"/>
                </a:solidFill>
                <a:latin typeface="Times New Roman" pitchFamily="18" charset="0"/>
                <a:cs typeface="Times New Roman" pitchFamily="18" charset="0"/>
              </a:rPr>
              <a:t>Bankacılık</a:t>
            </a:r>
          </a:p>
          <a:p>
            <a:pPr marL="457200" indent="-457200">
              <a:buFontTx/>
              <a:buChar char="-"/>
            </a:pPr>
            <a:r>
              <a:rPr lang="tr-TR" b="1" dirty="0">
                <a:solidFill>
                  <a:schemeClr val="bg1"/>
                </a:solidFill>
                <a:latin typeface="Times New Roman" pitchFamily="18" charset="0"/>
                <a:cs typeface="Times New Roman" pitchFamily="18" charset="0"/>
              </a:rPr>
              <a:t>Otomotiv Ana ve Yan Sanayi</a:t>
            </a:r>
          </a:p>
          <a:p>
            <a:pPr marL="457200" indent="-457200">
              <a:buFontTx/>
              <a:buChar char="-"/>
            </a:pPr>
            <a:r>
              <a:rPr lang="tr-TR" b="1" dirty="0">
                <a:solidFill>
                  <a:schemeClr val="bg1"/>
                </a:solidFill>
                <a:latin typeface="Times New Roman" pitchFamily="18" charset="0"/>
                <a:cs typeface="Times New Roman" pitchFamily="18" charset="0"/>
              </a:rPr>
              <a:t>Isıtma, Soğutma ve Havalandırma Sistemleri</a:t>
            </a:r>
          </a:p>
          <a:p>
            <a:pPr marL="457200" indent="-457200">
              <a:buFontTx/>
              <a:buChar char="-"/>
            </a:pPr>
            <a:r>
              <a:rPr lang="tr-TR" b="1" dirty="0">
                <a:solidFill>
                  <a:schemeClr val="bg1"/>
                </a:solidFill>
                <a:latin typeface="Times New Roman" pitchFamily="18" charset="0"/>
                <a:cs typeface="Times New Roman" pitchFamily="18" charset="0"/>
              </a:rPr>
              <a:t>Endüstriyel Mutfak, Ekipmanları</a:t>
            </a:r>
          </a:p>
          <a:p>
            <a:pPr marL="457200" indent="-457200">
              <a:buFontTx/>
              <a:buChar char="-"/>
            </a:pPr>
            <a:r>
              <a:rPr lang="tr-TR" b="1" dirty="0">
                <a:solidFill>
                  <a:schemeClr val="bg1"/>
                </a:solidFill>
                <a:latin typeface="Times New Roman" pitchFamily="18" charset="0"/>
                <a:cs typeface="Times New Roman" pitchFamily="18" charset="0"/>
              </a:rPr>
              <a:t>Hizmetler  (Otel ve Lokanta İşletmeciliği) </a:t>
            </a:r>
          </a:p>
          <a:p>
            <a:pPr marL="457200" indent="-457200"/>
            <a:endParaRPr lang="tr-TR" b="1" dirty="0">
              <a:solidFill>
                <a:schemeClr val="bg1"/>
              </a:solidFill>
              <a:latin typeface="Times New Roman" pitchFamily="18" charset="0"/>
              <a:cs typeface="Times New Roman" pitchFamily="18" charset="0"/>
            </a:endParaRPr>
          </a:p>
          <a:p>
            <a:pPr marL="457200" indent="-457200"/>
            <a:r>
              <a:rPr lang="tr-TR" b="1" dirty="0">
                <a:solidFill>
                  <a:schemeClr val="bg1"/>
                </a:solidFill>
                <a:latin typeface="Times New Roman" pitchFamily="18" charset="0"/>
                <a:cs typeface="Times New Roman" pitchFamily="18" charset="0"/>
              </a:rPr>
              <a:t>Sektörlerinde Yaklaşık 600’-den  fazlası faaldir.</a:t>
            </a:r>
          </a:p>
          <a:p>
            <a:pPr marL="457200" indent="-457200"/>
            <a:r>
              <a:rPr lang="tr-TR" b="1" dirty="0">
                <a:solidFill>
                  <a:schemeClr val="bg1"/>
                </a:solidFill>
                <a:latin typeface="Times New Roman" pitchFamily="18" charset="0"/>
                <a:cs typeface="Times New Roman" pitchFamily="18" charset="0"/>
              </a:rPr>
              <a:t>100’e yakın </a:t>
            </a:r>
            <a:r>
              <a:rPr lang="tr-TR" b="1" dirty="0" err="1">
                <a:solidFill>
                  <a:schemeClr val="bg1"/>
                </a:solidFill>
                <a:latin typeface="Times New Roman" pitchFamily="18" charset="0"/>
                <a:cs typeface="Times New Roman" pitchFamily="18" charset="0"/>
              </a:rPr>
              <a:t>firmamiz</a:t>
            </a:r>
            <a:r>
              <a:rPr lang="tr-TR" b="1" dirty="0">
                <a:solidFill>
                  <a:schemeClr val="bg1"/>
                </a:solidFill>
                <a:latin typeface="Times New Roman" pitchFamily="18" charset="0"/>
                <a:cs typeface="Times New Roman" pitchFamily="18" charset="0"/>
              </a:rPr>
              <a:t> Yatırımcıdır. </a:t>
            </a:r>
            <a:endParaRPr lang="tr-TR" b="1" dirty="0">
              <a:latin typeface="Times New Roman" pitchFamily="18" charset="0"/>
              <a:cs typeface="Times New Roman" pitchFamily="18" charset="0"/>
            </a:endParaRPr>
          </a:p>
          <a:p>
            <a:pPr marL="457200" indent="-457200"/>
            <a:endParaRPr lang="tr-TR" b="1" dirty="0">
              <a:latin typeface="Times New Roman" pitchFamily="18" charset="0"/>
              <a:cs typeface="Times New Roman" pitchFamily="18" charset="0"/>
            </a:endParaRPr>
          </a:p>
        </p:txBody>
      </p:sp>
      <p:sp>
        <p:nvSpPr>
          <p:cNvPr id="3" name="Dikdörtgen 2"/>
          <p:cNvSpPr/>
          <p:nvPr/>
        </p:nvSpPr>
        <p:spPr>
          <a:xfrm>
            <a:off x="539552" y="1124744"/>
            <a:ext cx="8424936" cy="400110"/>
          </a:xfrm>
          <a:prstGeom prst="rect">
            <a:avLst/>
          </a:prstGeom>
        </p:spPr>
        <p:txBody>
          <a:bodyPr wrap="square">
            <a:spAutoFit/>
          </a:bodyPr>
          <a:lstStyle/>
          <a:p>
            <a:r>
              <a:rPr lang="tr-TR" sz="2000" b="1" dirty="0">
                <a:solidFill>
                  <a:schemeClr val="bg1">
                    <a:lumMod val="95000"/>
                    <a:lumOff val="5000"/>
                  </a:schemeClr>
                </a:solidFill>
                <a:latin typeface="Times New Roman" pitchFamily="18" charset="0"/>
                <a:cs typeface="Times New Roman" pitchFamily="18" charset="0"/>
              </a:rPr>
              <a:t>KAZAKİSTAN’DA TÜRK FİRMALARININ  DURUMU</a:t>
            </a:r>
            <a:endParaRPr lang="tr-TR" sz="2000" dirty="0">
              <a:solidFill>
                <a:schemeClr val="bg1">
                  <a:lumMod val="95000"/>
                  <a:lumOff val="5000"/>
                </a:schemeClr>
              </a:solidFill>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755"/>
          <p:cNvGraphicFramePr>
            <a:graphicFrameLocks/>
          </p:cNvGraphicFramePr>
          <p:nvPr>
            <p:extLst>
              <p:ext uri="{D42A27DB-BD31-4B8C-83A1-F6EECF244321}">
                <p14:modId xmlns:p14="http://schemas.microsoft.com/office/powerpoint/2010/main" val="3521672616"/>
              </p:ext>
            </p:extLst>
          </p:nvPr>
        </p:nvGraphicFramePr>
        <p:xfrm>
          <a:off x="785786" y="1643050"/>
          <a:ext cx="7596336" cy="4737128"/>
        </p:xfrm>
        <a:graphic>
          <a:graphicData uri="http://schemas.openxmlformats.org/drawingml/2006/table">
            <a:tbl>
              <a:tblPr/>
              <a:tblGrid>
                <a:gridCol w="818067"/>
                <a:gridCol w="4029467"/>
                <a:gridCol w="2748802"/>
              </a:tblGrid>
              <a:tr h="476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Sıra No</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Firma Adı</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Sektörleri</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69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1</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GSM Kazakistan</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bg1"/>
                          </a:solidFill>
                          <a:effectLst/>
                          <a:latin typeface="Times New Roman" pitchFamily="18" charset="0"/>
                          <a:cs typeface="Times New Roman" pitchFamily="18" charset="0"/>
                        </a:rPr>
                        <a:t>Telekominikasyon</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269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2</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Anadolu Marketing (Coca Cola)</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Gıda Sanayi</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06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3</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Efes Karaganda Brewery CJSC</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Bira ve Malt sanayi</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269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4</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Borusan </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Lojistik </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76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5</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Sembol İnşaat Turizm Yat. İşl. San. ve Tic. A.Ş. </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Turizm ve Otelcilik, İnşaat</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76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6</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Ahsel İnşaat A.Ş.</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Turizm ve Otelcilik, İnşaat</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6839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7</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Okan Holding Turizm Otelcilik (Sultan Marketing)</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Turizm ve Otelcilik, AVM işletmeciliği, İnşaat, Gıda</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332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8</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Hamle (Ülker Grubu) </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Çikolata ve Bisküvi </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269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9</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İpek Kağıt A.Ş.</a:t>
                      </a:r>
                      <a:endParaRPr kumimoji="0" lang="tr-TR" sz="16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cs typeface="Times New Roman" pitchFamily="18" charset="0"/>
                        </a:rPr>
                        <a:t>Kağıt ürünleri</a:t>
                      </a: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269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endParaRPr lang="en-US" sz="1600"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endParaRPr lang="en-US" sz="1600"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bl>
          </a:graphicData>
        </a:graphic>
      </p:graphicFrame>
      <p:sp>
        <p:nvSpPr>
          <p:cNvPr id="2" name="Dikdörtgen 1"/>
          <p:cNvSpPr/>
          <p:nvPr/>
        </p:nvSpPr>
        <p:spPr>
          <a:xfrm>
            <a:off x="1763688" y="982469"/>
            <a:ext cx="4572000" cy="646331"/>
          </a:xfrm>
          <a:prstGeom prst="rect">
            <a:avLst/>
          </a:prstGeom>
        </p:spPr>
        <p:txBody>
          <a:bodyPr>
            <a:spAutoFit/>
          </a:bodyPr>
          <a:lstStyle/>
          <a:p>
            <a:pPr marL="457200" indent="-457200" algn="ctr"/>
            <a:r>
              <a:rPr lang="tr-TR" b="1" dirty="0">
                <a:solidFill>
                  <a:srgbClr val="FF0000"/>
                </a:solidFill>
              </a:rPr>
              <a:t>KAZAKİSTAN'DA ÖNDE GELEN YATIRIMCI TÜRK FİRMALARI</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6"/>
          <p:cNvGraphicFramePr>
            <a:graphicFrameLocks noGrp="1"/>
          </p:cNvGraphicFramePr>
          <p:nvPr>
            <p:ph idx="1"/>
            <p:extLst>
              <p:ext uri="{D42A27DB-BD31-4B8C-83A1-F6EECF244321}">
                <p14:modId xmlns:p14="http://schemas.microsoft.com/office/powerpoint/2010/main" val="1634820394"/>
              </p:ext>
            </p:extLst>
          </p:nvPr>
        </p:nvGraphicFramePr>
        <p:xfrm>
          <a:off x="0" y="1330850"/>
          <a:ext cx="9144000" cy="4474412"/>
        </p:xfrm>
        <a:graphic>
          <a:graphicData uri="http://schemas.openxmlformats.org/drawingml/2006/table">
            <a:tbl>
              <a:tblPr/>
              <a:tblGrid>
                <a:gridCol w="980343"/>
                <a:gridCol w="5014546"/>
                <a:gridCol w="3149111"/>
              </a:tblGrid>
              <a:tr h="8505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Sıra No</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Firma Adı</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Sektörleri</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8505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10</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KZİBANK- Kazakistan ziraat İnternational Bank</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1"/>
                          </a:solidFill>
                          <a:effectLst/>
                          <a:latin typeface="Times New Roman" pitchFamily="18" charset="0"/>
                          <a:cs typeface="Times New Roman" pitchFamily="18" charset="0"/>
                        </a:rPr>
                        <a:t>Bankacılık</a:t>
                      </a:r>
                      <a:endParaRPr kumimoji="0" lang="tr-TR" sz="2000" b="1"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80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11</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Nobel İlaç Fabrikası</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1"/>
                          </a:solidFill>
                          <a:effectLst/>
                          <a:latin typeface="Times New Roman" pitchFamily="18" charset="0"/>
                          <a:cs typeface="Times New Roman" pitchFamily="18" charset="0"/>
                        </a:rPr>
                        <a:t>İlaç ve Eczacılık</a:t>
                      </a:r>
                      <a:endParaRPr kumimoji="0" lang="tr-TR" sz="2000" b="1"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80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A-Ta Stroy Ltd. Şti.</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İnşaat </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8505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13</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Turkuaz Şirketler Grubu</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Gıda, İnşaat, Ağır iş makineleri  ve lojistik</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80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14</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Turkuaz YDA Stroy</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Times New Roman" pitchFamily="18" charset="0"/>
                          <a:cs typeface="Times New Roman" pitchFamily="18" charset="0"/>
                        </a:rPr>
                        <a:t>İnşaat </a:t>
                      </a: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480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endParaRPr lang="tr-T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endParaRPr lang="tr-TR"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bl>
          </a:graphicData>
        </a:graphic>
      </p:graphicFrame>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9532" y="2348880"/>
            <a:ext cx="8424936" cy="3416320"/>
          </a:xfrm>
          <a:prstGeom prst="rect">
            <a:avLst/>
          </a:prstGeom>
        </p:spPr>
        <p:txBody>
          <a:bodyPr wrap="square">
            <a:spAutoFit/>
          </a:bodyPr>
          <a:lstStyle/>
          <a:p>
            <a:pPr marL="457200" indent="-457200">
              <a:buFontTx/>
              <a:buChar char="-"/>
            </a:pPr>
            <a:r>
              <a:rPr lang="tr-TR" b="1" dirty="0">
                <a:solidFill>
                  <a:schemeClr val="bg1"/>
                </a:solidFill>
              </a:rPr>
              <a:t>Kazakistan yabancı yatırımcı için Siyasi ve Ekonomik İstikrar ile Sosyal Aktivitelerin Sağlandığı Bir Ülkedir.</a:t>
            </a:r>
          </a:p>
          <a:p>
            <a:pPr marL="457200" indent="-457200">
              <a:buFontTx/>
              <a:buChar char="-"/>
            </a:pPr>
            <a:endParaRPr lang="tr-TR" b="1" dirty="0">
              <a:solidFill>
                <a:schemeClr val="bg1"/>
              </a:solidFill>
            </a:endParaRPr>
          </a:p>
          <a:p>
            <a:pPr marL="457200" indent="-457200">
              <a:buFontTx/>
              <a:buChar char="-"/>
            </a:pPr>
            <a:r>
              <a:rPr lang="tr-TR" b="1" dirty="0">
                <a:solidFill>
                  <a:schemeClr val="bg1"/>
                </a:solidFill>
              </a:rPr>
              <a:t>Her Ülkede Olduğu Gibi Kazakistan’da da Yerli Üreticiyi Koruma Yönünde Uygulamalar Mevcuttur. </a:t>
            </a:r>
          </a:p>
          <a:p>
            <a:pPr marL="457200" indent="-457200">
              <a:buFontTx/>
              <a:buChar char="-"/>
            </a:pPr>
            <a:endParaRPr lang="tr-TR" b="1" dirty="0">
              <a:solidFill>
                <a:schemeClr val="bg1"/>
              </a:solidFill>
            </a:endParaRPr>
          </a:p>
          <a:p>
            <a:pPr marL="457200" indent="-457200">
              <a:buFontTx/>
              <a:buChar char="-"/>
            </a:pPr>
            <a:r>
              <a:rPr lang="tr-TR" b="1" dirty="0">
                <a:solidFill>
                  <a:schemeClr val="bg1"/>
                </a:solidFill>
              </a:rPr>
              <a:t>1.1.2015 tarihinden itibaren Avrasya Ekonomik Birliği ile birlikte Rusya, </a:t>
            </a:r>
            <a:r>
              <a:rPr lang="tr-TR" b="1" dirty="0" err="1">
                <a:solidFill>
                  <a:schemeClr val="bg1"/>
                </a:solidFill>
              </a:rPr>
              <a:t>Belarus</a:t>
            </a:r>
            <a:r>
              <a:rPr lang="tr-TR" b="1" dirty="0">
                <a:solidFill>
                  <a:schemeClr val="bg1"/>
                </a:solidFill>
              </a:rPr>
              <a:t>, Ermenistan ve Kırgızistan’a karşı açık bir rekabet ortamına girilmiştir. </a:t>
            </a:r>
          </a:p>
          <a:p>
            <a:pPr marL="457200" indent="-457200">
              <a:buFontTx/>
              <a:buChar char="-"/>
            </a:pPr>
            <a:endParaRPr lang="tr-TR" b="1" dirty="0">
              <a:solidFill>
                <a:schemeClr val="bg1"/>
              </a:solidFill>
            </a:endParaRPr>
          </a:p>
          <a:p>
            <a:pPr marL="457200" indent="-457200">
              <a:buFontTx/>
              <a:buChar char="-"/>
            </a:pPr>
            <a:r>
              <a:rPr lang="tr-TR" b="1" dirty="0">
                <a:solidFill>
                  <a:schemeClr val="bg1"/>
                </a:solidFill>
              </a:rPr>
              <a:t>5 Ülke arasında Gümrük Vergileri sıfırlanmıştır. Üçüncü ülkelere karşı ortak gümrük tarifesi uygulanmaktadır.</a:t>
            </a:r>
          </a:p>
        </p:txBody>
      </p:sp>
      <p:sp>
        <p:nvSpPr>
          <p:cNvPr id="3" name="Dikdörtgen 2"/>
          <p:cNvSpPr/>
          <p:nvPr/>
        </p:nvSpPr>
        <p:spPr>
          <a:xfrm>
            <a:off x="2286000" y="1340768"/>
            <a:ext cx="4572000" cy="646331"/>
          </a:xfrm>
          <a:prstGeom prst="rect">
            <a:avLst/>
          </a:prstGeom>
        </p:spPr>
        <p:txBody>
          <a:bodyPr>
            <a:spAutoFit/>
          </a:bodyPr>
          <a:lstStyle/>
          <a:p>
            <a:pPr marL="457200" indent="-457200" algn="ctr"/>
            <a:r>
              <a:rPr lang="tr-TR" b="1" dirty="0">
                <a:solidFill>
                  <a:srgbClr val="FF0000"/>
                </a:solidFill>
              </a:rPr>
              <a:t>KAZAKİSTANDA İŞ İMKANLARI VE YATIRIM ORTAMI</a:t>
            </a: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1844824"/>
            <a:ext cx="7704856" cy="2585323"/>
          </a:xfrm>
          <a:prstGeom prst="rect">
            <a:avLst/>
          </a:prstGeom>
        </p:spPr>
        <p:txBody>
          <a:bodyPr wrap="square">
            <a:spAutoFit/>
          </a:bodyPr>
          <a:lstStyle/>
          <a:p>
            <a:pPr marL="457200" indent="-457200">
              <a:buFontTx/>
              <a:buChar char="-"/>
            </a:pPr>
            <a:r>
              <a:rPr lang="tr-TR" b="1" dirty="0">
                <a:solidFill>
                  <a:schemeClr val="bg1"/>
                </a:solidFill>
              </a:rPr>
              <a:t>Devlet Yatırımlarında, Genel Finansman Kaynağı </a:t>
            </a:r>
            <a:r>
              <a:rPr lang="tr-TR" b="1" dirty="0" err="1">
                <a:solidFill>
                  <a:schemeClr val="bg1"/>
                </a:solidFill>
              </a:rPr>
              <a:t>Samruk</a:t>
            </a:r>
            <a:r>
              <a:rPr lang="tr-TR" b="1" dirty="0">
                <a:solidFill>
                  <a:schemeClr val="bg1"/>
                </a:solidFill>
              </a:rPr>
              <a:t>-Kazına Fonu’dur.</a:t>
            </a:r>
          </a:p>
          <a:p>
            <a:pPr marL="457200" indent="-457200">
              <a:buFontTx/>
              <a:buChar char="-"/>
            </a:pPr>
            <a:endParaRPr lang="tr-TR" b="1" dirty="0">
              <a:solidFill>
                <a:schemeClr val="bg1"/>
              </a:solidFill>
            </a:endParaRPr>
          </a:p>
          <a:p>
            <a:pPr marL="457200" indent="-457200">
              <a:buFontTx/>
              <a:buChar char="-"/>
            </a:pPr>
            <a:r>
              <a:rPr lang="tr-TR" b="1" dirty="0">
                <a:solidFill>
                  <a:schemeClr val="bg1"/>
                </a:solidFill>
              </a:rPr>
              <a:t>Her türlü Yatırım Kararı Sanayi ve Yeni  Teknolojiler Bakanlığı Bünyesinde Yer Alan Yatırım  Komitesinden Geçmektedir.</a:t>
            </a:r>
          </a:p>
          <a:p>
            <a:pPr marL="457200" indent="-457200">
              <a:buFontTx/>
              <a:buChar char="-"/>
            </a:pPr>
            <a:endParaRPr lang="tr-TR" b="1" dirty="0">
              <a:solidFill>
                <a:schemeClr val="bg1"/>
              </a:solidFill>
            </a:endParaRPr>
          </a:p>
          <a:p>
            <a:pPr marL="457200" indent="-457200">
              <a:buFontTx/>
              <a:buChar char="-"/>
            </a:pPr>
            <a:r>
              <a:rPr lang="tr-TR" b="1" dirty="0">
                <a:solidFill>
                  <a:schemeClr val="bg1"/>
                </a:solidFill>
              </a:rPr>
              <a:t>Yine Sanayi ve Yeni  Teknolojiler Bakanlığı Bünyesinde</a:t>
            </a:r>
            <a:r>
              <a:rPr lang="tr-TR" dirty="0">
                <a:solidFill>
                  <a:schemeClr val="bg1"/>
                </a:solidFill>
              </a:rPr>
              <a:t> </a:t>
            </a:r>
            <a:r>
              <a:rPr lang="tr-TR" b="1" dirty="0">
                <a:solidFill>
                  <a:schemeClr val="bg1"/>
                </a:solidFill>
              </a:rPr>
              <a:t>KAZNEX-İNVEST kurumu İhracat ve Yatırım Amaçlı Aktiviteleri Desteklemek Üzere Faaliyet Göstermektedir.</a:t>
            </a:r>
          </a:p>
        </p:txBody>
      </p:sp>
    </p:spTree>
    <p:extLst>
      <p:ext uri="{BB962C8B-B14F-4D97-AF65-F5344CB8AC3E}">
        <p14:creationId xmlns:p14="http://schemas.microsoft.com/office/powerpoint/2010/main" val="409950843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17000"/>
                <a:lumMod val="29000"/>
                <a:lumOff val="71000"/>
              </a:schemeClr>
            </a:gs>
            <a:gs pos="100000">
              <a:schemeClr val="tx1"/>
            </a:gs>
          </a:gsLst>
          <a:lin ang="612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sz="3200" dirty="0">
                <a:effectLst/>
              </a:rPr>
              <a:t>YABANCI BİR ÜLKEDE İŞ YAPMAK, FAALİYET GÖSTERMEK ŞUBE VEYA TEMSİLCİLİK AÇMAK</a:t>
            </a:r>
            <a:r>
              <a:rPr lang="tr-TR" sz="3200" dirty="0">
                <a:effectLst/>
              </a:rPr>
              <a:t/>
            </a:r>
            <a:br>
              <a:rPr lang="tr-TR" sz="3200" dirty="0">
                <a:effectLst/>
              </a:rPr>
            </a:br>
            <a:endParaRPr lang="tr-TR" sz="3200" dirty="0"/>
          </a:p>
        </p:txBody>
      </p:sp>
      <p:sp>
        <p:nvSpPr>
          <p:cNvPr id="5" name="Dikdörtgen 4"/>
          <p:cNvSpPr/>
          <p:nvPr/>
        </p:nvSpPr>
        <p:spPr>
          <a:xfrm>
            <a:off x="323528" y="1340768"/>
            <a:ext cx="8460432" cy="4247317"/>
          </a:xfrm>
          <a:prstGeom prst="rect">
            <a:avLst/>
          </a:prstGeom>
        </p:spPr>
        <p:txBody>
          <a:bodyPr wrap="square">
            <a:spAutoFit/>
          </a:bodyPr>
          <a:lstStyle/>
          <a:p>
            <a:r>
              <a:rPr lang="en-US" b="1" dirty="0" err="1">
                <a:solidFill>
                  <a:schemeClr val="bg1">
                    <a:lumMod val="95000"/>
                    <a:lumOff val="5000"/>
                  </a:schemeClr>
                </a:solidFill>
              </a:rPr>
              <a:t>Yabancı</a:t>
            </a:r>
            <a:r>
              <a:rPr lang="en-US" b="1" dirty="0">
                <a:solidFill>
                  <a:schemeClr val="bg1">
                    <a:lumMod val="95000"/>
                    <a:lumOff val="5000"/>
                  </a:schemeClr>
                </a:solidFill>
              </a:rPr>
              <a:t> </a:t>
            </a:r>
            <a:r>
              <a:rPr lang="en-US" b="1" dirty="0" err="1">
                <a:solidFill>
                  <a:schemeClr val="bg1">
                    <a:lumMod val="95000"/>
                    <a:lumOff val="5000"/>
                  </a:schemeClr>
                </a:solidFill>
              </a:rPr>
              <a:t>bir</a:t>
            </a:r>
            <a:r>
              <a:rPr lang="en-US" b="1" dirty="0">
                <a:solidFill>
                  <a:schemeClr val="bg1">
                    <a:lumMod val="95000"/>
                    <a:lumOff val="5000"/>
                  </a:schemeClr>
                </a:solidFill>
              </a:rPr>
              <a:t> </a:t>
            </a:r>
            <a:r>
              <a:rPr lang="en-US" b="1" dirty="0" err="1">
                <a:solidFill>
                  <a:schemeClr val="bg1">
                    <a:lumMod val="95000"/>
                    <a:lumOff val="5000"/>
                  </a:schemeClr>
                </a:solidFill>
              </a:rPr>
              <a:t>ülkede</a:t>
            </a:r>
            <a:r>
              <a:rPr lang="en-US" b="1" dirty="0">
                <a:solidFill>
                  <a:schemeClr val="bg1">
                    <a:lumMod val="95000"/>
                    <a:lumOff val="5000"/>
                  </a:schemeClr>
                </a:solidFill>
              </a:rPr>
              <a:t> </a:t>
            </a:r>
            <a:r>
              <a:rPr lang="en-US" b="1" dirty="0" err="1">
                <a:solidFill>
                  <a:schemeClr val="bg1">
                    <a:lumMod val="95000"/>
                    <a:lumOff val="5000"/>
                  </a:schemeClr>
                </a:solidFill>
              </a:rPr>
              <a:t>faaliyet</a:t>
            </a:r>
            <a:r>
              <a:rPr lang="en-US" b="1" dirty="0">
                <a:solidFill>
                  <a:schemeClr val="bg1">
                    <a:lumMod val="95000"/>
                    <a:lumOff val="5000"/>
                  </a:schemeClr>
                </a:solidFill>
              </a:rPr>
              <a:t> </a:t>
            </a:r>
            <a:r>
              <a:rPr lang="en-US" b="1" dirty="0" err="1">
                <a:solidFill>
                  <a:schemeClr val="bg1">
                    <a:lumMod val="95000"/>
                    <a:lumOff val="5000"/>
                  </a:schemeClr>
                </a:solidFill>
              </a:rPr>
              <a:t>göstermek</a:t>
            </a:r>
            <a:r>
              <a:rPr lang="en-US" b="1" dirty="0">
                <a:solidFill>
                  <a:schemeClr val="bg1">
                    <a:lumMod val="95000"/>
                    <a:lumOff val="5000"/>
                  </a:schemeClr>
                </a:solidFill>
              </a:rPr>
              <a:t> </a:t>
            </a:r>
            <a:r>
              <a:rPr lang="en-US" b="1" dirty="0" err="1">
                <a:solidFill>
                  <a:schemeClr val="bg1">
                    <a:lumMod val="95000"/>
                    <a:lumOff val="5000"/>
                  </a:schemeClr>
                </a:solidFill>
              </a:rPr>
              <a:t>isteyen</a:t>
            </a:r>
            <a:r>
              <a:rPr lang="en-US" b="1" dirty="0">
                <a:solidFill>
                  <a:schemeClr val="bg1">
                    <a:lumMod val="95000"/>
                    <a:lumOff val="5000"/>
                  </a:schemeClr>
                </a:solidFill>
              </a:rPr>
              <a:t> </a:t>
            </a:r>
            <a:r>
              <a:rPr lang="en-US" b="1" dirty="0" err="1">
                <a:solidFill>
                  <a:schemeClr val="bg1">
                    <a:lumMod val="95000"/>
                    <a:lumOff val="5000"/>
                  </a:schemeClr>
                </a:solidFill>
              </a:rPr>
              <a:t>yatırımcıların</a:t>
            </a:r>
            <a:r>
              <a:rPr lang="en-US" b="1" dirty="0">
                <a:solidFill>
                  <a:schemeClr val="bg1">
                    <a:lumMod val="95000"/>
                    <a:lumOff val="5000"/>
                  </a:schemeClr>
                </a:solidFill>
              </a:rPr>
              <a:t>, </a:t>
            </a:r>
            <a:r>
              <a:rPr lang="en-US" b="1" dirty="0" err="1">
                <a:solidFill>
                  <a:schemeClr val="bg1">
                    <a:lumMod val="95000"/>
                    <a:lumOff val="5000"/>
                  </a:schemeClr>
                </a:solidFill>
              </a:rPr>
              <a:t>iş</a:t>
            </a:r>
            <a:r>
              <a:rPr lang="en-US" b="1" dirty="0">
                <a:solidFill>
                  <a:schemeClr val="bg1">
                    <a:lumMod val="95000"/>
                    <a:lumOff val="5000"/>
                  </a:schemeClr>
                </a:solidFill>
              </a:rPr>
              <a:t> </a:t>
            </a:r>
            <a:r>
              <a:rPr lang="en-US" b="1" dirty="0" err="1">
                <a:solidFill>
                  <a:schemeClr val="bg1">
                    <a:lumMod val="95000"/>
                    <a:lumOff val="5000"/>
                  </a:schemeClr>
                </a:solidFill>
              </a:rPr>
              <a:t>adamlarının</a:t>
            </a:r>
            <a:r>
              <a:rPr lang="en-US" b="1" dirty="0">
                <a:solidFill>
                  <a:schemeClr val="bg1">
                    <a:lumMod val="95000"/>
                    <a:lumOff val="5000"/>
                  </a:schemeClr>
                </a:solidFill>
              </a:rPr>
              <a:t> </a:t>
            </a:r>
            <a:r>
              <a:rPr lang="en-US" b="1" dirty="0" err="1">
                <a:solidFill>
                  <a:schemeClr val="bg1">
                    <a:lumMod val="95000"/>
                    <a:lumOff val="5000"/>
                  </a:schemeClr>
                </a:solidFill>
              </a:rPr>
              <a:t>önünde</a:t>
            </a:r>
            <a:r>
              <a:rPr lang="en-US" b="1" dirty="0">
                <a:solidFill>
                  <a:schemeClr val="bg1">
                    <a:lumMod val="95000"/>
                    <a:lumOff val="5000"/>
                  </a:schemeClr>
                </a:solidFill>
              </a:rPr>
              <a:t> </a:t>
            </a:r>
            <a:r>
              <a:rPr lang="en-US" b="1" dirty="0" err="1">
                <a:solidFill>
                  <a:schemeClr val="bg1">
                    <a:lumMod val="95000"/>
                    <a:lumOff val="5000"/>
                  </a:schemeClr>
                </a:solidFill>
              </a:rPr>
              <a:t>iki</a:t>
            </a:r>
            <a:r>
              <a:rPr lang="en-US" b="1" dirty="0">
                <a:solidFill>
                  <a:schemeClr val="bg1">
                    <a:lumMod val="95000"/>
                    <a:lumOff val="5000"/>
                  </a:schemeClr>
                </a:solidFill>
              </a:rPr>
              <a:t> </a:t>
            </a:r>
            <a:r>
              <a:rPr lang="en-US" b="1" dirty="0" err="1">
                <a:solidFill>
                  <a:schemeClr val="bg1">
                    <a:lumMod val="95000"/>
                    <a:lumOff val="5000"/>
                  </a:schemeClr>
                </a:solidFill>
              </a:rPr>
              <a:t>temel</a:t>
            </a:r>
            <a:r>
              <a:rPr lang="en-US" b="1" dirty="0">
                <a:solidFill>
                  <a:schemeClr val="bg1">
                    <a:lumMod val="95000"/>
                    <a:lumOff val="5000"/>
                  </a:schemeClr>
                </a:solidFill>
              </a:rPr>
              <a:t> </a:t>
            </a:r>
            <a:r>
              <a:rPr lang="en-US" b="1" dirty="0" err="1">
                <a:solidFill>
                  <a:schemeClr val="bg1">
                    <a:lumMod val="95000"/>
                    <a:lumOff val="5000"/>
                  </a:schemeClr>
                </a:solidFill>
              </a:rPr>
              <a:t>seçenek</a:t>
            </a:r>
            <a:r>
              <a:rPr lang="en-US" b="1" dirty="0">
                <a:solidFill>
                  <a:schemeClr val="bg1">
                    <a:lumMod val="95000"/>
                    <a:lumOff val="5000"/>
                  </a:schemeClr>
                </a:solidFill>
              </a:rPr>
              <a:t> </a:t>
            </a:r>
            <a:r>
              <a:rPr lang="en-US" b="1" dirty="0" err="1">
                <a:solidFill>
                  <a:schemeClr val="bg1">
                    <a:lumMod val="95000"/>
                    <a:lumOff val="5000"/>
                  </a:schemeClr>
                </a:solidFill>
              </a:rPr>
              <a:t>bulunmaktadır</a:t>
            </a:r>
            <a:r>
              <a:rPr lang="en-US" b="1" dirty="0">
                <a:solidFill>
                  <a:schemeClr val="bg1">
                    <a:lumMod val="95000"/>
                    <a:lumOff val="5000"/>
                  </a:schemeClr>
                </a:solidFill>
              </a:rPr>
              <a:t>. </a:t>
            </a:r>
            <a:r>
              <a:rPr lang="en-US" b="1" dirty="0" err="1">
                <a:solidFill>
                  <a:schemeClr val="bg1">
                    <a:lumMod val="95000"/>
                    <a:lumOff val="5000"/>
                  </a:schemeClr>
                </a:solidFill>
              </a:rPr>
              <a:t>Bunlardan</a:t>
            </a:r>
            <a:r>
              <a:rPr lang="en-US" b="1" dirty="0">
                <a:solidFill>
                  <a:schemeClr val="bg1">
                    <a:lumMod val="95000"/>
                    <a:lumOff val="5000"/>
                  </a:schemeClr>
                </a:solidFill>
              </a:rPr>
              <a:t> </a:t>
            </a:r>
            <a:r>
              <a:rPr lang="en-US" b="1" dirty="0" err="1">
                <a:solidFill>
                  <a:schemeClr val="bg1">
                    <a:lumMod val="95000"/>
                    <a:lumOff val="5000"/>
                  </a:schemeClr>
                </a:solidFill>
              </a:rPr>
              <a:t>birincisi</a:t>
            </a:r>
            <a:r>
              <a:rPr lang="en-US" b="1" dirty="0">
                <a:solidFill>
                  <a:schemeClr val="bg1">
                    <a:lumMod val="95000"/>
                    <a:lumOff val="5000"/>
                  </a:schemeClr>
                </a:solidFill>
              </a:rPr>
              <a:t> </a:t>
            </a:r>
            <a:r>
              <a:rPr lang="en-US" b="1" dirty="0" err="1">
                <a:solidFill>
                  <a:schemeClr val="bg1">
                    <a:lumMod val="95000"/>
                    <a:lumOff val="5000"/>
                  </a:schemeClr>
                </a:solidFill>
              </a:rPr>
              <a:t>Türkiye’de</a:t>
            </a:r>
            <a:r>
              <a:rPr lang="en-US" b="1" dirty="0">
                <a:solidFill>
                  <a:schemeClr val="bg1">
                    <a:lumMod val="95000"/>
                    <a:lumOff val="5000"/>
                  </a:schemeClr>
                </a:solidFill>
              </a:rPr>
              <a:t> </a:t>
            </a:r>
            <a:r>
              <a:rPr lang="en-US" b="1" dirty="0" err="1">
                <a:solidFill>
                  <a:schemeClr val="bg1">
                    <a:lumMod val="95000"/>
                    <a:lumOff val="5000"/>
                  </a:schemeClr>
                </a:solidFill>
              </a:rPr>
              <a:t>faaliyet</a:t>
            </a:r>
            <a:r>
              <a:rPr lang="en-US" b="1" dirty="0">
                <a:solidFill>
                  <a:schemeClr val="bg1">
                    <a:lumMod val="95000"/>
                    <a:lumOff val="5000"/>
                  </a:schemeClr>
                </a:solidFill>
              </a:rPr>
              <a:t> </a:t>
            </a:r>
            <a:r>
              <a:rPr lang="en-US" b="1" dirty="0" err="1">
                <a:solidFill>
                  <a:schemeClr val="bg1">
                    <a:lumMod val="95000"/>
                    <a:lumOff val="5000"/>
                  </a:schemeClr>
                </a:solidFill>
              </a:rPr>
              <a:t>gösterdiği</a:t>
            </a:r>
            <a:r>
              <a:rPr lang="en-US" b="1" dirty="0">
                <a:solidFill>
                  <a:schemeClr val="bg1">
                    <a:lumMod val="95000"/>
                    <a:lumOff val="5000"/>
                  </a:schemeClr>
                </a:solidFill>
              </a:rPr>
              <a:t> </a:t>
            </a:r>
            <a:r>
              <a:rPr lang="en-US" b="1" dirty="0" err="1">
                <a:solidFill>
                  <a:schemeClr val="bg1">
                    <a:lumMod val="95000"/>
                    <a:lumOff val="5000"/>
                  </a:schemeClr>
                </a:solidFill>
              </a:rPr>
              <a:t>hukuksal</a:t>
            </a:r>
            <a:r>
              <a:rPr lang="en-US" b="1" dirty="0">
                <a:solidFill>
                  <a:schemeClr val="bg1">
                    <a:lumMod val="95000"/>
                    <a:lumOff val="5000"/>
                  </a:schemeClr>
                </a:solidFill>
              </a:rPr>
              <a:t> yapının </a:t>
            </a:r>
            <a:r>
              <a:rPr lang="en-US" b="1" dirty="0" err="1">
                <a:solidFill>
                  <a:schemeClr val="bg1">
                    <a:lumMod val="95000"/>
                    <a:lumOff val="5000"/>
                  </a:schemeClr>
                </a:solidFill>
              </a:rPr>
              <a:t>hedeflenen</a:t>
            </a:r>
            <a:r>
              <a:rPr lang="en-US" b="1" dirty="0">
                <a:solidFill>
                  <a:schemeClr val="bg1">
                    <a:lumMod val="95000"/>
                    <a:lumOff val="5000"/>
                  </a:schemeClr>
                </a:solidFill>
              </a:rPr>
              <a:t> </a:t>
            </a:r>
            <a:r>
              <a:rPr lang="en-US" b="1" dirty="0" err="1">
                <a:solidFill>
                  <a:schemeClr val="bg1">
                    <a:lumMod val="95000"/>
                    <a:lumOff val="5000"/>
                  </a:schemeClr>
                </a:solidFill>
              </a:rPr>
              <a:t>ülke</a:t>
            </a:r>
            <a:r>
              <a:rPr lang="en-US" b="1" dirty="0">
                <a:solidFill>
                  <a:schemeClr val="bg1">
                    <a:lumMod val="95000"/>
                    <a:lumOff val="5000"/>
                  </a:schemeClr>
                </a:solidFill>
              </a:rPr>
              <a:t> </a:t>
            </a:r>
            <a:r>
              <a:rPr lang="en-US" b="1" dirty="0" err="1">
                <a:solidFill>
                  <a:schemeClr val="bg1">
                    <a:lumMod val="95000"/>
                    <a:lumOff val="5000"/>
                  </a:schemeClr>
                </a:solidFill>
              </a:rPr>
              <a:t>temsilciliğini</a:t>
            </a:r>
            <a:r>
              <a:rPr lang="en-US" b="1" dirty="0">
                <a:solidFill>
                  <a:schemeClr val="bg1">
                    <a:lumMod val="95000"/>
                    <a:lumOff val="5000"/>
                  </a:schemeClr>
                </a:solidFill>
              </a:rPr>
              <a:t> </a:t>
            </a:r>
            <a:r>
              <a:rPr lang="en-US" b="1" dirty="0" err="1">
                <a:solidFill>
                  <a:schemeClr val="bg1">
                    <a:lumMod val="95000"/>
                    <a:lumOff val="5000"/>
                  </a:schemeClr>
                </a:solidFill>
              </a:rPr>
              <a:t>veya</a:t>
            </a:r>
            <a:r>
              <a:rPr lang="en-US" b="1" dirty="0">
                <a:solidFill>
                  <a:schemeClr val="bg1">
                    <a:lumMod val="95000"/>
                    <a:lumOff val="5000"/>
                  </a:schemeClr>
                </a:solidFill>
              </a:rPr>
              <a:t> </a:t>
            </a:r>
            <a:r>
              <a:rPr lang="en-US" b="1" dirty="0" err="1">
                <a:solidFill>
                  <a:schemeClr val="bg1">
                    <a:lumMod val="95000"/>
                    <a:lumOff val="5000"/>
                  </a:schemeClr>
                </a:solidFill>
              </a:rPr>
              <a:t>şubesini</a:t>
            </a:r>
            <a:r>
              <a:rPr lang="en-US" b="1" dirty="0">
                <a:solidFill>
                  <a:schemeClr val="bg1">
                    <a:lumMod val="95000"/>
                    <a:lumOff val="5000"/>
                  </a:schemeClr>
                </a:solidFill>
              </a:rPr>
              <a:t> </a:t>
            </a:r>
            <a:r>
              <a:rPr lang="en-US" b="1" dirty="0" err="1">
                <a:solidFill>
                  <a:schemeClr val="bg1">
                    <a:lumMod val="95000"/>
                    <a:lumOff val="5000"/>
                  </a:schemeClr>
                </a:solidFill>
              </a:rPr>
              <a:t>açmaktır</a:t>
            </a:r>
            <a:r>
              <a:rPr lang="en-US" b="1" dirty="0">
                <a:solidFill>
                  <a:schemeClr val="bg1">
                    <a:lumMod val="95000"/>
                    <a:lumOff val="5000"/>
                  </a:schemeClr>
                </a:solidFill>
              </a:rPr>
              <a:t>. </a:t>
            </a:r>
            <a:r>
              <a:rPr lang="en-US" b="1" dirty="0" err="1">
                <a:solidFill>
                  <a:schemeClr val="bg1">
                    <a:lumMod val="95000"/>
                    <a:lumOff val="5000"/>
                  </a:schemeClr>
                </a:solidFill>
              </a:rPr>
              <a:t>İkincisi</a:t>
            </a:r>
            <a:r>
              <a:rPr lang="en-US" b="1" dirty="0">
                <a:solidFill>
                  <a:schemeClr val="bg1">
                    <a:lumMod val="95000"/>
                    <a:lumOff val="5000"/>
                  </a:schemeClr>
                </a:solidFill>
              </a:rPr>
              <a:t> </a:t>
            </a:r>
            <a:r>
              <a:rPr lang="en-US" b="1" dirty="0" err="1">
                <a:solidFill>
                  <a:schemeClr val="bg1">
                    <a:lumMod val="95000"/>
                    <a:lumOff val="5000"/>
                  </a:schemeClr>
                </a:solidFill>
              </a:rPr>
              <a:t>ise</a:t>
            </a:r>
            <a:r>
              <a:rPr lang="en-US" b="1" dirty="0">
                <a:solidFill>
                  <a:schemeClr val="bg1">
                    <a:lumMod val="95000"/>
                    <a:lumOff val="5000"/>
                  </a:schemeClr>
                </a:solidFill>
              </a:rPr>
              <a:t> </a:t>
            </a:r>
            <a:r>
              <a:rPr lang="en-US" b="1" dirty="0" err="1">
                <a:solidFill>
                  <a:schemeClr val="bg1">
                    <a:lumMod val="95000"/>
                    <a:lumOff val="5000"/>
                  </a:schemeClr>
                </a:solidFill>
              </a:rPr>
              <a:t>tamamen</a:t>
            </a:r>
            <a:r>
              <a:rPr lang="en-US" b="1" dirty="0">
                <a:solidFill>
                  <a:schemeClr val="bg1">
                    <a:lumMod val="95000"/>
                    <a:lumOff val="5000"/>
                  </a:schemeClr>
                </a:solidFill>
              </a:rPr>
              <a:t> </a:t>
            </a:r>
            <a:r>
              <a:rPr lang="en-US" b="1" dirty="0" err="1">
                <a:solidFill>
                  <a:schemeClr val="bg1">
                    <a:lumMod val="95000"/>
                    <a:lumOff val="5000"/>
                  </a:schemeClr>
                </a:solidFill>
              </a:rPr>
              <a:t>hedeflenen</a:t>
            </a:r>
            <a:r>
              <a:rPr lang="en-US" b="1" dirty="0">
                <a:solidFill>
                  <a:schemeClr val="bg1">
                    <a:lumMod val="95000"/>
                    <a:lumOff val="5000"/>
                  </a:schemeClr>
                </a:solidFill>
              </a:rPr>
              <a:t> </a:t>
            </a:r>
            <a:r>
              <a:rPr lang="en-US" b="1" dirty="0" err="1">
                <a:solidFill>
                  <a:schemeClr val="bg1">
                    <a:lumMod val="95000"/>
                    <a:lumOff val="5000"/>
                  </a:schemeClr>
                </a:solidFill>
              </a:rPr>
              <a:t>ülkenin</a:t>
            </a:r>
            <a:r>
              <a:rPr lang="en-US" b="1" dirty="0">
                <a:solidFill>
                  <a:schemeClr val="bg1">
                    <a:lumMod val="95000"/>
                    <a:lumOff val="5000"/>
                  </a:schemeClr>
                </a:solidFill>
              </a:rPr>
              <a:t> </a:t>
            </a:r>
            <a:r>
              <a:rPr lang="en-US" b="1" dirty="0" err="1">
                <a:solidFill>
                  <a:schemeClr val="bg1">
                    <a:lumMod val="95000"/>
                    <a:lumOff val="5000"/>
                  </a:schemeClr>
                </a:solidFill>
              </a:rPr>
              <a:t>kanunlarına</a:t>
            </a:r>
            <a:r>
              <a:rPr lang="en-US" b="1" dirty="0">
                <a:solidFill>
                  <a:schemeClr val="bg1">
                    <a:lumMod val="95000"/>
                    <a:lumOff val="5000"/>
                  </a:schemeClr>
                </a:solidFill>
              </a:rPr>
              <a:t> </a:t>
            </a:r>
            <a:r>
              <a:rPr lang="en-US" b="1" dirty="0" err="1">
                <a:solidFill>
                  <a:schemeClr val="bg1">
                    <a:lumMod val="95000"/>
                    <a:lumOff val="5000"/>
                  </a:schemeClr>
                </a:solidFill>
              </a:rPr>
              <a:t>göre</a:t>
            </a:r>
            <a:r>
              <a:rPr lang="en-US" b="1" dirty="0">
                <a:solidFill>
                  <a:schemeClr val="bg1">
                    <a:lumMod val="95000"/>
                    <a:lumOff val="5000"/>
                  </a:schemeClr>
                </a:solidFill>
              </a:rPr>
              <a:t> </a:t>
            </a:r>
            <a:r>
              <a:rPr lang="en-US" b="1" dirty="0" err="1">
                <a:solidFill>
                  <a:schemeClr val="bg1">
                    <a:lumMod val="95000"/>
                    <a:lumOff val="5000"/>
                  </a:schemeClr>
                </a:solidFill>
              </a:rPr>
              <a:t>Türk</a:t>
            </a:r>
            <a:r>
              <a:rPr lang="en-US" b="1" dirty="0">
                <a:solidFill>
                  <a:schemeClr val="bg1">
                    <a:lumMod val="95000"/>
                    <a:lumOff val="5000"/>
                  </a:schemeClr>
                </a:solidFill>
              </a:rPr>
              <a:t> </a:t>
            </a:r>
            <a:r>
              <a:rPr lang="en-US" b="1" dirty="0" err="1">
                <a:solidFill>
                  <a:schemeClr val="bg1">
                    <a:lumMod val="95000"/>
                    <a:lumOff val="5000"/>
                  </a:schemeClr>
                </a:solidFill>
              </a:rPr>
              <a:t>sermayeli</a:t>
            </a:r>
            <a:r>
              <a:rPr lang="en-US" b="1" dirty="0">
                <a:solidFill>
                  <a:schemeClr val="bg1">
                    <a:lumMod val="95000"/>
                    <a:lumOff val="5000"/>
                  </a:schemeClr>
                </a:solidFill>
              </a:rPr>
              <a:t> </a:t>
            </a:r>
            <a:r>
              <a:rPr lang="en-US" b="1" dirty="0" err="1">
                <a:solidFill>
                  <a:schemeClr val="bg1">
                    <a:lumMod val="95000"/>
                    <a:lumOff val="5000"/>
                  </a:schemeClr>
                </a:solidFill>
              </a:rPr>
              <a:t>yerel</a:t>
            </a:r>
            <a:r>
              <a:rPr lang="en-US" b="1" dirty="0">
                <a:solidFill>
                  <a:schemeClr val="bg1">
                    <a:lumMod val="95000"/>
                    <a:lumOff val="5000"/>
                  </a:schemeClr>
                </a:solidFill>
              </a:rPr>
              <a:t> </a:t>
            </a:r>
            <a:r>
              <a:rPr lang="en-US" b="1" dirty="0" err="1">
                <a:solidFill>
                  <a:schemeClr val="bg1">
                    <a:lumMod val="95000"/>
                    <a:lumOff val="5000"/>
                  </a:schemeClr>
                </a:solidFill>
              </a:rPr>
              <a:t>yeni</a:t>
            </a:r>
            <a:r>
              <a:rPr lang="en-US" b="1" dirty="0">
                <a:solidFill>
                  <a:schemeClr val="bg1">
                    <a:lumMod val="95000"/>
                    <a:lumOff val="5000"/>
                  </a:schemeClr>
                </a:solidFill>
              </a:rPr>
              <a:t> </a:t>
            </a:r>
            <a:r>
              <a:rPr lang="en-US" b="1" dirty="0" err="1">
                <a:solidFill>
                  <a:schemeClr val="bg1">
                    <a:lumMod val="95000"/>
                    <a:lumOff val="5000"/>
                  </a:schemeClr>
                </a:solidFill>
              </a:rPr>
              <a:t>bir</a:t>
            </a:r>
            <a:r>
              <a:rPr lang="en-US" b="1" dirty="0">
                <a:solidFill>
                  <a:schemeClr val="bg1">
                    <a:lumMod val="95000"/>
                    <a:lumOff val="5000"/>
                  </a:schemeClr>
                </a:solidFill>
              </a:rPr>
              <a:t> </a:t>
            </a:r>
            <a:r>
              <a:rPr lang="en-US" b="1" dirty="0" err="1">
                <a:solidFill>
                  <a:schemeClr val="bg1">
                    <a:lumMod val="95000"/>
                    <a:lumOff val="5000"/>
                  </a:schemeClr>
                </a:solidFill>
              </a:rPr>
              <a:t>şirket</a:t>
            </a:r>
            <a:r>
              <a:rPr lang="en-US" b="1" dirty="0">
                <a:solidFill>
                  <a:schemeClr val="bg1">
                    <a:lumMod val="95000"/>
                    <a:lumOff val="5000"/>
                  </a:schemeClr>
                </a:solidFill>
              </a:rPr>
              <a:t> </a:t>
            </a:r>
            <a:r>
              <a:rPr lang="en-US" b="1" dirty="0" err="1">
                <a:solidFill>
                  <a:schemeClr val="bg1">
                    <a:lumMod val="95000"/>
                    <a:lumOff val="5000"/>
                  </a:schemeClr>
                </a:solidFill>
              </a:rPr>
              <a:t>kurmaktır</a:t>
            </a:r>
            <a:r>
              <a:rPr lang="en-US" b="1" dirty="0">
                <a:solidFill>
                  <a:schemeClr val="bg1">
                    <a:lumMod val="95000"/>
                    <a:lumOff val="5000"/>
                  </a:schemeClr>
                </a:solidFill>
              </a:rPr>
              <a:t>. </a:t>
            </a:r>
            <a:endParaRPr lang="tr-TR" b="1" dirty="0" smtClean="0">
              <a:solidFill>
                <a:schemeClr val="bg1">
                  <a:lumMod val="95000"/>
                  <a:lumOff val="5000"/>
                </a:schemeClr>
              </a:solidFill>
            </a:endParaRPr>
          </a:p>
          <a:p>
            <a:endParaRPr lang="tr-TR" b="1" dirty="0">
              <a:solidFill>
                <a:schemeClr val="bg1">
                  <a:lumMod val="95000"/>
                  <a:lumOff val="5000"/>
                </a:schemeClr>
              </a:solidFill>
            </a:endParaRPr>
          </a:p>
          <a:p>
            <a:r>
              <a:rPr lang="en-US" b="1" dirty="0" err="1">
                <a:solidFill>
                  <a:schemeClr val="bg1">
                    <a:lumMod val="95000"/>
                    <a:lumOff val="5000"/>
                  </a:schemeClr>
                </a:solidFill>
              </a:rPr>
              <a:t>Öncelikle</a:t>
            </a:r>
            <a:r>
              <a:rPr lang="en-US" b="1" dirty="0">
                <a:solidFill>
                  <a:schemeClr val="bg1">
                    <a:lumMod val="95000"/>
                    <a:lumOff val="5000"/>
                  </a:schemeClr>
                </a:solidFill>
              </a:rPr>
              <a:t> </a:t>
            </a:r>
            <a:r>
              <a:rPr lang="en-US" b="1" dirty="0" err="1">
                <a:solidFill>
                  <a:schemeClr val="bg1">
                    <a:lumMod val="95000"/>
                    <a:lumOff val="5000"/>
                  </a:schemeClr>
                </a:solidFill>
              </a:rPr>
              <a:t>hedeflenen</a:t>
            </a:r>
            <a:r>
              <a:rPr lang="en-US" b="1" dirty="0">
                <a:solidFill>
                  <a:schemeClr val="bg1">
                    <a:lumMod val="95000"/>
                    <a:lumOff val="5000"/>
                  </a:schemeClr>
                </a:solidFill>
              </a:rPr>
              <a:t> </a:t>
            </a:r>
            <a:r>
              <a:rPr lang="en-US" b="1" dirty="0" err="1">
                <a:solidFill>
                  <a:schemeClr val="bg1">
                    <a:lumMod val="95000"/>
                    <a:lumOff val="5000"/>
                  </a:schemeClr>
                </a:solidFill>
              </a:rPr>
              <a:t>ülkenin</a:t>
            </a:r>
            <a:r>
              <a:rPr lang="en-US" b="1" dirty="0">
                <a:solidFill>
                  <a:schemeClr val="bg1">
                    <a:lumMod val="95000"/>
                    <a:lumOff val="5000"/>
                  </a:schemeClr>
                </a:solidFill>
              </a:rPr>
              <a:t> </a:t>
            </a:r>
            <a:r>
              <a:rPr lang="en-US" b="1" dirty="0" err="1">
                <a:solidFill>
                  <a:schemeClr val="bg1">
                    <a:lumMod val="95000"/>
                    <a:lumOff val="5000"/>
                  </a:schemeClr>
                </a:solidFill>
              </a:rPr>
              <a:t>vergi</a:t>
            </a:r>
            <a:r>
              <a:rPr lang="en-US" b="1" dirty="0">
                <a:solidFill>
                  <a:schemeClr val="bg1">
                    <a:lumMod val="95000"/>
                    <a:lumOff val="5000"/>
                  </a:schemeClr>
                </a:solidFill>
              </a:rPr>
              <a:t>, </a:t>
            </a:r>
            <a:r>
              <a:rPr lang="en-US" b="1" dirty="0" err="1">
                <a:solidFill>
                  <a:schemeClr val="bg1">
                    <a:lumMod val="95000"/>
                    <a:lumOff val="5000"/>
                  </a:schemeClr>
                </a:solidFill>
              </a:rPr>
              <a:t>muhasebe</a:t>
            </a:r>
            <a:r>
              <a:rPr lang="en-US" b="1" dirty="0">
                <a:solidFill>
                  <a:schemeClr val="bg1">
                    <a:lumMod val="95000"/>
                    <a:lumOff val="5000"/>
                  </a:schemeClr>
                </a:solidFill>
              </a:rPr>
              <a:t> </a:t>
            </a:r>
            <a:r>
              <a:rPr lang="en-US" b="1" dirty="0" err="1">
                <a:solidFill>
                  <a:schemeClr val="bg1">
                    <a:lumMod val="95000"/>
                    <a:lumOff val="5000"/>
                  </a:schemeClr>
                </a:solidFill>
              </a:rPr>
              <a:t>ve</a:t>
            </a:r>
            <a:r>
              <a:rPr lang="en-US" b="1" dirty="0">
                <a:solidFill>
                  <a:schemeClr val="bg1">
                    <a:lumMod val="95000"/>
                    <a:lumOff val="5000"/>
                  </a:schemeClr>
                </a:solidFill>
              </a:rPr>
              <a:t> </a:t>
            </a:r>
            <a:r>
              <a:rPr lang="en-US" b="1" dirty="0" err="1">
                <a:solidFill>
                  <a:schemeClr val="bg1">
                    <a:lumMod val="95000"/>
                    <a:lumOff val="5000"/>
                  </a:schemeClr>
                </a:solidFill>
              </a:rPr>
              <a:t>ticaret</a:t>
            </a:r>
            <a:r>
              <a:rPr lang="en-US" b="1" dirty="0">
                <a:solidFill>
                  <a:schemeClr val="bg1">
                    <a:lumMod val="95000"/>
                    <a:lumOff val="5000"/>
                  </a:schemeClr>
                </a:solidFill>
              </a:rPr>
              <a:t> </a:t>
            </a:r>
            <a:r>
              <a:rPr lang="en-US" b="1" dirty="0" err="1">
                <a:solidFill>
                  <a:schemeClr val="bg1">
                    <a:lumMod val="95000"/>
                    <a:lumOff val="5000"/>
                  </a:schemeClr>
                </a:solidFill>
              </a:rPr>
              <a:t>mevzuatının</a:t>
            </a:r>
            <a:r>
              <a:rPr lang="en-US" b="1" dirty="0">
                <a:solidFill>
                  <a:schemeClr val="bg1">
                    <a:lumMod val="95000"/>
                    <a:lumOff val="5000"/>
                  </a:schemeClr>
                </a:solidFill>
              </a:rPr>
              <a:t> </a:t>
            </a:r>
            <a:r>
              <a:rPr lang="en-US" b="1" dirty="0" err="1">
                <a:solidFill>
                  <a:schemeClr val="bg1">
                    <a:lumMod val="95000"/>
                    <a:lumOff val="5000"/>
                  </a:schemeClr>
                </a:solidFill>
              </a:rPr>
              <a:t>çok</a:t>
            </a:r>
            <a:r>
              <a:rPr lang="en-US" b="1" dirty="0">
                <a:solidFill>
                  <a:schemeClr val="bg1">
                    <a:lumMod val="95000"/>
                    <a:lumOff val="5000"/>
                  </a:schemeClr>
                </a:solidFill>
              </a:rPr>
              <a:t> </a:t>
            </a:r>
            <a:r>
              <a:rPr lang="en-US" b="1" dirty="0" err="1">
                <a:solidFill>
                  <a:schemeClr val="bg1">
                    <a:lumMod val="95000"/>
                    <a:lumOff val="5000"/>
                  </a:schemeClr>
                </a:solidFill>
              </a:rPr>
              <a:t>iyi</a:t>
            </a:r>
            <a:r>
              <a:rPr lang="en-US" b="1" dirty="0">
                <a:solidFill>
                  <a:schemeClr val="bg1">
                    <a:lumMod val="95000"/>
                    <a:lumOff val="5000"/>
                  </a:schemeClr>
                </a:solidFill>
              </a:rPr>
              <a:t> </a:t>
            </a:r>
            <a:r>
              <a:rPr lang="en-US" b="1" dirty="0" err="1">
                <a:solidFill>
                  <a:schemeClr val="bg1">
                    <a:lumMod val="95000"/>
                    <a:lumOff val="5000"/>
                  </a:schemeClr>
                </a:solidFill>
              </a:rPr>
              <a:t>incelenerek</a:t>
            </a:r>
            <a:r>
              <a:rPr lang="en-US" b="1" dirty="0">
                <a:solidFill>
                  <a:schemeClr val="bg1">
                    <a:lumMod val="95000"/>
                    <a:lumOff val="5000"/>
                  </a:schemeClr>
                </a:solidFill>
              </a:rPr>
              <a:t> </a:t>
            </a:r>
            <a:r>
              <a:rPr lang="en-US" b="1" dirty="0" err="1">
                <a:solidFill>
                  <a:schemeClr val="bg1">
                    <a:lumMod val="95000"/>
                    <a:lumOff val="5000"/>
                  </a:schemeClr>
                </a:solidFill>
              </a:rPr>
              <a:t>işe</a:t>
            </a:r>
            <a:r>
              <a:rPr lang="en-US" b="1" dirty="0">
                <a:solidFill>
                  <a:schemeClr val="bg1">
                    <a:lumMod val="95000"/>
                    <a:lumOff val="5000"/>
                  </a:schemeClr>
                </a:solidFill>
              </a:rPr>
              <a:t> </a:t>
            </a:r>
            <a:r>
              <a:rPr lang="en-US" b="1" dirty="0" err="1">
                <a:solidFill>
                  <a:schemeClr val="bg1">
                    <a:lumMod val="95000"/>
                    <a:lumOff val="5000"/>
                  </a:schemeClr>
                </a:solidFill>
              </a:rPr>
              <a:t>başlanması</a:t>
            </a:r>
            <a:r>
              <a:rPr lang="en-US" b="1" dirty="0">
                <a:solidFill>
                  <a:schemeClr val="bg1">
                    <a:lumMod val="95000"/>
                    <a:lumOff val="5000"/>
                  </a:schemeClr>
                </a:solidFill>
              </a:rPr>
              <a:t> </a:t>
            </a:r>
            <a:r>
              <a:rPr lang="en-US" b="1" dirty="0" err="1">
                <a:solidFill>
                  <a:schemeClr val="bg1">
                    <a:lumMod val="95000"/>
                    <a:lumOff val="5000"/>
                  </a:schemeClr>
                </a:solidFill>
              </a:rPr>
              <a:t>gerekir</a:t>
            </a:r>
            <a:r>
              <a:rPr lang="en-US" b="1" dirty="0">
                <a:solidFill>
                  <a:schemeClr val="bg1">
                    <a:lumMod val="95000"/>
                    <a:lumOff val="5000"/>
                  </a:schemeClr>
                </a:solidFill>
              </a:rPr>
              <a:t>. </a:t>
            </a:r>
            <a:r>
              <a:rPr lang="en-US" b="1" dirty="0" err="1">
                <a:solidFill>
                  <a:schemeClr val="bg1">
                    <a:lumMod val="95000"/>
                    <a:lumOff val="5000"/>
                  </a:schemeClr>
                </a:solidFill>
              </a:rPr>
              <a:t>Türkiye</a:t>
            </a:r>
            <a:r>
              <a:rPr lang="en-US" b="1" dirty="0">
                <a:solidFill>
                  <a:schemeClr val="bg1">
                    <a:lumMod val="95000"/>
                    <a:lumOff val="5000"/>
                  </a:schemeClr>
                </a:solidFill>
              </a:rPr>
              <a:t> </a:t>
            </a:r>
            <a:r>
              <a:rPr lang="en-US" b="1" dirty="0" err="1">
                <a:solidFill>
                  <a:schemeClr val="bg1">
                    <a:lumMod val="95000"/>
                    <a:lumOff val="5000"/>
                  </a:schemeClr>
                </a:solidFill>
              </a:rPr>
              <a:t>dışında</a:t>
            </a:r>
            <a:r>
              <a:rPr lang="en-US" b="1" dirty="0">
                <a:solidFill>
                  <a:schemeClr val="bg1">
                    <a:lumMod val="95000"/>
                    <a:lumOff val="5000"/>
                  </a:schemeClr>
                </a:solidFill>
              </a:rPr>
              <a:t> </a:t>
            </a:r>
            <a:r>
              <a:rPr lang="en-US" b="1" dirty="0" err="1">
                <a:solidFill>
                  <a:schemeClr val="bg1">
                    <a:lumMod val="95000"/>
                    <a:lumOff val="5000"/>
                  </a:schemeClr>
                </a:solidFill>
              </a:rPr>
              <a:t>faaliyet</a:t>
            </a:r>
            <a:r>
              <a:rPr lang="en-US" b="1" dirty="0">
                <a:solidFill>
                  <a:schemeClr val="bg1">
                    <a:lumMod val="95000"/>
                    <a:lumOff val="5000"/>
                  </a:schemeClr>
                </a:solidFill>
              </a:rPr>
              <a:t> </a:t>
            </a:r>
            <a:r>
              <a:rPr lang="en-US" b="1" dirty="0" err="1">
                <a:solidFill>
                  <a:schemeClr val="bg1">
                    <a:lumMod val="95000"/>
                    <a:lumOff val="5000"/>
                  </a:schemeClr>
                </a:solidFill>
              </a:rPr>
              <a:t>göstermek</a:t>
            </a:r>
            <a:r>
              <a:rPr lang="en-US" b="1" dirty="0">
                <a:solidFill>
                  <a:schemeClr val="bg1">
                    <a:lumMod val="95000"/>
                    <a:lumOff val="5000"/>
                  </a:schemeClr>
                </a:solidFill>
              </a:rPr>
              <a:t> </a:t>
            </a:r>
            <a:r>
              <a:rPr lang="en-US" b="1" dirty="0" err="1">
                <a:solidFill>
                  <a:schemeClr val="bg1">
                    <a:lumMod val="95000"/>
                    <a:lumOff val="5000"/>
                  </a:schemeClr>
                </a:solidFill>
              </a:rPr>
              <a:t>isteyen</a:t>
            </a:r>
            <a:r>
              <a:rPr lang="en-US" b="1" dirty="0">
                <a:solidFill>
                  <a:schemeClr val="bg1">
                    <a:lumMod val="95000"/>
                    <a:lumOff val="5000"/>
                  </a:schemeClr>
                </a:solidFill>
              </a:rPr>
              <a:t> </a:t>
            </a:r>
            <a:r>
              <a:rPr lang="en-US" b="1" dirty="0" err="1">
                <a:solidFill>
                  <a:schemeClr val="bg1">
                    <a:lumMod val="95000"/>
                    <a:lumOff val="5000"/>
                  </a:schemeClr>
                </a:solidFill>
              </a:rPr>
              <a:t>iş</a:t>
            </a:r>
            <a:r>
              <a:rPr lang="en-US" b="1" dirty="0">
                <a:solidFill>
                  <a:schemeClr val="bg1">
                    <a:lumMod val="95000"/>
                    <a:lumOff val="5000"/>
                  </a:schemeClr>
                </a:solidFill>
              </a:rPr>
              <a:t> </a:t>
            </a:r>
            <a:r>
              <a:rPr lang="en-US" b="1" dirty="0" err="1">
                <a:solidFill>
                  <a:schemeClr val="bg1">
                    <a:lumMod val="95000"/>
                    <a:lumOff val="5000"/>
                  </a:schemeClr>
                </a:solidFill>
              </a:rPr>
              <a:t>adamları</a:t>
            </a:r>
            <a:r>
              <a:rPr lang="en-US" b="1" dirty="0">
                <a:solidFill>
                  <a:schemeClr val="bg1">
                    <a:lumMod val="95000"/>
                    <a:lumOff val="5000"/>
                  </a:schemeClr>
                </a:solidFill>
              </a:rPr>
              <a:t>, </a:t>
            </a:r>
            <a:r>
              <a:rPr lang="en-US" b="1" dirty="0" err="1">
                <a:solidFill>
                  <a:schemeClr val="bg1">
                    <a:lumMod val="95000"/>
                    <a:lumOff val="5000"/>
                  </a:schemeClr>
                </a:solidFill>
              </a:rPr>
              <a:t>yatırımcılar</a:t>
            </a:r>
            <a:r>
              <a:rPr lang="en-US" b="1" dirty="0">
                <a:solidFill>
                  <a:schemeClr val="bg1">
                    <a:lumMod val="95000"/>
                    <a:lumOff val="5000"/>
                  </a:schemeClr>
                </a:solidFill>
              </a:rPr>
              <a:t> </a:t>
            </a:r>
            <a:r>
              <a:rPr lang="en-US" b="1" dirty="0" err="1">
                <a:solidFill>
                  <a:schemeClr val="bg1">
                    <a:lumMod val="95000"/>
                    <a:lumOff val="5000"/>
                  </a:schemeClr>
                </a:solidFill>
              </a:rPr>
              <a:t>daima</a:t>
            </a:r>
            <a:r>
              <a:rPr lang="en-US" b="1" dirty="0">
                <a:solidFill>
                  <a:schemeClr val="bg1">
                    <a:lumMod val="95000"/>
                    <a:lumOff val="5000"/>
                  </a:schemeClr>
                </a:solidFill>
              </a:rPr>
              <a:t> </a:t>
            </a:r>
            <a:r>
              <a:rPr lang="en-US" b="1" dirty="0" err="1">
                <a:solidFill>
                  <a:schemeClr val="bg1">
                    <a:lumMod val="95000"/>
                    <a:lumOff val="5000"/>
                  </a:schemeClr>
                </a:solidFill>
              </a:rPr>
              <a:t>Türkiye</a:t>
            </a:r>
            <a:r>
              <a:rPr lang="en-US" b="1" dirty="0">
                <a:solidFill>
                  <a:schemeClr val="bg1">
                    <a:lumMod val="95000"/>
                    <a:lumOff val="5000"/>
                  </a:schemeClr>
                </a:solidFill>
              </a:rPr>
              <a:t> </a:t>
            </a:r>
            <a:r>
              <a:rPr lang="en-US" b="1" dirty="0" err="1">
                <a:solidFill>
                  <a:schemeClr val="bg1">
                    <a:lumMod val="95000"/>
                    <a:lumOff val="5000"/>
                  </a:schemeClr>
                </a:solidFill>
              </a:rPr>
              <a:t>gelenek</a:t>
            </a:r>
            <a:r>
              <a:rPr lang="en-US" b="1" dirty="0">
                <a:solidFill>
                  <a:schemeClr val="bg1">
                    <a:lumMod val="95000"/>
                    <a:lumOff val="5000"/>
                  </a:schemeClr>
                </a:solidFill>
              </a:rPr>
              <a:t>, </a:t>
            </a:r>
            <a:r>
              <a:rPr lang="en-US" b="1" dirty="0" err="1">
                <a:solidFill>
                  <a:schemeClr val="bg1">
                    <a:lumMod val="95000"/>
                    <a:lumOff val="5000"/>
                  </a:schemeClr>
                </a:solidFill>
              </a:rPr>
              <a:t>kural</a:t>
            </a:r>
            <a:r>
              <a:rPr lang="en-US" b="1" dirty="0">
                <a:solidFill>
                  <a:schemeClr val="bg1">
                    <a:lumMod val="95000"/>
                    <a:lumOff val="5000"/>
                  </a:schemeClr>
                </a:solidFill>
              </a:rPr>
              <a:t> </a:t>
            </a:r>
            <a:r>
              <a:rPr lang="en-US" b="1" dirty="0" err="1">
                <a:solidFill>
                  <a:schemeClr val="bg1">
                    <a:lumMod val="95000"/>
                    <a:lumOff val="5000"/>
                  </a:schemeClr>
                </a:solidFill>
              </a:rPr>
              <a:t>ve</a:t>
            </a:r>
            <a:r>
              <a:rPr lang="en-US" b="1" dirty="0">
                <a:solidFill>
                  <a:schemeClr val="bg1">
                    <a:lumMod val="95000"/>
                    <a:lumOff val="5000"/>
                  </a:schemeClr>
                </a:solidFill>
              </a:rPr>
              <a:t> </a:t>
            </a:r>
            <a:r>
              <a:rPr lang="en-US" b="1" dirty="0" err="1">
                <a:solidFill>
                  <a:schemeClr val="bg1">
                    <a:lumMod val="95000"/>
                    <a:lumOff val="5000"/>
                  </a:schemeClr>
                </a:solidFill>
              </a:rPr>
              <a:t>alışkanlıkları</a:t>
            </a:r>
            <a:r>
              <a:rPr lang="en-US" b="1" dirty="0">
                <a:solidFill>
                  <a:schemeClr val="bg1">
                    <a:lumMod val="95000"/>
                    <a:lumOff val="5000"/>
                  </a:schemeClr>
                </a:solidFill>
              </a:rPr>
              <a:t> </a:t>
            </a:r>
            <a:r>
              <a:rPr lang="en-US" b="1" dirty="0" err="1">
                <a:solidFill>
                  <a:schemeClr val="bg1">
                    <a:lumMod val="95000"/>
                    <a:lumOff val="5000"/>
                  </a:schemeClr>
                </a:solidFill>
              </a:rPr>
              <a:t>ile</a:t>
            </a:r>
            <a:r>
              <a:rPr lang="en-US" b="1" dirty="0">
                <a:solidFill>
                  <a:schemeClr val="bg1">
                    <a:lumMod val="95000"/>
                    <a:lumOff val="5000"/>
                  </a:schemeClr>
                </a:solidFill>
              </a:rPr>
              <a:t> </a:t>
            </a:r>
            <a:r>
              <a:rPr lang="en-US" b="1" dirty="0" err="1">
                <a:solidFill>
                  <a:schemeClr val="bg1">
                    <a:lumMod val="95000"/>
                    <a:lumOff val="5000"/>
                  </a:schemeClr>
                </a:solidFill>
              </a:rPr>
              <a:t>hareket</a:t>
            </a:r>
            <a:r>
              <a:rPr lang="en-US" b="1" dirty="0">
                <a:solidFill>
                  <a:schemeClr val="bg1">
                    <a:lumMod val="95000"/>
                    <a:lumOff val="5000"/>
                  </a:schemeClr>
                </a:solidFill>
              </a:rPr>
              <a:t> </a:t>
            </a:r>
            <a:r>
              <a:rPr lang="en-US" b="1" dirty="0" err="1">
                <a:solidFill>
                  <a:schemeClr val="bg1">
                    <a:lumMod val="95000"/>
                    <a:lumOff val="5000"/>
                  </a:schemeClr>
                </a:solidFill>
              </a:rPr>
              <a:t>etmeye</a:t>
            </a:r>
            <a:r>
              <a:rPr lang="en-US" b="1" dirty="0">
                <a:solidFill>
                  <a:schemeClr val="bg1">
                    <a:lumMod val="95000"/>
                    <a:lumOff val="5000"/>
                  </a:schemeClr>
                </a:solidFill>
              </a:rPr>
              <a:t> </a:t>
            </a:r>
            <a:r>
              <a:rPr lang="en-US" b="1" dirty="0" err="1">
                <a:solidFill>
                  <a:schemeClr val="bg1">
                    <a:lumMod val="95000"/>
                    <a:lumOff val="5000"/>
                  </a:schemeClr>
                </a:solidFill>
              </a:rPr>
              <a:t>çalışmaktadırlar</a:t>
            </a:r>
            <a:r>
              <a:rPr lang="en-US" b="1" dirty="0">
                <a:solidFill>
                  <a:schemeClr val="bg1">
                    <a:lumMod val="95000"/>
                    <a:lumOff val="5000"/>
                  </a:schemeClr>
                </a:solidFill>
              </a:rPr>
              <a:t>. </a:t>
            </a:r>
            <a:r>
              <a:rPr lang="tr-TR" b="1" dirty="0">
                <a:solidFill>
                  <a:schemeClr val="bg1">
                    <a:lumMod val="95000"/>
                    <a:lumOff val="5000"/>
                  </a:schemeClr>
                </a:solidFill>
              </a:rPr>
              <a:t> </a:t>
            </a:r>
            <a:endParaRPr lang="tr-TR" b="1" dirty="0" smtClean="0">
              <a:solidFill>
                <a:schemeClr val="bg1">
                  <a:lumMod val="95000"/>
                  <a:lumOff val="5000"/>
                </a:schemeClr>
              </a:solidFill>
            </a:endParaRPr>
          </a:p>
          <a:p>
            <a:endParaRPr lang="tr-TR" b="1" dirty="0">
              <a:solidFill>
                <a:schemeClr val="bg1">
                  <a:lumMod val="95000"/>
                  <a:lumOff val="5000"/>
                </a:schemeClr>
              </a:solidFill>
            </a:endParaRPr>
          </a:p>
          <a:p>
            <a:r>
              <a:rPr lang="en-US" b="1" dirty="0" err="1">
                <a:solidFill>
                  <a:schemeClr val="bg1">
                    <a:lumMod val="95000"/>
                    <a:lumOff val="5000"/>
                  </a:schemeClr>
                </a:solidFill>
              </a:rPr>
              <a:t>Oysa</a:t>
            </a:r>
            <a:r>
              <a:rPr lang="en-US" b="1" dirty="0">
                <a:solidFill>
                  <a:schemeClr val="bg1">
                    <a:lumMod val="95000"/>
                    <a:lumOff val="5000"/>
                  </a:schemeClr>
                </a:solidFill>
              </a:rPr>
              <a:t> </a:t>
            </a:r>
            <a:r>
              <a:rPr lang="en-US" b="1" dirty="0" err="1">
                <a:solidFill>
                  <a:schemeClr val="bg1">
                    <a:lumMod val="95000"/>
                    <a:lumOff val="5000"/>
                  </a:schemeClr>
                </a:solidFill>
              </a:rPr>
              <a:t>yabancı</a:t>
            </a:r>
            <a:r>
              <a:rPr lang="en-US" b="1" dirty="0">
                <a:solidFill>
                  <a:schemeClr val="bg1">
                    <a:lumMod val="95000"/>
                    <a:lumOff val="5000"/>
                  </a:schemeClr>
                </a:solidFill>
              </a:rPr>
              <a:t> </a:t>
            </a:r>
            <a:r>
              <a:rPr lang="en-US" b="1" dirty="0" err="1">
                <a:solidFill>
                  <a:schemeClr val="bg1">
                    <a:lumMod val="95000"/>
                    <a:lumOff val="5000"/>
                  </a:schemeClr>
                </a:solidFill>
              </a:rPr>
              <a:t>bir</a:t>
            </a:r>
            <a:r>
              <a:rPr lang="en-US" b="1" dirty="0">
                <a:solidFill>
                  <a:schemeClr val="bg1">
                    <a:lumMod val="95000"/>
                    <a:lumOff val="5000"/>
                  </a:schemeClr>
                </a:solidFill>
              </a:rPr>
              <a:t> </a:t>
            </a:r>
            <a:r>
              <a:rPr lang="en-US" b="1" dirty="0" err="1">
                <a:solidFill>
                  <a:schemeClr val="bg1">
                    <a:lumMod val="95000"/>
                    <a:lumOff val="5000"/>
                  </a:schemeClr>
                </a:solidFill>
              </a:rPr>
              <a:t>ülkede</a:t>
            </a:r>
            <a:r>
              <a:rPr lang="en-US" b="1" dirty="0">
                <a:solidFill>
                  <a:schemeClr val="bg1">
                    <a:lumMod val="95000"/>
                    <a:lumOff val="5000"/>
                  </a:schemeClr>
                </a:solidFill>
              </a:rPr>
              <a:t> </a:t>
            </a:r>
            <a:r>
              <a:rPr lang="en-US" b="1" dirty="0" err="1">
                <a:solidFill>
                  <a:schemeClr val="bg1">
                    <a:lumMod val="95000"/>
                    <a:lumOff val="5000"/>
                  </a:schemeClr>
                </a:solidFill>
              </a:rPr>
              <a:t>faaliyet</a:t>
            </a:r>
            <a:r>
              <a:rPr lang="en-US" b="1" dirty="0">
                <a:solidFill>
                  <a:schemeClr val="bg1">
                    <a:lumMod val="95000"/>
                    <a:lumOff val="5000"/>
                  </a:schemeClr>
                </a:solidFill>
              </a:rPr>
              <a:t> </a:t>
            </a:r>
            <a:r>
              <a:rPr lang="en-US" b="1" dirty="0" err="1">
                <a:solidFill>
                  <a:schemeClr val="bg1">
                    <a:lumMod val="95000"/>
                    <a:lumOff val="5000"/>
                  </a:schemeClr>
                </a:solidFill>
              </a:rPr>
              <a:t>gösterirken</a:t>
            </a:r>
            <a:r>
              <a:rPr lang="en-US" b="1" dirty="0">
                <a:solidFill>
                  <a:schemeClr val="bg1">
                    <a:lumMod val="95000"/>
                    <a:lumOff val="5000"/>
                  </a:schemeClr>
                </a:solidFill>
              </a:rPr>
              <a:t> </a:t>
            </a:r>
            <a:r>
              <a:rPr lang="en-US" b="1" dirty="0" err="1">
                <a:solidFill>
                  <a:schemeClr val="bg1">
                    <a:lumMod val="95000"/>
                    <a:lumOff val="5000"/>
                  </a:schemeClr>
                </a:solidFill>
              </a:rPr>
              <a:t>başarının</a:t>
            </a:r>
            <a:r>
              <a:rPr lang="en-US" b="1" dirty="0">
                <a:solidFill>
                  <a:schemeClr val="bg1">
                    <a:lumMod val="95000"/>
                    <a:lumOff val="5000"/>
                  </a:schemeClr>
                </a:solidFill>
              </a:rPr>
              <a:t> </a:t>
            </a:r>
            <a:r>
              <a:rPr lang="en-US" b="1" dirty="0" err="1">
                <a:solidFill>
                  <a:schemeClr val="bg1">
                    <a:lumMod val="95000"/>
                    <a:lumOff val="5000"/>
                  </a:schemeClr>
                </a:solidFill>
              </a:rPr>
              <a:t>birinci</a:t>
            </a:r>
            <a:r>
              <a:rPr lang="en-US" b="1" dirty="0">
                <a:solidFill>
                  <a:schemeClr val="bg1">
                    <a:lumMod val="95000"/>
                    <a:lumOff val="5000"/>
                  </a:schemeClr>
                </a:solidFill>
              </a:rPr>
              <a:t> </a:t>
            </a:r>
            <a:r>
              <a:rPr lang="en-US" b="1" dirty="0" err="1">
                <a:solidFill>
                  <a:schemeClr val="bg1">
                    <a:lumMod val="95000"/>
                    <a:lumOff val="5000"/>
                  </a:schemeClr>
                </a:solidFill>
              </a:rPr>
              <a:t>şartı</a:t>
            </a:r>
            <a:r>
              <a:rPr lang="en-US" b="1" dirty="0">
                <a:solidFill>
                  <a:schemeClr val="bg1">
                    <a:lumMod val="95000"/>
                    <a:lumOff val="5000"/>
                  </a:schemeClr>
                </a:solidFill>
              </a:rPr>
              <a:t> o </a:t>
            </a:r>
            <a:r>
              <a:rPr lang="en-US" b="1" dirty="0" err="1">
                <a:solidFill>
                  <a:schemeClr val="bg1">
                    <a:lumMod val="95000"/>
                    <a:lumOff val="5000"/>
                  </a:schemeClr>
                </a:solidFill>
              </a:rPr>
              <a:t>ülkenin</a:t>
            </a:r>
            <a:r>
              <a:rPr lang="en-US" b="1" dirty="0">
                <a:solidFill>
                  <a:schemeClr val="bg1">
                    <a:lumMod val="95000"/>
                    <a:lumOff val="5000"/>
                  </a:schemeClr>
                </a:solidFill>
              </a:rPr>
              <a:t> </a:t>
            </a:r>
            <a:r>
              <a:rPr lang="en-US" b="1" dirty="0" err="1">
                <a:solidFill>
                  <a:schemeClr val="bg1">
                    <a:lumMod val="95000"/>
                    <a:lumOff val="5000"/>
                  </a:schemeClr>
                </a:solidFill>
              </a:rPr>
              <a:t>kültürünü</a:t>
            </a:r>
            <a:r>
              <a:rPr lang="en-US" b="1" dirty="0">
                <a:solidFill>
                  <a:schemeClr val="bg1">
                    <a:lumMod val="95000"/>
                    <a:lumOff val="5000"/>
                  </a:schemeClr>
                </a:solidFill>
              </a:rPr>
              <a:t>, </a:t>
            </a:r>
            <a:r>
              <a:rPr lang="en-US" b="1" dirty="0" err="1">
                <a:solidFill>
                  <a:schemeClr val="bg1">
                    <a:lumMod val="95000"/>
                    <a:lumOff val="5000"/>
                  </a:schemeClr>
                </a:solidFill>
              </a:rPr>
              <a:t>düşünme</a:t>
            </a:r>
            <a:r>
              <a:rPr lang="en-US" b="1" dirty="0">
                <a:solidFill>
                  <a:schemeClr val="bg1">
                    <a:lumMod val="95000"/>
                    <a:lumOff val="5000"/>
                  </a:schemeClr>
                </a:solidFill>
              </a:rPr>
              <a:t> </a:t>
            </a:r>
            <a:r>
              <a:rPr lang="en-US" b="1" dirty="0" err="1">
                <a:solidFill>
                  <a:schemeClr val="bg1">
                    <a:lumMod val="95000"/>
                    <a:lumOff val="5000"/>
                  </a:schemeClr>
                </a:solidFill>
              </a:rPr>
              <a:t>mantığını</a:t>
            </a:r>
            <a:r>
              <a:rPr lang="tr-TR" b="1" dirty="0">
                <a:solidFill>
                  <a:schemeClr val="bg1">
                    <a:lumMod val="95000"/>
                    <a:lumOff val="5000"/>
                  </a:schemeClr>
                </a:solidFill>
              </a:rPr>
              <a:t> </a:t>
            </a:r>
            <a:r>
              <a:rPr lang="en-US" b="1" dirty="0" err="1">
                <a:solidFill>
                  <a:schemeClr val="bg1">
                    <a:lumMod val="95000"/>
                    <a:lumOff val="5000"/>
                  </a:schemeClr>
                </a:solidFill>
              </a:rPr>
              <a:t>hukuksal</a:t>
            </a:r>
            <a:r>
              <a:rPr lang="en-US" b="1" dirty="0">
                <a:solidFill>
                  <a:schemeClr val="bg1">
                    <a:lumMod val="95000"/>
                    <a:lumOff val="5000"/>
                  </a:schemeClr>
                </a:solidFill>
              </a:rPr>
              <a:t> </a:t>
            </a:r>
            <a:r>
              <a:rPr lang="en-US" b="1" dirty="0" err="1">
                <a:solidFill>
                  <a:schemeClr val="bg1">
                    <a:lumMod val="95000"/>
                    <a:lumOff val="5000"/>
                  </a:schemeClr>
                </a:solidFill>
              </a:rPr>
              <a:t>yapısını</a:t>
            </a:r>
            <a:r>
              <a:rPr lang="en-US" b="1" dirty="0">
                <a:solidFill>
                  <a:schemeClr val="bg1">
                    <a:lumMod val="95000"/>
                    <a:lumOff val="5000"/>
                  </a:schemeClr>
                </a:solidFill>
              </a:rPr>
              <a:t>, </a:t>
            </a:r>
            <a:r>
              <a:rPr lang="en-US" b="1" dirty="0" err="1">
                <a:solidFill>
                  <a:schemeClr val="bg1">
                    <a:lumMod val="95000"/>
                    <a:lumOff val="5000"/>
                  </a:schemeClr>
                </a:solidFill>
              </a:rPr>
              <a:t>ticaret</a:t>
            </a:r>
            <a:r>
              <a:rPr lang="en-US" b="1" dirty="0">
                <a:solidFill>
                  <a:schemeClr val="bg1">
                    <a:lumMod val="95000"/>
                    <a:lumOff val="5000"/>
                  </a:schemeClr>
                </a:solidFill>
              </a:rPr>
              <a:t> </a:t>
            </a:r>
            <a:r>
              <a:rPr lang="en-US" b="1" dirty="0" err="1">
                <a:solidFill>
                  <a:schemeClr val="bg1">
                    <a:lumMod val="95000"/>
                    <a:lumOff val="5000"/>
                  </a:schemeClr>
                </a:solidFill>
              </a:rPr>
              <a:t>anlayışını</a:t>
            </a:r>
            <a:r>
              <a:rPr lang="en-US" b="1" dirty="0">
                <a:solidFill>
                  <a:schemeClr val="bg1">
                    <a:lumMod val="95000"/>
                    <a:lumOff val="5000"/>
                  </a:schemeClr>
                </a:solidFill>
              </a:rPr>
              <a:t>, </a:t>
            </a:r>
            <a:r>
              <a:rPr lang="en-US" b="1" dirty="0" err="1">
                <a:solidFill>
                  <a:schemeClr val="bg1">
                    <a:lumMod val="95000"/>
                    <a:lumOff val="5000"/>
                  </a:schemeClr>
                </a:solidFill>
              </a:rPr>
              <a:t>vergi</a:t>
            </a:r>
            <a:r>
              <a:rPr lang="en-US" b="1" dirty="0">
                <a:solidFill>
                  <a:schemeClr val="bg1">
                    <a:lumMod val="95000"/>
                    <a:lumOff val="5000"/>
                  </a:schemeClr>
                </a:solidFill>
              </a:rPr>
              <a:t> </a:t>
            </a:r>
            <a:r>
              <a:rPr lang="en-US" b="1" dirty="0" err="1">
                <a:solidFill>
                  <a:schemeClr val="bg1">
                    <a:lumMod val="95000"/>
                    <a:lumOff val="5000"/>
                  </a:schemeClr>
                </a:solidFill>
              </a:rPr>
              <a:t>ve</a:t>
            </a:r>
            <a:r>
              <a:rPr lang="en-US" b="1" dirty="0">
                <a:solidFill>
                  <a:schemeClr val="bg1">
                    <a:lumMod val="95000"/>
                    <a:lumOff val="5000"/>
                  </a:schemeClr>
                </a:solidFill>
              </a:rPr>
              <a:t> </a:t>
            </a:r>
            <a:r>
              <a:rPr lang="en-US" b="1" dirty="0" err="1">
                <a:solidFill>
                  <a:schemeClr val="bg1">
                    <a:lumMod val="95000"/>
                    <a:lumOff val="5000"/>
                  </a:schemeClr>
                </a:solidFill>
              </a:rPr>
              <a:t>muhasebe</a:t>
            </a:r>
            <a:r>
              <a:rPr lang="en-US" b="1" dirty="0">
                <a:solidFill>
                  <a:schemeClr val="bg1">
                    <a:lumMod val="95000"/>
                    <a:lumOff val="5000"/>
                  </a:schemeClr>
                </a:solidFill>
              </a:rPr>
              <a:t> </a:t>
            </a:r>
            <a:r>
              <a:rPr lang="en-US" b="1" dirty="0" err="1">
                <a:solidFill>
                  <a:schemeClr val="bg1">
                    <a:lumMod val="95000"/>
                    <a:lumOff val="5000"/>
                  </a:schemeClr>
                </a:solidFill>
              </a:rPr>
              <a:t>uygulamalarını</a:t>
            </a:r>
            <a:r>
              <a:rPr lang="en-US" b="1" dirty="0">
                <a:solidFill>
                  <a:schemeClr val="bg1">
                    <a:lumMod val="95000"/>
                    <a:lumOff val="5000"/>
                  </a:schemeClr>
                </a:solidFill>
              </a:rPr>
              <a:t> </a:t>
            </a:r>
            <a:r>
              <a:rPr lang="en-US" b="1" dirty="0" err="1">
                <a:solidFill>
                  <a:schemeClr val="bg1">
                    <a:lumMod val="95000"/>
                    <a:lumOff val="5000"/>
                  </a:schemeClr>
                </a:solidFill>
              </a:rPr>
              <a:t>çok</a:t>
            </a:r>
            <a:r>
              <a:rPr lang="en-US" b="1" dirty="0">
                <a:solidFill>
                  <a:schemeClr val="bg1">
                    <a:lumMod val="95000"/>
                    <a:lumOff val="5000"/>
                  </a:schemeClr>
                </a:solidFill>
              </a:rPr>
              <a:t> </a:t>
            </a:r>
            <a:r>
              <a:rPr lang="en-US" b="1" dirty="0" err="1">
                <a:solidFill>
                  <a:schemeClr val="bg1">
                    <a:lumMod val="95000"/>
                    <a:lumOff val="5000"/>
                  </a:schemeClr>
                </a:solidFill>
              </a:rPr>
              <a:t>iyi</a:t>
            </a:r>
            <a:r>
              <a:rPr lang="en-US" b="1" dirty="0">
                <a:solidFill>
                  <a:schemeClr val="bg1">
                    <a:lumMod val="95000"/>
                    <a:lumOff val="5000"/>
                  </a:schemeClr>
                </a:solidFill>
              </a:rPr>
              <a:t> </a:t>
            </a:r>
            <a:r>
              <a:rPr lang="en-US" b="1" dirty="0" err="1">
                <a:solidFill>
                  <a:schemeClr val="bg1">
                    <a:lumMod val="95000"/>
                    <a:lumOff val="5000"/>
                  </a:schemeClr>
                </a:solidFill>
              </a:rPr>
              <a:t>bilmekten</a:t>
            </a:r>
            <a:r>
              <a:rPr lang="en-US" b="1" dirty="0">
                <a:solidFill>
                  <a:schemeClr val="bg1">
                    <a:lumMod val="95000"/>
                    <a:lumOff val="5000"/>
                  </a:schemeClr>
                </a:solidFill>
              </a:rPr>
              <a:t> </a:t>
            </a:r>
            <a:r>
              <a:rPr lang="en-US" b="1" dirty="0" err="1">
                <a:solidFill>
                  <a:schemeClr val="bg1">
                    <a:lumMod val="95000"/>
                    <a:lumOff val="5000"/>
                  </a:schemeClr>
                </a:solidFill>
              </a:rPr>
              <a:t>geçer</a:t>
            </a:r>
            <a:r>
              <a:rPr lang="en-US" b="1" dirty="0">
                <a:solidFill>
                  <a:schemeClr val="bg1">
                    <a:lumMod val="95000"/>
                    <a:lumOff val="5000"/>
                  </a:schemeClr>
                </a:solidFill>
              </a:rPr>
              <a:t>.</a:t>
            </a:r>
            <a:endParaRPr lang="tr-TR" b="1" dirty="0">
              <a:solidFill>
                <a:schemeClr val="bg1">
                  <a:lumMod val="95000"/>
                  <a:lumOff val="5000"/>
                </a:schemeClr>
              </a:solidFill>
            </a:endParaRPr>
          </a:p>
          <a:p>
            <a:pPr>
              <a:buNone/>
            </a:pPr>
            <a:r>
              <a:rPr lang="en-US" dirty="0">
                <a:solidFill>
                  <a:schemeClr val="bg1">
                    <a:lumMod val="95000"/>
                    <a:lumOff val="5000"/>
                  </a:schemeClr>
                </a:solidFill>
              </a:rPr>
              <a:t> </a:t>
            </a:r>
            <a:endParaRPr lang="tr-TR" dirty="0">
              <a:solidFill>
                <a:schemeClr val="bg1">
                  <a:lumMod val="95000"/>
                  <a:lumOff val="5000"/>
                </a:schemeClr>
              </a:solidFill>
            </a:endParaRPr>
          </a:p>
        </p:txBody>
      </p:sp>
    </p:spTree>
    <p:extLst>
      <p:ext uri="{BB962C8B-B14F-4D97-AF65-F5344CB8AC3E}">
        <p14:creationId xmlns:p14="http://schemas.microsoft.com/office/powerpoint/2010/main" val="124859174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17000"/>
                <a:lumMod val="29000"/>
                <a:lumOff val="71000"/>
              </a:schemeClr>
            </a:gs>
            <a:gs pos="100000">
              <a:schemeClr val="tx1"/>
            </a:gs>
          </a:gsLst>
          <a:lin ang="612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HEDEFLER</a:t>
            </a:r>
            <a:endParaRPr lang="tr-TR" dirty="0"/>
          </a:p>
        </p:txBody>
      </p:sp>
      <p:sp>
        <p:nvSpPr>
          <p:cNvPr id="3" name="İçerik Yer Tutucusu 2"/>
          <p:cNvSpPr>
            <a:spLocks noGrp="1"/>
          </p:cNvSpPr>
          <p:nvPr>
            <p:ph idx="1"/>
          </p:nvPr>
        </p:nvSpPr>
        <p:spPr>
          <a:xfrm>
            <a:off x="500034" y="1700808"/>
            <a:ext cx="7715304" cy="3767670"/>
          </a:xfrm>
        </p:spPr>
        <p:txBody>
          <a:bodyPr>
            <a:normAutofit/>
          </a:bodyPr>
          <a:lstStyle/>
          <a:p>
            <a:pPr marL="0" defTabSz="914400"/>
            <a:r>
              <a:rPr lang="tr-TR" sz="1800" b="1" dirty="0">
                <a:solidFill>
                  <a:schemeClr val="bg1">
                    <a:lumMod val="95000"/>
                    <a:lumOff val="5000"/>
                  </a:schemeClr>
                </a:solidFill>
              </a:rPr>
              <a:t>Ülkemiz ile Kazakistan arasında ikili ticari ilişkilerin en kısa sürede yıllık 10 milyar Dolar hacmini yakalayacak şekilde geliştirilmesi iki ülke Devlet Başkanları tarafından ortak bir hedef olarak belirlenmiştir.</a:t>
            </a:r>
          </a:p>
          <a:p>
            <a:pPr marL="0" defTabSz="914400"/>
            <a:endParaRPr lang="tr-TR" sz="1800" b="1" dirty="0" smtClean="0">
              <a:solidFill>
                <a:schemeClr val="bg1">
                  <a:lumMod val="95000"/>
                  <a:lumOff val="5000"/>
                </a:schemeClr>
              </a:solidFill>
            </a:endParaRPr>
          </a:p>
          <a:p>
            <a:pPr marL="0" defTabSz="914400"/>
            <a:r>
              <a:rPr lang="tr-TR" sz="1800" b="1" dirty="0" smtClean="0">
                <a:solidFill>
                  <a:schemeClr val="bg1">
                    <a:lumMod val="95000"/>
                    <a:lumOff val="5000"/>
                  </a:schemeClr>
                </a:solidFill>
              </a:rPr>
              <a:t>İkili </a:t>
            </a:r>
            <a:r>
              <a:rPr lang="tr-TR" sz="1800" b="1" dirty="0">
                <a:solidFill>
                  <a:schemeClr val="bg1">
                    <a:lumMod val="95000"/>
                    <a:lumOff val="5000"/>
                  </a:schemeClr>
                </a:solidFill>
              </a:rPr>
              <a:t>ticaret hacmimiz 2012 yılında rekor bir seviye ile 3,2 milyar Dolar seviyelerine yaklaşmış, ancak takip eden dönemlerde düzenli bir düşüş kaydederek hâli hazırda 1,6 milyar Dolar seviyelerine gerilemiştir.</a:t>
            </a:r>
          </a:p>
          <a:p>
            <a:endParaRPr lang="tr-TR" dirty="0"/>
          </a:p>
        </p:txBody>
      </p:sp>
    </p:spTree>
    <p:extLst>
      <p:ext uri="{BB962C8B-B14F-4D97-AF65-F5344CB8AC3E}">
        <p14:creationId xmlns:p14="http://schemas.microsoft.com/office/powerpoint/2010/main" val="3405571563"/>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effectLst/>
              </a:rPr>
              <a:t>İkili ticaretimizin gelişmesinin önünde yatan engeller </a:t>
            </a:r>
            <a:endParaRPr lang="tr-TR" dirty="0"/>
          </a:p>
        </p:txBody>
      </p:sp>
      <p:sp>
        <p:nvSpPr>
          <p:cNvPr id="3" name="İçerik Yer Tutucusu 2"/>
          <p:cNvSpPr>
            <a:spLocks noGrp="1"/>
          </p:cNvSpPr>
          <p:nvPr>
            <p:ph idx="1"/>
          </p:nvPr>
        </p:nvSpPr>
        <p:spPr>
          <a:xfrm>
            <a:off x="428596" y="1916832"/>
            <a:ext cx="7858180" cy="3767670"/>
          </a:xfrm>
        </p:spPr>
        <p:txBody>
          <a:bodyPr>
            <a:normAutofit/>
          </a:bodyPr>
          <a:lstStyle/>
          <a:p>
            <a:pPr marL="0" defTabSz="914400"/>
            <a:r>
              <a:rPr lang="tr-TR" dirty="0"/>
              <a:t>-</a:t>
            </a:r>
            <a:r>
              <a:rPr lang="tr-TR" sz="1900" b="1" dirty="0">
                <a:solidFill>
                  <a:schemeClr val="bg1">
                    <a:lumMod val="95000"/>
                    <a:lumOff val="5000"/>
                  </a:schemeClr>
                </a:solidFill>
              </a:rPr>
              <a:t>Kazakistan ülke ekonomisinin son yıllarda düşen petrol fiyatlarına bağlı olarak ülke </a:t>
            </a:r>
            <a:r>
              <a:rPr lang="tr-TR" sz="1900" b="1" dirty="0" err="1">
                <a:solidFill>
                  <a:schemeClr val="bg1">
                    <a:lumMod val="95000"/>
                    <a:lumOff val="5000"/>
                  </a:schemeClr>
                </a:solidFill>
              </a:rPr>
              <a:t>GSYİH’sinin</a:t>
            </a:r>
            <a:r>
              <a:rPr lang="tr-TR" sz="1900" b="1" dirty="0">
                <a:solidFill>
                  <a:schemeClr val="bg1">
                    <a:lumMod val="95000"/>
                    <a:lumOff val="5000"/>
                  </a:schemeClr>
                </a:solidFill>
              </a:rPr>
              <a:t> 240 milyar Dolar seviyelerinden 185 milyar Dolar seviyelerine gerilemesi,</a:t>
            </a:r>
          </a:p>
          <a:p>
            <a:pPr marL="0" defTabSz="914400"/>
            <a:endParaRPr lang="tr-TR" sz="1900" b="1" dirty="0">
              <a:solidFill>
                <a:schemeClr val="bg1">
                  <a:lumMod val="95000"/>
                  <a:lumOff val="5000"/>
                </a:schemeClr>
              </a:solidFill>
            </a:endParaRPr>
          </a:p>
          <a:p>
            <a:pPr marL="0" defTabSz="914400"/>
            <a:r>
              <a:rPr lang="tr-TR" sz="1900" b="1" dirty="0">
                <a:solidFill>
                  <a:schemeClr val="bg1">
                    <a:lumMod val="95000"/>
                    <a:lumOff val="5000"/>
                  </a:schemeClr>
                </a:solidFill>
              </a:rPr>
              <a:t>-Petrol fiyatlarının varil başına 120 Dolar seviyelerinden </a:t>
            </a:r>
            <a:r>
              <a:rPr lang="tr-TR" sz="1900" b="1" dirty="0" smtClean="0">
                <a:solidFill>
                  <a:schemeClr val="bg1">
                    <a:lumMod val="95000"/>
                    <a:lumOff val="5000"/>
                  </a:schemeClr>
                </a:solidFill>
              </a:rPr>
              <a:t> 50 </a:t>
            </a:r>
            <a:r>
              <a:rPr lang="tr-TR" sz="1900" b="1" dirty="0">
                <a:solidFill>
                  <a:schemeClr val="bg1">
                    <a:lumMod val="95000"/>
                    <a:lumOff val="5000"/>
                  </a:schemeClr>
                </a:solidFill>
              </a:rPr>
              <a:t>Dolar </a:t>
            </a:r>
            <a:r>
              <a:rPr lang="tr-TR" sz="1900" b="1" dirty="0" smtClean="0">
                <a:solidFill>
                  <a:schemeClr val="bg1">
                    <a:lumMod val="95000"/>
                    <a:lumOff val="5000"/>
                  </a:schemeClr>
                </a:solidFill>
              </a:rPr>
              <a:t>ve altı seviyelerine </a:t>
            </a:r>
            <a:r>
              <a:rPr lang="tr-TR" sz="1900" b="1" dirty="0">
                <a:solidFill>
                  <a:schemeClr val="bg1">
                    <a:lumMod val="95000"/>
                    <a:lumOff val="5000"/>
                  </a:schemeClr>
                </a:solidFill>
              </a:rPr>
              <a:t>kadar gerilemesi </a:t>
            </a:r>
            <a:r>
              <a:rPr lang="tr-TR" sz="1900" b="1" dirty="0" smtClean="0">
                <a:solidFill>
                  <a:schemeClr val="bg1">
                    <a:lumMod val="95000"/>
                    <a:lumOff val="5000"/>
                  </a:schemeClr>
                </a:solidFill>
              </a:rPr>
              <a:t>neticesinde </a:t>
            </a:r>
            <a:r>
              <a:rPr lang="tr-TR" sz="1900" b="1" dirty="0">
                <a:solidFill>
                  <a:schemeClr val="bg1">
                    <a:lumMod val="95000"/>
                    <a:lumOff val="5000"/>
                  </a:schemeClr>
                </a:solidFill>
              </a:rPr>
              <a:t>ihracat gelirlerinin 80 milyar Dolardan 40 milyar Dolara kadar </a:t>
            </a:r>
            <a:r>
              <a:rPr lang="tr-TR" sz="1900" b="1" dirty="0" smtClean="0">
                <a:solidFill>
                  <a:schemeClr val="bg1">
                    <a:lumMod val="95000"/>
                    <a:lumOff val="5000"/>
                  </a:schemeClr>
                </a:solidFill>
              </a:rPr>
              <a:t>gerilemesi, ülkenin </a:t>
            </a:r>
            <a:r>
              <a:rPr lang="tr-TR" sz="1900" b="1" dirty="0">
                <a:solidFill>
                  <a:schemeClr val="bg1">
                    <a:lumMod val="95000"/>
                    <a:lumOff val="5000"/>
                  </a:schemeClr>
                </a:solidFill>
              </a:rPr>
              <a:t>ithalatının alım gücünün düşmesine bağlı olarak 40 milyar Dolar seviyelerinden 20 milyar Dolar seviyelerine gerilemesi,</a:t>
            </a:r>
          </a:p>
          <a:p>
            <a:endParaRPr lang="tr-TR" dirty="0"/>
          </a:p>
        </p:txBody>
      </p:sp>
    </p:spTree>
    <p:extLst>
      <p:ext uri="{BB962C8B-B14F-4D97-AF65-F5344CB8AC3E}">
        <p14:creationId xmlns:p14="http://schemas.microsoft.com/office/powerpoint/2010/main" val="275582316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43050"/>
            <a:ext cx="8229600" cy="4643470"/>
          </a:xfrm>
        </p:spPr>
        <p:txBody>
          <a:bodyPr>
            <a:normAutofit/>
          </a:bodyPr>
          <a:lstStyle/>
          <a:p>
            <a:pPr marL="0" defTabSz="914400"/>
            <a:r>
              <a:rPr lang="tr-TR" sz="1900" b="1" dirty="0" smtClean="0">
                <a:solidFill>
                  <a:schemeClr val="bg1">
                    <a:lumMod val="95000"/>
                    <a:lumOff val="5000"/>
                  </a:schemeClr>
                </a:solidFill>
              </a:rPr>
              <a:t>Ülkenin </a:t>
            </a:r>
            <a:r>
              <a:rPr lang="tr-TR" sz="1900" b="1" dirty="0">
                <a:solidFill>
                  <a:schemeClr val="bg1">
                    <a:lumMod val="95000"/>
                    <a:lumOff val="5000"/>
                  </a:schemeClr>
                </a:solidFill>
              </a:rPr>
              <a:t>iki büyük komşusu ve en büyük ticaret ortakları olan Rusya ve Çin ekonomilerinde yaşanan daralmaların Kazakistan ekonomisini doğrudan olumsuz etkilemesi,</a:t>
            </a:r>
          </a:p>
          <a:p>
            <a:pPr marL="0" defTabSz="914400"/>
            <a:endParaRPr lang="tr-TR" sz="1900" b="1" dirty="0">
              <a:solidFill>
                <a:schemeClr val="bg1">
                  <a:lumMod val="95000"/>
                  <a:lumOff val="5000"/>
                </a:schemeClr>
              </a:solidFill>
            </a:endParaRPr>
          </a:p>
          <a:p>
            <a:pPr marL="0" defTabSz="914400"/>
            <a:r>
              <a:rPr lang="tr-TR" sz="1900" b="1" dirty="0" smtClean="0">
                <a:solidFill>
                  <a:schemeClr val="bg1">
                    <a:lumMod val="95000"/>
                    <a:lumOff val="5000"/>
                  </a:schemeClr>
                </a:solidFill>
              </a:rPr>
              <a:t>Avrasya </a:t>
            </a:r>
            <a:r>
              <a:rPr lang="tr-TR" sz="1900" b="1" dirty="0">
                <a:solidFill>
                  <a:schemeClr val="bg1">
                    <a:lumMod val="95000"/>
                    <a:lumOff val="5000"/>
                  </a:schemeClr>
                </a:solidFill>
              </a:rPr>
              <a:t>Ekonomik Birliği (AEB) üyesi ülkeler </a:t>
            </a:r>
            <a:r>
              <a:rPr lang="tr-TR" sz="1900" b="1" dirty="0" smtClean="0">
                <a:solidFill>
                  <a:schemeClr val="bg1">
                    <a:lumMod val="95000"/>
                    <a:lumOff val="5000"/>
                  </a:schemeClr>
                </a:solidFill>
              </a:rPr>
              <a:t>arasında mal </a:t>
            </a:r>
            <a:r>
              <a:rPr lang="tr-TR" sz="1900" b="1" dirty="0">
                <a:solidFill>
                  <a:schemeClr val="bg1">
                    <a:lumMod val="95000"/>
                    <a:lumOff val="5000"/>
                  </a:schemeClr>
                </a:solidFill>
              </a:rPr>
              <a:t>ticaretinde gümrük vergilerinin sıfırlanmasının, sermaye hareketlerinde ve iş gücü hareketlerinde üye ülkeler arasında serbest dolaşımın esas olmasının ülkemiz aleyhine büyük bir </a:t>
            </a:r>
            <a:r>
              <a:rPr lang="tr-TR" sz="1900" b="1" dirty="0" smtClean="0">
                <a:solidFill>
                  <a:schemeClr val="bg1">
                    <a:lumMod val="95000"/>
                    <a:lumOff val="5000"/>
                  </a:schemeClr>
                </a:solidFill>
              </a:rPr>
              <a:t>dezavantaj </a:t>
            </a:r>
            <a:r>
              <a:rPr lang="tr-TR" sz="1900" b="1" dirty="0">
                <a:solidFill>
                  <a:schemeClr val="bg1">
                    <a:lumMod val="95000"/>
                    <a:lumOff val="5000"/>
                  </a:schemeClr>
                </a:solidFill>
              </a:rPr>
              <a:t>yaratması,</a:t>
            </a:r>
          </a:p>
          <a:p>
            <a:pPr marL="0" defTabSz="914400"/>
            <a:endParaRPr lang="tr-TR" dirty="0"/>
          </a:p>
        </p:txBody>
      </p:sp>
    </p:spTree>
    <p:extLst>
      <p:ext uri="{BB962C8B-B14F-4D97-AF65-F5344CB8AC3E}">
        <p14:creationId xmlns:p14="http://schemas.microsoft.com/office/powerpoint/2010/main" val="46573562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71546"/>
            <a:ext cx="8229600" cy="5383262"/>
          </a:xfrm>
        </p:spPr>
        <p:txBody>
          <a:bodyPr>
            <a:normAutofit/>
          </a:bodyPr>
          <a:lstStyle/>
          <a:p>
            <a:pPr marL="0" defTabSz="914400"/>
            <a:r>
              <a:rPr lang="tr-TR" dirty="0"/>
              <a:t>-</a:t>
            </a:r>
            <a:r>
              <a:rPr lang="tr-TR" sz="1900" b="1" dirty="0">
                <a:solidFill>
                  <a:schemeClr val="bg1">
                    <a:lumMod val="95000"/>
                    <a:lumOff val="5000"/>
                  </a:schemeClr>
                </a:solidFill>
              </a:rPr>
              <a:t>Gümrük avantajlarına ilave olarak Rusya’dan ürünlerin taşıma maliyetinin Türkiye’ye kıyasla daha avantajlı olması</a:t>
            </a:r>
          </a:p>
          <a:p>
            <a:pPr marL="0" defTabSz="914400"/>
            <a:endParaRPr lang="tr-TR" sz="1900" b="1" dirty="0">
              <a:solidFill>
                <a:schemeClr val="bg1">
                  <a:lumMod val="95000"/>
                  <a:lumOff val="5000"/>
                </a:schemeClr>
              </a:solidFill>
            </a:endParaRPr>
          </a:p>
          <a:p>
            <a:pPr marL="0" defTabSz="914400"/>
            <a:r>
              <a:rPr lang="tr-TR" sz="1900" b="1" dirty="0">
                <a:solidFill>
                  <a:schemeClr val="bg1">
                    <a:lumMod val="95000"/>
                    <a:lumOff val="5000"/>
                  </a:schemeClr>
                </a:solidFill>
              </a:rPr>
              <a:t>-Bakü-</a:t>
            </a:r>
            <a:r>
              <a:rPr lang="tr-TR" sz="1900" b="1" dirty="0" err="1">
                <a:solidFill>
                  <a:schemeClr val="bg1">
                    <a:lumMod val="95000"/>
                    <a:lumOff val="5000"/>
                  </a:schemeClr>
                </a:solidFill>
              </a:rPr>
              <a:t>Aktau</a:t>
            </a:r>
            <a:r>
              <a:rPr lang="tr-TR" sz="1900" b="1" dirty="0">
                <a:solidFill>
                  <a:schemeClr val="bg1">
                    <a:lumMod val="95000"/>
                    <a:lumOff val="5000"/>
                  </a:schemeClr>
                </a:solidFill>
              </a:rPr>
              <a:t> RO-RO taşımacılığının Türk ürünlerinin Kazakistan’a ulaşımı için yeteri ölçüde hizmet verecek kapasitede bulunmaması,</a:t>
            </a:r>
          </a:p>
          <a:p>
            <a:pPr marL="0" defTabSz="914400"/>
            <a:endParaRPr lang="tr-TR" sz="1900" b="1" dirty="0">
              <a:solidFill>
                <a:schemeClr val="bg1">
                  <a:lumMod val="95000"/>
                  <a:lumOff val="5000"/>
                </a:schemeClr>
              </a:solidFill>
            </a:endParaRPr>
          </a:p>
          <a:p>
            <a:pPr marL="0" defTabSz="914400"/>
            <a:r>
              <a:rPr lang="tr-TR" sz="1900" b="1" dirty="0">
                <a:solidFill>
                  <a:schemeClr val="bg1">
                    <a:lumMod val="95000"/>
                    <a:lumOff val="5000"/>
                  </a:schemeClr>
                </a:solidFill>
              </a:rPr>
              <a:t>-Kazakistan’da faaliyet gösteren Türk firmalarının başta müteahhitlik sektörü olmak üzere ağırlıklı olarak hizmet sektöründe etkin olması, diğer taraftan özellikle enerji ve diğer sanayi sektörlerine firmalarımızın yeterince etkin bir oyuncu </a:t>
            </a:r>
            <a:r>
              <a:rPr lang="tr-TR" sz="1900" b="1" dirty="0" smtClean="0">
                <a:solidFill>
                  <a:schemeClr val="bg1">
                    <a:lumMod val="95000"/>
                    <a:lumOff val="5000"/>
                  </a:schemeClr>
                </a:solidFill>
              </a:rPr>
              <a:t>olmaması, olarak </a:t>
            </a:r>
            <a:r>
              <a:rPr lang="tr-TR" sz="1900" b="1" dirty="0">
                <a:solidFill>
                  <a:schemeClr val="bg1">
                    <a:lumMod val="95000"/>
                    <a:lumOff val="5000"/>
                  </a:schemeClr>
                </a:solidFill>
              </a:rPr>
              <a:t>sıralanabilmektedir.</a:t>
            </a:r>
          </a:p>
          <a:p>
            <a:endParaRPr lang="tr-TR" dirty="0"/>
          </a:p>
        </p:txBody>
      </p:sp>
    </p:spTree>
    <p:extLst>
      <p:ext uri="{BB962C8B-B14F-4D97-AF65-F5344CB8AC3E}">
        <p14:creationId xmlns:p14="http://schemas.microsoft.com/office/powerpoint/2010/main" val="300188105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76738" y="1647825"/>
            <a:ext cx="169985" cy="366713"/>
          </a:xfrm>
          <a:prstGeom prst="rect">
            <a:avLst/>
          </a:prstGeom>
          <a:noFill/>
          <a:ln w="9525">
            <a:noFill/>
            <a:miter lim="800000"/>
            <a:headEnd/>
            <a:tailEnd/>
          </a:ln>
          <a:effectLst/>
        </p:spPr>
        <p:txBody>
          <a:bodyPr wrap="square">
            <a:spAutoFit/>
          </a:bodyPr>
          <a:lstStyle/>
          <a:p>
            <a:endParaRPr lang="en-US" sz="1800" dirty="0">
              <a:latin typeface="Arial" charset="0"/>
            </a:endParaRPr>
          </a:p>
        </p:txBody>
      </p:sp>
      <p:sp>
        <p:nvSpPr>
          <p:cNvPr id="5" name="Rectangle 3"/>
          <p:cNvSpPr>
            <a:spLocks noChangeArrowheads="1"/>
          </p:cNvSpPr>
          <p:nvPr/>
        </p:nvSpPr>
        <p:spPr bwMode="auto">
          <a:xfrm>
            <a:off x="0" y="1647825"/>
            <a:ext cx="9144000" cy="457200"/>
          </a:xfrm>
          <a:prstGeom prst="rect">
            <a:avLst/>
          </a:prstGeom>
          <a:gradFill>
            <a:gsLst>
              <a:gs pos="100000">
                <a:schemeClr val="tx1"/>
              </a:gs>
              <a:gs pos="100000">
                <a:srgbClr val="FFFF00"/>
              </a:gs>
            </a:gsLst>
            <a:path path="circle">
              <a:fillToRect l="100000" t="100000"/>
            </a:path>
          </a:gradFill>
          <a:ln w="9525">
            <a:noFill/>
            <a:miter lim="800000"/>
            <a:headEnd/>
            <a:tailEnd/>
          </a:ln>
          <a:effectLst/>
        </p:spPr>
        <p:txBody>
          <a:bodyPr wrap="square" anchor="ctr">
            <a:spAutoFit/>
          </a:bodyPr>
          <a:lstStyle/>
          <a:p>
            <a:pPr algn="ctr" eaLnBrk="1" hangingPunct="1"/>
            <a:r>
              <a:rPr lang="tr-TR" sz="2400" b="1" dirty="0">
                <a:solidFill>
                  <a:srgbClr val="FF0000"/>
                </a:solidFill>
              </a:rPr>
              <a:t>GENEL BİLGİ</a:t>
            </a:r>
          </a:p>
        </p:txBody>
      </p:sp>
      <p:sp>
        <p:nvSpPr>
          <p:cNvPr id="6" name="Rectangle 4"/>
          <p:cNvSpPr>
            <a:spLocks noChangeArrowheads="1"/>
          </p:cNvSpPr>
          <p:nvPr/>
        </p:nvSpPr>
        <p:spPr bwMode="auto">
          <a:xfrm>
            <a:off x="1599666" y="2343941"/>
            <a:ext cx="6428718" cy="3600986"/>
          </a:xfrm>
          <a:prstGeom prst="rect">
            <a:avLst/>
          </a:prstGeom>
          <a:solidFill>
            <a:schemeClr val="tx1"/>
          </a:solidFill>
          <a:ln w="9525">
            <a:noFill/>
            <a:miter lim="800000"/>
            <a:headEnd/>
            <a:tailEnd/>
          </a:ln>
          <a:effectLst/>
        </p:spPr>
        <p:txBody>
          <a:bodyPr wrap="square" anchor="ctr">
            <a:spAutoFit/>
          </a:bodyPr>
          <a:lstStyle/>
          <a:p>
            <a:r>
              <a:rPr lang="tr-TR" sz="2400" b="1" dirty="0">
                <a:solidFill>
                  <a:schemeClr val="bg1"/>
                </a:solidFill>
              </a:rPr>
              <a:t>Başkent		 </a:t>
            </a:r>
            <a:r>
              <a:rPr lang="tr-TR" sz="2400" b="1" dirty="0" smtClean="0">
                <a:solidFill>
                  <a:schemeClr val="bg1"/>
                </a:solidFill>
              </a:rPr>
              <a:t>            : </a:t>
            </a:r>
            <a:r>
              <a:rPr lang="tr-TR" sz="2400" b="1" dirty="0">
                <a:solidFill>
                  <a:schemeClr val="bg1"/>
                </a:solidFill>
              </a:rPr>
              <a:t>Astana</a:t>
            </a:r>
          </a:p>
          <a:p>
            <a:r>
              <a:rPr lang="tr-TR" sz="2400" b="1" dirty="0">
                <a:solidFill>
                  <a:schemeClr val="bg1"/>
                </a:solidFill>
              </a:rPr>
              <a:t>Yüzölçümü 		</a:t>
            </a:r>
            <a:r>
              <a:rPr lang="tr-TR" sz="2400" b="1" dirty="0" smtClean="0">
                <a:solidFill>
                  <a:schemeClr val="bg1"/>
                </a:solidFill>
              </a:rPr>
              <a:t>             : 2.724.900 </a:t>
            </a:r>
            <a:r>
              <a:rPr lang="tr-TR" sz="2400" b="1" dirty="0">
                <a:solidFill>
                  <a:schemeClr val="bg1"/>
                </a:solidFill>
              </a:rPr>
              <a:t>km2</a:t>
            </a:r>
          </a:p>
          <a:p>
            <a:r>
              <a:rPr lang="tr-TR" sz="2400" b="1" dirty="0" smtClean="0">
                <a:solidFill>
                  <a:schemeClr val="bg1"/>
                </a:solidFill>
              </a:rPr>
              <a:t>Nüfus </a:t>
            </a:r>
            <a:r>
              <a:rPr lang="tr-TR" sz="2400" b="1" dirty="0">
                <a:solidFill>
                  <a:schemeClr val="bg1"/>
                </a:solidFill>
              </a:rPr>
              <a:t>Yoğunluğu Kişi/ </a:t>
            </a:r>
            <a:r>
              <a:rPr lang="tr-TR" sz="2400" b="1" dirty="0" smtClean="0">
                <a:solidFill>
                  <a:schemeClr val="bg1"/>
                </a:solidFill>
              </a:rPr>
              <a:t>Km : 6,4</a:t>
            </a:r>
            <a:endParaRPr lang="tr-TR" sz="2400" b="1" dirty="0">
              <a:solidFill>
                <a:schemeClr val="bg1"/>
              </a:solidFill>
            </a:endParaRPr>
          </a:p>
          <a:p>
            <a:r>
              <a:rPr lang="tr-TR" sz="2400" b="1" dirty="0" smtClean="0">
                <a:solidFill>
                  <a:schemeClr val="bg1"/>
                </a:solidFill>
              </a:rPr>
              <a:t>Ortalama </a:t>
            </a:r>
            <a:r>
              <a:rPr lang="tr-TR" sz="2400" b="1" dirty="0">
                <a:solidFill>
                  <a:schemeClr val="bg1"/>
                </a:solidFill>
              </a:rPr>
              <a:t>Yaşam  Süresi 	</a:t>
            </a:r>
            <a:r>
              <a:rPr lang="tr-TR" sz="2400" b="1" dirty="0" smtClean="0">
                <a:solidFill>
                  <a:schemeClr val="bg1"/>
                </a:solidFill>
              </a:rPr>
              <a:t>  : 63,01</a:t>
            </a:r>
            <a:endParaRPr lang="tr-TR" sz="2400" b="1" dirty="0">
              <a:solidFill>
                <a:schemeClr val="bg1"/>
              </a:solidFill>
            </a:endParaRPr>
          </a:p>
          <a:p>
            <a:r>
              <a:rPr lang="tr-TR" sz="2400" b="1" dirty="0" smtClean="0">
                <a:solidFill>
                  <a:schemeClr val="bg1"/>
                </a:solidFill>
              </a:rPr>
              <a:t>---------------</a:t>
            </a:r>
            <a:endParaRPr lang="tr-TR" sz="2400" b="1" dirty="0">
              <a:solidFill>
                <a:schemeClr val="bg1"/>
              </a:solidFill>
            </a:endParaRPr>
          </a:p>
          <a:p>
            <a:r>
              <a:rPr lang="tr-TR" sz="2400" b="1" dirty="0" smtClean="0">
                <a:solidFill>
                  <a:schemeClr val="bg1"/>
                </a:solidFill>
              </a:rPr>
              <a:t>Kazaklar</a:t>
            </a:r>
            <a:r>
              <a:rPr lang="tr-TR" sz="2400" b="1" dirty="0">
                <a:solidFill>
                  <a:schemeClr val="bg1"/>
                </a:solidFill>
              </a:rPr>
              <a:t>		</a:t>
            </a:r>
            <a:r>
              <a:rPr lang="tr-TR" sz="2400" b="1" dirty="0" smtClean="0">
                <a:solidFill>
                  <a:schemeClr val="bg1"/>
                </a:solidFill>
              </a:rPr>
              <a:t>             : </a:t>
            </a:r>
            <a:r>
              <a:rPr lang="tr-TR" sz="2400" b="1" dirty="0">
                <a:solidFill>
                  <a:schemeClr val="bg1"/>
                </a:solidFill>
              </a:rPr>
              <a:t>%</a:t>
            </a:r>
            <a:r>
              <a:rPr lang="tr-TR" sz="2400" b="1" dirty="0" smtClean="0">
                <a:solidFill>
                  <a:schemeClr val="bg1"/>
                </a:solidFill>
              </a:rPr>
              <a:t>65</a:t>
            </a:r>
            <a:endParaRPr lang="tr-TR" sz="2400" b="1" dirty="0">
              <a:solidFill>
                <a:schemeClr val="bg1"/>
              </a:solidFill>
            </a:endParaRPr>
          </a:p>
          <a:p>
            <a:r>
              <a:rPr lang="tr-TR" sz="2400" b="1" dirty="0">
                <a:solidFill>
                  <a:schemeClr val="bg1"/>
                </a:solidFill>
              </a:rPr>
              <a:t>Ruslar			</a:t>
            </a:r>
            <a:r>
              <a:rPr lang="tr-TR" sz="2400" b="1" dirty="0" smtClean="0">
                <a:solidFill>
                  <a:schemeClr val="bg1"/>
                </a:solidFill>
              </a:rPr>
              <a:t>             : </a:t>
            </a:r>
            <a:r>
              <a:rPr lang="tr-TR" sz="2400" b="1" dirty="0">
                <a:solidFill>
                  <a:schemeClr val="bg1"/>
                </a:solidFill>
              </a:rPr>
              <a:t>%</a:t>
            </a:r>
            <a:r>
              <a:rPr lang="tr-TR" sz="2400" b="1" dirty="0" smtClean="0">
                <a:solidFill>
                  <a:schemeClr val="bg1"/>
                </a:solidFill>
              </a:rPr>
              <a:t>23</a:t>
            </a:r>
            <a:endParaRPr lang="tr-TR" sz="2400" b="1" dirty="0">
              <a:solidFill>
                <a:schemeClr val="bg1"/>
              </a:solidFill>
            </a:endParaRPr>
          </a:p>
          <a:p>
            <a:r>
              <a:rPr lang="tr-TR" sz="2400" b="1" dirty="0" smtClean="0">
                <a:solidFill>
                  <a:schemeClr val="bg1"/>
                </a:solidFill>
              </a:rPr>
              <a:t>Diğer</a:t>
            </a:r>
            <a:r>
              <a:rPr lang="tr-TR" sz="2400" b="1" dirty="0">
                <a:solidFill>
                  <a:schemeClr val="bg1"/>
                </a:solidFill>
              </a:rPr>
              <a:t>			</a:t>
            </a:r>
            <a:r>
              <a:rPr lang="tr-TR" sz="2400" b="1" dirty="0" smtClean="0">
                <a:solidFill>
                  <a:schemeClr val="bg1"/>
                </a:solidFill>
              </a:rPr>
              <a:t>             : %12</a:t>
            </a:r>
          </a:p>
          <a:p>
            <a:endParaRPr lang="tr-TR" b="1" dirty="0">
              <a:solidFill>
                <a:schemeClr val="bg1"/>
              </a:solidFill>
            </a:endParaRPr>
          </a:p>
          <a:p>
            <a:endParaRPr lang="tr-TR" sz="1800"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effectLst/>
              </a:rPr>
              <a:t>İKİLİ TİCARİ İLİŞKİLERİN DEĞERLENDİRMESİ</a:t>
            </a:r>
            <a:r>
              <a:rPr lang="tr-TR" dirty="0">
                <a:effectLst/>
              </a:rPr>
              <a:t/>
            </a:r>
            <a:br>
              <a:rPr lang="tr-TR" dirty="0">
                <a:effectLst/>
              </a:rPr>
            </a:br>
            <a:endParaRPr lang="tr-TR" dirty="0"/>
          </a:p>
        </p:txBody>
      </p:sp>
      <p:sp>
        <p:nvSpPr>
          <p:cNvPr id="3" name="İçerik Yer Tutucusu 2"/>
          <p:cNvSpPr>
            <a:spLocks noGrp="1"/>
          </p:cNvSpPr>
          <p:nvPr>
            <p:ph idx="1"/>
          </p:nvPr>
        </p:nvSpPr>
        <p:spPr>
          <a:xfrm>
            <a:off x="457200" y="1484784"/>
            <a:ext cx="8229600" cy="4970024"/>
          </a:xfrm>
        </p:spPr>
        <p:txBody>
          <a:bodyPr>
            <a:normAutofit/>
          </a:bodyPr>
          <a:lstStyle/>
          <a:p>
            <a:pPr marL="0" defTabSz="914400"/>
            <a:r>
              <a:rPr lang="en-US" sz="1900" b="1" dirty="0" err="1" smtClean="0">
                <a:solidFill>
                  <a:schemeClr val="bg1">
                    <a:lumMod val="95000"/>
                    <a:lumOff val="5000"/>
                  </a:schemeClr>
                </a:solidFill>
              </a:rPr>
              <a:t>Türkiye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Kazakistan</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büyük</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ölçüde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farklı</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mallar</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üretmekte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ihraç</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etmektedir</a:t>
            </a:r>
            <a:r>
              <a:rPr lang="en-US" sz="1900" b="1" dirty="0" smtClean="0">
                <a:solidFill>
                  <a:schemeClr val="bg1">
                    <a:lumMod val="95000"/>
                    <a:lumOff val="5000"/>
                  </a:schemeClr>
                </a:solidFill>
              </a:rPr>
              <a:t>.</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Türkiye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Kazakistan’a</a:t>
            </a:r>
            <a:r>
              <a:rPr lang="en-US" sz="1900" b="1" dirty="0" smtClean="0">
                <a:solidFill>
                  <a:schemeClr val="bg1">
                    <a:lumMod val="95000"/>
                    <a:lumOff val="5000"/>
                  </a:schemeClr>
                </a:solidFill>
              </a:rPr>
              <a:t> her</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türlü</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ürünü</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ihraç</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ederken</a:t>
            </a:r>
            <a:r>
              <a:rPr lang="en-US" sz="1900" b="1" dirty="0">
                <a:solidFill>
                  <a:schemeClr val="bg1">
                    <a:lumMod val="95000"/>
                    <a:lumOff val="5000"/>
                  </a:schemeClr>
                </a:solidFill>
              </a:rPr>
              <a:t>, </a:t>
            </a:r>
            <a:r>
              <a:rPr lang="en-US" sz="1900" b="1" dirty="0" err="1" smtClean="0">
                <a:solidFill>
                  <a:schemeClr val="bg1">
                    <a:lumMod val="95000"/>
                    <a:lumOff val="5000"/>
                  </a:schemeClr>
                </a:solidFill>
              </a:rPr>
              <a:t>Kazakistan’dan</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ağırlıkl</a:t>
            </a:r>
            <a:r>
              <a:rPr lang="tr-TR" sz="1900" b="1" dirty="0" smtClean="0">
                <a:solidFill>
                  <a:schemeClr val="bg1">
                    <a:lumMod val="95000"/>
                    <a:lumOff val="5000"/>
                  </a:schemeClr>
                </a:solidFill>
              </a:rPr>
              <a:t>ı </a:t>
            </a:r>
            <a:r>
              <a:rPr lang="en-US" sz="1900" b="1" dirty="0" err="1" smtClean="0">
                <a:solidFill>
                  <a:schemeClr val="bg1">
                    <a:lumMod val="95000"/>
                    <a:lumOff val="5000"/>
                  </a:schemeClr>
                </a:solidFill>
              </a:rPr>
              <a:t>olarak</a:t>
            </a:r>
            <a:r>
              <a:rPr lang="en-US" sz="1900" b="1" dirty="0" smtClean="0">
                <a:solidFill>
                  <a:schemeClr val="bg1">
                    <a:lumMod val="95000"/>
                    <a:lumOff val="5000"/>
                  </a:schemeClr>
                </a:solidFill>
              </a:rPr>
              <a:t> </a:t>
            </a:r>
            <a:r>
              <a:rPr lang="en-US" sz="1900" b="1" dirty="0">
                <a:solidFill>
                  <a:schemeClr val="bg1">
                    <a:lumMod val="95000"/>
                    <a:lumOff val="5000"/>
                  </a:schemeClr>
                </a:solidFill>
              </a:rPr>
              <a:t>petrol, </a:t>
            </a:r>
            <a:r>
              <a:rPr lang="en-US" sz="1900" b="1" dirty="0" err="1" smtClean="0">
                <a:solidFill>
                  <a:schemeClr val="bg1">
                    <a:lumMod val="95000"/>
                    <a:lumOff val="5000"/>
                  </a:schemeClr>
                </a:solidFill>
              </a:rPr>
              <a:t>maden</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hammadde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ithal</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etmektedir</a:t>
            </a:r>
            <a:r>
              <a:rPr lang="en-US" sz="1900" b="1" dirty="0" smtClean="0">
                <a:solidFill>
                  <a:schemeClr val="bg1">
                    <a:lumMod val="95000"/>
                    <a:lumOff val="5000"/>
                  </a:schemeClr>
                </a:solidFill>
              </a:rPr>
              <a:t>.</a:t>
            </a:r>
            <a:endParaRPr lang="tr-TR" sz="1900" b="1" dirty="0" smtClean="0">
              <a:solidFill>
                <a:schemeClr val="bg1">
                  <a:lumMod val="95000"/>
                  <a:lumOff val="5000"/>
                </a:schemeClr>
              </a:solidFill>
            </a:endParaRPr>
          </a:p>
          <a:p>
            <a:pPr marL="0" defTabSz="914400"/>
            <a:endParaRPr lang="tr-TR" sz="1900" b="1" dirty="0">
              <a:solidFill>
                <a:schemeClr val="bg1">
                  <a:lumMod val="95000"/>
                  <a:lumOff val="5000"/>
                </a:schemeClr>
              </a:solidFill>
            </a:endParaRPr>
          </a:p>
          <a:p>
            <a:pPr marL="0" defTabSz="914400"/>
            <a:r>
              <a:rPr lang="en-US" sz="1900" b="1" dirty="0" err="1" smtClean="0">
                <a:solidFill>
                  <a:schemeClr val="bg1">
                    <a:lumMod val="95000"/>
                    <a:lumOff val="5000"/>
                  </a:schemeClr>
                </a:solidFill>
              </a:rPr>
              <a:t>İki</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ülke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arasında</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ticari</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ekonomik</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ilişkilerin</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kurumsallaştırılmasını</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teminen</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yatırım</a:t>
            </a:r>
            <a:r>
              <a:rPr lang="en-US" sz="1900" b="1" dirty="0">
                <a:solidFill>
                  <a:schemeClr val="bg1">
                    <a:lumMod val="95000"/>
                    <a:lumOff val="5000"/>
                  </a:schemeClr>
                </a:solidFill>
              </a:rPr>
              <a:t>, </a:t>
            </a:r>
            <a:r>
              <a:rPr lang="en-US" sz="1900" b="1" dirty="0" err="1">
                <a:solidFill>
                  <a:schemeClr val="bg1">
                    <a:lumMod val="95000"/>
                    <a:lumOff val="5000"/>
                  </a:schemeClr>
                </a:solidFill>
              </a:rPr>
              <a:t>ticaret</a:t>
            </a:r>
            <a:r>
              <a:rPr lang="en-US" sz="1900" b="1" dirty="0">
                <a:solidFill>
                  <a:schemeClr val="bg1">
                    <a:lumMod val="95000"/>
                    <a:lumOff val="5000"/>
                  </a:schemeClr>
                </a:solidFill>
              </a:rPr>
              <a:t>, </a:t>
            </a:r>
            <a:r>
              <a:rPr lang="en-US" sz="1900" b="1" dirty="0" err="1">
                <a:solidFill>
                  <a:schemeClr val="bg1">
                    <a:lumMod val="95000"/>
                    <a:lumOff val="5000"/>
                  </a:schemeClr>
                </a:solidFill>
              </a:rPr>
              <a:t>sanayi</a:t>
            </a:r>
            <a:r>
              <a:rPr lang="en-US" sz="1900" b="1" dirty="0">
                <a:solidFill>
                  <a:schemeClr val="bg1">
                    <a:lumMod val="95000"/>
                    <a:lumOff val="5000"/>
                  </a:schemeClr>
                </a:solidFill>
              </a:rPr>
              <a:t>, </a:t>
            </a:r>
            <a:r>
              <a:rPr lang="en-US" sz="1900" b="1" dirty="0" err="1" smtClean="0">
                <a:solidFill>
                  <a:schemeClr val="bg1">
                    <a:lumMod val="95000"/>
                    <a:lumOff val="5000"/>
                  </a:schemeClr>
                </a:solidFill>
              </a:rPr>
              <a:t>bilim</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teknoloji</a:t>
            </a:r>
            <a:r>
              <a:rPr lang="en-US" sz="1900" b="1" dirty="0">
                <a:solidFill>
                  <a:schemeClr val="bg1">
                    <a:lumMod val="95000"/>
                    <a:lumOff val="5000"/>
                  </a:schemeClr>
                </a:solidFill>
              </a:rPr>
              <a:t>, </a:t>
            </a:r>
            <a:r>
              <a:rPr lang="en-US" sz="1900" b="1" dirty="0" err="1">
                <a:solidFill>
                  <a:schemeClr val="bg1">
                    <a:lumMod val="95000"/>
                    <a:lumOff val="5000"/>
                  </a:schemeClr>
                </a:solidFill>
              </a:rPr>
              <a:t>ulaştırma</a:t>
            </a:r>
            <a:r>
              <a:rPr lang="en-US" sz="1900" b="1" dirty="0">
                <a:solidFill>
                  <a:schemeClr val="bg1">
                    <a:lumMod val="95000"/>
                    <a:lumOff val="5000"/>
                  </a:schemeClr>
                </a:solidFill>
              </a:rPr>
              <a:t>, </a:t>
            </a:r>
            <a:r>
              <a:rPr lang="en-US" sz="1900" b="1" dirty="0" err="1">
                <a:solidFill>
                  <a:schemeClr val="bg1">
                    <a:lumMod val="95000"/>
                    <a:lumOff val="5000"/>
                  </a:schemeClr>
                </a:solidFill>
              </a:rPr>
              <a:t>enerji</a:t>
            </a:r>
            <a:r>
              <a:rPr lang="en-US" sz="1900" b="1" dirty="0">
                <a:solidFill>
                  <a:schemeClr val="bg1">
                    <a:lumMod val="95000"/>
                    <a:lumOff val="5000"/>
                  </a:schemeClr>
                </a:solidFill>
              </a:rPr>
              <a:t>, </a:t>
            </a:r>
            <a:r>
              <a:rPr lang="en-US" sz="1900" b="1" dirty="0" err="1" smtClean="0">
                <a:solidFill>
                  <a:schemeClr val="bg1">
                    <a:lumMod val="95000"/>
                    <a:lumOff val="5000"/>
                  </a:schemeClr>
                </a:solidFill>
              </a:rPr>
              <a:t>tarım</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hayvancılık</a:t>
            </a:r>
            <a:r>
              <a:rPr lang="en-US" sz="1900" b="1" dirty="0" smtClean="0">
                <a:solidFill>
                  <a:schemeClr val="bg1">
                    <a:lumMod val="95000"/>
                    <a:lumOff val="5000"/>
                  </a:schemeClr>
                </a:solidFill>
              </a:rPr>
              <a:t>, </a:t>
            </a:r>
            <a:r>
              <a:rPr lang="tr-TR" sz="1900" b="1" dirty="0" smtClean="0">
                <a:solidFill>
                  <a:schemeClr val="bg1">
                    <a:lumMod val="95000"/>
                    <a:lumOff val="5000"/>
                  </a:schemeClr>
                </a:solidFill>
              </a:rPr>
              <a:t>alanlarında iş birliği mümkündür.</a:t>
            </a:r>
            <a:endParaRPr lang="tr-TR" sz="1900" b="1" dirty="0">
              <a:solidFill>
                <a:schemeClr val="bg1">
                  <a:lumMod val="95000"/>
                  <a:lumOff val="5000"/>
                </a:schemeClr>
              </a:solidFill>
            </a:endParaRPr>
          </a:p>
        </p:txBody>
      </p:sp>
    </p:spTree>
    <p:extLst>
      <p:ext uri="{BB962C8B-B14F-4D97-AF65-F5344CB8AC3E}">
        <p14:creationId xmlns:p14="http://schemas.microsoft.com/office/powerpoint/2010/main" val="158525297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14422"/>
            <a:ext cx="8229600" cy="5240386"/>
          </a:xfrm>
        </p:spPr>
        <p:txBody>
          <a:bodyPr>
            <a:normAutofit/>
          </a:bodyPr>
          <a:lstStyle/>
          <a:p>
            <a:pPr marL="0" defTabSz="914400"/>
            <a:r>
              <a:rPr lang="en-US" sz="1900" b="1" dirty="0" err="1" smtClean="0">
                <a:solidFill>
                  <a:schemeClr val="bg1">
                    <a:lumMod val="95000"/>
                    <a:lumOff val="5000"/>
                  </a:schemeClr>
                </a:solidFill>
              </a:rPr>
              <a:t>Mobilya</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sektöründe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Türk</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ürünlerine</a:t>
            </a:r>
            <a:r>
              <a:rPr lang="en-US" sz="1900" b="1" dirty="0">
                <a:solidFill>
                  <a:schemeClr val="bg1">
                    <a:lumMod val="95000"/>
                    <a:lumOff val="5000"/>
                  </a:schemeClr>
                </a:solidFill>
              </a:rPr>
              <a:t>, </a:t>
            </a:r>
            <a:r>
              <a:rPr lang="en-US" sz="1900" b="1" dirty="0" err="1" smtClean="0">
                <a:solidFill>
                  <a:schemeClr val="bg1">
                    <a:lumMod val="95000"/>
                    <a:lumOff val="5000"/>
                  </a:schemeClr>
                </a:solidFill>
              </a:rPr>
              <a:t>Ukrayna</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Rusya</a:t>
            </a:r>
            <a:r>
              <a:rPr lang="en-US" sz="1900" b="1" dirty="0" smtClean="0">
                <a:solidFill>
                  <a:schemeClr val="bg1">
                    <a:lumMod val="95000"/>
                    <a:lumOff val="5000"/>
                  </a:schemeClr>
                </a:solidFill>
              </a:rPr>
              <a:t>;</a:t>
            </a:r>
            <a:endParaRPr lang="tr-TR" sz="1900" b="1" dirty="0" smtClean="0">
              <a:solidFill>
                <a:schemeClr val="bg1">
                  <a:lumMod val="95000"/>
                  <a:lumOff val="5000"/>
                </a:schemeClr>
              </a:solidFill>
            </a:endParaRPr>
          </a:p>
          <a:p>
            <a:pPr marL="0" defTabSz="914400"/>
            <a:endParaRPr lang="tr-TR" sz="1900" b="1" dirty="0" smtClean="0">
              <a:solidFill>
                <a:schemeClr val="bg1">
                  <a:lumMod val="95000"/>
                  <a:lumOff val="5000"/>
                </a:schemeClr>
              </a:solidFill>
            </a:endParaRPr>
          </a:p>
          <a:p>
            <a:pPr marL="0" defTabSz="914400"/>
            <a:r>
              <a:rPr lang="en-US" sz="1900" b="1" dirty="0" smtClean="0">
                <a:solidFill>
                  <a:schemeClr val="bg1">
                    <a:lumMod val="95000"/>
                    <a:lumOff val="5000"/>
                  </a:schemeClr>
                </a:solidFill>
              </a:rPr>
              <a:t> </a:t>
            </a:r>
            <a:r>
              <a:rPr lang="tr-TR" sz="1900" b="1" dirty="0" err="1">
                <a:solidFill>
                  <a:schemeClr val="bg1">
                    <a:lumMod val="95000"/>
                    <a:lumOff val="5000"/>
                  </a:schemeClr>
                </a:solidFill>
              </a:rPr>
              <a:t>İ</a:t>
            </a:r>
            <a:r>
              <a:rPr lang="en-US" sz="1900" b="1" dirty="0" err="1" smtClean="0">
                <a:solidFill>
                  <a:schemeClr val="bg1">
                    <a:lumMod val="95000"/>
                    <a:lumOff val="5000"/>
                  </a:schemeClr>
                </a:solidFill>
              </a:rPr>
              <a:t>nşaat</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malzemeleri</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sektöründe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Türk</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ürünlerine</a:t>
            </a:r>
            <a:r>
              <a:rPr lang="en-US" sz="1900" b="1" dirty="0">
                <a:solidFill>
                  <a:schemeClr val="bg1">
                    <a:lumMod val="95000"/>
                    <a:lumOff val="5000"/>
                  </a:schemeClr>
                </a:solidFill>
              </a:rPr>
              <a:t>, </a:t>
            </a:r>
            <a:r>
              <a:rPr lang="en-US" sz="1900" b="1" dirty="0" err="1" smtClean="0">
                <a:solidFill>
                  <a:schemeClr val="bg1">
                    <a:lumMod val="95000"/>
                    <a:lumOff val="5000"/>
                  </a:schemeClr>
                </a:solidFill>
              </a:rPr>
              <a:t>Çin</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İtalya</a:t>
            </a:r>
            <a:r>
              <a:rPr lang="en-US" sz="1900" b="1" dirty="0">
                <a:solidFill>
                  <a:schemeClr val="bg1">
                    <a:lumMod val="95000"/>
                    <a:lumOff val="5000"/>
                  </a:schemeClr>
                </a:solidFill>
              </a:rPr>
              <a:t>; </a:t>
            </a:r>
            <a:endParaRPr lang="tr-TR" sz="1900" b="1" dirty="0" smtClean="0">
              <a:solidFill>
                <a:schemeClr val="bg1">
                  <a:lumMod val="95000"/>
                  <a:lumOff val="5000"/>
                </a:schemeClr>
              </a:solidFill>
            </a:endParaRPr>
          </a:p>
          <a:p>
            <a:pPr marL="0" defTabSz="914400"/>
            <a:endParaRPr lang="tr-TR" sz="1900" b="1" dirty="0" smtClean="0">
              <a:solidFill>
                <a:schemeClr val="bg1">
                  <a:lumMod val="95000"/>
                  <a:lumOff val="5000"/>
                </a:schemeClr>
              </a:solidFill>
            </a:endParaRPr>
          </a:p>
          <a:p>
            <a:pPr marL="0" defTabSz="914400"/>
            <a:r>
              <a:rPr lang="tr-TR" sz="1900" b="1" dirty="0" smtClean="0">
                <a:solidFill>
                  <a:schemeClr val="bg1">
                    <a:lumMod val="95000"/>
                    <a:lumOff val="5000"/>
                  </a:schemeClr>
                </a:solidFill>
              </a:rPr>
              <a:t>H</a:t>
            </a:r>
            <a:r>
              <a:rPr lang="en-US" sz="1900" b="1" dirty="0" err="1" smtClean="0">
                <a:solidFill>
                  <a:schemeClr val="bg1">
                    <a:lumMod val="95000"/>
                    <a:lumOff val="5000"/>
                  </a:schemeClr>
                </a:solidFill>
              </a:rPr>
              <a:t>ayvansal</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gıda</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sektöründe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Türk</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ürünlerine</a:t>
            </a:r>
            <a:r>
              <a:rPr lang="en-US" sz="1900" b="1" dirty="0">
                <a:solidFill>
                  <a:schemeClr val="bg1">
                    <a:lumMod val="95000"/>
                    <a:lumOff val="5000"/>
                  </a:schemeClr>
                </a:solidFill>
              </a:rPr>
              <a:t>, </a:t>
            </a:r>
            <a:r>
              <a:rPr lang="en-US" sz="1900" b="1" dirty="0" err="1" smtClean="0">
                <a:solidFill>
                  <a:schemeClr val="bg1">
                    <a:lumMod val="95000"/>
                    <a:lumOff val="5000"/>
                  </a:schemeClr>
                </a:solidFill>
              </a:rPr>
              <a:t>Hollanda</a:t>
            </a:r>
            <a:r>
              <a:rPr lang="tr-TR" sz="1900" b="1" dirty="0" smtClean="0">
                <a:solidFill>
                  <a:schemeClr val="bg1">
                    <a:lumMod val="95000"/>
                    <a:lumOff val="5000"/>
                  </a:schemeClr>
                </a:solidFill>
              </a:rPr>
              <a:t> </a:t>
            </a:r>
          </a:p>
          <a:p>
            <a:pPr marL="0" defTabSz="914400"/>
            <a:endParaRPr lang="tr-TR" sz="1900" b="1" dirty="0" smtClean="0">
              <a:solidFill>
                <a:schemeClr val="bg1">
                  <a:lumMod val="95000"/>
                  <a:lumOff val="5000"/>
                </a:schemeClr>
              </a:solidFill>
            </a:endParaRPr>
          </a:p>
          <a:p>
            <a:pPr marL="0" defTabSz="914400"/>
            <a:r>
              <a:rPr lang="tr-TR" sz="1900" b="1" dirty="0" smtClean="0">
                <a:solidFill>
                  <a:schemeClr val="bg1">
                    <a:lumMod val="95000"/>
                    <a:lumOff val="5000"/>
                  </a:schemeClr>
                </a:solidFill>
              </a:rPr>
              <a:t>Y</a:t>
            </a:r>
            <a:r>
              <a:rPr lang="en-US" sz="1900" b="1" dirty="0" err="1" smtClean="0">
                <a:solidFill>
                  <a:schemeClr val="bg1">
                    <a:lumMod val="95000"/>
                    <a:lumOff val="5000"/>
                  </a:schemeClr>
                </a:solidFill>
              </a:rPr>
              <a:t>aş</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sebze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meyve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sektöründe</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Türk</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ürünlerine</a:t>
            </a:r>
            <a:r>
              <a:rPr lang="en-US" sz="1900" b="1" dirty="0">
                <a:solidFill>
                  <a:schemeClr val="bg1">
                    <a:lumMod val="95000"/>
                    <a:lumOff val="5000"/>
                  </a:schemeClr>
                </a:solidFill>
              </a:rPr>
              <a:t>, </a:t>
            </a:r>
            <a:r>
              <a:rPr lang="en-US" sz="1900" b="1" dirty="0" err="1" smtClean="0">
                <a:solidFill>
                  <a:schemeClr val="bg1">
                    <a:lumMod val="95000"/>
                    <a:lumOff val="5000"/>
                  </a:schemeClr>
                </a:solidFill>
              </a:rPr>
              <a:t>Özbekistan’ın</a:t>
            </a:r>
            <a:r>
              <a:rPr lang="tr-TR" sz="1900" b="1" dirty="0" smtClean="0">
                <a:solidFill>
                  <a:schemeClr val="bg1">
                    <a:lumMod val="95000"/>
                    <a:lumOff val="5000"/>
                  </a:schemeClr>
                </a:solidFill>
              </a:rPr>
              <a:t>;</a:t>
            </a:r>
          </a:p>
          <a:p>
            <a:pPr marL="0" defTabSz="914400"/>
            <a:endParaRPr lang="tr-TR" sz="1900" b="1" dirty="0" smtClean="0">
              <a:solidFill>
                <a:schemeClr val="bg1">
                  <a:lumMod val="95000"/>
                  <a:lumOff val="5000"/>
                </a:schemeClr>
              </a:solidFill>
            </a:endParaRPr>
          </a:p>
          <a:p>
            <a:pPr marL="0" defTabSz="914400"/>
            <a:r>
              <a:rPr lang="tr-TR" sz="1900" b="1" dirty="0" smtClean="0">
                <a:solidFill>
                  <a:schemeClr val="bg1">
                    <a:lumMod val="95000"/>
                    <a:lumOff val="5000"/>
                  </a:schemeClr>
                </a:solidFill>
              </a:rPr>
              <a:t>R</a:t>
            </a:r>
            <a:r>
              <a:rPr lang="en-US" sz="1900" b="1" dirty="0" err="1" smtClean="0">
                <a:solidFill>
                  <a:schemeClr val="bg1">
                    <a:lumMod val="95000"/>
                    <a:lumOff val="5000"/>
                  </a:schemeClr>
                </a:solidFill>
              </a:rPr>
              <a:t>akip</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olduğu</a:t>
            </a:r>
            <a:r>
              <a:rPr lang="tr-TR" sz="1900" b="1" dirty="0" smtClean="0">
                <a:solidFill>
                  <a:schemeClr val="bg1">
                    <a:lumMod val="95000"/>
                    <a:lumOff val="5000"/>
                  </a:schemeClr>
                </a:solidFill>
              </a:rPr>
              <a:t> </a:t>
            </a:r>
            <a:r>
              <a:rPr lang="en-US" sz="1900" b="1" dirty="0" err="1" smtClean="0">
                <a:solidFill>
                  <a:schemeClr val="bg1">
                    <a:lumMod val="95000"/>
                    <a:lumOff val="5000"/>
                  </a:schemeClr>
                </a:solidFill>
              </a:rPr>
              <a:t>değerlendirilmektedir</a:t>
            </a:r>
            <a:r>
              <a:rPr lang="en-US" sz="1900" b="1" dirty="0">
                <a:solidFill>
                  <a:schemeClr val="bg1">
                    <a:lumMod val="95000"/>
                    <a:lumOff val="5000"/>
                  </a:schemeClr>
                </a:solidFill>
              </a:rPr>
              <a:t>.</a:t>
            </a:r>
            <a:endParaRPr lang="tr-TR" sz="1900" b="1" dirty="0">
              <a:solidFill>
                <a:schemeClr val="bg1">
                  <a:lumMod val="95000"/>
                  <a:lumOff val="5000"/>
                </a:schemeClr>
              </a:solidFill>
            </a:endParaRPr>
          </a:p>
          <a:p>
            <a:pPr marL="0" defTabSz="914400"/>
            <a:endParaRPr lang="tr-TR" sz="1900" b="1" dirty="0">
              <a:solidFill>
                <a:schemeClr val="bg1">
                  <a:lumMod val="95000"/>
                  <a:lumOff val="5000"/>
                </a:schemeClr>
              </a:solidFill>
            </a:endParaRPr>
          </a:p>
        </p:txBody>
      </p:sp>
    </p:spTree>
    <p:extLst>
      <p:ext uri="{BB962C8B-B14F-4D97-AF65-F5344CB8AC3E}">
        <p14:creationId xmlns:p14="http://schemas.microsoft.com/office/powerpoint/2010/main" val="20248608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2132856"/>
            <a:ext cx="6554867" cy="3767670"/>
          </a:xfrm>
          <a:blipFill>
            <a:blip r:embed="rId3" cstate="print"/>
            <a:tile tx="0" ty="0" sx="100000" sy="100000" flip="none" algn="tl"/>
          </a:blipFill>
        </p:spPr>
        <p:style>
          <a:lnRef idx="1">
            <a:schemeClr val="accent4"/>
          </a:lnRef>
          <a:fillRef idx="2">
            <a:schemeClr val="accent4"/>
          </a:fillRef>
          <a:effectRef idx="1">
            <a:schemeClr val="accent4"/>
          </a:effectRef>
          <a:fontRef idx="minor">
            <a:schemeClr val="dk1"/>
          </a:fontRef>
        </p:style>
        <p:txBody>
          <a:bodyPr>
            <a:normAutofit fontScale="92500"/>
          </a:bodyPr>
          <a:lstStyle/>
          <a:p>
            <a:pPr>
              <a:buNone/>
            </a:pPr>
            <a:r>
              <a:rPr lang="tr-TR" sz="5400" dirty="0" smtClean="0">
                <a:solidFill>
                  <a:schemeClr val="accent6">
                    <a:lumMod val="50000"/>
                  </a:schemeClr>
                </a:solidFill>
              </a:rPr>
              <a:t>         Teşekkür ederiz!</a:t>
            </a:r>
          </a:p>
          <a:p>
            <a:pPr>
              <a:spcBef>
                <a:spcPct val="50000"/>
              </a:spcBef>
            </a:pPr>
            <a:r>
              <a:rPr lang="tr-TR" sz="2400" b="1" dirty="0" smtClean="0">
                <a:solidFill>
                  <a:srgbClr val="FF0000"/>
                </a:solidFill>
              </a:rPr>
              <a:t>T.C. Almatı Başkonsolosluğu Ticaret Ataşeliği</a:t>
            </a:r>
          </a:p>
          <a:p>
            <a:pPr>
              <a:spcBef>
                <a:spcPct val="50000"/>
              </a:spcBef>
            </a:pPr>
            <a:r>
              <a:rPr lang="tr-TR" sz="2400" b="1" dirty="0" smtClean="0">
                <a:solidFill>
                  <a:srgbClr val="FF0000"/>
                </a:solidFill>
              </a:rPr>
              <a:t>E-posta:</a:t>
            </a:r>
            <a:r>
              <a:rPr lang="tr-TR" sz="2400" b="1" dirty="0" smtClean="0">
                <a:solidFill>
                  <a:srgbClr val="E8D51E"/>
                </a:solidFill>
              </a:rPr>
              <a:t> </a:t>
            </a:r>
            <a:r>
              <a:rPr lang="tr-TR" sz="2400" b="1" dirty="0" smtClean="0"/>
              <a:t>almati@ekonomi.gov.tr</a:t>
            </a:r>
          </a:p>
          <a:p>
            <a:pPr>
              <a:spcBef>
                <a:spcPct val="50000"/>
              </a:spcBef>
            </a:pPr>
            <a:r>
              <a:rPr lang="tr-TR" sz="2400" b="1" dirty="0" smtClean="0"/>
              <a:t>Tel    : + 7 727 293 00 22</a:t>
            </a:r>
          </a:p>
          <a:p>
            <a:pPr>
              <a:spcBef>
                <a:spcPct val="50000"/>
              </a:spcBef>
            </a:pPr>
            <a:r>
              <a:rPr lang="tr-TR" sz="2400" b="1" dirty="0" smtClean="0"/>
              <a:t>Faks : + 7 727 293 00 </a:t>
            </a:r>
            <a:r>
              <a:rPr lang="tr-TR" sz="2400" b="1" smtClean="0"/>
              <a:t>26  </a:t>
            </a:r>
            <a:endParaRPr lang="tr-TR" sz="3200" b="1" dirty="0" smtClean="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76738" y="1647825"/>
            <a:ext cx="169985" cy="369332"/>
          </a:xfrm>
          <a:prstGeom prst="rect">
            <a:avLst/>
          </a:prstGeom>
          <a:noFill/>
          <a:ln w="9525">
            <a:noFill/>
            <a:miter lim="800000"/>
            <a:headEnd/>
            <a:tailEnd/>
          </a:ln>
          <a:effectLst/>
        </p:spPr>
        <p:txBody>
          <a:bodyPr wrap="square">
            <a:spAutoFit/>
          </a:bodyPr>
          <a:lstStyle/>
          <a:p>
            <a:endParaRPr lang="en-US" sz="1800" dirty="0">
              <a:latin typeface="Arial" charset="0"/>
            </a:endParaRPr>
          </a:p>
        </p:txBody>
      </p:sp>
      <p:sp>
        <p:nvSpPr>
          <p:cNvPr id="2" name="Metin kutusu 1"/>
          <p:cNvSpPr txBox="1"/>
          <p:nvPr/>
        </p:nvSpPr>
        <p:spPr>
          <a:xfrm>
            <a:off x="611560" y="1484784"/>
            <a:ext cx="7920880" cy="3724096"/>
          </a:xfrm>
          <a:prstGeom prst="rect">
            <a:avLst/>
          </a:prstGeom>
          <a:noFill/>
        </p:spPr>
        <p:txBody>
          <a:bodyPr wrap="square" rtlCol="0">
            <a:spAutoFit/>
          </a:bodyPr>
          <a:lstStyle/>
          <a:p>
            <a:pPr>
              <a:lnSpc>
                <a:spcPct val="130000"/>
              </a:lnSpc>
              <a:spcBef>
                <a:spcPct val="20000"/>
              </a:spcBef>
            </a:pPr>
            <a:r>
              <a:rPr lang="en-US" sz="2000" b="1" dirty="0">
                <a:solidFill>
                  <a:schemeClr val="bg1"/>
                </a:solidFill>
              </a:rPr>
              <a:t>İ</a:t>
            </a:r>
            <a:r>
              <a:rPr lang="tr-TR" sz="2000" b="1" dirty="0" err="1">
                <a:solidFill>
                  <a:schemeClr val="bg1"/>
                </a:solidFill>
              </a:rPr>
              <a:t>klim</a:t>
            </a:r>
            <a:r>
              <a:rPr lang="tr-TR" sz="2000" b="1" dirty="0">
                <a:solidFill>
                  <a:schemeClr val="bg1"/>
                </a:solidFill>
              </a:rPr>
              <a:t>			</a:t>
            </a:r>
            <a:r>
              <a:rPr lang="en-US" sz="2000" b="1" dirty="0">
                <a:solidFill>
                  <a:schemeClr val="bg1"/>
                </a:solidFill>
              </a:rPr>
              <a:t>:</a:t>
            </a:r>
            <a:r>
              <a:rPr lang="en-US" sz="2000" dirty="0">
                <a:solidFill>
                  <a:schemeClr val="bg1"/>
                </a:solidFill>
              </a:rPr>
              <a:t> </a:t>
            </a:r>
            <a:r>
              <a:rPr lang="tr-TR" sz="2000" b="1" dirty="0">
                <a:solidFill>
                  <a:schemeClr val="bg1"/>
                </a:solidFill>
              </a:rPr>
              <a:t>Kurak ve sert kıta içi karasal iklim.</a:t>
            </a:r>
          </a:p>
          <a:p>
            <a:pPr>
              <a:lnSpc>
                <a:spcPct val="130000"/>
              </a:lnSpc>
              <a:spcBef>
                <a:spcPct val="20000"/>
              </a:spcBef>
            </a:pPr>
            <a:endParaRPr lang="en-US" sz="2000" b="1" dirty="0">
              <a:solidFill>
                <a:schemeClr val="bg1"/>
              </a:solidFill>
              <a:effectLst>
                <a:outerShdw blurRad="38100" dist="38100" dir="2700000" algn="tl">
                  <a:srgbClr val="FFFFFF"/>
                </a:outerShdw>
              </a:effectLst>
            </a:endParaRPr>
          </a:p>
          <a:p>
            <a:r>
              <a:rPr lang="tr-TR" sz="2000" b="1" dirty="0">
                <a:solidFill>
                  <a:schemeClr val="bg1"/>
                </a:solidFill>
              </a:rPr>
              <a:t>Başlıca büyük Şehirleri	: Almatı, Astana, </a:t>
            </a:r>
            <a:r>
              <a:rPr lang="tr-TR" sz="2000" b="1" dirty="0" err="1">
                <a:solidFill>
                  <a:schemeClr val="bg1"/>
                </a:solidFill>
              </a:rPr>
              <a:t>Atırau</a:t>
            </a:r>
            <a:r>
              <a:rPr lang="tr-TR" sz="2000" b="1" dirty="0">
                <a:solidFill>
                  <a:schemeClr val="bg1"/>
                </a:solidFill>
              </a:rPr>
              <a:t>, </a:t>
            </a:r>
            <a:r>
              <a:rPr lang="tr-TR" sz="2000" b="1" dirty="0" err="1">
                <a:solidFill>
                  <a:schemeClr val="bg1"/>
                </a:solidFill>
              </a:rPr>
              <a:t>Aktau</a:t>
            </a:r>
            <a:r>
              <a:rPr lang="tr-TR" sz="2000" b="1" dirty="0">
                <a:solidFill>
                  <a:schemeClr val="bg1"/>
                </a:solidFill>
              </a:rPr>
              <a:t>, </a:t>
            </a:r>
            <a:r>
              <a:rPr lang="tr-TR" sz="2000" b="1" dirty="0" err="1">
                <a:solidFill>
                  <a:schemeClr val="bg1"/>
                </a:solidFill>
              </a:rPr>
              <a:t>Çimkent</a:t>
            </a:r>
            <a:r>
              <a:rPr lang="tr-TR" sz="2000" b="1" dirty="0">
                <a:solidFill>
                  <a:schemeClr val="bg1"/>
                </a:solidFill>
              </a:rPr>
              <a:t>, </a:t>
            </a:r>
            <a:r>
              <a:rPr lang="tr-TR" sz="2000" b="1" dirty="0" err="1">
                <a:solidFill>
                  <a:schemeClr val="bg1"/>
                </a:solidFill>
              </a:rPr>
              <a:t>Aktobe</a:t>
            </a:r>
            <a:r>
              <a:rPr lang="tr-TR" sz="2000" b="1" dirty="0" smtClean="0">
                <a:solidFill>
                  <a:schemeClr val="bg1"/>
                </a:solidFill>
              </a:rPr>
              <a:t>, </a:t>
            </a:r>
            <a:r>
              <a:rPr lang="tr-TR" sz="2000" b="1" dirty="0">
                <a:solidFill>
                  <a:schemeClr val="bg1"/>
                </a:solidFill>
              </a:rPr>
              <a:t>Taraz, </a:t>
            </a:r>
            <a:r>
              <a:rPr lang="tr-TR" sz="2000" b="1" dirty="0" err="1">
                <a:solidFill>
                  <a:schemeClr val="bg1"/>
                </a:solidFill>
              </a:rPr>
              <a:t>Karagandı</a:t>
            </a:r>
            <a:r>
              <a:rPr lang="tr-TR" sz="2000" b="1" dirty="0">
                <a:solidFill>
                  <a:schemeClr val="bg1"/>
                </a:solidFill>
              </a:rPr>
              <a:t>, </a:t>
            </a:r>
            <a:r>
              <a:rPr lang="tr-TR" sz="2000" b="1" dirty="0" err="1">
                <a:solidFill>
                  <a:schemeClr val="bg1"/>
                </a:solidFill>
              </a:rPr>
              <a:t>Kostanay</a:t>
            </a:r>
            <a:r>
              <a:rPr lang="tr-TR" sz="2000" b="1" dirty="0">
                <a:solidFill>
                  <a:schemeClr val="bg1"/>
                </a:solidFill>
              </a:rPr>
              <a:t>, </a:t>
            </a:r>
            <a:r>
              <a:rPr lang="tr-TR" sz="2000" b="1" dirty="0" err="1">
                <a:solidFill>
                  <a:schemeClr val="bg1"/>
                </a:solidFill>
              </a:rPr>
              <a:t>Kızılorda</a:t>
            </a:r>
            <a:r>
              <a:rPr lang="tr-TR" sz="2000" b="1" dirty="0">
                <a:solidFill>
                  <a:schemeClr val="bg1"/>
                </a:solidFill>
              </a:rPr>
              <a:t>, </a:t>
            </a:r>
            <a:r>
              <a:rPr lang="tr-TR" sz="2000" b="1" dirty="0" err="1">
                <a:solidFill>
                  <a:schemeClr val="bg1"/>
                </a:solidFill>
              </a:rPr>
              <a:t>Pavlodar</a:t>
            </a:r>
            <a:r>
              <a:rPr lang="tr-TR" sz="2000" b="1" dirty="0">
                <a:solidFill>
                  <a:schemeClr val="bg1"/>
                </a:solidFill>
              </a:rPr>
              <a:t>.</a:t>
            </a:r>
          </a:p>
          <a:p>
            <a:endParaRPr lang="tr-TR" sz="2000" b="1" dirty="0">
              <a:solidFill>
                <a:schemeClr val="bg1"/>
              </a:solidFill>
            </a:endParaRPr>
          </a:p>
          <a:p>
            <a:r>
              <a:rPr lang="tr-TR" sz="2000" b="1" dirty="0">
                <a:solidFill>
                  <a:schemeClr val="bg1"/>
                </a:solidFill>
              </a:rPr>
              <a:t>Limanlar		: </a:t>
            </a:r>
            <a:r>
              <a:rPr lang="tr-TR" sz="2000" b="1" dirty="0" err="1">
                <a:solidFill>
                  <a:schemeClr val="bg1"/>
                </a:solidFill>
              </a:rPr>
              <a:t>Aktau</a:t>
            </a:r>
            <a:r>
              <a:rPr lang="tr-TR" sz="2000" b="1" dirty="0">
                <a:solidFill>
                  <a:schemeClr val="bg1"/>
                </a:solidFill>
              </a:rPr>
              <a:t> (Hazar Denizi), </a:t>
            </a:r>
            <a:r>
              <a:rPr lang="tr-TR" sz="2000" b="1" dirty="0" err="1">
                <a:solidFill>
                  <a:schemeClr val="bg1"/>
                </a:solidFill>
              </a:rPr>
              <a:t>Öskemen</a:t>
            </a:r>
            <a:r>
              <a:rPr lang="tr-TR" sz="2000" b="1" dirty="0">
                <a:solidFill>
                  <a:schemeClr val="bg1"/>
                </a:solidFill>
              </a:rPr>
              <a:t>, </a:t>
            </a:r>
            <a:r>
              <a:rPr lang="tr-TR" sz="2000" b="1" dirty="0" err="1">
                <a:solidFill>
                  <a:schemeClr val="bg1"/>
                </a:solidFill>
              </a:rPr>
              <a:t>Pavlodar</a:t>
            </a:r>
            <a:r>
              <a:rPr lang="tr-TR" sz="2000" b="1" dirty="0">
                <a:solidFill>
                  <a:schemeClr val="bg1"/>
                </a:solidFill>
              </a:rPr>
              <a:t>, </a:t>
            </a:r>
            <a:r>
              <a:rPr lang="tr-TR" sz="2000" b="1" dirty="0" err="1">
                <a:solidFill>
                  <a:schemeClr val="bg1"/>
                </a:solidFill>
              </a:rPr>
              <a:t>Semey</a:t>
            </a:r>
            <a:r>
              <a:rPr lang="tr-TR" sz="2000" b="1" dirty="0">
                <a:solidFill>
                  <a:schemeClr val="bg1"/>
                </a:solidFill>
              </a:rPr>
              <a:t> (</a:t>
            </a:r>
            <a:r>
              <a:rPr lang="tr-TR" sz="2000" b="1" dirty="0" err="1">
                <a:solidFill>
                  <a:schemeClr val="bg1"/>
                </a:solidFill>
              </a:rPr>
              <a:t>İrtiş</a:t>
            </a:r>
            <a:r>
              <a:rPr lang="tr-TR" sz="2000" b="1" dirty="0">
                <a:solidFill>
                  <a:schemeClr val="bg1"/>
                </a:solidFill>
              </a:rPr>
              <a:t> 	Nehri)</a:t>
            </a:r>
          </a:p>
          <a:p>
            <a:endParaRPr lang="tr-TR" sz="2000" b="1" dirty="0">
              <a:solidFill>
                <a:schemeClr val="bg1"/>
              </a:solidFill>
            </a:endParaRPr>
          </a:p>
          <a:p>
            <a:r>
              <a:rPr lang="tr-TR" sz="2000" b="1" dirty="0">
                <a:solidFill>
                  <a:schemeClr val="bg1"/>
                </a:solidFill>
              </a:rPr>
              <a:t>Türkiye İle Saat Farkı	: 3 saat</a:t>
            </a:r>
          </a:p>
          <a:p>
            <a:endParaRPr lang="tr-TR" sz="2000" b="1" dirty="0">
              <a:solidFill>
                <a:schemeClr val="bg1"/>
              </a:solidFill>
            </a:endParaRPr>
          </a:p>
          <a:p>
            <a:r>
              <a:rPr lang="tr-TR" sz="2000" b="1" dirty="0">
                <a:solidFill>
                  <a:schemeClr val="bg1"/>
                </a:solidFill>
              </a:rPr>
              <a:t>Haftalık Çalışma Saati	: 40</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404034655"/>
              </p:ext>
            </p:extLst>
          </p:nvPr>
        </p:nvGraphicFramePr>
        <p:xfrm>
          <a:off x="395536" y="1412775"/>
          <a:ext cx="8352929" cy="4968553"/>
        </p:xfrm>
        <a:graphic>
          <a:graphicData uri="http://schemas.openxmlformats.org/drawingml/2006/table">
            <a:tbl>
              <a:tblPr firstRow="1" firstCol="1" bandRow="1">
                <a:tableStyleId>{5C22544A-7EE6-4342-B048-85BDC9FD1C3A}</a:tableStyleId>
              </a:tblPr>
              <a:tblGrid>
                <a:gridCol w="3244342"/>
                <a:gridCol w="758383"/>
                <a:gridCol w="3590035"/>
                <a:gridCol w="760169"/>
              </a:tblGrid>
              <a:tr h="659528">
                <a:tc>
                  <a:txBody>
                    <a:bodyPr/>
                    <a:lstStyle/>
                    <a:p>
                      <a:pPr fontAlgn="base">
                        <a:lnSpc>
                          <a:spcPts val="1650"/>
                        </a:lnSpc>
                        <a:spcAft>
                          <a:spcPts val="0"/>
                        </a:spcAft>
                      </a:pPr>
                      <a:r>
                        <a:rPr lang="tr-TR" sz="1600" dirty="0">
                          <a:effectLst/>
                        </a:rPr>
                        <a:t>GSYİH (milyar ABD$)</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ts val="1650"/>
                        </a:lnSpc>
                        <a:spcAft>
                          <a:spcPts val="750"/>
                        </a:spcAft>
                      </a:pPr>
                      <a:r>
                        <a:rPr lang="tr-TR" sz="1600" b="0" dirty="0">
                          <a:solidFill>
                            <a:schemeClr val="bg1"/>
                          </a:solidFill>
                          <a:effectLst/>
                        </a:rPr>
                        <a:t>183.6</a:t>
                      </a:r>
                      <a:endParaRPr lang="tr-TR"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algn="l" rtl="0" eaLnBrk="1" fontAlgn="base" latinLnBrk="0" hangingPunct="1">
                        <a:lnSpc>
                          <a:spcPts val="1650"/>
                        </a:lnSpc>
                        <a:spcAft>
                          <a:spcPts val="0"/>
                        </a:spcAft>
                      </a:pPr>
                      <a:r>
                        <a:rPr kumimoji="0" lang="tr-TR" sz="1600" b="1" kern="1200" dirty="0">
                          <a:solidFill>
                            <a:schemeClr val="lt1"/>
                          </a:solidFill>
                          <a:effectLst/>
                          <a:latin typeface="+mn-lt"/>
                          <a:ea typeface="+mn-ea"/>
                          <a:cs typeface="+mn-cs"/>
                        </a:rPr>
                        <a:t>İşsizlik Oranı (%)</a:t>
                      </a:r>
                    </a:p>
                  </a:txBody>
                  <a:tcPr marL="68580" marR="68580" marT="0" marB="0" anchor="ctr"/>
                </a:tc>
                <a:tc>
                  <a:txBody>
                    <a:bodyPr/>
                    <a:lstStyle/>
                    <a:p>
                      <a:pPr algn="ctr" fontAlgn="base">
                        <a:lnSpc>
                          <a:spcPts val="1650"/>
                        </a:lnSpc>
                        <a:spcAft>
                          <a:spcPts val="750"/>
                        </a:spcAft>
                      </a:pPr>
                      <a:r>
                        <a:rPr lang="tr-TR" sz="1600" dirty="0">
                          <a:solidFill>
                            <a:schemeClr val="bg1"/>
                          </a:solidFill>
                          <a:effectLst/>
                        </a:rPr>
                        <a:t>5.0</a:t>
                      </a:r>
                      <a:endPar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r>
              <a:tr h="715150">
                <a:tc>
                  <a:txBody>
                    <a:bodyPr/>
                    <a:lstStyle/>
                    <a:p>
                      <a:pPr fontAlgn="base">
                        <a:lnSpc>
                          <a:spcPts val="1650"/>
                        </a:lnSpc>
                        <a:spcAft>
                          <a:spcPts val="0"/>
                        </a:spcAft>
                      </a:pPr>
                      <a:r>
                        <a:rPr lang="tr-TR" sz="1600" dirty="0">
                          <a:effectLst/>
                        </a:rPr>
                        <a:t>Reel GSYİH Büyüme Oranı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ts val="1650"/>
                        </a:lnSpc>
                        <a:spcAft>
                          <a:spcPts val="750"/>
                        </a:spcAft>
                      </a:pPr>
                      <a:r>
                        <a:rPr lang="tr-TR" sz="1600" dirty="0">
                          <a:effectLst/>
                        </a:rPr>
                        <a:t>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rtl="0" eaLnBrk="1" fontAlgn="base" latinLnBrk="0" hangingPunct="1">
                        <a:lnSpc>
                          <a:spcPts val="1650"/>
                        </a:lnSpc>
                        <a:spcAft>
                          <a:spcPts val="0"/>
                        </a:spcAft>
                      </a:pPr>
                      <a:r>
                        <a:rPr kumimoji="0" lang="tr-TR" sz="1600" b="1" kern="1200" dirty="0">
                          <a:solidFill>
                            <a:schemeClr val="lt1"/>
                          </a:solidFill>
                          <a:effectLst/>
                          <a:latin typeface="+mn-lt"/>
                          <a:ea typeface="+mn-ea"/>
                          <a:cs typeface="+mn-cs"/>
                        </a:rPr>
                        <a:t>İhracat (fob-milyar ABD$)</a:t>
                      </a:r>
                    </a:p>
                  </a:txBody>
                  <a:tcPr marL="68580" marR="68580" marT="0" marB="0" anchor="ctr">
                    <a:solidFill>
                      <a:schemeClr val="accent1"/>
                    </a:solidFill>
                  </a:tcPr>
                </a:tc>
                <a:tc>
                  <a:txBody>
                    <a:bodyPr/>
                    <a:lstStyle/>
                    <a:p>
                      <a:pPr algn="ctr" fontAlgn="base">
                        <a:lnSpc>
                          <a:spcPts val="1650"/>
                        </a:lnSpc>
                        <a:spcAft>
                          <a:spcPts val="750"/>
                        </a:spcAft>
                      </a:pPr>
                      <a:r>
                        <a:rPr lang="tr-TR" sz="1600">
                          <a:effectLst/>
                        </a:rPr>
                        <a:t>46.3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1360">
                <a:tc>
                  <a:txBody>
                    <a:bodyPr/>
                    <a:lstStyle/>
                    <a:p>
                      <a:pPr fontAlgn="base">
                        <a:lnSpc>
                          <a:spcPts val="1650"/>
                        </a:lnSpc>
                        <a:spcAft>
                          <a:spcPts val="0"/>
                        </a:spcAft>
                      </a:pPr>
                      <a:r>
                        <a:rPr lang="tr-TR" sz="1600" dirty="0">
                          <a:effectLst/>
                        </a:rPr>
                        <a:t>Nüfus (milyon)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ts val="1650"/>
                        </a:lnSpc>
                        <a:spcAft>
                          <a:spcPts val="750"/>
                        </a:spcAft>
                      </a:pPr>
                      <a:r>
                        <a:rPr lang="tr-TR" sz="1600" dirty="0">
                          <a:effectLst/>
                        </a:rPr>
                        <a:t>17.6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rtl="0" eaLnBrk="1" fontAlgn="base" latinLnBrk="0" hangingPunct="1">
                        <a:lnSpc>
                          <a:spcPts val="1650"/>
                        </a:lnSpc>
                        <a:spcAft>
                          <a:spcPts val="0"/>
                        </a:spcAft>
                      </a:pPr>
                      <a:r>
                        <a:rPr kumimoji="0" lang="tr-TR" sz="1600" b="1" kern="1200" dirty="0">
                          <a:solidFill>
                            <a:schemeClr val="lt1"/>
                          </a:solidFill>
                          <a:effectLst/>
                          <a:latin typeface="+mn-lt"/>
                          <a:ea typeface="+mn-ea"/>
                          <a:cs typeface="+mn-cs"/>
                        </a:rPr>
                        <a:t>İthalat (fob-milyar ABD$)</a:t>
                      </a:r>
                    </a:p>
                  </a:txBody>
                  <a:tcPr marL="68580" marR="68580" marT="0" marB="0" anchor="ctr">
                    <a:solidFill>
                      <a:schemeClr val="accent1"/>
                    </a:solidFill>
                  </a:tcPr>
                </a:tc>
                <a:tc>
                  <a:txBody>
                    <a:bodyPr/>
                    <a:lstStyle/>
                    <a:p>
                      <a:pPr algn="ctr" fontAlgn="base">
                        <a:lnSpc>
                          <a:spcPts val="1650"/>
                        </a:lnSpc>
                        <a:spcAft>
                          <a:spcPts val="750"/>
                        </a:spcAft>
                      </a:pPr>
                      <a:r>
                        <a:rPr lang="tr-TR" sz="1600">
                          <a:effectLst/>
                        </a:rPr>
                        <a:t>33.6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403">
                <a:tc>
                  <a:txBody>
                    <a:bodyPr/>
                    <a:lstStyle/>
                    <a:p>
                      <a:pPr fontAlgn="base">
                        <a:lnSpc>
                          <a:spcPts val="1650"/>
                        </a:lnSpc>
                        <a:spcAft>
                          <a:spcPts val="0"/>
                        </a:spcAft>
                      </a:pPr>
                      <a:r>
                        <a:rPr lang="tr-TR" sz="1600">
                          <a:effectLst/>
                        </a:rPr>
                        <a:t>Nüfus artış hızı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ts val="1650"/>
                        </a:lnSpc>
                        <a:spcAft>
                          <a:spcPts val="750"/>
                        </a:spcAft>
                      </a:pPr>
                      <a:r>
                        <a:rPr lang="tr-TR" sz="1600">
                          <a:effectLst/>
                        </a:rPr>
                        <a:t>1.17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rtl="0" eaLnBrk="1" fontAlgn="base" latinLnBrk="0" hangingPunct="1">
                        <a:lnSpc>
                          <a:spcPts val="1650"/>
                        </a:lnSpc>
                        <a:spcAft>
                          <a:spcPts val="0"/>
                        </a:spcAft>
                      </a:pPr>
                      <a:r>
                        <a:rPr kumimoji="0" lang="tr-TR" sz="1600" b="1" kern="1200" dirty="0">
                          <a:solidFill>
                            <a:schemeClr val="lt1"/>
                          </a:solidFill>
                          <a:effectLst/>
                          <a:latin typeface="+mn-lt"/>
                          <a:ea typeface="+mn-ea"/>
                          <a:cs typeface="+mn-cs"/>
                        </a:rPr>
                        <a:t>Uluslararası rezervler (milyar ABD$)</a:t>
                      </a:r>
                    </a:p>
                  </a:txBody>
                  <a:tcPr marL="68580" marR="68580" marT="0" marB="0" anchor="ctr">
                    <a:solidFill>
                      <a:schemeClr val="accent1"/>
                    </a:solidFill>
                  </a:tcPr>
                </a:tc>
                <a:tc>
                  <a:txBody>
                    <a:bodyPr/>
                    <a:lstStyle/>
                    <a:p>
                      <a:pPr algn="ctr" fontAlgn="base">
                        <a:lnSpc>
                          <a:spcPts val="1650"/>
                        </a:lnSpc>
                        <a:spcAft>
                          <a:spcPts val="750"/>
                        </a:spcAft>
                      </a:pPr>
                      <a:r>
                        <a:rPr lang="tr-TR" sz="1600">
                          <a:effectLst/>
                        </a:rPr>
                        <a:t>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42056">
                <a:tc>
                  <a:txBody>
                    <a:bodyPr/>
                    <a:lstStyle/>
                    <a:p>
                      <a:pPr fontAlgn="base">
                        <a:lnSpc>
                          <a:spcPts val="1650"/>
                        </a:lnSpc>
                        <a:spcAft>
                          <a:spcPts val="0"/>
                        </a:spcAft>
                      </a:pPr>
                      <a:r>
                        <a:rPr lang="tr-TR" sz="1600" dirty="0">
                          <a:effectLst/>
                        </a:rPr>
                        <a:t>Kişi Başına GSYİH (ABD$ SAGP)</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ts val="1650"/>
                        </a:lnSpc>
                        <a:spcAft>
                          <a:spcPts val="750"/>
                        </a:spcAft>
                      </a:pPr>
                      <a:r>
                        <a:rPr lang="tr-TR" sz="1600">
                          <a:effectLst/>
                        </a:rPr>
                        <a:t>24.596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rtl="0" eaLnBrk="1" fontAlgn="base" latinLnBrk="0" hangingPunct="1">
                        <a:lnSpc>
                          <a:spcPts val="1650"/>
                        </a:lnSpc>
                        <a:spcAft>
                          <a:spcPts val="0"/>
                        </a:spcAft>
                      </a:pPr>
                      <a:r>
                        <a:rPr kumimoji="0" lang="tr-TR" sz="1600" b="1" kern="1200" dirty="0">
                          <a:solidFill>
                            <a:schemeClr val="lt1"/>
                          </a:solidFill>
                          <a:effectLst/>
                          <a:latin typeface="+mn-lt"/>
                          <a:ea typeface="+mn-ea"/>
                          <a:cs typeface="+mn-cs"/>
                        </a:rPr>
                        <a:t>Dış borç (milyar ABD$)</a:t>
                      </a:r>
                    </a:p>
                  </a:txBody>
                  <a:tcPr marL="68580" marR="68580" marT="0" marB="0" anchor="ctr">
                    <a:solidFill>
                      <a:schemeClr val="accent1"/>
                    </a:solidFill>
                  </a:tcPr>
                </a:tc>
                <a:tc>
                  <a:txBody>
                    <a:bodyPr/>
                    <a:lstStyle/>
                    <a:p>
                      <a:pPr algn="ctr" fontAlgn="base">
                        <a:lnSpc>
                          <a:spcPts val="1650"/>
                        </a:lnSpc>
                        <a:spcAft>
                          <a:spcPts val="750"/>
                        </a:spcAft>
                      </a:pPr>
                      <a:r>
                        <a:rPr lang="tr-TR" sz="1600">
                          <a:effectLst/>
                        </a:rPr>
                        <a:t>152.8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42056">
                <a:tc>
                  <a:txBody>
                    <a:bodyPr/>
                    <a:lstStyle/>
                    <a:p>
                      <a:pPr fontAlgn="base">
                        <a:lnSpc>
                          <a:spcPts val="1650"/>
                        </a:lnSpc>
                        <a:spcAft>
                          <a:spcPts val="0"/>
                        </a:spcAft>
                      </a:pPr>
                      <a:r>
                        <a:rPr lang="tr-TR" sz="1600" dirty="0">
                          <a:effectLst/>
                        </a:rPr>
                        <a:t>Enflasyon Oranı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ts val="1650"/>
                        </a:lnSpc>
                        <a:spcAft>
                          <a:spcPts val="750"/>
                        </a:spcAft>
                      </a:pPr>
                      <a:r>
                        <a:rPr lang="tr-TR" sz="1600">
                          <a:effectLst/>
                        </a:rPr>
                        <a:t>6,6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rtl="0" eaLnBrk="1" fontAlgn="base" latinLnBrk="0" hangingPunct="1">
                        <a:lnSpc>
                          <a:spcPts val="1650"/>
                        </a:lnSpc>
                        <a:spcAft>
                          <a:spcPts val="0"/>
                        </a:spcAft>
                      </a:pPr>
                      <a:r>
                        <a:rPr kumimoji="0" lang="tr-TR" sz="1600" b="1" kern="1200" dirty="0">
                          <a:solidFill>
                            <a:schemeClr val="lt1"/>
                          </a:solidFill>
                          <a:effectLst/>
                          <a:latin typeface="+mn-lt"/>
                          <a:ea typeface="+mn-ea"/>
                          <a:cs typeface="+mn-cs"/>
                        </a:rPr>
                        <a:t>Kazakistan’daki Türk sermayeli firma sayısı</a:t>
                      </a:r>
                    </a:p>
                  </a:txBody>
                  <a:tcPr marL="68580" marR="68580" marT="0" marB="0" anchor="ctr">
                    <a:solidFill>
                      <a:schemeClr val="accent1"/>
                    </a:solidFill>
                  </a:tcPr>
                </a:tc>
                <a:tc>
                  <a:txBody>
                    <a:bodyPr/>
                    <a:lstStyle/>
                    <a:p>
                      <a:pPr algn="ctr" fontAlgn="base">
                        <a:lnSpc>
                          <a:spcPts val="1650"/>
                        </a:lnSpc>
                        <a:spcAft>
                          <a:spcPts val="750"/>
                        </a:spcAft>
                      </a:pPr>
                      <a:r>
                        <a:rPr lang="tr-TR" sz="1600" dirty="0">
                          <a:effectLst/>
                        </a:rPr>
                        <a:t>600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2265487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16188" y="2514600"/>
            <a:ext cx="5200650" cy="274638"/>
          </a:xfrm>
          <a:prstGeom prst="rect">
            <a:avLst/>
          </a:prstGeom>
          <a:noFill/>
          <a:ln w="9525">
            <a:noFill/>
            <a:miter lim="800000"/>
            <a:headEnd/>
            <a:tailEnd/>
          </a:ln>
          <a:effectLst/>
        </p:spPr>
        <p:txBody>
          <a:bodyPr>
            <a:spAutoFit/>
          </a:bodyPr>
          <a:lstStyle/>
          <a:p>
            <a:pPr eaLnBrk="1" hangingPunct="1">
              <a:spcBef>
                <a:spcPct val="50000"/>
              </a:spcBef>
            </a:pPr>
            <a:endParaRPr lang="en-US" sz="1200" dirty="0">
              <a:solidFill>
                <a:schemeClr val="bg1"/>
              </a:solidFill>
              <a:latin typeface="Verdana" pitchFamily="34" charset="0"/>
              <a:cs typeface="Arial" charset="0"/>
            </a:endParaRPr>
          </a:p>
        </p:txBody>
      </p:sp>
      <p:sp>
        <p:nvSpPr>
          <p:cNvPr id="5" name="Text Box 5"/>
          <p:cNvSpPr txBox="1">
            <a:spLocks noChangeArrowheads="1"/>
          </p:cNvSpPr>
          <p:nvPr/>
        </p:nvSpPr>
        <p:spPr bwMode="auto">
          <a:xfrm>
            <a:off x="4376738" y="1647825"/>
            <a:ext cx="184150" cy="366713"/>
          </a:xfrm>
          <a:prstGeom prst="rect">
            <a:avLst/>
          </a:prstGeom>
          <a:noFill/>
          <a:ln w="9525">
            <a:noFill/>
            <a:miter lim="800000"/>
            <a:headEnd/>
            <a:tailEnd/>
          </a:ln>
          <a:effectLst/>
        </p:spPr>
        <p:txBody>
          <a:bodyPr wrap="none">
            <a:spAutoFit/>
          </a:bodyPr>
          <a:lstStyle/>
          <a:p>
            <a:endParaRPr lang="en-US" sz="1800" dirty="0">
              <a:latin typeface="Arial" charset="0"/>
            </a:endParaRPr>
          </a:p>
        </p:txBody>
      </p:sp>
      <p:sp>
        <p:nvSpPr>
          <p:cNvPr id="9" name="Прямоугольник 8"/>
          <p:cNvSpPr/>
          <p:nvPr/>
        </p:nvSpPr>
        <p:spPr>
          <a:xfrm>
            <a:off x="2500298" y="2071678"/>
            <a:ext cx="4071966" cy="461665"/>
          </a:xfrm>
          <a:prstGeom prst="rect">
            <a:avLst/>
          </a:prstGeom>
        </p:spPr>
        <p:txBody>
          <a:bodyPr wrap="square">
            <a:spAutoFit/>
          </a:bodyPr>
          <a:lstStyle/>
          <a:p>
            <a:pPr algn="ctr">
              <a:spcBef>
                <a:spcPct val="25000"/>
              </a:spcBef>
            </a:pPr>
            <a:r>
              <a:rPr lang="tr-TR" sz="2400" b="1" dirty="0" smtClean="0">
                <a:solidFill>
                  <a:schemeClr val="bg1">
                    <a:lumMod val="95000"/>
                    <a:lumOff val="5000"/>
                  </a:schemeClr>
                </a:solidFill>
                <a:latin typeface="Arial" charset="0"/>
              </a:rPr>
              <a:t>KAZAKİSTAN EKONOMİSİ</a:t>
            </a:r>
            <a:endParaRPr lang="tr-TR" sz="2000" b="1" dirty="0">
              <a:solidFill>
                <a:schemeClr val="bg1">
                  <a:lumMod val="95000"/>
                  <a:lumOff val="5000"/>
                </a:schemeClr>
              </a:solidFill>
              <a:latin typeface="Arial" charset="0"/>
            </a:endParaRPr>
          </a:p>
        </p:txBody>
      </p:sp>
      <p:pic>
        <p:nvPicPr>
          <p:cNvPr id="11" name="Picture 9" descr="ANd9GcQCnZGJI6eOrAHFBbCtT9jwh415vQ4lBOPcJSK_487_VSaLlZpi"/>
          <p:cNvPicPr>
            <a:picLocks noChangeAspect="1" noChangeArrowheads="1"/>
          </p:cNvPicPr>
          <p:nvPr/>
        </p:nvPicPr>
        <p:blipFill>
          <a:blip r:embed="rId3" cstate="print"/>
          <a:srcRect/>
          <a:stretch>
            <a:fillRect/>
          </a:stretch>
        </p:blipFill>
        <p:spPr bwMode="auto">
          <a:xfrm>
            <a:off x="2361298" y="3071809"/>
            <a:ext cx="4425280" cy="320518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76738" y="1647825"/>
            <a:ext cx="170279" cy="366713"/>
          </a:xfrm>
          <a:prstGeom prst="rect">
            <a:avLst/>
          </a:prstGeom>
          <a:noFill/>
          <a:ln w="9525">
            <a:noFill/>
            <a:miter lim="800000"/>
            <a:headEnd/>
            <a:tailEnd/>
          </a:ln>
          <a:effectLst/>
        </p:spPr>
        <p:txBody>
          <a:bodyPr wrap="square">
            <a:spAutoFit/>
          </a:bodyPr>
          <a:lstStyle/>
          <a:p>
            <a:endParaRPr lang="en-US" sz="1800" dirty="0">
              <a:latin typeface="Arial" charset="0"/>
            </a:endParaRPr>
          </a:p>
        </p:txBody>
      </p:sp>
      <p:sp>
        <p:nvSpPr>
          <p:cNvPr id="6" name="Rectangle 336"/>
          <p:cNvSpPr>
            <a:spLocks noChangeArrowheads="1"/>
          </p:cNvSpPr>
          <p:nvPr/>
        </p:nvSpPr>
        <p:spPr bwMode="auto">
          <a:xfrm>
            <a:off x="-15875" y="913445"/>
            <a:ext cx="9159875" cy="396875"/>
          </a:xfrm>
          <a:prstGeom prst="rect">
            <a:avLst/>
          </a:prstGeom>
          <a:gradFill>
            <a:gsLst>
              <a:gs pos="100000">
                <a:srgbClr val="92D050"/>
              </a:gs>
              <a:gs pos="50000">
                <a:srgbClr val="FFFF00"/>
              </a:gs>
              <a:gs pos="100000">
                <a:srgbClr val="FFFF00"/>
              </a:gs>
            </a:gsLst>
            <a:path path="circle">
              <a:fillToRect l="100000" t="100000"/>
            </a:path>
          </a:gradFill>
          <a:ln w="9525">
            <a:noFill/>
            <a:miter lim="800000"/>
            <a:headEnd/>
            <a:tailEnd/>
          </a:ln>
          <a:effectLst/>
        </p:spPr>
        <p:txBody>
          <a:bodyPr wrap="square" anchor="ctr">
            <a:spAutoFit/>
          </a:bodyPr>
          <a:lstStyle/>
          <a:p>
            <a:pPr algn="ctr" eaLnBrk="1" hangingPunct="1"/>
            <a:r>
              <a:rPr lang="tr-TR" sz="2000" b="1" dirty="0">
                <a:solidFill>
                  <a:srgbClr val="FF0000"/>
                </a:solidFill>
              </a:rPr>
              <a:t>KAZAKİSTAN‘IN TEMEL EKONOMİK GÖSTERGELERİ</a:t>
            </a:r>
            <a:r>
              <a:rPr lang="tr-TR" sz="2000" b="1" dirty="0">
                <a:solidFill>
                  <a:srgbClr val="FF0000"/>
                </a:solidFill>
                <a:latin typeface="Verdana" pitchFamily="34" charset="0"/>
              </a:rPr>
              <a:t> </a:t>
            </a:r>
          </a:p>
        </p:txBody>
      </p:sp>
      <p:sp>
        <p:nvSpPr>
          <p:cNvPr id="2" name="Metin kutusu 1"/>
          <p:cNvSpPr txBox="1"/>
          <p:nvPr/>
        </p:nvSpPr>
        <p:spPr>
          <a:xfrm>
            <a:off x="1043608" y="1412776"/>
            <a:ext cx="7704856" cy="4524315"/>
          </a:xfrm>
          <a:prstGeom prst="rect">
            <a:avLst/>
          </a:prstGeom>
          <a:noFill/>
        </p:spPr>
        <p:txBody>
          <a:bodyPr wrap="square" rtlCol="0">
            <a:spAutoFit/>
          </a:bodyPr>
          <a:lstStyle/>
          <a:p>
            <a:r>
              <a:rPr lang="tr-TR" b="1">
                <a:solidFill>
                  <a:schemeClr val="bg1"/>
                </a:solidFill>
              </a:rPr>
              <a:t>GSMH(2015)		: 190 milyar USD</a:t>
            </a:r>
          </a:p>
          <a:p>
            <a:r>
              <a:rPr lang="tr-TR" b="1">
                <a:solidFill>
                  <a:schemeClr val="bg1"/>
                </a:solidFill>
              </a:rPr>
              <a:t>GSMH(2014)		: 220 milyar USD</a:t>
            </a:r>
          </a:p>
          <a:p>
            <a:r>
              <a:rPr lang="tr-TR" b="1">
                <a:solidFill>
                  <a:schemeClr val="bg1"/>
                </a:solidFill>
              </a:rPr>
              <a:t>KİŞİ BAŞI GSMH(2015) 	: 13.600 USD</a:t>
            </a:r>
          </a:p>
          <a:p>
            <a:r>
              <a:rPr lang="tr-TR" b="1">
                <a:solidFill>
                  <a:schemeClr val="bg1"/>
                </a:solidFill>
              </a:rPr>
              <a:t>KİŞİ BAŞI GSMH(2014)	: 13.200 USD</a:t>
            </a:r>
          </a:p>
          <a:p>
            <a:endParaRPr lang="tr-TR" b="1">
              <a:solidFill>
                <a:schemeClr val="bg1"/>
              </a:solidFill>
            </a:endParaRPr>
          </a:p>
          <a:p>
            <a:endParaRPr lang="tr-TR" b="1">
              <a:solidFill>
                <a:schemeClr val="bg1"/>
              </a:solidFill>
            </a:endParaRPr>
          </a:p>
          <a:p>
            <a:endParaRPr lang="tr-TR" b="1">
              <a:solidFill>
                <a:schemeClr val="bg1"/>
              </a:solidFill>
            </a:endParaRPr>
          </a:p>
          <a:p>
            <a:r>
              <a:rPr lang="tr-TR" b="1" u="sng">
                <a:solidFill>
                  <a:schemeClr val="bg1"/>
                </a:solidFill>
              </a:rPr>
              <a:t>YIL SONU DÖVİZ KURU </a:t>
            </a:r>
          </a:p>
          <a:p>
            <a:r>
              <a:rPr lang="tr-TR" b="1">
                <a:solidFill>
                  <a:schemeClr val="bg1"/>
                </a:solidFill>
              </a:rPr>
              <a:t>              USD		:320,0 KZT</a:t>
            </a:r>
          </a:p>
          <a:p>
            <a:r>
              <a:rPr lang="tr-TR" b="1">
                <a:solidFill>
                  <a:schemeClr val="bg1"/>
                </a:solidFill>
              </a:rPr>
              <a:t>              EURO		:345,0 KZT</a:t>
            </a:r>
          </a:p>
          <a:p>
            <a:endParaRPr lang="tr-TR" b="1">
              <a:solidFill>
                <a:schemeClr val="bg1"/>
              </a:solidFill>
            </a:endParaRPr>
          </a:p>
          <a:p>
            <a:endParaRPr lang="tr-TR" b="1">
              <a:solidFill>
                <a:schemeClr val="bg1"/>
              </a:solidFill>
            </a:endParaRPr>
          </a:p>
          <a:p>
            <a:r>
              <a:rPr lang="tr-TR" b="1">
                <a:solidFill>
                  <a:schemeClr val="accent5"/>
                </a:solidFill>
              </a:rPr>
              <a:t>The </a:t>
            </a:r>
            <a:r>
              <a:rPr lang="en-US" b="1">
                <a:solidFill>
                  <a:schemeClr val="accent5"/>
                </a:solidFill>
              </a:rPr>
              <a:t>European Bank for Reconstruction and Development</a:t>
            </a:r>
            <a:endParaRPr lang="tr-TR" b="1">
              <a:solidFill>
                <a:schemeClr val="accent5"/>
              </a:solidFill>
            </a:endParaRPr>
          </a:p>
          <a:p>
            <a:r>
              <a:rPr lang="tr-TR" b="1">
                <a:solidFill>
                  <a:schemeClr val="bg1"/>
                </a:solidFill>
              </a:rPr>
              <a:t>2015 yılında projelere sağlanan finansman</a:t>
            </a:r>
          </a:p>
          <a:p>
            <a:r>
              <a:rPr lang="tr-TR" b="1">
                <a:solidFill>
                  <a:schemeClr val="bg1"/>
                </a:solidFill>
              </a:rPr>
              <a:t>desteği					500 milyon ABD Doları</a:t>
            </a:r>
          </a:p>
          <a:p>
            <a:endParaRPr lang="tr-TR"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76739" y="1647825"/>
            <a:ext cx="169984" cy="366713"/>
          </a:xfrm>
          <a:prstGeom prst="rect">
            <a:avLst/>
          </a:prstGeom>
          <a:noFill/>
          <a:ln w="9525">
            <a:noFill/>
            <a:miter lim="800000"/>
            <a:headEnd/>
            <a:tailEnd/>
          </a:ln>
          <a:effectLst/>
        </p:spPr>
        <p:txBody>
          <a:bodyPr wrap="square">
            <a:spAutoFit/>
          </a:bodyPr>
          <a:lstStyle/>
          <a:p>
            <a:endParaRPr lang="en-US" sz="1800" dirty="0">
              <a:latin typeface="Arial" charset="0"/>
            </a:endParaRPr>
          </a:p>
        </p:txBody>
      </p:sp>
      <p:sp>
        <p:nvSpPr>
          <p:cNvPr id="6" name="Rectangle 4"/>
          <p:cNvSpPr>
            <a:spLocks noChangeArrowheads="1"/>
          </p:cNvSpPr>
          <p:nvPr/>
        </p:nvSpPr>
        <p:spPr bwMode="auto">
          <a:xfrm>
            <a:off x="-40944" y="941214"/>
            <a:ext cx="9184943" cy="396875"/>
          </a:xfrm>
          <a:prstGeom prst="rect">
            <a:avLst/>
          </a:prstGeom>
          <a:gradFill>
            <a:gsLst>
              <a:gs pos="100000">
                <a:srgbClr val="92D050"/>
              </a:gs>
              <a:gs pos="50000">
                <a:srgbClr val="FFFF00"/>
              </a:gs>
              <a:gs pos="100000">
                <a:srgbClr val="FFFF00"/>
              </a:gs>
            </a:gsLst>
            <a:path path="circle">
              <a:fillToRect l="100000" t="100000"/>
            </a:path>
          </a:gradFill>
          <a:ln w="9525">
            <a:noFill/>
            <a:miter lim="800000"/>
            <a:headEnd/>
            <a:tailEnd/>
          </a:ln>
          <a:effectLst/>
        </p:spPr>
        <p:txBody>
          <a:bodyPr wrap="square" anchor="ctr">
            <a:spAutoFit/>
          </a:bodyPr>
          <a:lstStyle/>
          <a:p>
            <a:pPr algn="ctr" eaLnBrk="1" hangingPunct="1"/>
            <a:r>
              <a:rPr lang="tr-TR" sz="2000" b="1" dirty="0">
                <a:solidFill>
                  <a:srgbClr val="FF0000"/>
                </a:solidFill>
              </a:rPr>
              <a:t>KAZAKİSTAN‘IN TEMEL EKONOMİK GÖSTERGELERİ </a:t>
            </a:r>
          </a:p>
        </p:txBody>
      </p:sp>
      <p:sp>
        <p:nvSpPr>
          <p:cNvPr id="2" name="Metin kutusu 1"/>
          <p:cNvSpPr txBox="1"/>
          <p:nvPr/>
        </p:nvSpPr>
        <p:spPr>
          <a:xfrm>
            <a:off x="683568" y="1497553"/>
            <a:ext cx="8208912" cy="4739759"/>
          </a:xfrm>
          <a:prstGeom prst="rect">
            <a:avLst/>
          </a:prstGeom>
          <a:noFill/>
        </p:spPr>
        <p:txBody>
          <a:bodyPr wrap="square" rtlCol="0">
            <a:spAutoFit/>
          </a:bodyPr>
          <a:lstStyle/>
          <a:p>
            <a:r>
              <a:rPr lang="tr-TR" b="1" dirty="0">
                <a:solidFill>
                  <a:schemeClr val="bg1"/>
                </a:solidFill>
              </a:rPr>
              <a:t>İş Gücü Faal Nüfus			: 8.630.000 kişi</a:t>
            </a:r>
          </a:p>
          <a:p>
            <a:r>
              <a:rPr lang="tr-TR" b="1" dirty="0">
                <a:solidFill>
                  <a:schemeClr val="bg1"/>
                </a:solidFill>
              </a:rPr>
              <a:t>İşsizlik Oranı ve Sayısı		: %4,9 ve 466 bin kişi (Ocak 2016)</a:t>
            </a:r>
          </a:p>
          <a:p>
            <a:endParaRPr lang="tr-TR" b="1" dirty="0">
              <a:solidFill>
                <a:schemeClr val="bg1"/>
              </a:solidFill>
            </a:endParaRPr>
          </a:p>
          <a:p>
            <a:r>
              <a:rPr lang="tr-TR" b="1" dirty="0">
                <a:solidFill>
                  <a:schemeClr val="bg1"/>
                </a:solidFill>
              </a:rPr>
              <a:t>Aylık Ortalama Ücret 		: 124 780 KZT (370</a:t>
            </a:r>
            <a:r>
              <a:rPr lang="en-US" b="1" dirty="0">
                <a:solidFill>
                  <a:schemeClr val="bg1"/>
                </a:solidFill>
              </a:rPr>
              <a:t> </a:t>
            </a:r>
            <a:r>
              <a:rPr lang="tr-TR" b="1" dirty="0">
                <a:solidFill>
                  <a:schemeClr val="bg1"/>
                </a:solidFill>
              </a:rPr>
              <a:t>USD / 1</a:t>
            </a:r>
            <a:r>
              <a:rPr lang="en-US" b="1" dirty="0">
                <a:solidFill>
                  <a:schemeClr val="bg1"/>
                </a:solidFill>
              </a:rPr>
              <a:t>$ - </a:t>
            </a:r>
            <a:r>
              <a:rPr lang="tr-TR" b="1" dirty="0">
                <a:solidFill>
                  <a:schemeClr val="bg1"/>
                </a:solidFill>
              </a:rPr>
              <a:t>340</a:t>
            </a:r>
            <a:r>
              <a:rPr lang="en-US" b="1" dirty="0">
                <a:solidFill>
                  <a:schemeClr val="bg1"/>
                </a:solidFill>
              </a:rPr>
              <a:t> KZT</a:t>
            </a:r>
            <a:r>
              <a:rPr lang="tr-TR" b="1" dirty="0">
                <a:solidFill>
                  <a:schemeClr val="bg1"/>
                </a:solidFill>
              </a:rPr>
              <a:t>)</a:t>
            </a:r>
          </a:p>
          <a:p>
            <a:endParaRPr lang="tr-TR" b="1" dirty="0">
              <a:solidFill>
                <a:schemeClr val="bg1"/>
              </a:solidFill>
            </a:endParaRPr>
          </a:p>
          <a:p>
            <a:r>
              <a:rPr lang="en-US" b="1" u="sng" dirty="0" err="1">
                <a:solidFill>
                  <a:schemeClr val="bg1"/>
                </a:solidFill>
              </a:rPr>
              <a:t>Verg</a:t>
            </a:r>
            <a:r>
              <a:rPr lang="tr-TR" b="1" u="sng" dirty="0">
                <a:solidFill>
                  <a:schemeClr val="bg1"/>
                </a:solidFill>
              </a:rPr>
              <a:t>i</a:t>
            </a:r>
            <a:r>
              <a:rPr lang="en-US" b="1" u="sng" dirty="0">
                <a:solidFill>
                  <a:schemeClr val="bg1"/>
                </a:solidFill>
              </a:rPr>
              <a:t> O</a:t>
            </a:r>
            <a:r>
              <a:rPr lang="tr-TR" b="1" u="sng" dirty="0" err="1">
                <a:solidFill>
                  <a:schemeClr val="bg1"/>
                </a:solidFill>
              </a:rPr>
              <a:t>ranları</a:t>
            </a:r>
            <a:r>
              <a:rPr lang="en-US" b="1" u="sng" dirty="0">
                <a:solidFill>
                  <a:schemeClr val="bg1"/>
                </a:solidFill>
              </a:rPr>
              <a:t>:</a:t>
            </a:r>
            <a:r>
              <a:rPr lang="en-US" b="1" dirty="0">
                <a:solidFill>
                  <a:schemeClr val="bg1"/>
                </a:solidFill>
              </a:rPr>
              <a:t>	</a:t>
            </a:r>
          </a:p>
          <a:p>
            <a:endParaRPr lang="tr-TR" b="1" dirty="0">
              <a:solidFill>
                <a:srgbClr val="000000"/>
              </a:solidFill>
            </a:endParaRPr>
          </a:p>
          <a:p>
            <a:r>
              <a:rPr lang="tr-TR" b="1" dirty="0">
                <a:solidFill>
                  <a:srgbClr val="000000"/>
                </a:solidFill>
              </a:rPr>
              <a:t>İşletme</a:t>
            </a:r>
            <a:r>
              <a:rPr lang="en-US" b="1" dirty="0">
                <a:solidFill>
                  <a:srgbClr val="000000"/>
                </a:solidFill>
              </a:rPr>
              <a:t>	</a:t>
            </a:r>
          </a:p>
          <a:p>
            <a:r>
              <a:rPr lang="en-US" b="1" dirty="0">
                <a:solidFill>
                  <a:schemeClr val="bg1"/>
                </a:solidFill>
              </a:rPr>
              <a:t>% </a:t>
            </a:r>
            <a:r>
              <a:rPr lang="tr-TR" b="1" dirty="0">
                <a:solidFill>
                  <a:schemeClr val="bg1"/>
                </a:solidFill>
              </a:rPr>
              <a:t>20</a:t>
            </a:r>
            <a:r>
              <a:rPr lang="en-US" b="1" dirty="0">
                <a:solidFill>
                  <a:schemeClr val="bg1"/>
                </a:solidFill>
              </a:rPr>
              <a:t>- </a:t>
            </a:r>
            <a:r>
              <a:rPr lang="tr-TR" b="1" dirty="0">
                <a:solidFill>
                  <a:schemeClr val="bg1"/>
                </a:solidFill>
              </a:rPr>
              <a:t>Kurumlar</a:t>
            </a:r>
            <a:r>
              <a:rPr lang="en-US" b="1" dirty="0">
                <a:solidFill>
                  <a:schemeClr val="bg1"/>
                </a:solidFill>
              </a:rPr>
              <a:t> </a:t>
            </a:r>
            <a:r>
              <a:rPr lang="tr-TR" b="1" dirty="0">
                <a:solidFill>
                  <a:schemeClr val="bg1"/>
                </a:solidFill>
              </a:rPr>
              <a:t>vergisi</a:t>
            </a:r>
            <a:endParaRPr lang="en-US" b="1" dirty="0">
              <a:solidFill>
                <a:schemeClr val="bg1"/>
              </a:solidFill>
            </a:endParaRPr>
          </a:p>
          <a:p>
            <a:r>
              <a:rPr lang="en-US" b="1" dirty="0">
                <a:solidFill>
                  <a:schemeClr val="bg1"/>
                </a:solidFill>
              </a:rPr>
              <a:t>% 1</a:t>
            </a:r>
            <a:r>
              <a:rPr lang="tr-TR" b="1" dirty="0">
                <a:solidFill>
                  <a:schemeClr val="bg1"/>
                </a:solidFill>
              </a:rPr>
              <a:t>2</a:t>
            </a:r>
            <a:r>
              <a:rPr lang="en-US" b="1" dirty="0">
                <a:solidFill>
                  <a:schemeClr val="bg1"/>
                </a:solidFill>
              </a:rPr>
              <a:t>- </a:t>
            </a:r>
            <a:r>
              <a:rPr lang="tr-TR" b="1" dirty="0">
                <a:solidFill>
                  <a:schemeClr val="bg1"/>
                </a:solidFill>
              </a:rPr>
              <a:t>Katma</a:t>
            </a:r>
            <a:r>
              <a:rPr lang="en-US" b="1" dirty="0">
                <a:solidFill>
                  <a:schemeClr val="bg1"/>
                </a:solidFill>
              </a:rPr>
              <a:t> </a:t>
            </a:r>
            <a:r>
              <a:rPr lang="tr-TR" b="1" dirty="0">
                <a:solidFill>
                  <a:schemeClr val="bg1"/>
                </a:solidFill>
              </a:rPr>
              <a:t>değer</a:t>
            </a:r>
            <a:r>
              <a:rPr lang="en-US" b="1" dirty="0">
                <a:solidFill>
                  <a:schemeClr val="bg1"/>
                </a:solidFill>
              </a:rPr>
              <a:t> </a:t>
            </a:r>
            <a:r>
              <a:rPr lang="tr-TR" b="1" dirty="0">
                <a:solidFill>
                  <a:schemeClr val="bg1"/>
                </a:solidFill>
              </a:rPr>
              <a:t>vergisi</a:t>
            </a:r>
            <a:r>
              <a:rPr lang="en-US" b="1" dirty="0">
                <a:solidFill>
                  <a:schemeClr val="bg1"/>
                </a:solidFill>
              </a:rPr>
              <a:t> (KDV)	</a:t>
            </a:r>
          </a:p>
          <a:p>
            <a:endParaRPr lang="tr-TR" b="1" dirty="0">
              <a:solidFill>
                <a:schemeClr val="bg1"/>
              </a:solidFill>
            </a:endParaRPr>
          </a:p>
          <a:p>
            <a:r>
              <a:rPr lang="tr-TR" b="1" dirty="0">
                <a:solidFill>
                  <a:schemeClr val="bg1"/>
                </a:solidFill>
              </a:rPr>
              <a:t>Çalışan</a:t>
            </a:r>
            <a:r>
              <a:rPr lang="en-US" b="1" dirty="0">
                <a:solidFill>
                  <a:schemeClr val="bg1"/>
                </a:solidFill>
              </a:rPr>
              <a:t>	</a:t>
            </a:r>
          </a:p>
          <a:p>
            <a:r>
              <a:rPr lang="en-US" b="1" dirty="0">
                <a:solidFill>
                  <a:schemeClr val="bg1"/>
                </a:solidFill>
              </a:rPr>
              <a:t>% 10- </a:t>
            </a:r>
            <a:r>
              <a:rPr lang="tr-TR" b="1" dirty="0">
                <a:solidFill>
                  <a:schemeClr val="bg1"/>
                </a:solidFill>
              </a:rPr>
              <a:t>Gelir</a:t>
            </a:r>
            <a:r>
              <a:rPr lang="en-US" b="1" dirty="0">
                <a:solidFill>
                  <a:schemeClr val="bg1"/>
                </a:solidFill>
              </a:rPr>
              <a:t> </a:t>
            </a:r>
            <a:r>
              <a:rPr lang="tr-TR" b="1" dirty="0">
                <a:solidFill>
                  <a:schemeClr val="bg1"/>
                </a:solidFill>
              </a:rPr>
              <a:t>vergisi</a:t>
            </a:r>
            <a:r>
              <a:rPr lang="en-US" b="1" dirty="0">
                <a:solidFill>
                  <a:schemeClr val="bg1"/>
                </a:solidFill>
              </a:rPr>
              <a:t>	</a:t>
            </a:r>
          </a:p>
          <a:p>
            <a:r>
              <a:rPr lang="en-US" b="1" dirty="0">
                <a:solidFill>
                  <a:schemeClr val="bg1"/>
                </a:solidFill>
              </a:rPr>
              <a:t>% 10- </a:t>
            </a:r>
            <a:r>
              <a:rPr lang="tr-TR" b="1" dirty="0">
                <a:solidFill>
                  <a:schemeClr val="bg1"/>
                </a:solidFill>
              </a:rPr>
              <a:t>Emeklilik</a:t>
            </a:r>
            <a:r>
              <a:rPr lang="en-US" b="1" dirty="0">
                <a:solidFill>
                  <a:schemeClr val="bg1"/>
                </a:solidFill>
              </a:rPr>
              <a:t> </a:t>
            </a:r>
            <a:r>
              <a:rPr lang="tr-TR" b="1" dirty="0">
                <a:solidFill>
                  <a:schemeClr val="bg1"/>
                </a:solidFill>
              </a:rPr>
              <a:t>Fonu</a:t>
            </a:r>
          </a:p>
          <a:p>
            <a:r>
              <a:rPr lang="tr-TR" b="1" dirty="0">
                <a:solidFill>
                  <a:schemeClr val="bg1"/>
                </a:solidFill>
              </a:rPr>
              <a:t>% 11- Sosyal vergi</a:t>
            </a:r>
          </a:p>
          <a:p>
            <a:r>
              <a:rPr lang="tr-TR" b="1" dirty="0" smtClean="0">
                <a:solidFill>
                  <a:schemeClr val="bg1"/>
                </a:solidFill>
              </a:rPr>
              <a:t>%  5- </a:t>
            </a:r>
            <a:r>
              <a:rPr lang="tr-TR" b="1" dirty="0">
                <a:solidFill>
                  <a:schemeClr val="bg1"/>
                </a:solidFill>
              </a:rPr>
              <a:t>Sosyal Güvenlik Primi</a:t>
            </a:r>
          </a:p>
          <a:p>
            <a:endParaRPr lang="tr-TR" sz="1400"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76739" y="1647825"/>
            <a:ext cx="169984" cy="366713"/>
          </a:xfrm>
          <a:prstGeom prst="rect">
            <a:avLst/>
          </a:prstGeom>
          <a:noFill/>
          <a:ln w="9525">
            <a:noFill/>
            <a:miter lim="800000"/>
            <a:headEnd/>
            <a:tailEnd/>
          </a:ln>
          <a:effectLst/>
        </p:spPr>
        <p:txBody>
          <a:bodyPr wrap="square">
            <a:spAutoFit/>
          </a:bodyPr>
          <a:lstStyle/>
          <a:p>
            <a:endParaRPr lang="en-US" sz="1800" dirty="0">
              <a:latin typeface="Arial" charset="0"/>
            </a:endParaRPr>
          </a:p>
        </p:txBody>
      </p:sp>
      <p:sp>
        <p:nvSpPr>
          <p:cNvPr id="2" name="Metin kutusu 1"/>
          <p:cNvSpPr txBox="1"/>
          <p:nvPr/>
        </p:nvSpPr>
        <p:spPr>
          <a:xfrm>
            <a:off x="179512" y="1052736"/>
            <a:ext cx="8640960" cy="646331"/>
          </a:xfrm>
          <a:prstGeom prst="rect">
            <a:avLst/>
          </a:prstGeom>
          <a:noFill/>
        </p:spPr>
        <p:txBody>
          <a:bodyPr wrap="square" rtlCol="0">
            <a:spAutoFit/>
          </a:bodyPr>
          <a:lstStyle/>
          <a:p>
            <a:pPr algn="ctr"/>
            <a:r>
              <a:rPr lang="tr-TR" b="1" dirty="0">
                <a:solidFill>
                  <a:schemeClr val="bg1">
                    <a:lumMod val="95000"/>
                    <a:lumOff val="5000"/>
                  </a:schemeClr>
                </a:solidFill>
              </a:rPr>
              <a:t>KAZAKİSTAN‘IN DIŞ TİCARET POLİTİKASINI </a:t>
            </a:r>
          </a:p>
          <a:p>
            <a:pPr algn="ctr"/>
            <a:r>
              <a:rPr lang="tr-TR" b="1" dirty="0">
                <a:solidFill>
                  <a:schemeClr val="bg1">
                    <a:lumMod val="95000"/>
                    <a:lumOff val="5000"/>
                  </a:schemeClr>
                </a:solidFill>
              </a:rPr>
              <a:t>BELİRLEYEN UNSURLAR</a:t>
            </a:r>
          </a:p>
        </p:txBody>
      </p:sp>
      <p:sp>
        <p:nvSpPr>
          <p:cNvPr id="3" name="Metin kutusu 2"/>
          <p:cNvSpPr txBox="1"/>
          <p:nvPr/>
        </p:nvSpPr>
        <p:spPr>
          <a:xfrm>
            <a:off x="323528" y="1916832"/>
            <a:ext cx="8496944" cy="4031873"/>
          </a:xfrm>
          <a:prstGeom prst="rect">
            <a:avLst/>
          </a:prstGeom>
          <a:noFill/>
        </p:spPr>
        <p:txBody>
          <a:bodyPr wrap="square" rtlCol="0">
            <a:spAutoFit/>
          </a:bodyPr>
          <a:lstStyle/>
          <a:p>
            <a:pPr marL="457200" indent="-457200"/>
            <a:r>
              <a:rPr lang="tr-TR" sz="1600" b="1" dirty="0">
                <a:solidFill>
                  <a:schemeClr val="bg1"/>
                </a:solidFill>
              </a:rPr>
              <a:t>DİĞER ÜLKELERLE TİCARET DÜZENLEMELERİ</a:t>
            </a:r>
            <a:r>
              <a:rPr lang="tr-TR" sz="1600" dirty="0"/>
              <a:t> </a:t>
            </a:r>
            <a:endParaRPr lang="tr-TR" sz="1600" dirty="0" smtClean="0"/>
          </a:p>
          <a:p>
            <a:pPr marL="457200" indent="-457200"/>
            <a:endParaRPr lang="tr-TR" sz="1600" b="1" dirty="0"/>
          </a:p>
          <a:p>
            <a:pPr marL="457200" indent="-457200">
              <a:buFontTx/>
              <a:buAutoNum type="arabicPeriod"/>
            </a:pPr>
            <a:r>
              <a:rPr lang="tr-TR" sz="1600" b="1" u="sng" dirty="0">
                <a:solidFill>
                  <a:srgbClr val="FF0707"/>
                </a:solidFill>
              </a:rPr>
              <a:t>Serbest Ticaret Bölgesi</a:t>
            </a:r>
            <a:r>
              <a:rPr lang="tr-TR" sz="1600" b="1" dirty="0">
                <a:solidFill>
                  <a:srgbClr val="FF0707"/>
                </a:solidFill>
              </a:rPr>
              <a:t>:</a:t>
            </a:r>
            <a:r>
              <a:rPr lang="tr-TR" sz="1600" dirty="0"/>
              <a:t> </a:t>
            </a:r>
            <a:r>
              <a:rPr lang="tr-TR" sz="1600" b="1" dirty="0">
                <a:solidFill>
                  <a:schemeClr val="bg1"/>
                </a:solidFill>
              </a:rPr>
              <a:t>BDT ülkeleri serbest ticaret alanı kurmaya yönelik 15 Nisan</a:t>
            </a:r>
          </a:p>
          <a:p>
            <a:pPr marL="457200" indent="-457200"/>
            <a:r>
              <a:rPr lang="tr-TR" sz="1600" b="1" dirty="0">
                <a:solidFill>
                  <a:schemeClr val="bg1"/>
                </a:solidFill>
              </a:rPr>
              <a:t>        1994 tarihinde bir anlaşma imzalamışlardır.</a:t>
            </a:r>
          </a:p>
          <a:p>
            <a:pPr marL="457200" indent="-457200"/>
            <a:r>
              <a:rPr lang="tr-TR" sz="1600" b="1" dirty="0">
                <a:solidFill>
                  <a:srgbClr val="FF0707"/>
                </a:solidFill>
              </a:rPr>
              <a:t>        Üye ülkeler:</a:t>
            </a:r>
            <a:r>
              <a:rPr lang="tr-TR" sz="1600" b="1" dirty="0"/>
              <a:t> </a:t>
            </a:r>
            <a:r>
              <a:rPr lang="tr-TR" sz="1600" b="1" dirty="0">
                <a:solidFill>
                  <a:schemeClr val="bg1"/>
                </a:solidFill>
              </a:rPr>
              <a:t>Azerbaycan, Gürcistan, Ermenistan, Kazakistan, Kırgızistan, Özbekistan, </a:t>
            </a:r>
          </a:p>
          <a:p>
            <a:pPr marL="457200" indent="-457200"/>
            <a:r>
              <a:rPr lang="tr-TR" sz="1600" b="1" dirty="0">
                <a:solidFill>
                  <a:schemeClr val="bg1"/>
                </a:solidFill>
              </a:rPr>
              <a:t>        Tacikistan, Türkmenistan, Ukrayna ve Moldova’dır.</a:t>
            </a:r>
            <a:r>
              <a:rPr lang="tr-TR" sz="1600" dirty="0">
                <a:solidFill>
                  <a:schemeClr val="bg1"/>
                </a:solidFill>
              </a:rPr>
              <a:t> </a:t>
            </a:r>
            <a:endParaRPr lang="tr-TR" sz="1600" dirty="0" smtClean="0">
              <a:solidFill>
                <a:schemeClr val="bg1"/>
              </a:solidFill>
            </a:endParaRPr>
          </a:p>
          <a:p>
            <a:pPr marL="457200" indent="-457200"/>
            <a:endParaRPr lang="tr-TR" sz="1600" dirty="0">
              <a:solidFill>
                <a:schemeClr val="bg1"/>
              </a:solidFill>
            </a:endParaRPr>
          </a:p>
          <a:p>
            <a:pPr marL="457200" indent="-457200">
              <a:buFontTx/>
              <a:buAutoNum type="arabicPeriod" startAt="2"/>
            </a:pPr>
            <a:r>
              <a:rPr lang="tr-TR" sz="1600" b="1" u="sng" dirty="0">
                <a:solidFill>
                  <a:srgbClr val="FF0707"/>
                </a:solidFill>
              </a:rPr>
              <a:t>Ortak Ekonomik Alan</a:t>
            </a:r>
            <a:r>
              <a:rPr lang="tr-TR" sz="1600" b="1" dirty="0">
                <a:solidFill>
                  <a:srgbClr val="FF0707"/>
                </a:solidFill>
              </a:rPr>
              <a:t>:</a:t>
            </a:r>
            <a:r>
              <a:rPr lang="tr-TR" sz="1600" dirty="0">
                <a:solidFill>
                  <a:srgbClr val="FF0707"/>
                </a:solidFill>
              </a:rPr>
              <a:t> </a:t>
            </a:r>
            <a:r>
              <a:rPr lang="tr-TR" sz="1600" b="1" dirty="0">
                <a:solidFill>
                  <a:schemeClr val="bg1"/>
                </a:solidFill>
              </a:rPr>
              <a:t>Ortak Ekonomik Alan Kurulmasına Dair Anlaşma, 19 Eylül</a:t>
            </a:r>
          </a:p>
          <a:p>
            <a:pPr marL="457200" indent="-457200"/>
            <a:r>
              <a:rPr lang="tr-TR" sz="1600" b="1" dirty="0">
                <a:solidFill>
                  <a:schemeClr val="bg1"/>
                </a:solidFill>
              </a:rPr>
              <a:t>        2003 tarihinde Yalta’da imzalanmıştır.</a:t>
            </a:r>
          </a:p>
          <a:p>
            <a:pPr marL="457200" indent="-457200"/>
            <a:r>
              <a:rPr lang="tr-TR" sz="1600" b="1" dirty="0"/>
              <a:t>        </a:t>
            </a:r>
            <a:r>
              <a:rPr lang="tr-TR" sz="1600" b="1" dirty="0">
                <a:solidFill>
                  <a:srgbClr val="FF0707"/>
                </a:solidFill>
              </a:rPr>
              <a:t>Üye ülkeler: </a:t>
            </a:r>
            <a:r>
              <a:rPr lang="tr-TR" sz="1600" b="1" dirty="0">
                <a:solidFill>
                  <a:schemeClr val="bg1"/>
                </a:solidFill>
              </a:rPr>
              <a:t>Beyaz Rusya, Kazakistan, Rusya ve Ukrayna’dır</a:t>
            </a:r>
            <a:r>
              <a:rPr lang="tr-TR" sz="1600" b="1" dirty="0" smtClean="0">
                <a:solidFill>
                  <a:schemeClr val="bg1"/>
                </a:solidFill>
              </a:rPr>
              <a:t>.</a:t>
            </a:r>
          </a:p>
          <a:p>
            <a:pPr marL="457200" indent="-457200"/>
            <a:endParaRPr lang="tr-TR" sz="1600" b="1" dirty="0">
              <a:solidFill>
                <a:schemeClr val="bg1"/>
              </a:solidFill>
            </a:endParaRPr>
          </a:p>
          <a:p>
            <a:pPr marL="457200" indent="-457200"/>
            <a:r>
              <a:rPr lang="tr-TR" sz="1600" b="1" dirty="0">
                <a:solidFill>
                  <a:srgbClr val="FF0707"/>
                </a:solidFill>
              </a:rPr>
              <a:t>3.     </a:t>
            </a:r>
            <a:r>
              <a:rPr lang="tr-TR" sz="1600" b="1" u="sng" dirty="0">
                <a:solidFill>
                  <a:srgbClr val="FF0707"/>
                </a:solidFill>
              </a:rPr>
              <a:t>Avrasya Ekonomik Teşkilatı (AET):  </a:t>
            </a:r>
            <a:r>
              <a:rPr lang="tr-TR" sz="1600" dirty="0">
                <a:solidFill>
                  <a:srgbClr val="FF0707"/>
                </a:solidFill>
              </a:rPr>
              <a:t>  </a:t>
            </a:r>
            <a:r>
              <a:rPr lang="tr-TR" sz="1600" b="1" dirty="0">
                <a:solidFill>
                  <a:schemeClr val="bg1"/>
                </a:solidFill>
              </a:rPr>
              <a:t>Topluluğun kuruluş anlaşması 10 Ekim 2000</a:t>
            </a:r>
          </a:p>
          <a:p>
            <a:pPr marL="457200" indent="-457200"/>
            <a:r>
              <a:rPr lang="tr-TR" sz="1600" b="1" dirty="0">
                <a:solidFill>
                  <a:schemeClr val="bg1"/>
                </a:solidFill>
              </a:rPr>
              <a:t>        tarihinde imzalanmıştır.</a:t>
            </a:r>
            <a:r>
              <a:rPr lang="tr-TR" sz="1600" dirty="0">
                <a:solidFill>
                  <a:schemeClr val="bg1"/>
                </a:solidFill>
              </a:rPr>
              <a:t> </a:t>
            </a:r>
          </a:p>
          <a:p>
            <a:pPr marL="457200" indent="-457200"/>
            <a:r>
              <a:rPr lang="tr-TR" sz="1600" b="1" dirty="0">
                <a:solidFill>
                  <a:srgbClr val="FF0707"/>
                </a:solidFill>
              </a:rPr>
              <a:t>        Üye ülkeler: </a:t>
            </a:r>
            <a:r>
              <a:rPr lang="tr-TR" sz="1600" b="1" dirty="0">
                <a:solidFill>
                  <a:schemeClr val="bg1"/>
                </a:solidFill>
              </a:rPr>
              <a:t>Beyaz Rusya, Kazakistan, Kırgızistan, Rusya ve </a:t>
            </a:r>
            <a:r>
              <a:rPr lang="tr-TR" sz="1600" b="1" dirty="0" smtClean="0">
                <a:solidFill>
                  <a:schemeClr val="bg1"/>
                </a:solidFill>
              </a:rPr>
              <a:t>Tacikistan</a:t>
            </a:r>
            <a:endParaRPr lang="tr-TR" sz="1600"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8658</TotalTime>
  <Words>2052</Words>
  <Application>Microsoft Office PowerPoint</Application>
  <PresentationFormat>Ekran Gösterisi (4:3)</PresentationFormat>
  <Paragraphs>622</Paragraphs>
  <Slides>32</Slides>
  <Notes>19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Arial</vt:lpstr>
      <vt:lpstr>Calibri</vt:lpstr>
      <vt:lpstr>Century Gothic</vt:lpstr>
      <vt:lpstr>Times New Roman</vt:lpstr>
      <vt:lpstr>Verdana</vt:lpstr>
      <vt:lpstr>Wingdings 3</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KAZAKİSTAN İthalat-İhracat TÜİK</vt:lpstr>
      <vt:lpstr>Kazakistan Sektörel Raporu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YABANCI BİR ÜLKEDE İŞ YAPMAK, FAALİYET GÖSTERMEK ŞUBE VEYA TEMSİLCİLİK AÇMAK </vt:lpstr>
      <vt:lpstr>HEDEFLER</vt:lpstr>
      <vt:lpstr>İkili ticaretimizin gelişmesinin önünde yatan engeller </vt:lpstr>
      <vt:lpstr>PowerPoint Sunusu</vt:lpstr>
      <vt:lpstr>PowerPoint Sunusu</vt:lpstr>
      <vt:lpstr>İKİLİ TİCARİ İLİŞKİLERİN DEĞERLENDİRMESİ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Osman ELGÜN</cp:lastModifiedBy>
  <cp:revision>603</cp:revision>
  <cp:lastPrinted>2014-09-08T02:47:21Z</cp:lastPrinted>
  <dcterms:created xsi:type="dcterms:W3CDTF">2012-07-10T11:02:04Z</dcterms:created>
  <dcterms:modified xsi:type="dcterms:W3CDTF">2017-03-27T09:58:56Z</dcterms:modified>
</cp:coreProperties>
</file>