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sldIdLst>
    <p:sldId id="256" r:id="rId2"/>
    <p:sldId id="258" r:id="rId3"/>
    <p:sldId id="259" r:id="rId4"/>
    <p:sldId id="261" r:id="rId5"/>
    <p:sldId id="260" r:id="rId6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25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7846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099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83641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67385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1572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36777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476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9015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2118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95832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A5AD8FF7-41E8-4C68-AE4B-C849E451BCC0}" type="datetimeFigureOut">
              <a:rPr lang="es-CO" smtClean="0"/>
              <a:t>16/11/2016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660B36AC-2C71-4563-8D49-4C1B11B052B2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6211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eturquia@canciller&#237;a.gov.co" TargetMode="External"/><Relationship Id="rId2" Type="http://schemas.openxmlformats.org/officeDocument/2006/relationships/hyperlink" Target="mailto:diana.gonzalez@canciller&#237;a.gov.co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pturquia1@procolombia.co" TargetMode="External"/><Relationship Id="rId4" Type="http://schemas.openxmlformats.org/officeDocument/2006/relationships/hyperlink" Target="mailto:dmonroy@procolombia.c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92291" y="614030"/>
            <a:ext cx="10993549" cy="1475013"/>
          </a:xfrm>
        </p:spPr>
        <p:txBody>
          <a:bodyPr>
            <a:normAutofit/>
          </a:bodyPr>
          <a:lstStyle/>
          <a:p>
            <a:r>
              <a:rPr lang="es-CO" sz="4400" dirty="0" smtClean="0"/>
              <a:t>JUAN ALFREDO PINTO SAAVEDRA</a:t>
            </a:r>
            <a:endParaRPr lang="es-CO" sz="4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93894" y="2292245"/>
            <a:ext cx="10993546" cy="590321"/>
          </a:xfrm>
        </p:spPr>
        <p:txBody>
          <a:bodyPr>
            <a:normAutofit/>
          </a:bodyPr>
          <a:lstStyle/>
          <a:p>
            <a:r>
              <a:rPr lang="en-US" sz="2400" b="1" dirty="0"/>
              <a:t>AMBASSADOR OF COLOMBIA TO TURKEY</a:t>
            </a:r>
            <a:endParaRPr lang="es-CO" sz="2400" b="1" dirty="0"/>
          </a:p>
        </p:txBody>
      </p:sp>
      <p:pic>
        <p:nvPicPr>
          <p:cNvPr id="4" name="Imagen 3" descr="Resultado de imagen de colombia and the world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790" y="817230"/>
            <a:ext cx="2196710" cy="2065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13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6000" dirty="0" smtClean="0"/>
              <a:t>COLOMBIA</a:t>
            </a:r>
            <a:endParaRPr lang="es-CO" sz="6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7653" y="2694110"/>
            <a:ext cx="2339807" cy="8636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Macroeconomic consistency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4239941" y="1943014"/>
            <a:ext cx="3508918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effectLst/>
                <a:latin typeface="Avenir Next"/>
              </a:rPr>
              <a:t>key strengths</a:t>
            </a:r>
            <a:endParaRPr lang="en-US" sz="2800" b="1" dirty="0">
              <a:solidFill>
                <a:srgbClr val="002060"/>
              </a:solidFill>
              <a:effectLst/>
              <a:latin typeface="Avenir Next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6339049" y="2781300"/>
            <a:ext cx="2339807" cy="863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/>
              <a:t>Strong </a:t>
            </a:r>
            <a:r>
              <a:rPr lang="en-US" sz="2400" dirty="0"/>
              <a:t>and tight fiscal policy</a:t>
            </a:r>
          </a:p>
        </p:txBody>
      </p:sp>
      <p:sp>
        <p:nvSpPr>
          <p:cNvPr id="6" name="Marcador de contenido 2"/>
          <p:cNvSpPr txBox="1">
            <a:spLocks/>
          </p:cNvSpPr>
          <p:nvPr/>
        </p:nvSpPr>
        <p:spPr>
          <a:xfrm>
            <a:off x="6266545" y="4570173"/>
            <a:ext cx="2339807" cy="67469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smtClean="0"/>
              <a:t>Incentives </a:t>
            </a:r>
            <a:endParaRPr lang="en-US" sz="2400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197694" y="3748750"/>
            <a:ext cx="46639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/>
              <a:t>Consistent </a:t>
            </a:r>
            <a:r>
              <a:rPr lang="en-US" sz="2000" dirty="0"/>
              <a:t>and dynamic </a:t>
            </a:r>
            <a:r>
              <a:rPr lang="en-US" sz="2000" dirty="0" smtClean="0"/>
              <a:t>growth: 4.7 % (Average 2010-2015)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/>
              <a:t>Good </a:t>
            </a:r>
            <a:r>
              <a:rPr lang="en-US" sz="2000" dirty="0"/>
              <a:t>and credible monetary </a:t>
            </a:r>
            <a:r>
              <a:rPr lang="en-US" sz="2000" dirty="0" smtClean="0"/>
              <a:t>policy: c</a:t>
            </a:r>
            <a:r>
              <a:rPr lang="es-CO" sz="2000" dirty="0" err="1" smtClean="0"/>
              <a:t>ontrolled</a:t>
            </a:r>
            <a:r>
              <a:rPr lang="es-CO" sz="2000" dirty="0" smtClean="0"/>
              <a:t> </a:t>
            </a:r>
            <a:r>
              <a:rPr lang="es-CO" sz="2000" dirty="0" err="1" smtClean="0"/>
              <a:t>inflation</a:t>
            </a:r>
            <a:r>
              <a:rPr lang="es-CO" sz="2000" dirty="0" smtClean="0"/>
              <a:t> and </a:t>
            </a:r>
            <a:r>
              <a:rPr lang="es-CO" sz="2000" dirty="0" err="1" smtClean="0"/>
              <a:t>never</a:t>
            </a:r>
            <a:r>
              <a:rPr lang="es-CO" sz="2000" dirty="0" smtClean="0"/>
              <a:t> </a:t>
            </a:r>
            <a:r>
              <a:rPr lang="es-CO" sz="2000" dirty="0" err="1"/>
              <a:t>hyperinflation</a:t>
            </a:r>
            <a:endParaRPr lang="es-CO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dirty="0" smtClean="0"/>
              <a:t>Colombia has </a:t>
            </a:r>
            <a:r>
              <a:rPr lang="es-CO" sz="2000" dirty="0" err="1" smtClean="0"/>
              <a:t>never</a:t>
            </a:r>
            <a:r>
              <a:rPr lang="es-CO" sz="2000" dirty="0" smtClean="0"/>
              <a:t> </a:t>
            </a:r>
            <a:r>
              <a:rPr lang="es-CO" sz="2000" dirty="0" err="1" smtClean="0"/>
              <a:t>defaulted</a:t>
            </a:r>
            <a:r>
              <a:rPr lang="es-CO" sz="2000" dirty="0" smtClean="0"/>
              <a:t> </a:t>
            </a:r>
            <a:r>
              <a:rPr lang="en-US" sz="2000" dirty="0"/>
              <a:t>on a single dollar </a:t>
            </a:r>
            <a:r>
              <a:rPr lang="en-US" sz="2000" dirty="0" smtClean="0"/>
              <a:t>of </a:t>
            </a:r>
            <a:r>
              <a:rPr lang="en-US" sz="2000" dirty="0"/>
              <a:t>foreign </a:t>
            </a:r>
            <a:r>
              <a:rPr lang="en-US" sz="2000" dirty="0" smtClean="0"/>
              <a:t>debt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dirty="0" smtClean="0"/>
              <a:t>Central Bank Independence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dirty="0" err="1" smtClean="0"/>
              <a:t>Floating</a:t>
            </a:r>
            <a:r>
              <a:rPr lang="es-CO" sz="2000" dirty="0" smtClean="0"/>
              <a:t> </a:t>
            </a:r>
            <a:r>
              <a:rPr lang="es-CO" sz="2000" dirty="0" err="1"/>
              <a:t>exchange</a:t>
            </a:r>
            <a:r>
              <a:rPr lang="es-CO" sz="2000" dirty="0"/>
              <a:t> </a:t>
            </a:r>
            <a:r>
              <a:rPr lang="es-CO" sz="2000" dirty="0" err="1"/>
              <a:t>rate</a:t>
            </a:r>
            <a:endParaRPr lang="es-CO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s-CO" dirty="0"/>
          </a:p>
        </p:txBody>
      </p:sp>
      <p:sp>
        <p:nvSpPr>
          <p:cNvPr id="19" name="CuadroTexto 18"/>
          <p:cNvSpPr txBox="1"/>
          <p:nvPr/>
        </p:nvSpPr>
        <p:spPr>
          <a:xfrm>
            <a:off x="6234044" y="3830175"/>
            <a:ext cx="218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dirty="0" smtClean="0"/>
              <a:t>Fiscal </a:t>
            </a:r>
            <a:r>
              <a:rPr lang="es-CO" sz="2000" dirty="0" err="1" smtClean="0"/>
              <a:t>reform</a:t>
            </a:r>
            <a:endParaRPr lang="es-CO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dirty="0" smtClean="0"/>
              <a:t>Fiscal rule</a:t>
            </a:r>
            <a:endParaRPr lang="es-CO" sz="2000" dirty="0"/>
          </a:p>
        </p:txBody>
      </p:sp>
      <p:sp>
        <p:nvSpPr>
          <p:cNvPr id="27" name="CuadroTexto 26"/>
          <p:cNvSpPr txBox="1"/>
          <p:nvPr/>
        </p:nvSpPr>
        <p:spPr>
          <a:xfrm>
            <a:off x="6266545" y="5360495"/>
            <a:ext cx="51912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dirty="0" smtClean="0"/>
              <a:t>102 free </a:t>
            </a:r>
            <a:r>
              <a:rPr lang="es-CO" sz="2000" dirty="0" err="1" smtClean="0"/>
              <a:t>trade</a:t>
            </a:r>
            <a:r>
              <a:rPr lang="es-CO" sz="2000" dirty="0" smtClean="0"/>
              <a:t> </a:t>
            </a:r>
            <a:r>
              <a:rPr lang="es-CO" sz="2000" dirty="0" err="1" smtClean="0"/>
              <a:t>zones</a:t>
            </a:r>
            <a:endParaRPr lang="es-CO" sz="20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dirty="0" err="1" smtClean="0"/>
              <a:t>Market</a:t>
            </a:r>
            <a:r>
              <a:rPr lang="es-CO" sz="2000" dirty="0" smtClean="0"/>
              <a:t> Access: </a:t>
            </a:r>
            <a:r>
              <a:rPr lang="es-CO" sz="2000" dirty="0" err="1" smtClean="0">
                <a:cs typeface="Century Gothic"/>
              </a:rPr>
              <a:t>FTAs</a:t>
            </a:r>
            <a:endParaRPr lang="es-CO" sz="2000" dirty="0" smtClean="0">
              <a:cs typeface="Century Gothic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dirty="0" smtClean="0">
                <a:cs typeface="Century Gothic"/>
              </a:rPr>
              <a:t>Local </a:t>
            </a:r>
            <a:r>
              <a:rPr lang="es-CO" sz="2000" dirty="0" err="1" smtClean="0">
                <a:cs typeface="Century Gothic"/>
              </a:rPr>
              <a:t>taxation</a:t>
            </a:r>
            <a:endParaRPr lang="es-CO" sz="2000" dirty="0" smtClean="0">
              <a:cs typeface="Century Gothic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CO" sz="2000" dirty="0" smtClean="0">
                <a:cs typeface="Century Gothic"/>
              </a:rPr>
              <a:t>S&amp;T </a:t>
            </a:r>
            <a:r>
              <a:rPr lang="es-CO" sz="2000" dirty="0" err="1" smtClean="0">
                <a:cs typeface="Century Gothic"/>
              </a:rPr>
              <a:t>investment</a:t>
            </a:r>
            <a:r>
              <a:rPr lang="es-CO" sz="2000" dirty="0" smtClean="0">
                <a:cs typeface="Century Gothic"/>
              </a:rPr>
              <a:t> subsidies</a:t>
            </a:r>
            <a:endParaRPr lang="es-CO" dirty="0"/>
          </a:p>
        </p:txBody>
      </p:sp>
      <p:pic>
        <p:nvPicPr>
          <p:cNvPr id="35" name="Imagen 34" descr="Resultado de imagen de colombia + negocio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1360" y="2781300"/>
            <a:ext cx="2859448" cy="29015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260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CO" sz="6000" dirty="0" smtClean="0"/>
              <a:t>COLOMBIA</a:t>
            </a:r>
            <a:endParaRPr lang="es-CO" sz="6000" dirty="0"/>
          </a:p>
        </p:txBody>
      </p:sp>
      <p:sp>
        <p:nvSpPr>
          <p:cNvPr id="7" name="Rectángulo redondeado 6"/>
          <p:cNvSpPr/>
          <p:nvPr/>
        </p:nvSpPr>
        <p:spPr>
          <a:xfrm>
            <a:off x="1667152" y="2856984"/>
            <a:ext cx="2971800" cy="8060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OUR CHALLENGE</a:t>
            </a:r>
            <a:endParaRPr lang="es-CO" dirty="0"/>
          </a:p>
        </p:txBody>
      </p:sp>
      <p:sp>
        <p:nvSpPr>
          <p:cNvPr id="8" name="Flecha derecha 7"/>
          <p:cNvSpPr/>
          <p:nvPr/>
        </p:nvSpPr>
        <p:spPr>
          <a:xfrm>
            <a:off x="5791201" y="3096558"/>
            <a:ext cx="819150" cy="521033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Rectángulo redondeado 8"/>
          <p:cNvSpPr/>
          <p:nvPr/>
        </p:nvSpPr>
        <p:spPr>
          <a:xfrm>
            <a:off x="7416800" y="2882566"/>
            <a:ext cx="3238500" cy="9490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CO" dirty="0" smtClean="0"/>
              <a:t>           PEACE PROCESS</a:t>
            </a:r>
            <a:endParaRPr lang="es-CO" dirty="0"/>
          </a:p>
        </p:txBody>
      </p:sp>
      <p:sp>
        <p:nvSpPr>
          <p:cNvPr id="10" name="Rectángulo redondeado 9"/>
          <p:cNvSpPr/>
          <p:nvPr/>
        </p:nvSpPr>
        <p:spPr>
          <a:xfrm>
            <a:off x="1016000" y="4333659"/>
            <a:ext cx="3873500" cy="11176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b="1" dirty="0" smtClean="0">
                <a:solidFill>
                  <a:schemeClr val="tx1"/>
                </a:solidFill>
              </a:rPr>
              <a:t>OUR BIG OPPORTUNITY</a:t>
            </a:r>
            <a:endParaRPr lang="es-CO" sz="2000" b="1" dirty="0">
              <a:solidFill>
                <a:schemeClr val="tx1"/>
              </a:solidFill>
            </a:endParaRPr>
          </a:p>
        </p:txBody>
      </p:sp>
      <p:sp>
        <p:nvSpPr>
          <p:cNvPr id="11" name="Flecha derecha 10"/>
          <p:cNvSpPr/>
          <p:nvPr/>
        </p:nvSpPr>
        <p:spPr>
          <a:xfrm>
            <a:off x="5581651" y="4647735"/>
            <a:ext cx="1028700" cy="70423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2" name="Rectángulo redondeado 11"/>
          <p:cNvSpPr/>
          <p:nvPr/>
        </p:nvSpPr>
        <p:spPr>
          <a:xfrm>
            <a:off x="7416800" y="4432011"/>
            <a:ext cx="3810000" cy="112829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b="1" dirty="0" smtClean="0">
                <a:solidFill>
                  <a:schemeClr val="tx1"/>
                </a:solidFill>
              </a:rPr>
              <a:t>            </a:t>
            </a:r>
            <a:r>
              <a:rPr lang="es-CO" sz="2000" b="1" dirty="0" smtClean="0">
                <a:solidFill>
                  <a:schemeClr val="tx1"/>
                </a:solidFill>
              </a:rPr>
              <a:t>POST - CONFLICT</a:t>
            </a:r>
            <a:endParaRPr lang="es-CO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0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73611" y="2849962"/>
            <a:ext cx="5422390" cy="409634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200" dirty="0"/>
              <a:t>LAND to sell to foreign investors: 12 000 000 </a:t>
            </a:r>
            <a:r>
              <a:rPr lang="en-US" sz="2200" dirty="0" smtClean="0"/>
              <a:t>Hectares </a:t>
            </a:r>
          </a:p>
          <a:p>
            <a:pPr lvl="0"/>
            <a:endParaRPr lang="en-US" sz="2200" dirty="0"/>
          </a:p>
          <a:p>
            <a:pPr lvl="0" algn="just"/>
            <a:r>
              <a:rPr lang="en-US" sz="2200" dirty="0"/>
              <a:t>INFRAESTRUCTURE: 52 infrastructure projects to be put out for bid – Bogotá Metro, highways for prosperity, “</a:t>
            </a:r>
            <a:r>
              <a:rPr lang="en-US" sz="2200" dirty="0" err="1"/>
              <a:t>Hidroituango</a:t>
            </a:r>
            <a:r>
              <a:rPr lang="en-US" sz="2200" dirty="0"/>
              <a:t>” </a:t>
            </a:r>
            <a:r>
              <a:rPr lang="en-US" sz="2200" dirty="0" smtClean="0"/>
              <a:t>biggest hydroelectric </a:t>
            </a:r>
            <a:r>
              <a:rPr lang="en-US" sz="2200" dirty="0"/>
              <a:t>power </a:t>
            </a:r>
            <a:r>
              <a:rPr lang="en-US" sz="2200" dirty="0" smtClean="0"/>
              <a:t>plant of the country, </a:t>
            </a:r>
            <a:r>
              <a:rPr lang="en-US" sz="2200" dirty="0"/>
              <a:t>“Bocas de </a:t>
            </a:r>
            <a:r>
              <a:rPr lang="en-US" sz="2200" dirty="0" err="1"/>
              <a:t>ceniza</a:t>
            </a:r>
            <a:r>
              <a:rPr lang="en-US" sz="2200" dirty="0"/>
              <a:t>” deep water port</a:t>
            </a:r>
            <a:r>
              <a:rPr lang="en-US" sz="2200" dirty="0" smtClean="0"/>
              <a:t>.</a:t>
            </a:r>
          </a:p>
          <a:p>
            <a:pPr lvl="0"/>
            <a:endParaRPr lang="en-US" sz="2200" dirty="0"/>
          </a:p>
          <a:p>
            <a:pPr lvl="0"/>
            <a:r>
              <a:rPr lang="en-US" sz="2200" dirty="0" smtClean="0"/>
              <a:t>The </a:t>
            </a:r>
            <a:r>
              <a:rPr lang="en-US" sz="2200" dirty="0"/>
              <a:t>role of the education in Colombia:  one of the most important three development priorities</a:t>
            </a:r>
          </a:p>
          <a:p>
            <a:endParaRPr lang="es-CO" dirty="0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442417" y="2913803"/>
            <a:ext cx="5422392" cy="363304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200" dirty="0"/>
              <a:t>6 sectors of high business feasibility between Colombia and </a:t>
            </a:r>
            <a:r>
              <a:rPr lang="en-US" sz="2200" dirty="0" smtClean="0"/>
              <a:t>Turkey:</a:t>
            </a:r>
            <a:endParaRPr lang="en-US" sz="2200" dirty="0"/>
          </a:p>
          <a:p>
            <a:pPr marL="342900" lvl="0" indent="-342900">
              <a:buFont typeface="+mj-lt"/>
              <a:buAutoNum type="arabicPeriod"/>
            </a:pPr>
            <a:r>
              <a:rPr lang="en-US" sz="2200" dirty="0"/>
              <a:t>Leather further prepared after tanning or crusting and reptile skin.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200" dirty="0"/>
              <a:t>Hygienic tampons, baby diapers and similar articles, of any material. 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200" dirty="0"/>
              <a:t>Polyester textured filament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200" dirty="0"/>
              <a:t>pet food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200" dirty="0"/>
              <a:t>Cosmetics and other personal care products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200"/>
              <a:t>Agribusiness </a:t>
            </a:r>
            <a:r>
              <a:rPr lang="en-US" sz="2200"/>
              <a:t>- </a:t>
            </a:r>
            <a:r>
              <a:rPr lang="en-US" sz="2200" smtClean="0"/>
              <a:t>Processed </a:t>
            </a:r>
            <a:r>
              <a:rPr lang="en-US" sz="2200" dirty="0"/>
              <a:t>food </a:t>
            </a:r>
          </a:p>
          <a:p>
            <a:endParaRPr lang="es-CO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CO" sz="6000" dirty="0" smtClean="0"/>
              <a:t>COLOMBIA</a:t>
            </a:r>
            <a:endParaRPr lang="es-CO" sz="6000" dirty="0"/>
          </a:p>
        </p:txBody>
      </p:sp>
      <p:sp>
        <p:nvSpPr>
          <p:cNvPr id="7" name="Rectángulo 6"/>
          <p:cNvSpPr/>
          <p:nvPr/>
        </p:nvSpPr>
        <p:spPr>
          <a:xfrm>
            <a:off x="3020740" y="2054286"/>
            <a:ext cx="5881960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effectLst/>
                <a:latin typeface="Avenir Next"/>
              </a:rPr>
              <a:t>A new set of opportunities</a:t>
            </a:r>
            <a:endParaRPr lang="en-US" sz="2800" b="1" dirty="0">
              <a:solidFill>
                <a:srgbClr val="002060"/>
              </a:solidFill>
              <a:effectLst/>
              <a:latin typeface="Avenir Next"/>
            </a:endParaRPr>
          </a:p>
        </p:txBody>
      </p:sp>
    </p:spTree>
    <p:extLst>
      <p:ext uri="{BB962C8B-B14F-4D97-AF65-F5344CB8AC3E}">
        <p14:creationId xmlns:p14="http://schemas.microsoft.com/office/powerpoint/2010/main" val="3509356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2"/>
          <p:cNvSpPr txBox="1">
            <a:spLocks/>
          </p:cNvSpPr>
          <p:nvPr/>
        </p:nvSpPr>
        <p:spPr>
          <a:xfrm>
            <a:off x="658812" y="3594100"/>
            <a:ext cx="9461499" cy="3517900"/>
          </a:xfrm>
          <a:prstGeom prst="rect">
            <a:avLst/>
          </a:prstGeom>
        </p:spPr>
        <p:txBody>
          <a:bodyPr>
            <a:normAutofit/>
          </a:bodyPr>
          <a:lstStyle>
            <a:lvl1pPr marL="306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300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0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2000" indent="-234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9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5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further information please contact: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Embassy of Colombia in Ankara</a:t>
            </a:r>
          </a:p>
          <a:p>
            <a:pPr marL="0" indent="0">
              <a:buNone/>
            </a:pPr>
            <a:r>
              <a:rPr lang="es-CO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Mail: </a:t>
            </a:r>
            <a:r>
              <a:rPr lang="es-CO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diana.gonzalez@cancillería.gov.co</a:t>
            </a:r>
            <a:r>
              <a:rPr lang="es-CO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; </a:t>
            </a:r>
            <a:r>
              <a:rPr lang="es-CO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eturquia@cancillería.gov.co</a:t>
            </a:r>
            <a:endParaRPr lang="es-CO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CO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el: 90 (312) 446 43 88 Ext. 809 - 811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O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PROCOLOMBIA in Istanbul</a:t>
            </a:r>
          </a:p>
          <a:p>
            <a:pPr marL="0" indent="0">
              <a:buNone/>
            </a:pPr>
            <a:r>
              <a:rPr lang="es-CO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Mail: </a:t>
            </a:r>
            <a:r>
              <a:rPr lang="es-CO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dmonroy@procolombia.co</a:t>
            </a:r>
            <a:r>
              <a:rPr lang="es-CO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s-CO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pturquia1@procolombia.co</a:t>
            </a:r>
            <a:endParaRPr lang="es-CO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s-CO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</a:t>
            </a:r>
            <a:r>
              <a:rPr lang="es-CO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 (0) 212 243 0619 / Fax: 90 (0) 212 243 0696</a:t>
            </a:r>
            <a:r>
              <a:rPr lang="es-CO" sz="1600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CO" sz="1600" b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16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95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videndo">
  <a:themeElements>
    <a:clrScheme name="Dividendo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o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o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815</TotalTime>
  <Words>271</Words>
  <Application>Microsoft Office PowerPoint</Application>
  <PresentationFormat>Panorámica</PresentationFormat>
  <Paragraphs>44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Avenir Next</vt:lpstr>
      <vt:lpstr>Century Gothic</vt:lpstr>
      <vt:lpstr>Gill Sans MT</vt:lpstr>
      <vt:lpstr>Wingdings</vt:lpstr>
      <vt:lpstr>Wingdings 2</vt:lpstr>
      <vt:lpstr>Dividendo</vt:lpstr>
      <vt:lpstr>JUAN ALFREDO PINTO SAAVEDRA</vt:lpstr>
      <vt:lpstr>COLOMBIA</vt:lpstr>
      <vt:lpstr>COLOMBIA</vt:lpstr>
      <vt:lpstr>COLOMBIA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JUAN ALFREDO PINTO SAAVEDRA</dc:title>
  <dc:creator>USER2</dc:creator>
  <cp:lastModifiedBy>USER2</cp:lastModifiedBy>
  <cp:revision>27</cp:revision>
  <cp:lastPrinted>2016-11-16T15:18:20Z</cp:lastPrinted>
  <dcterms:created xsi:type="dcterms:W3CDTF">2016-11-15T09:28:21Z</dcterms:created>
  <dcterms:modified xsi:type="dcterms:W3CDTF">2016-11-16T15:31:04Z</dcterms:modified>
</cp:coreProperties>
</file>