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embeddings/oleObject1.bin" ContentType="application/vnd.openxmlformats-officedocument.oleObject"/>
  <Override PartName="/ppt/notesSlides/notesSlide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4.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5.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charts/chart11.xml" ContentType="application/vnd.openxmlformats-officedocument.drawingml.chart+xml"/>
  <Override PartName="/ppt/notesSlides/notesSlide7.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notesSlides/notesSlide8.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6.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7.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8.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1.xml" ContentType="application/vnd.openxmlformats-officedocument.drawingml.chart+xml"/>
  <Override PartName="/ppt/theme/themeOverride1.xml" ContentType="application/vnd.openxmlformats-officedocument.themeOverride+xml"/>
  <Override PartName="/ppt/charts/chart22.xml" ContentType="application/vnd.openxmlformats-officedocument.drawingml.chart+xml"/>
  <Override PartName="/ppt/charts/chart23.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5.xml" ContentType="application/vnd.ms-office.chartcolorstyle+xml"/>
  <Override PartName="/ppt/charts/style5.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43" r:id="rId2"/>
    <p:sldId id="372" r:id="rId3"/>
    <p:sldId id="373" r:id="rId4"/>
    <p:sldId id="374" r:id="rId5"/>
    <p:sldId id="375" r:id="rId6"/>
    <p:sldId id="376" r:id="rId7"/>
    <p:sldId id="377" r:id="rId8"/>
    <p:sldId id="378" r:id="rId9"/>
    <p:sldId id="379" r:id="rId10"/>
    <p:sldId id="380" r:id="rId11"/>
    <p:sldId id="381" r:id="rId12"/>
    <p:sldId id="384" r:id="rId13"/>
    <p:sldId id="385" r:id="rId14"/>
    <p:sldId id="292" r:id="rId15"/>
    <p:sldId id="304" r:id="rId16"/>
    <p:sldId id="305" r:id="rId17"/>
    <p:sldId id="302" r:id="rId18"/>
    <p:sldId id="317" r:id="rId19"/>
    <p:sldId id="316" r:id="rId20"/>
    <p:sldId id="340" r:id="rId21"/>
    <p:sldId id="345" r:id="rId22"/>
    <p:sldId id="347" r:id="rId23"/>
    <p:sldId id="336" r:id="rId24"/>
    <p:sldId id="349" r:id="rId25"/>
    <p:sldId id="360" r:id="rId26"/>
    <p:sldId id="361" r:id="rId27"/>
    <p:sldId id="362" r:id="rId28"/>
    <p:sldId id="363" r:id="rId29"/>
    <p:sldId id="364" r:id="rId30"/>
    <p:sldId id="365" r:id="rId31"/>
    <p:sldId id="366" r:id="rId32"/>
    <p:sldId id="367" r:id="rId33"/>
    <p:sldId id="368" r:id="rId34"/>
    <p:sldId id="369" r:id="rId35"/>
    <p:sldId id="371" r:id="rId36"/>
  </p:sldIdLst>
  <p:sldSz cx="9144000" cy="5143500" type="screen16x9"/>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ED1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3544" autoAdjust="0"/>
  </p:normalViewPr>
  <p:slideViewPr>
    <p:cSldViewPr>
      <p:cViewPr>
        <p:scale>
          <a:sx n="80" d="100"/>
          <a:sy n="80" d="100"/>
        </p:scale>
        <p:origin x="-1608" y="-70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mrasmussen\AppData\Local\Microsoft\Windows\INetCache\Content.Outlook\QH1MSSVG\Gr&#225;ficos%20DI%20e%20importaciones.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mrasmussen\Desktop\MACRO\Cuadro%20Macro%20enero2015.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mrasmussen\Desktop\MACRO\Cuadro%20Macro%20enero2015.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Abravo\Downloads\Balanza%20Comercial%20(27).xls" TargetMode="External"/><Relationship Id="rId2" Type="http://schemas.microsoft.com/office/2011/relationships/chartColorStyle" Target="colors5.xml"/><Relationship Id="rId3" Type="http://schemas.microsoft.com/office/2011/relationships/chartStyle" Target="style5.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0.xml.rels><?xml version="1.0" encoding="UTF-8" standalone="yes"?>
<Relationships xmlns="http://schemas.openxmlformats.org/package/2006/relationships"><Relationship Id="rId1" Type="http://schemas.openxmlformats.org/officeDocument/2006/relationships/oleObject" Target="file:///C:\Users\lchumbes\AppData\Local\Microsoft\Windows\INetCache\Content.Outlook\6RAUYPD0\Sector%20Agro%20Gr&#225;ficas.xlsx" TargetMode="External"/></Relationships>
</file>

<file path=ppt/charts/_rels/chart2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4.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_rels/chart23.xml.rels><?xml version="1.0" encoding="UTF-8" standalone="yes"?>
<Relationships xmlns="http://schemas.openxmlformats.org/package/2006/relationships"><Relationship Id="rId1" Type="http://schemas.openxmlformats.org/officeDocument/2006/relationships/oleObject" Target="file:///C:\Users\lchumbes\Desktop\excel%20de%20inmuebles%20de%20ppt%20pa&#237;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rasmussen\Desktop\MACRO\2014\Cuadro%20Macro%20marzo2014.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MACRO\Cuadro%20Macro%20enero2015.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mrasmussen\AppData\Local\Microsoft\Windows\INetCache\Content.Outlook\QH1MSSVG\Gr&#225;ficos%20DI%20e%20importacion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35619539814145"/>
          <c:y val="0.137122904029009"/>
          <c:w val="0.964588260252629"/>
          <c:h val="0.743827663500274"/>
        </c:manualLayout>
      </c:layout>
      <c:barChart>
        <c:barDir val="col"/>
        <c:grouping val="clustered"/>
        <c:varyColors val="0"/>
        <c:ser>
          <c:idx val="0"/>
          <c:order val="0"/>
          <c:spPr>
            <a:solidFill>
              <a:srgbClr val="FF0000"/>
            </a:solidFill>
            <a:ln w="25400">
              <a:noFill/>
            </a:ln>
          </c:spPr>
          <c:invertIfNegative val="0"/>
          <c:dPt>
            <c:idx val="11"/>
            <c:invertIfNegative val="0"/>
            <c:bubble3D val="0"/>
            <c:spPr>
              <a:solidFill>
                <a:schemeClr val="bg1">
                  <a:lumMod val="85000"/>
                </a:schemeClr>
              </a:solidFill>
              <a:ln w="25400">
                <a:noFill/>
              </a:ln>
            </c:spPr>
          </c:dPt>
          <c:dPt>
            <c:idx val="12"/>
            <c:invertIfNegative val="0"/>
            <c:bubble3D val="0"/>
            <c:spPr>
              <a:solidFill>
                <a:schemeClr val="bg1">
                  <a:lumMod val="85000"/>
                </a:schemeClr>
              </a:solidFill>
              <a:ln w="25400">
                <a:noFill/>
              </a:ln>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'PBI PERU'!$A$33:$A$45</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'PBI PERU'!$B$33:$B$45</c:f>
              <c:numCache>
                <c:formatCode>0.00</c:formatCode>
                <c:ptCount val="13"/>
                <c:pt idx="0">
                  <c:v>4.9767314724473</c:v>
                </c:pt>
                <c:pt idx="1">
                  <c:v>6.2851720933397</c:v>
                </c:pt>
                <c:pt idx="2">
                  <c:v>7.528816829819394</c:v>
                </c:pt>
                <c:pt idx="3">
                  <c:v>8.4808096539029</c:v>
                </c:pt>
                <c:pt idx="4">
                  <c:v>9.14314819752494</c:v>
                </c:pt>
                <c:pt idx="5">
                  <c:v>1.04923238175454</c:v>
                </c:pt>
                <c:pt idx="6">
                  <c:v>8.4507468752586</c:v>
                </c:pt>
                <c:pt idx="7">
                  <c:v>6.45221600233765</c:v>
                </c:pt>
                <c:pt idx="8">
                  <c:v>5.95034634044937</c:v>
                </c:pt>
                <c:pt idx="9">
                  <c:v>5.77343068775131</c:v>
                </c:pt>
                <c:pt idx="10">
                  <c:v>2.4</c:v>
                </c:pt>
                <c:pt idx="11">
                  <c:v>2.9</c:v>
                </c:pt>
                <c:pt idx="12">
                  <c:v>4.0</c:v>
                </c:pt>
              </c:numCache>
            </c:numRef>
          </c:val>
        </c:ser>
        <c:dLbls>
          <c:showLegendKey val="0"/>
          <c:showVal val="0"/>
          <c:showCatName val="0"/>
          <c:showSerName val="0"/>
          <c:showPercent val="0"/>
          <c:showBubbleSize val="0"/>
        </c:dLbls>
        <c:gapWidth val="150"/>
        <c:axId val="-2112912344"/>
        <c:axId val="-2130770888"/>
      </c:barChart>
      <c:catAx>
        <c:axId val="-2112912344"/>
        <c:scaling>
          <c:orientation val="minMax"/>
        </c:scaling>
        <c:delete val="0"/>
        <c:axPos val="b"/>
        <c:numFmt formatCode="General" sourceLinked="1"/>
        <c:majorTickMark val="none"/>
        <c:minorTickMark val="none"/>
        <c:tickLblPos val="nextTo"/>
        <c:spPr>
          <a:ln w="3175">
            <a:solidFill>
              <a:srgbClr val="808080"/>
            </a:solidFill>
            <a:prstDash val="solid"/>
          </a:ln>
        </c:spPr>
        <c:crossAx val="-2130770888"/>
        <c:crosses val="autoZero"/>
        <c:auto val="1"/>
        <c:lblAlgn val="ctr"/>
        <c:lblOffset val="100"/>
        <c:noMultiLvlLbl val="0"/>
      </c:catAx>
      <c:valAx>
        <c:axId val="-2130770888"/>
        <c:scaling>
          <c:orientation val="minMax"/>
          <c:max val="10.0"/>
        </c:scaling>
        <c:delete val="1"/>
        <c:axPos val="l"/>
        <c:numFmt formatCode="#,##0.0" sourceLinked="0"/>
        <c:majorTickMark val="none"/>
        <c:minorTickMark val="none"/>
        <c:tickLblPos val="nextTo"/>
        <c:crossAx val="-2112912344"/>
        <c:crosses val="autoZero"/>
        <c:crossBetween val="between"/>
      </c:valAx>
      <c:spPr>
        <a:noFill/>
        <a:ln w="25400">
          <a:noFill/>
        </a:ln>
      </c:spPr>
    </c:plotArea>
    <c:plotVisOnly val="1"/>
    <c:dispBlanksAs val="gap"/>
    <c:showDLblsOverMax val="0"/>
  </c:chart>
  <c:spPr>
    <a:noFill/>
    <a:ln w="9525">
      <a:noFill/>
    </a:ln>
  </c:spPr>
  <c:txPr>
    <a:bodyPr/>
    <a:lstStyle/>
    <a:p>
      <a:pPr>
        <a:defRPr sz="1000" b="0" i="0" u="none" strike="noStrike" baseline="0">
          <a:solidFill>
            <a:srgbClr val="000000"/>
          </a:solidFill>
          <a:latin typeface="+mn-lt"/>
          <a:ea typeface="Calibri"/>
          <a:cs typeface="Calibri"/>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chemeClr val="bg1">
                <a:lumMod val="65000"/>
              </a:schemeClr>
            </a:solidFill>
          </c:spPr>
          <c:invertIfNegative val="0"/>
          <c:dLbls>
            <c:numFmt formatCode="#,##0"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VEHICULOS!$B$7:$C$7</c:f>
              <c:numCache>
                <c:formatCode>General</c:formatCode>
                <c:ptCount val="2"/>
                <c:pt idx="0">
                  <c:v>2005.0</c:v>
                </c:pt>
                <c:pt idx="1">
                  <c:v>2015.0</c:v>
                </c:pt>
              </c:numCache>
            </c:numRef>
          </c:cat>
          <c:val>
            <c:numRef>
              <c:f>VEHICULOS!$B$8:$C$8</c:f>
              <c:numCache>
                <c:formatCode>#,##0.00</c:formatCode>
                <c:ptCount val="2"/>
                <c:pt idx="0">
                  <c:v>267.955844397</c:v>
                </c:pt>
                <c:pt idx="1">
                  <c:v>1801.45</c:v>
                </c:pt>
              </c:numCache>
            </c:numRef>
          </c:val>
        </c:ser>
        <c:dLbls>
          <c:dLblPos val="outEnd"/>
          <c:showLegendKey val="0"/>
          <c:showVal val="1"/>
          <c:showCatName val="0"/>
          <c:showSerName val="0"/>
          <c:showPercent val="0"/>
          <c:showBubbleSize val="0"/>
        </c:dLbls>
        <c:gapWidth val="200"/>
        <c:axId val="-2102428424"/>
        <c:axId val="-2102427016"/>
      </c:barChart>
      <c:catAx>
        <c:axId val="-2102428424"/>
        <c:scaling>
          <c:orientation val="minMax"/>
        </c:scaling>
        <c:delete val="0"/>
        <c:axPos val="b"/>
        <c:numFmt formatCode="General" sourceLinked="1"/>
        <c:majorTickMark val="out"/>
        <c:minorTickMark val="none"/>
        <c:tickLblPos val="nextTo"/>
        <c:crossAx val="-2102427016"/>
        <c:crosses val="autoZero"/>
        <c:auto val="1"/>
        <c:lblAlgn val="ctr"/>
        <c:lblOffset val="100"/>
        <c:noMultiLvlLbl val="0"/>
      </c:catAx>
      <c:valAx>
        <c:axId val="-2102427016"/>
        <c:scaling>
          <c:orientation val="minMax"/>
        </c:scaling>
        <c:delete val="1"/>
        <c:axPos val="l"/>
        <c:numFmt formatCode="#,##0.00" sourceLinked="1"/>
        <c:majorTickMark val="out"/>
        <c:minorTickMark val="none"/>
        <c:tickLblPos val="nextTo"/>
        <c:crossAx val="-2102428424"/>
        <c:crosses val="autoZero"/>
        <c:crossBetween val="between"/>
      </c:valAx>
    </c:plotArea>
    <c:plotVisOnly val="1"/>
    <c:dispBlanksAs val="gap"/>
    <c:showDLblsOverMax val="0"/>
  </c:chart>
  <c:txPr>
    <a:bodyPr/>
    <a:lstStyle/>
    <a:p>
      <a:pPr>
        <a:defRPr sz="1200">
          <a:latin typeface="Arial Narrow" panose="020B0606020202030204" pitchFamily="34" charset="0"/>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7196057806739"/>
          <c:y val="0.0290323192715577"/>
          <c:w val="0.801360240150172"/>
          <c:h val="0.719520509402227"/>
        </c:manualLayout>
      </c:layout>
      <c:barChart>
        <c:barDir val="col"/>
        <c:grouping val="clustered"/>
        <c:varyColors val="0"/>
        <c:ser>
          <c:idx val="1"/>
          <c:order val="0"/>
          <c:tx>
            <c:strRef>
              <c:f>'IC 2'!$B$4</c:f>
              <c:strCache>
                <c:ptCount val="1"/>
                <c:pt idx="0">
                  <c:v>Exportaciones</c:v>
                </c:pt>
              </c:strCache>
            </c:strRef>
          </c:tx>
          <c:spPr>
            <a:solidFill>
              <a:srgbClr val="FF0000"/>
            </a:solidFill>
            <a:ln w="25400">
              <a:noFill/>
            </a:ln>
          </c:spPr>
          <c:invertIfNegative val="0"/>
          <c:dLbls>
            <c:numFmt formatCode="#,##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'IC 2'!$A$11:$A$23</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'IC 2'!$B$11:$B$23</c:f>
              <c:numCache>
                <c:formatCode>_ * #,##0_ ;_ * \-#,##0_ ;_ * "-"??_ ;_ @_ </c:formatCode>
                <c:ptCount val="13"/>
                <c:pt idx="0">
                  <c:v>12809.1694140045</c:v>
                </c:pt>
                <c:pt idx="1">
                  <c:v>17367.6842670482</c:v>
                </c:pt>
                <c:pt idx="2">
                  <c:v>23830.1472448383</c:v>
                </c:pt>
                <c:pt idx="3">
                  <c:v>28093.7599834616</c:v>
                </c:pt>
                <c:pt idx="4">
                  <c:v>31018.541408129</c:v>
                </c:pt>
                <c:pt idx="5">
                  <c:v>27070.51963887282</c:v>
                </c:pt>
                <c:pt idx="6">
                  <c:v>35803.0808145799</c:v>
                </c:pt>
                <c:pt idx="7">
                  <c:v>46375.96156611988</c:v>
                </c:pt>
                <c:pt idx="8">
                  <c:v>47410.60667776068</c:v>
                </c:pt>
                <c:pt idx="9">
                  <c:v>42860.6365791017</c:v>
                </c:pt>
                <c:pt idx="10">
                  <c:v>39532.682790108</c:v>
                </c:pt>
                <c:pt idx="11">
                  <c:v>34236.0</c:v>
                </c:pt>
                <c:pt idx="12">
                  <c:v>34834.0</c:v>
                </c:pt>
              </c:numCache>
            </c:numRef>
          </c:val>
        </c:ser>
        <c:ser>
          <c:idx val="2"/>
          <c:order val="2"/>
          <c:tx>
            <c:strRef>
              <c:f>'IC 2'!$C$4</c:f>
              <c:strCache>
                <c:ptCount val="1"/>
                <c:pt idx="0">
                  <c:v>Importaciones</c:v>
                </c:pt>
              </c:strCache>
            </c:strRef>
          </c:tx>
          <c:spPr>
            <a:solidFill>
              <a:srgbClr val="BFBFBF"/>
            </a:solidFill>
          </c:spPr>
          <c:invertIfNegative val="0"/>
          <c:cat>
            <c:strRef>
              <c:f>'IC 2'!$A$11:$A$23</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'IC 2'!$C$11:$C$23</c:f>
              <c:numCache>
                <c:formatCode>_ * #,##0_ ;_ * \-#,##0_ ;_ * "-"??_ ;_ @_ </c:formatCode>
                <c:ptCount val="13"/>
                <c:pt idx="0">
                  <c:v>9804.775979999984</c:v>
                </c:pt>
                <c:pt idx="1">
                  <c:v>12081.608791</c:v>
                </c:pt>
                <c:pt idx="2">
                  <c:v>14844.082095</c:v>
                </c:pt>
                <c:pt idx="3">
                  <c:v>19590.52</c:v>
                </c:pt>
                <c:pt idx="4">
                  <c:v>28449.18600000001</c:v>
                </c:pt>
                <c:pt idx="5">
                  <c:v>21010.687576</c:v>
                </c:pt>
                <c:pt idx="6">
                  <c:v>28815.31946599999</c:v>
                </c:pt>
                <c:pt idx="7">
                  <c:v>37151.5216</c:v>
                </c:pt>
                <c:pt idx="8">
                  <c:v>41135.007705</c:v>
                </c:pt>
                <c:pt idx="9">
                  <c:v>42247.848279</c:v>
                </c:pt>
                <c:pt idx="10">
                  <c:v>40809.01859</c:v>
                </c:pt>
                <c:pt idx="11">
                  <c:v>37385.0</c:v>
                </c:pt>
                <c:pt idx="12">
                  <c:v>36418.0</c:v>
                </c:pt>
              </c:numCache>
            </c:numRef>
          </c:val>
        </c:ser>
        <c:dLbls>
          <c:showLegendKey val="0"/>
          <c:showVal val="0"/>
          <c:showCatName val="0"/>
          <c:showSerName val="0"/>
          <c:showPercent val="0"/>
          <c:showBubbleSize val="0"/>
        </c:dLbls>
        <c:gapWidth val="150"/>
        <c:axId val="-2131775656"/>
        <c:axId val="-2106562296"/>
      </c:barChart>
      <c:lineChart>
        <c:grouping val="standard"/>
        <c:varyColors val="0"/>
        <c:ser>
          <c:idx val="0"/>
          <c:order val="1"/>
          <c:tx>
            <c:strRef>
              <c:f>'IC 2'!$D$4</c:f>
              <c:strCache>
                <c:ptCount val="1"/>
                <c:pt idx="0">
                  <c:v>Balanza Comercial</c:v>
                </c:pt>
              </c:strCache>
            </c:strRef>
          </c:tx>
          <c:spPr>
            <a:ln>
              <a:solidFill>
                <a:schemeClr val="tx1"/>
              </a:solidFill>
            </a:ln>
          </c:spPr>
          <c:marker>
            <c:spPr>
              <a:solidFill>
                <a:schemeClr val="tx1"/>
              </a:solidFill>
              <a:ln>
                <a:solidFill>
                  <a:schemeClr val="tx1"/>
                </a:solidFill>
              </a:ln>
            </c:spPr>
          </c:marker>
          <c:cat>
            <c:strRef>
              <c:f>'IC 2'!$A$11:$A$23</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'IC 2'!$D$11:$D$23</c:f>
              <c:numCache>
                <c:formatCode>_ * #,##0_ ;_ * \-#,##0_ ;_ * "-"??_ ;_ @_ </c:formatCode>
                <c:ptCount val="13"/>
                <c:pt idx="0">
                  <c:v>3004.3934340045</c:v>
                </c:pt>
                <c:pt idx="1">
                  <c:v>5286.0754760482</c:v>
                </c:pt>
                <c:pt idx="2">
                  <c:v>8986.065149838289</c:v>
                </c:pt>
                <c:pt idx="3">
                  <c:v>8503.239983461586</c:v>
                </c:pt>
                <c:pt idx="4">
                  <c:v>2569.355408128999</c:v>
                </c:pt>
                <c:pt idx="5">
                  <c:v>6059.832062872898</c:v>
                </c:pt>
                <c:pt idx="6">
                  <c:v>6987.761348579902</c:v>
                </c:pt>
                <c:pt idx="7">
                  <c:v>9224.439966119898</c:v>
                </c:pt>
                <c:pt idx="8">
                  <c:v>6275.598972760694</c:v>
                </c:pt>
                <c:pt idx="9">
                  <c:v>612.7883001017034</c:v>
                </c:pt>
                <c:pt idx="10">
                  <c:v>-1276.335799891996</c:v>
                </c:pt>
                <c:pt idx="11">
                  <c:v>-3149.0</c:v>
                </c:pt>
                <c:pt idx="12">
                  <c:v>-1584.0</c:v>
                </c:pt>
              </c:numCache>
            </c:numRef>
          </c:val>
          <c:smooth val="0"/>
        </c:ser>
        <c:dLbls>
          <c:showLegendKey val="0"/>
          <c:showVal val="0"/>
          <c:showCatName val="0"/>
          <c:showSerName val="0"/>
          <c:showPercent val="0"/>
          <c:showBubbleSize val="0"/>
        </c:dLbls>
        <c:marker val="1"/>
        <c:smooth val="0"/>
        <c:axId val="-2145100504"/>
        <c:axId val="-2100119128"/>
      </c:lineChart>
      <c:catAx>
        <c:axId val="-2131775656"/>
        <c:scaling>
          <c:orientation val="minMax"/>
        </c:scaling>
        <c:delete val="0"/>
        <c:axPos val="b"/>
        <c:numFmt formatCode="#,##0" sourceLinked="0"/>
        <c:majorTickMark val="none"/>
        <c:minorTickMark val="none"/>
        <c:tickLblPos val="low"/>
        <c:spPr>
          <a:ln w="3175">
            <a:solidFill>
              <a:srgbClr val="000000"/>
            </a:solidFill>
            <a:prstDash val="solid"/>
          </a:ln>
        </c:spPr>
        <c:txPr>
          <a:bodyPr rot="0" vert="horz"/>
          <a:lstStyle/>
          <a:p>
            <a:pPr>
              <a:defRPr/>
            </a:pPr>
            <a:endParaRPr lang="en-US"/>
          </a:p>
        </c:txPr>
        <c:crossAx val="-2106562296"/>
        <c:crossesAt val="0.0"/>
        <c:auto val="1"/>
        <c:lblAlgn val="ctr"/>
        <c:lblOffset val="100"/>
        <c:tickLblSkip val="1"/>
        <c:tickMarkSkip val="1"/>
        <c:noMultiLvlLbl val="0"/>
      </c:catAx>
      <c:valAx>
        <c:axId val="-2106562296"/>
        <c:scaling>
          <c:orientation val="minMax"/>
          <c:max val="50000.0"/>
          <c:min val="-4000.0"/>
        </c:scaling>
        <c:delete val="0"/>
        <c:axPos val="l"/>
        <c:majorGridlines/>
        <c:numFmt formatCode="_(* #,##0_);_(* \(#,##0\);_(* &quot;-&quot;_);_(@_)" sourceLinked="0"/>
        <c:majorTickMark val="none"/>
        <c:minorTickMark val="none"/>
        <c:tickLblPos val="nextTo"/>
        <c:txPr>
          <a:bodyPr rot="0" vert="horz"/>
          <a:lstStyle/>
          <a:p>
            <a:pPr>
              <a:defRPr/>
            </a:pPr>
            <a:endParaRPr lang="en-US"/>
          </a:p>
        </c:txPr>
        <c:crossAx val="-2131775656"/>
        <c:crosses val="autoZero"/>
        <c:crossBetween val="between"/>
        <c:majorUnit val="4000.0"/>
      </c:valAx>
      <c:catAx>
        <c:axId val="-2145100504"/>
        <c:scaling>
          <c:orientation val="minMax"/>
        </c:scaling>
        <c:delete val="1"/>
        <c:axPos val="b"/>
        <c:numFmt formatCode="General" sourceLinked="1"/>
        <c:majorTickMark val="out"/>
        <c:minorTickMark val="none"/>
        <c:tickLblPos val="none"/>
        <c:crossAx val="-2100119128"/>
        <c:crosses val="autoZero"/>
        <c:auto val="0"/>
        <c:lblAlgn val="ctr"/>
        <c:lblOffset val="100"/>
        <c:noMultiLvlLbl val="0"/>
      </c:catAx>
      <c:valAx>
        <c:axId val="-2100119128"/>
        <c:scaling>
          <c:orientation val="minMax"/>
          <c:max val="37000.0"/>
          <c:min val="-1000.0"/>
        </c:scaling>
        <c:delete val="1"/>
        <c:axPos val="r"/>
        <c:numFmt formatCode="#,##0" sourceLinked="0"/>
        <c:majorTickMark val="cross"/>
        <c:minorTickMark val="none"/>
        <c:tickLblPos val="none"/>
        <c:crossAx val="-2145100504"/>
        <c:crosses val="max"/>
        <c:crossBetween val="between"/>
        <c:majorUnit val="5000.0"/>
      </c:valAx>
      <c:dTable>
        <c:showHorzBorder val="1"/>
        <c:showVertBorder val="1"/>
        <c:showOutline val="1"/>
        <c:showKeys val="1"/>
      </c:dTable>
      <c:spPr>
        <a:noFill/>
        <a:ln w="25400">
          <a:noFill/>
        </a:ln>
      </c:spPr>
    </c:plotArea>
    <c:plotVisOnly val="1"/>
    <c:dispBlanksAs val="gap"/>
    <c:showDLblsOverMax val="0"/>
  </c:chart>
  <c:spPr>
    <a:solidFill>
      <a:srgbClr val="FFFFFF"/>
    </a:solidFill>
    <a:ln w="3175">
      <a:noFill/>
      <a:prstDash val="solid"/>
    </a:ln>
  </c:spPr>
  <c:txPr>
    <a:bodyPr/>
    <a:lstStyle/>
    <a:p>
      <a:pPr>
        <a:defRPr sz="1200" b="0" i="0" u="none" strike="noStrike" baseline="0">
          <a:solidFill>
            <a:srgbClr val="000000"/>
          </a:solidFill>
          <a:latin typeface="Arial Narrow" panose="020B0606020202030204" pitchFamily="34" charset="0"/>
          <a:ea typeface="Calibri"/>
          <a:cs typeface="Calibri"/>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360967183671047"/>
          <c:y val="0.0"/>
          <c:w val="0.938888888888889"/>
          <c:h val="0.865184009549777"/>
        </c:manualLayout>
      </c:layout>
      <c:barChart>
        <c:barDir val="col"/>
        <c:grouping val="clustered"/>
        <c:varyColors val="0"/>
        <c:ser>
          <c:idx val="0"/>
          <c:order val="0"/>
          <c:spPr>
            <a:solidFill>
              <a:schemeClr val="bg1">
                <a:lumMod val="75000"/>
              </a:schemeClr>
            </a:solidFill>
          </c:spPr>
          <c:invertIfNegative val="0"/>
          <c:dPt>
            <c:idx val="1"/>
            <c:invertIfNegative val="0"/>
            <c:bubble3D val="0"/>
            <c:spPr>
              <a:solidFill>
                <a:srgbClr val="FF0000"/>
              </a:solidFill>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IPC!$J$86:$J$90</c:f>
              <c:strCache>
                <c:ptCount val="5"/>
                <c:pt idx="0">
                  <c:v>México</c:v>
                </c:pt>
                <c:pt idx="1">
                  <c:v>Perú</c:v>
                </c:pt>
                <c:pt idx="2">
                  <c:v>Chile</c:v>
                </c:pt>
                <c:pt idx="3">
                  <c:v>Colombia</c:v>
                </c:pt>
                <c:pt idx="4">
                  <c:v>Brasil</c:v>
                </c:pt>
              </c:strCache>
            </c:strRef>
          </c:cat>
          <c:val>
            <c:numRef>
              <c:f>IPC!$K$86:$K$90</c:f>
              <c:numCache>
                <c:formatCode>_(* #,##0.00_);_(* \(#,##0.00\);_(* "-"??_);_(@_)</c:formatCode>
                <c:ptCount val="5"/>
                <c:pt idx="0">
                  <c:v>2.131</c:v>
                </c:pt>
                <c:pt idx="1">
                  <c:v>4.4</c:v>
                </c:pt>
                <c:pt idx="2">
                  <c:v>4.405</c:v>
                </c:pt>
                <c:pt idx="3">
                  <c:v>6.771</c:v>
                </c:pt>
                <c:pt idx="4">
                  <c:v>10.673</c:v>
                </c:pt>
              </c:numCache>
            </c:numRef>
          </c:val>
        </c:ser>
        <c:dLbls>
          <c:showLegendKey val="0"/>
          <c:showVal val="0"/>
          <c:showCatName val="0"/>
          <c:showSerName val="0"/>
          <c:showPercent val="0"/>
          <c:showBubbleSize val="0"/>
        </c:dLbls>
        <c:gapWidth val="150"/>
        <c:axId val="2146261432"/>
        <c:axId val="-2102416984"/>
      </c:barChart>
      <c:catAx>
        <c:axId val="2146261432"/>
        <c:scaling>
          <c:orientation val="minMax"/>
        </c:scaling>
        <c:delete val="0"/>
        <c:axPos val="b"/>
        <c:numFmt formatCode="General" sourceLinked="0"/>
        <c:majorTickMark val="out"/>
        <c:minorTickMark val="none"/>
        <c:tickLblPos val="nextTo"/>
        <c:crossAx val="-2102416984"/>
        <c:crosses val="autoZero"/>
        <c:auto val="1"/>
        <c:lblAlgn val="ctr"/>
        <c:lblOffset val="100"/>
        <c:noMultiLvlLbl val="0"/>
      </c:catAx>
      <c:valAx>
        <c:axId val="-2102416984"/>
        <c:scaling>
          <c:orientation val="minMax"/>
        </c:scaling>
        <c:delete val="1"/>
        <c:axPos val="l"/>
        <c:numFmt formatCode="_(* #,##0.00_);_(* \(#,##0.00\);_(* &quot;-&quot;??_);_(@_)" sourceLinked="1"/>
        <c:majorTickMark val="out"/>
        <c:minorTickMark val="none"/>
        <c:tickLblPos val="nextTo"/>
        <c:crossAx val="2146261432"/>
        <c:crosses val="autoZero"/>
        <c:crossBetween val="between"/>
      </c:valAx>
    </c:plotArea>
    <c:plotVisOnly val="1"/>
    <c:dispBlanksAs val="gap"/>
    <c:showDLblsOverMax val="0"/>
  </c:chart>
  <c:txPr>
    <a:bodyPr/>
    <a:lstStyle/>
    <a:p>
      <a:pPr>
        <a:defRPr sz="1200">
          <a:latin typeface="Arial Narrow" pitchFamily="34" charset="0"/>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305555555555556"/>
          <c:y val="0.0"/>
          <c:w val="0.938888888888889"/>
          <c:h val="0.880450684245754"/>
        </c:manualLayout>
      </c:layout>
      <c:barChart>
        <c:barDir val="col"/>
        <c:grouping val="clustered"/>
        <c:varyColors val="0"/>
        <c:ser>
          <c:idx val="0"/>
          <c:order val="0"/>
          <c:spPr>
            <a:solidFill>
              <a:schemeClr val="bg1">
                <a:lumMod val="75000"/>
              </a:schemeClr>
            </a:solidFill>
          </c:spPr>
          <c:invertIfNegative val="0"/>
          <c:dPt>
            <c:idx val="0"/>
            <c:invertIfNegative val="0"/>
            <c:bubble3D val="0"/>
            <c:spPr>
              <a:solidFill>
                <a:srgbClr val="FF0000"/>
              </a:solidFill>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IPC!$J$73:$J$77</c:f>
              <c:strCache>
                <c:ptCount val="5"/>
                <c:pt idx="0">
                  <c:v>Perú</c:v>
                </c:pt>
                <c:pt idx="1">
                  <c:v>Chile</c:v>
                </c:pt>
                <c:pt idx="2">
                  <c:v>México</c:v>
                </c:pt>
                <c:pt idx="3">
                  <c:v>Colombia</c:v>
                </c:pt>
                <c:pt idx="4">
                  <c:v>Brasil</c:v>
                </c:pt>
              </c:strCache>
            </c:strRef>
          </c:cat>
          <c:val>
            <c:numRef>
              <c:f>IPC!$K$73:$K$77</c:f>
              <c:numCache>
                <c:formatCode>_(* #,##0.00_);_(* \(#,##0.00\);_(* "-"??_);_(@_)</c:formatCode>
                <c:ptCount val="5"/>
                <c:pt idx="0">
                  <c:v>3.02118181818182</c:v>
                </c:pt>
                <c:pt idx="1">
                  <c:v>3.669363636363636</c:v>
                </c:pt>
                <c:pt idx="2">
                  <c:v>3.929272727272728</c:v>
                </c:pt>
                <c:pt idx="3">
                  <c:v>4.21818181818181</c:v>
                </c:pt>
                <c:pt idx="4">
                  <c:v>5.886000000000001</c:v>
                </c:pt>
              </c:numCache>
            </c:numRef>
          </c:val>
        </c:ser>
        <c:dLbls>
          <c:showLegendKey val="0"/>
          <c:showVal val="0"/>
          <c:showCatName val="0"/>
          <c:showSerName val="0"/>
          <c:showPercent val="0"/>
          <c:showBubbleSize val="0"/>
        </c:dLbls>
        <c:gapWidth val="150"/>
        <c:axId val="-2102256872"/>
        <c:axId val="-2099626824"/>
      </c:barChart>
      <c:catAx>
        <c:axId val="-2102256872"/>
        <c:scaling>
          <c:orientation val="minMax"/>
        </c:scaling>
        <c:delete val="0"/>
        <c:axPos val="b"/>
        <c:numFmt formatCode="General" sourceLinked="0"/>
        <c:majorTickMark val="out"/>
        <c:minorTickMark val="none"/>
        <c:tickLblPos val="nextTo"/>
        <c:crossAx val="-2099626824"/>
        <c:crosses val="autoZero"/>
        <c:auto val="1"/>
        <c:lblAlgn val="ctr"/>
        <c:lblOffset val="100"/>
        <c:noMultiLvlLbl val="0"/>
      </c:catAx>
      <c:valAx>
        <c:axId val="-2099626824"/>
        <c:scaling>
          <c:orientation val="minMax"/>
        </c:scaling>
        <c:delete val="1"/>
        <c:axPos val="l"/>
        <c:numFmt formatCode="_(* #,##0.00_);_(* \(#,##0.00\);_(* &quot;-&quot;??_);_(@_)" sourceLinked="1"/>
        <c:majorTickMark val="out"/>
        <c:minorTickMark val="none"/>
        <c:tickLblPos val="nextTo"/>
        <c:crossAx val="-2102256872"/>
        <c:crosses val="autoZero"/>
        <c:crossBetween val="between"/>
      </c:valAx>
    </c:plotArea>
    <c:plotVisOnly val="1"/>
    <c:dispBlanksAs val="gap"/>
    <c:showDLblsOverMax val="0"/>
  </c:chart>
  <c:txPr>
    <a:bodyPr/>
    <a:lstStyle/>
    <a:p>
      <a:pPr>
        <a:defRPr sz="1200">
          <a:latin typeface="Arial Narrow" pitchFamily="34" charset="0"/>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0294769587404196"/>
          <c:y val="0.0321498936527482"/>
          <c:w val="0.994670719726214"/>
          <c:h val="0.81432806046647"/>
        </c:manualLayout>
      </c:layout>
      <c:areaChart>
        <c:grouping val="standard"/>
        <c:varyColors val="0"/>
        <c:ser>
          <c:idx val="1"/>
          <c:order val="0"/>
          <c:tx>
            <c:strRef>
              <c:f>'EMBI DIARIO'!$U$4</c:f>
              <c:strCache>
                <c:ptCount val="1"/>
                <c:pt idx="0">
                  <c:v>Spread - Perú (pbs)</c:v>
                </c:pt>
              </c:strCache>
            </c:strRef>
          </c:tx>
          <c:spPr>
            <a:solidFill>
              <a:srgbClr val="FF0000"/>
            </a:solidFill>
            <a:ln w="12700">
              <a:solidFill>
                <a:srgbClr val="FF0000"/>
              </a:solidFill>
              <a:prstDash val="solid"/>
            </a:ln>
          </c:spPr>
          <c:cat>
            <c:numRef>
              <c:f>'EMBI DIARIO'!$R$5:$R$1815</c:f>
              <c:numCache>
                <c:formatCode>mmm\-yy</c:formatCode>
                <c:ptCount val="1811"/>
                <c:pt idx="0">
                  <c:v>42036.0</c:v>
                </c:pt>
                <c:pt idx="1">
                  <c:v>42036.0</c:v>
                </c:pt>
                <c:pt idx="2">
                  <c:v>42036.0</c:v>
                </c:pt>
                <c:pt idx="3">
                  <c:v>42036.0</c:v>
                </c:pt>
                <c:pt idx="4">
                  <c:v>42036.0</c:v>
                </c:pt>
                <c:pt idx="5">
                  <c:v>42036.0</c:v>
                </c:pt>
                <c:pt idx="6">
                  <c:v>42005.0</c:v>
                </c:pt>
                <c:pt idx="7">
                  <c:v>42005.0</c:v>
                </c:pt>
                <c:pt idx="8">
                  <c:v>42005.0</c:v>
                </c:pt>
                <c:pt idx="9">
                  <c:v>42005.0</c:v>
                </c:pt>
                <c:pt idx="10">
                  <c:v>42005.0</c:v>
                </c:pt>
                <c:pt idx="11">
                  <c:v>42005.0</c:v>
                </c:pt>
                <c:pt idx="12">
                  <c:v>42005.0</c:v>
                </c:pt>
                <c:pt idx="13">
                  <c:v>42005.0</c:v>
                </c:pt>
                <c:pt idx="14">
                  <c:v>42005.0</c:v>
                </c:pt>
                <c:pt idx="15">
                  <c:v>42005.0</c:v>
                </c:pt>
                <c:pt idx="16">
                  <c:v>42005.0</c:v>
                </c:pt>
                <c:pt idx="17">
                  <c:v>42005.0</c:v>
                </c:pt>
                <c:pt idx="18">
                  <c:v>42005.0</c:v>
                </c:pt>
                <c:pt idx="19">
                  <c:v>42005.0</c:v>
                </c:pt>
                <c:pt idx="20">
                  <c:v>42005.0</c:v>
                </c:pt>
                <c:pt idx="21">
                  <c:v>42005.0</c:v>
                </c:pt>
                <c:pt idx="22">
                  <c:v>42005.0</c:v>
                </c:pt>
                <c:pt idx="23">
                  <c:v>42005.0</c:v>
                </c:pt>
                <c:pt idx="24">
                  <c:v>42005.0</c:v>
                </c:pt>
                <c:pt idx="25">
                  <c:v>42005.0</c:v>
                </c:pt>
                <c:pt idx="26">
                  <c:v>42005.0</c:v>
                </c:pt>
                <c:pt idx="27">
                  <c:v>41974.0</c:v>
                </c:pt>
                <c:pt idx="28">
                  <c:v>41974.0</c:v>
                </c:pt>
                <c:pt idx="29">
                  <c:v>41974.0</c:v>
                </c:pt>
                <c:pt idx="30">
                  <c:v>41974.0</c:v>
                </c:pt>
                <c:pt idx="31">
                  <c:v>41974.0</c:v>
                </c:pt>
                <c:pt idx="32">
                  <c:v>41974.0</c:v>
                </c:pt>
                <c:pt idx="33">
                  <c:v>41974.0</c:v>
                </c:pt>
                <c:pt idx="34">
                  <c:v>41974.0</c:v>
                </c:pt>
                <c:pt idx="35">
                  <c:v>41974.0</c:v>
                </c:pt>
                <c:pt idx="36">
                  <c:v>41974.0</c:v>
                </c:pt>
                <c:pt idx="37">
                  <c:v>41974.0</c:v>
                </c:pt>
                <c:pt idx="38">
                  <c:v>41974.0</c:v>
                </c:pt>
                <c:pt idx="39">
                  <c:v>41974.0</c:v>
                </c:pt>
                <c:pt idx="40">
                  <c:v>41974.0</c:v>
                </c:pt>
                <c:pt idx="41">
                  <c:v>41974.0</c:v>
                </c:pt>
                <c:pt idx="42">
                  <c:v>41974.0</c:v>
                </c:pt>
                <c:pt idx="43">
                  <c:v>41974.0</c:v>
                </c:pt>
                <c:pt idx="44">
                  <c:v>41974.0</c:v>
                </c:pt>
                <c:pt idx="45">
                  <c:v>41974.0</c:v>
                </c:pt>
                <c:pt idx="46">
                  <c:v>41974.0</c:v>
                </c:pt>
                <c:pt idx="47">
                  <c:v>41974.0</c:v>
                </c:pt>
                <c:pt idx="48">
                  <c:v>41974.0</c:v>
                </c:pt>
                <c:pt idx="49">
                  <c:v>41974.0</c:v>
                </c:pt>
                <c:pt idx="50">
                  <c:v>41944.0</c:v>
                </c:pt>
                <c:pt idx="51">
                  <c:v>41944.0</c:v>
                </c:pt>
                <c:pt idx="52">
                  <c:v>41944.0</c:v>
                </c:pt>
                <c:pt idx="53">
                  <c:v>41944.0</c:v>
                </c:pt>
                <c:pt idx="54">
                  <c:v>41944.0</c:v>
                </c:pt>
                <c:pt idx="55">
                  <c:v>41944.0</c:v>
                </c:pt>
                <c:pt idx="56">
                  <c:v>41944.0</c:v>
                </c:pt>
                <c:pt idx="57">
                  <c:v>41944.0</c:v>
                </c:pt>
                <c:pt idx="58">
                  <c:v>41944.0</c:v>
                </c:pt>
                <c:pt idx="59">
                  <c:v>41944.0</c:v>
                </c:pt>
                <c:pt idx="60">
                  <c:v>41944.0</c:v>
                </c:pt>
                <c:pt idx="61">
                  <c:v>41944.0</c:v>
                </c:pt>
                <c:pt idx="62">
                  <c:v>41944.0</c:v>
                </c:pt>
                <c:pt idx="63">
                  <c:v>41944.0</c:v>
                </c:pt>
                <c:pt idx="64">
                  <c:v>41944.0</c:v>
                </c:pt>
                <c:pt idx="65">
                  <c:v>41944.0</c:v>
                </c:pt>
                <c:pt idx="66">
                  <c:v>41944.0</c:v>
                </c:pt>
                <c:pt idx="67">
                  <c:v>41944.0</c:v>
                </c:pt>
                <c:pt idx="68">
                  <c:v>41944.0</c:v>
                </c:pt>
                <c:pt idx="69">
                  <c:v>41944.0</c:v>
                </c:pt>
                <c:pt idx="70">
                  <c:v>41913.0</c:v>
                </c:pt>
                <c:pt idx="71">
                  <c:v>41913.0</c:v>
                </c:pt>
                <c:pt idx="72">
                  <c:v>41913.0</c:v>
                </c:pt>
                <c:pt idx="73">
                  <c:v>41913.0</c:v>
                </c:pt>
                <c:pt idx="74">
                  <c:v>41913.0</c:v>
                </c:pt>
                <c:pt idx="75">
                  <c:v>41913.0</c:v>
                </c:pt>
                <c:pt idx="76">
                  <c:v>41913.0</c:v>
                </c:pt>
                <c:pt idx="77">
                  <c:v>41913.0</c:v>
                </c:pt>
                <c:pt idx="78">
                  <c:v>41913.0</c:v>
                </c:pt>
                <c:pt idx="79">
                  <c:v>41913.0</c:v>
                </c:pt>
                <c:pt idx="80">
                  <c:v>41913.0</c:v>
                </c:pt>
                <c:pt idx="81">
                  <c:v>41913.0</c:v>
                </c:pt>
                <c:pt idx="82">
                  <c:v>41913.0</c:v>
                </c:pt>
                <c:pt idx="83">
                  <c:v>41913.0</c:v>
                </c:pt>
                <c:pt idx="84">
                  <c:v>41913.0</c:v>
                </c:pt>
                <c:pt idx="85">
                  <c:v>41913.0</c:v>
                </c:pt>
                <c:pt idx="86">
                  <c:v>41913.0</c:v>
                </c:pt>
                <c:pt idx="87">
                  <c:v>41913.0</c:v>
                </c:pt>
                <c:pt idx="88">
                  <c:v>41913.0</c:v>
                </c:pt>
                <c:pt idx="89">
                  <c:v>41913.0</c:v>
                </c:pt>
                <c:pt idx="90">
                  <c:v>41913.0</c:v>
                </c:pt>
                <c:pt idx="91">
                  <c:v>41913.0</c:v>
                </c:pt>
                <c:pt idx="92">
                  <c:v>41913.0</c:v>
                </c:pt>
                <c:pt idx="93">
                  <c:v>41883.0</c:v>
                </c:pt>
                <c:pt idx="94">
                  <c:v>41883.0</c:v>
                </c:pt>
                <c:pt idx="95">
                  <c:v>41883.0</c:v>
                </c:pt>
                <c:pt idx="96">
                  <c:v>41883.0</c:v>
                </c:pt>
                <c:pt idx="97">
                  <c:v>41883.0</c:v>
                </c:pt>
                <c:pt idx="98">
                  <c:v>41883.0</c:v>
                </c:pt>
                <c:pt idx="99">
                  <c:v>41883.0</c:v>
                </c:pt>
                <c:pt idx="100">
                  <c:v>41883.0</c:v>
                </c:pt>
                <c:pt idx="101">
                  <c:v>41883.0</c:v>
                </c:pt>
                <c:pt idx="102">
                  <c:v>41883.0</c:v>
                </c:pt>
                <c:pt idx="103">
                  <c:v>41883.0</c:v>
                </c:pt>
                <c:pt idx="104">
                  <c:v>41883.0</c:v>
                </c:pt>
                <c:pt idx="105">
                  <c:v>41883.0</c:v>
                </c:pt>
                <c:pt idx="106">
                  <c:v>41883.0</c:v>
                </c:pt>
                <c:pt idx="107">
                  <c:v>41883.0</c:v>
                </c:pt>
                <c:pt idx="108">
                  <c:v>41883.0</c:v>
                </c:pt>
                <c:pt idx="109">
                  <c:v>41883.0</c:v>
                </c:pt>
                <c:pt idx="110">
                  <c:v>41883.0</c:v>
                </c:pt>
                <c:pt idx="111">
                  <c:v>41883.0</c:v>
                </c:pt>
                <c:pt idx="112">
                  <c:v>41883.0</c:v>
                </c:pt>
                <c:pt idx="113">
                  <c:v>41883.0</c:v>
                </c:pt>
                <c:pt idx="114">
                  <c:v>41883.0</c:v>
                </c:pt>
                <c:pt idx="115">
                  <c:v>41852.0</c:v>
                </c:pt>
                <c:pt idx="116">
                  <c:v>41852.0</c:v>
                </c:pt>
                <c:pt idx="117">
                  <c:v>41852.0</c:v>
                </c:pt>
                <c:pt idx="118">
                  <c:v>41852.0</c:v>
                </c:pt>
                <c:pt idx="119">
                  <c:v>41852.0</c:v>
                </c:pt>
                <c:pt idx="120">
                  <c:v>41852.0</c:v>
                </c:pt>
                <c:pt idx="121">
                  <c:v>41852.0</c:v>
                </c:pt>
                <c:pt idx="122">
                  <c:v>41852.0</c:v>
                </c:pt>
                <c:pt idx="123">
                  <c:v>41852.0</c:v>
                </c:pt>
                <c:pt idx="124">
                  <c:v>41852.0</c:v>
                </c:pt>
                <c:pt idx="125">
                  <c:v>41852.0</c:v>
                </c:pt>
                <c:pt idx="126">
                  <c:v>41852.0</c:v>
                </c:pt>
                <c:pt idx="127">
                  <c:v>41852.0</c:v>
                </c:pt>
                <c:pt idx="128">
                  <c:v>41852.0</c:v>
                </c:pt>
                <c:pt idx="129">
                  <c:v>41852.0</c:v>
                </c:pt>
                <c:pt idx="130">
                  <c:v>41852.0</c:v>
                </c:pt>
                <c:pt idx="131">
                  <c:v>41852.0</c:v>
                </c:pt>
                <c:pt idx="132">
                  <c:v>41852.0</c:v>
                </c:pt>
                <c:pt idx="133">
                  <c:v>41852.0</c:v>
                </c:pt>
                <c:pt idx="134">
                  <c:v>41852.0</c:v>
                </c:pt>
                <c:pt idx="135">
                  <c:v>41852.0</c:v>
                </c:pt>
                <c:pt idx="136">
                  <c:v>41821.0</c:v>
                </c:pt>
                <c:pt idx="137">
                  <c:v>41821.0</c:v>
                </c:pt>
                <c:pt idx="138">
                  <c:v>41821.0</c:v>
                </c:pt>
                <c:pt idx="139">
                  <c:v>41821.0</c:v>
                </c:pt>
                <c:pt idx="140">
                  <c:v>41821.0</c:v>
                </c:pt>
                <c:pt idx="141">
                  <c:v>41821.0</c:v>
                </c:pt>
                <c:pt idx="142">
                  <c:v>41821.0</c:v>
                </c:pt>
                <c:pt idx="143">
                  <c:v>41821.0</c:v>
                </c:pt>
                <c:pt idx="144">
                  <c:v>41821.0</c:v>
                </c:pt>
                <c:pt idx="145">
                  <c:v>41821.0</c:v>
                </c:pt>
                <c:pt idx="146">
                  <c:v>41821.0</c:v>
                </c:pt>
                <c:pt idx="147">
                  <c:v>41821.0</c:v>
                </c:pt>
                <c:pt idx="148">
                  <c:v>41821.0</c:v>
                </c:pt>
                <c:pt idx="149">
                  <c:v>41821.0</c:v>
                </c:pt>
                <c:pt idx="150">
                  <c:v>41821.0</c:v>
                </c:pt>
                <c:pt idx="151">
                  <c:v>41821.0</c:v>
                </c:pt>
                <c:pt idx="152">
                  <c:v>41821.0</c:v>
                </c:pt>
                <c:pt idx="153">
                  <c:v>41821.0</c:v>
                </c:pt>
                <c:pt idx="154">
                  <c:v>41821.0</c:v>
                </c:pt>
                <c:pt idx="155">
                  <c:v>41821.0</c:v>
                </c:pt>
                <c:pt idx="156">
                  <c:v>41821.0</c:v>
                </c:pt>
                <c:pt idx="157">
                  <c:v>41821.0</c:v>
                </c:pt>
                <c:pt idx="158">
                  <c:v>41791.0</c:v>
                </c:pt>
                <c:pt idx="159">
                  <c:v>41791.0</c:v>
                </c:pt>
                <c:pt idx="160">
                  <c:v>41791.0</c:v>
                </c:pt>
                <c:pt idx="161">
                  <c:v>41791.0</c:v>
                </c:pt>
                <c:pt idx="162">
                  <c:v>41791.0</c:v>
                </c:pt>
                <c:pt idx="163">
                  <c:v>41791.0</c:v>
                </c:pt>
                <c:pt idx="164">
                  <c:v>41791.0</c:v>
                </c:pt>
                <c:pt idx="165">
                  <c:v>41791.0</c:v>
                </c:pt>
                <c:pt idx="166">
                  <c:v>41791.0</c:v>
                </c:pt>
                <c:pt idx="167">
                  <c:v>41791.0</c:v>
                </c:pt>
                <c:pt idx="168">
                  <c:v>41791.0</c:v>
                </c:pt>
                <c:pt idx="169">
                  <c:v>41791.0</c:v>
                </c:pt>
                <c:pt idx="170">
                  <c:v>41791.0</c:v>
                </c:pt>
                <c:pt idx="171">
                  <c:v>41791.0</c:v>
                </c:pt>
                <c:pt idx="172">
                  <c:v>41791.0</c:v>
                </c:pt>
                <c:pt idx="173">
                  <c:v>41791.0</c:v>
                </c:pt>
                <c:pt idx="174">
                  <c:v>41791.0</c:v>
                </c:pt>
                <c:pt idx="175">
                  <c:v>41791.0</c:v>
                </c:pt>
                <c:pt idx="176">
                  <c:v>41791.0</c:v>
                </c:pt>
                <c:pt idx="177">
                  <c:v>41791.0</c:v>
                </c:pt>
                <c:pt idx="178">
                  <c:v>41791.0</c:v>
                </c:pt>
                <c:pt idx="179">
                  <c:v>41760.0</c:v>
                </c:pt>
                <c:pt idx="180">
                  <c:v>41760.0</c:v>
                </c:pt>
                <c:pt idx="181">
                  <c:v>41760.0</c:v>
                </c:pt>
                <c:pt idx="182">
                  <c:v>41760.0</c:v>
                </c:pt>
                <c:pt idx="183">
                  <c:v>41760.0</c:v>
                </c:pt>
                <c:pt idx="184">
                  <c:v>41760.0</c:v>
                </c:pt>
                <c:pt idx="185">
                  <c:v>41760.0</c:v>
                </c:pt>
                <c:pt idx="186">
                  <c:v>41760.0</c:v>
                </c:pt>
                <c:pt idx="187">
                  <c:v>41760.0</c:v>
                </c:pt>
                <c:pt idx="188">
                  <c:v>41760.0</c:v>
                </c:pt>
                <c:pt idx="189">
                  <c:v>41760.0</c:v>
                </c:pt>
                <c:pt idx="190">
                  <c:v>41760.0</c:v>
                </c:pt>
                <c:pt idx="191">
                  <c:v>41760.0</c:v>
                </c:pt>
                <c:pt idx="192">
                  <c:v>41760.0</c:v>
                </c:pt>
                <c:pt idx="193">
                  <c:v>41760.0</c:v>
                </c:pt>
                <c:pt idx="194">
                  <c:v>41760.0</c:v>
                </c:pt>
                <c:pt idx="195">
                  <c:v>41760.0</c:v>
                </c:pt>
                <c:pt idx="196">
                  <c:v>41760.0</c:v>
                </c:pt>
                <c:pt idx="197">
                  <c:v>41760.0</c:v>
                </c:pt>
                <c:pt idx="198">
                  <c:v>41760.0</c:v>
                </c:pt>
                <c:pt idx="199">
                  <c:v>41760.0</c:v>
                </c:pt>
                <c:pt idx="200">
                  <c:v>41730.0</c:v>
                </c:pt>
                <c:pt idx="201">
                  <c:v>41730.0</c:v>
                </c:pt>
                <c:pt idx="202">
                  <c:v>41730.0</c:v>
                </c:pt>
                <c:pt idx="203">
                  <c:v>41730.0</c:v>
                </c:pt>
                <c:pt idx="204">
                  <c:v>41730.0</c:v>
                </c:pt>
                <c:pt idx="205">
                  <c:v>41730.0</c:v>
                </c:pt>
                <c:pt idx="206">
                  <c:v>41730.0</c:v>
                </c:pt>
                <c:pt idx="207">
                  <c:v>41730.0</c:v>
                </c:pt>
                <c:pt idx="208">
                  <c:v>41730.0</c:v>
                </c:pt>
                <c:pt idx="209">
                  <c:v>41730.0</c:v>
                </c:pt>
                <c:pt idx="210">
                  <c:v>41730.0</c:v>
                </c:pt>
                <c:pt idx="211">
                  <c:v>41730.0</c:v>
                </c:pt>
                <c:pt idx="212">
                  <c:v>41730.0</c:v>
                </c:pt>
                <c:pt idx="213">
                  <c:v>41730.0</c:v>
                </c:pt>
                <c:pt idx="214">
                  <c:v>41730.0</c:v>
                </c:pt>
                <c:pt idx="215">
                  <c:v>41730.0</c:v>
                </c:pt>
                <c:pt idx="216">
                  <c:v>41730.0</c:v>
                </c:pt>
                <c:pt idx="217">
                  <c:v>41730.0</c:v>
                </c:pt>
                <c:pt idx="218">
                  <c:v>41730.0</c:v>
                </c:pt>
                <c:pt idx="219">
                  <c:v>41730.0</c:v>
                </c:pt>
                <c:pt idx="220">
                  <c:v>41730.0</c:v>
                </c:pt>
                <c:pt idx="221">
                  <c:v>41699.0</c:v>
                </c:pt>
                <c:pt idx="222">
                  <c:v>41699.0</c:v>
                </c:pt>
                <c:pt idx="223">
                  <c:v>41699.0</c:v>
                </c:pt>
                <c:pt idx="224">
                  <c:v>41699.0</c:v>
                </c:pt>
                <c:pt idx="225">
                  <c:v>41699.0</c:v>
                </c:pt>
                <c:pt idx="226">
                  <c:v>41699.0</c:v>
                </c:pt>
                <c:pt idx="227">
                  <c:v>41699.0</c:v>
                </c:pt>
                <c:pt idx="228">
                  <c:v>41699.0</c:v>
                </c:pt>
                <c:pt idx="229">
                  <c:v>41699.0</c:v>
                </c:pt>
                <c:pt idx="230">
                  <c:v>41699.0</c:v>
                </c:pt>
                <c:pt idx="231">
                  <c:v>41699.0</c:v>
                </c:pt>
                <c:pt idx="232">
                  <c:v>41699.0</c:v>
                </c:pt>
                <c:pt idx="233">
                  <c:v>41699.0</c:v>
                </c:pt>
                <c:pt idx="234">
                  <c:v>41699.0</c:v>
                </c:pt>
                <c:pt idx="235">
                  <c:v>41699.0</c:v>
                </c:pt>
                <c:pt idx="236">
                  <c:v>41699.0</c:v>
                </c:pt>
                <c:pt idx="237">
                  <c:v>41699.0</c:v>
                </c:pt>
                <c:pt idx="238">
                  <c:v>41699.0</c:v>
                </c:pt>
                <c:pt idx="239">
                  <c:v>41699.0</c:v>
                </c:pt>
                <c:pt idx="240">
                  <c:v>41699.0</c:v>
                </c:pt>
                <c:pt idx="241">
                  <c:v>41699.0</c:v>
                </c:pt>
                <c:pt idx="242">
                  <c:v>41671.0</c:v>
                </c:pt>
                <c:pt idx="243">
                  <c:v>41671.0</c:v>
                </c:pt>
                <c:pt idx="244">
                  <c:v>41671.0</c:v>
                </c:pt>
                <c:pt idx="245">
                  <c:v>41671.0</c:v>
                </c:pt>
                <c:pt idx="246">
                  <c:v>41671.0</c:v>
                </c:pt>
                <c:pt idx="247">
                  <c:v>41671.0</c:v>
                </c:pt>
                <c:pt idx="248">
                  <c:v>41671.0</c:v>
                </c:pt>
                <c:pt idx="249">
                  <c:v>41671.0</c:v>
                </c:pt>
                <c:pt idx="250">
                  <c:v>41671.0</c:v>
                </c:pt>
                <c:pt idx="251">
                  <c:v>41671.0</c:v>
                </c:pt>
                <c:pt idx="252">
                  <c:v>41671.0</c:v>
                </c:pt>
                <c:pt idx="253">
                  <c:v>41671.0</c:v>
                </c:pt>
                <c:pt idx="254">
                  <c:v>41671.0</c:v>
                </c:pt>
                <c:pt idx="255">
                  <c:v>41671.0</c:v>
                </c:pt>
                <c:pt idx="256">
                  <c:v>41671.0</c:v>
                </c:pt>
                <c:pt idx="257">
                  <c:v>41671.0</c:v>
                </c:pt>
                <c:pt idx="258">
                  <c:v>41671.0</c:v>
                </c:pt>
                <c:pt idx="259">
                  <c:v>41671.0</c:v>
                </c:pt>
                <c:pt idx="260">
                  <c:v>41671.0</c:v>
                </c:pt>
                <c:pt idx="261">
                  <c:v>41640.0</c:v>
                </c:pt>
                <c:pt idx="262">
                  <c:v>41640.0</c:v>
                </c:pt>
                <c:pt idx="263">
                  <c:v>41640.0</c:v>
                </c:pt>
                <c:pt idx="264">
                  <c:v>41640.0</c:v>
                </c:pt>
                <c:pt idx="265">
                  <c:v>41640.0</c:v>
                </c:pt>
                <c:pt idx="266">
                  <c:v>41640.0</c:v>
                </c:pt>
                <c:pt idx="267">
                  <c:v>41640.0</c:v>
                </c:pt>
                <c:pt idx="268">
                  <c:v>41640.0</c:v>
                </c:pt>
                <c:pt idx="269">
                  <c:v>41640.0</c:v>
                </c:pt>
                <c:pt idx="270">
                  <c:v>41640.0</c:v>
                </c:pt>
                <c:pt idx="271">
                  <c:v>41640.0</c:v>
                </c:pt>
                <c:pt idx="272">
                  <c:v>41640.0</c:v>
                </c:pt>
                <c:pt idx="273">
                  <c:v>41640.0</c:v>
                </c:pt>
                <c:pt idx="274">
                  <c:v>41640.0</c:v>
                </c:pt>
                <c:pt idx="275">
                  <c:v>41640.0</c:v>
                </c:pt>
                <c:pt idx="276">
                  <c:v>41640.0</c:v>
                </c:pt>
                <c:pt idx="277">
                  <c:v>41640.0</c:v>
                </c:pt>
                <c:pt idx="278">
                  <c:v>41640.0</c:v>
                </c:pt>
                <c:pt idx="279">
                  <c:v>41640.0</c:v>
                </c:pt>
                <c:pt idx="280">
                  <c:v>41640.0</c:v>
                </c:pt>
                <c:pt idx="281">
                  <c:v>41640.0</c:v>
                </c:pt>
                <c:pt idx="282">
                  <c:v>41609.0</c:v>
                </c:pt>
                <c:pt idx="283">
                  <c:v>41609.0</c:v>
                </c:pt>
                <c:pt idx="284">
                  <c:v>41609.0</c:v>
                </c:pt>
                <c:pt idx="285">
                  <c:v>41609.0</c:v>
                </c:pt>
                <c:pt idx="286">
                  <c:v>41609.0</c:v>
                </c:pt>
                <c:pt idx="287">
                  <c:v>41609.0</c:v>
                </c:pt>
                <c:pt idx="288">
                  <c:v>41609.0</c:v>
                </c:pt>
                <c:pt idx="289">
                  <c:v>41609.0</c:v>
                </c:pt>
                <c:pt idx="290">
                  <c:v>41609.0</c:v>
                </c:pt>
                <c:pt idx="291">
                  <c:v>41609.0</c:v>
                </c:pt>
                <c:pt idx="292">
                  <c:v>41609.0</c:v>
                </c:pt>
                <c:pt idx="293">
                  <c:v>41609.0</c:v>
                </c:pt>
                <c:pt idx="294">
                  <c:v>41609.0</c:v>
                </c:pt>
                <c:pt idx="295">
                  <c:v>41609.0</c:v>
                </c:pt>
                <c:pt idx="296">
                  <c:v>41609.0</c:v>
                </c:pt>
                <c:pt idx="297">
                  <c:v>41609.0</c:v>
                </c:pt>
                <c:pt idx="298">
                  <c:v>41609.0</c:v>
                </c:pt>
                <c:pt idx="299">
                  <c:v>41609.0</c:v>
                </c:pt>
                <c:pt idx="300">
                  <c:v>41609.0</c:v>
                </c:pt>
                <c:pt idx="301">
                  <c:v>41609.0</c:v>
                </c:pt>
                <c:pt idx="302">
                  <c:v>41609.0</c:v>
                </c:pt>
                <c:pt idx="303">
                  <c:v>41579.0</c:v>
                </c:pt>
                <c:pt idx="304">
                  <c:v>41579.0</c:v>
                </c:pt>
                <c:pt idx="305">
                  <c:v>41579.0</c:v>
                </c:pt>
                <c:pt idx="306">
                  <c:v>41579.0</c:v>
                </c:pt>
                <c:pt idx="307">
                  <c:v>41579.0</c:v>
                </c:pt>
                <c:pt idx="308">
                  <c:v>41579.0</c:v>
                </c:pt>
                <c:pt idx="309">
                  <c:v>41579.0</c:v>
                </c:pt>
                <c:pt idx="310">
                  <c:v>41579.0</c:v>
                </c:pt>
                <c:pt idx="311">
                  <c:v>41579.0</c:v>
                </c:pt>
                <c:pt idx="312">
                  <c:v>41579.0</c:v>
                </c:pt>
                <c:pt idx="313">
                  <c:v>41579.0</c:v>
                </c:pt>
                <c:pt idx="314">
                  <c:v>41579.0</c:v>
                </c:pt>
                <c:pt idx="315">
                  <c:v>41579.0</c:v>
                </c:pt>
                <c:pt idx="316">
                  <c:v>41579.0</c:v>
                </c:pt>
                <c:pt idx="317">
                  <c:v>41579.0</c:v>
                </c:pt>
                <c:pt idx="318">
                  <c:v>41579.0</c:v>
                </c:pt>
                <c:pt idx="319">
                  <c:v>41579.0</c:v>
                </c:pt>
                <c:pt idx="320">
                  <c:v>41579.0</c:v>
                </c:pt>
                <c:pt idx="321">
                  <c:v>41548.0</c:v>
                </c:pt>
                <c:pt idx="322">
                  <c:v>41548.0</c:v>
                </c:pt>
                <c:pt idx="323">
                  <c:v>41548.0</c:v>
                </c:pt>
                <c:pt idx="324">
                  <c:v>41548.0</c:v>
                </c:pt>
                <c:pt idx="325">
                  <c:v>41548.0</c:v>
                </c:pt>
                <c:pt idx="326">
                  <c:v>41548.0</c:v>
                </c:pt>
                <c:pt idx="327">
                  <c:v>41548.0</c:v>
                </c:pt>
                <c:pt idx="328">
                  <c:v>41548.0</c:v>
                </c:pt>
                <c:pt idx="329">
                  <c:v>41548.0</c:v>
                </c:pt>
                <c:pt idx="330">
                  <c:v>41548.0</c:v>
                </c:pt>
                <c:pt idx="331">
                  <c:v>41548.0</c:v>
                </c:pt>
                <c:pt idx="332">
                  <c:v>41548.0</c:v>
                </c:pt>
                <c:pt idx="333">
                  <c:v>41548.0</c:v>
                </c:pt>
                <c:pt idx="334">
                  <c:v>41548.0</c:v>
                </c:pt>
                <c:pt idx="335">
                  <c:v>41548.0</c:v>
                </c:pt>
                <c:pt idx="336">
                  <c:v>41548.0</c:v>
                </c:pt>
                <c:pt idx="337">
                  <c:v>41548.0</c:v>
                </c:pt>
                <c:pt idx="338">
                  <c:v>41548.0</c:v>
                </c:pt>
                <c:pt idx="339">
                  <c:v>41548.0</c:v>
                </c:pt>
                <c:pt idx="340">
                  <c:v>41548.0</c:v>
                </c:pt>
                <c:pt idx="341">
                  <c:v>41548.0</c:v>
                </c:pt>
                <c:pt idx="342">
                  <c:v>41548.0</c:v>
                </c:pt>
                <c:pt idx="343">
                  <c:v>41518.0</c:v>
                </c:pt>
                <c:pt idx="344">
                  <c:v>41518.0</c:v>
                </c:pt>
                <c:pt idx="345">
                  <c:v>41518.0</c:v>
                </c:pt>
                <c:pt idx="346">
                  <c:v>41518.0</c:v>
                </c:pt>
                <c:pt idx="347">
                  <c:v>41518.0</c:v>
                </c:pt>
                <c:pt idx="348">
                  <c:v>41518.0</c:v>
                </c:pt>
                <c:pt idx="349">
                  <c:v>41518.0</c:v>
                </c:pt>
                <c:pt idx="350">
                  <c:v>41518.0</c:v>
                </c:pt>
                <c:pt idx="351">
                  <c:v>41518.0</c:v>
                </c:pt>
                <c:pt idx="352">
                  <c:v>41518.0</c:v>
                </c:pt>
                <c:pt idx="353">
                  <c:v>41518.0</c:v>
                </c:pt>
                <c:pt idx="354">
                  <c:v>41518.0</c:v>
                </c:pt>
                <c:pt idx="355">
                  <c:v>41518.0</c:v>
                </c:pt>
                <c:pt idx="356">
                  <c:v>41518.0</c:v>
                </c:pt>
                <c:pt idx="357">
                  <c:v>41518.0</c:v>
                </c:pt>
                <c:pt idx="358">
                  <c:v>41518.0</c:v>
                </c:pt>
                <c:pt idx="359">
                  <c:v>41518.0</c:v>
                </c:pt>
                <c:pt idx="360">
                  <c:v>41518.0</c:v>
                </c:pt>
                <c:pt idx="361">
                  <c:v>41518.0</c:v>
                </c:pt>
                <c:pt idx="362">
                  <c:v>41518.0</c:v>
                </c:pt>
                <c:pt idx="363">
                  <c:v>41487.0</c:v>
                </c:pt>
                <c:pt idx="364">
                  <c:v>41487.0</c:v>
                </c:pt>
                <c:pt idx="365">
                  <c:v>41487.0</c:v>
                </c:pt>
                <c:pt idx="366">
                  <c:v>41487.0</c:v>
                </c:pt>
                <c:pt idx="367">
                  <c:v>41487.0</c:v>
                </c:pt>
                <c:pt idx="368">
                  <c:v>41487.0</c:v>
                </c:pt>
                <c:pt idx="369">
                  <c:v>41487.0</c:v>
                </c:pt>
                <c:pt idx="370">
                  <c:v>41487.0</c:v>
                </c:pt>
                <c:pt idx="371">
                  <c:v>41487.0</c:v>
                </c:pt>
                <c:pt idx="372">
                  <c:v>41487.0</c:v>
                </c:pt>
                <c:pt idx="373">
                  <c:v>41487.0</c:v>
                </c:pt>
                <c:pt idx="374">
                  <c:v>41487.0</c:v>
                </c:pt>
                <c:pt idx="375">
                  <c:v>41487.0</c:v>
                </c:pt>
                <c:pt idx="376">
                  <c:v>41487.0</c:v>
                </c:pt>
                <c:pt idx="377">
                  <c:v>41487.0</c:v>
                </c:pt>
                <c:pt idx="378">
                  <c:v>41487.0</c:v>
                </c:pt>
                <c:pt idx="379">
                  <c:v>41487.0</c:v>
                </c:pt>
                <c:pt idx="380">
                  <c:v>41487.0</c:v>
                </c:pt>
                <c:pt idx="381">
                  <c:v>41487.0</c:v>
                </c:pt>
                <c:pt idx="382">
                  <c:v>41487.0</c:v>
                </c:pt>
                <c:pt idx="383">
                  <c:v>41487.0</c:v>
                </c:pt>
                <c:pt idx="384">
                  <c:v>41487.0</c:v>
                </c:pt>
                <c:pt idx="385">
                  <c:v>41456.0</c:v>
                </c:pt>
                <c:pt idx="386">
                  <c:v>41456.0</c:v>
                </c:pt>
                <c:pt idx="387">
                  <c:v>41456.0</c:v>
                </c:pt>
                <c:pt idx="388">
                  <c:v>41456.0</c:v>
                </c:pt>
                <c:pt idx="389">
                  <c:v>41456.0</c:v>
                </c:pt>
                <c:pt idx="390">
                  <c:v>41456.0</c:v>
                </c:pt>
                <c:pt idx="391">
                  <c:v>41456.0</c:v>
                </c:pt>
                <c:pt idx="392">
                  <c:v>41456.0</c:v>
                </c:pt>
                <c:pt idx="393">
                  <c:v>41456.0</c:v>
                </c:pt>
                <c:pt idx="394">
                  <c:v>41456.0</c:v>
                </c:pt>
                <c:pt idx="395">
                  <c:v>41456.0</c:v>
                </c:pt>
                <c:pt idx="396">
                  <c:v>41456.0</c:v>
                </c:pt>
                <c:pt idx="397">
                  <c:v>41456.0</c:v>
                </c:pt>
                <c:pt idx="398">
                  <c:v>41456.0</c:v>
                </c:pt>
                <c:pt idx="399">
                  <c:v>41456.0</c:v>
                </c:pt>
                <c:pt idx="400">
                  <c:v>41456.0</c:v>
                </c:pt>
                <c:pt idx="401">
                  <c:v>41456.0</c:v>
                </c:pt>
                <c:pt idx="402">
                  <c:v>41456.0</c:v>
                </c:pt>
                <c:pt idx="403">
                  <c:v>41456.0</c:v>
                </c:pt>
                <c:pt idx="404">
                  <c:v>41456.0</c:v>
                </c:pt>
                <c:pt idx="405">
                  <c:v>41456.0</c:v>
                </c:pt>
                <c:pt idx="406">
                  <c:v>41456.0</c:v>
                </c:pt>
                <c:pt idx="407">
                  <c:v>41426.0</c:v>
                </c:pt>
                <c:pt idx="408">
                  <c:v>41426.0</c:v>
                </c:pt>
                <c:pt idx="409">
                  <c:v>41426.0</c:v>
                </c:pt>
                <c:pt idx="410">
                  <c:v>41426.0</c:v>
                </c:pt>
                <c:pt idx="411">
                  <c:v>41426.0</c:v>
                </c:pt>
                <c:pt idx="412">
                  <c:v>41426.0</c:v>
                </c:pt>
                <c:pt idx="413">
                  <c:v>41426.0</c:v>
                </c:pt>
                <c:pt idx="414">
                  <c:v>41426.0</c:v>
                </c:pt>
                <c:pt idx="415">
                  <c:v>41426.0</c:v>
                </c:pt>
                <c:pt idx="416">
                  <c:v>41426.0</c:v>
                </c:pt>
                <c:pt idx="417">
                  <c:v>41426.0</c:v>
                </c:pt>
                <c:pt idx="418">
                  <c:v>41426.0</c:v>
                </c:pt>
                <c:pt idx="419">
                  <c:v>41426.0</c:v>
                </c:pt>
                <c:pt idx="420">
                  <c:v>41426.0</c:v>
                </c:pt>
                <c:pt idx="421">
                  <c:v>41426.0</c:v>
                </c:pt>
                <c:pt idx="422">
                  <c:v>41426.0</c:v>
                </c:pt>
                <c:pt idx="423">
                  <c:v>41426.0</c:v>
                </c:pt>
                <c:pt idx="424">
                  <c:v>41426.0</c:v>
                </c:pt>
                <c:pt idx="425">
                  <c:v>41426.0</c:v>
                </c:pt>
                <c:pt idx="426">
                  <c:v>41426.0</c:v>
                </c:pt>
                <c:pt idx="427">
                  <c:v>41395.0</c:v>
                </c:pt>
                <c:pt idx="428">
                  <c:v>41395.0</c:v>
                </c:pt>
                <c:pt idx="429">
                  <c:v>41395.0</c:v>
                </c:pt>
                <c:pt idx="430">
                  <c:v>41395.0</c:v>
                </c:pt>
                <c:pt idx="431">
                  <c:v>41395.0</c:v>
                </c:pt>
                <c:pt idx="432">
                  <c:v>41395.0</c:v>
                </c:pt>
                <c:pt idx="433">
                  <c:v>41395.0</c:v>
                </c:pt>
                <c:pt idx="434">
                  <c:v>41395.0</c:v>
                </c:pt>
                <c:pt idx="435">
                  <c:v>41395.0</c:v>
                </c:pt>
                <c:pt idx="436">
                  <c:v>41395.0</c:v>
                </c:pt>
                <c:pt idx="437">
                  <c:v>41395.0</c:v>
                </c:pt>
                <c:pt idx="438">
                  <c:v>41395.0</c:v>
                </c:pt>
                <c:pt idx="439">
                  <c:v>41395.0</c:v>
                </c:pt>
                <c:pt idx="440">
                  <c:v>41395.0</c:v>
                </c:pt>
                <c:pt idx="441">
                  <c:v>41395.0</c:v>
                </c:pt>
                <c:pt idx="442">
                  <c:v>41395.0</c:v>
                </c:pt>
                <c:pt idx="443">
                  <c:v>41395.0</c:v>
                </c:pt>
                <c:pt idx="444">
                  <c:v>41395.0</c:v>
                </c:pt>
                <c:pt idx="445">
                  <c:v>41395.0</c:v>
                </c:pt>
                <c:pt idx="446">
                  <c:v>41395.0</c:v>
                </c:pt>
                <c:pt idx="447">
                  <c:v>41395.0</c:v>
                </c:pt>
                <c:pt idx="448">
                  <c:v>41395.0</c:v>
                </c:pt>
                <c:pt idx="449">
                  <c:v>41365.0</c:v>
                </c:pt>
                <c:pt idx="450">
                  <c:v>41365.0</c:v>
                </c:pt>
                <c:pt idx="451">
                  <c:v>41365.0</c:v>
                </c:pt>
                <c:pt idx="452">
                  <c:v>41365.0</c:v>
                </c:pt>
                <c:pt idx="453">
                  <c:v>41365.0</c:v>
                </c:pt>
                <c:pt idx="454">
                  <c:v>41365.0</c:v>
                </c:pt>
                <c:pt idx="455">
                  <c:v>41365.0</c:v>
                </c:pt>
                <c:pt idx="456">
                  <c:v>41365.0</c:v>
                </c:pt>
                <c:pt idx="457">
                  <c:v>41365.0</c:v>
                </c:pt>
                <c:pt idx="458">
                  <c:v>41365.0</c:v>
                </c:pt>
                <c:pt idx="459">
                  <c:v>41365.0</c:v>
                </c:pt>
                <c:pt idx="460">
                  <c:v>41365.0</c:v>
                </c:pt>
                <c:pt idx="461">
                  <c:v>41365.0</c:v>
                </c:pt>
                <c:pt idx="462">
                  <c:v>41365.0</c:v>
                </c:pt>
                <c:pt idx="463">
                  <c:v>41365.0</c:v>
                </c:pt>
                <c:pt idx="464">
                  <c:v>41365.0</c:v>
                </c:pt>
                <c:pt idx="465">
                  <c:v>41365.0</c:v>
                </c:pt>
                <c:pt idx="466">
                  <c:v>41365.0</c:v>
                </c:pt>
                <c:pt idx="467">
                  <c:v>41365.0</c:v>
                </c:pt>
                <c:pt idx="468">
                  <c:v>41365.0</c:v>
                </c:pt>
                <c:pt idx="469">
                  <c:v>41365.0</c:v>
                </c:pt>
                <c:pt idx="470">
                  <c:v>41365.0</c:v>
                </c:pt>
                <c:pt idx="471">
                  <c:v>41334.0</c:v>
                </c:pt>
                <c:pt idx="472">
                  <c:v>41334.0</c:v>
                </c:pt>
                <c:pt idx="473">
                  <c:v>41334.0</c:v>
                </c:pt>
                <c:pt idx="474">
                  <c:v>41334.0</c:v>
                </c:pt>
                <c:pt idx="475">
                  <c:v>41334.0</c:v>
                </c:pt>
                <c:pt idx="476">
                  <c:v>41334.0</c:v>
                </c:pt>
                <c:pt idx="477">
                  <c:v>41334.0</c:v>
                </c:pt>
                <c:pt idx="478">
                  <c:v>41334.0</c:v>
                </c:pt>
                <c:pt idx="479">
                  <c:v>41334.0</c:v>
                </c:pt>
                <c:pt idx="480">
                  <c:v>41334.0</c:v>
                </c:pt>
                <c:pt idx="481">
                  <c:v>41334.0</c:v>
                </c:pt>
                <c:pt idx="482">
                  <c:v>41334.0</c:v>
                </c:pt>
                <c:pt idx="483">
                  <c:v>41334.0</c:v>
                </c:pt>
                <c:pt idx="484">
                  <c:v>41334.0</c:v>
                </c:pt>
                <c:pt idx="485">
                  <c:v>41334.0</c:v>
                </c:pt>
                <c:pt idx="486">
                  <c:v>41334.0</c:v>
                </c:pt>
                <c:pt idx="487">
                  <c:v>41334.0</c:v>
                </c:pt>
                <c:pt idx="488">
                  <c:v>41334.0</c:v>
                </c:pt>
                <c:pt idx="489">
                  <c:v>41334.0</c:v>
                </c:pt>
                <c:pt idx="490">
                  <c:v>41334.0</c:v>
                </c:pt>
                <c:pt idx="491">
                  <c:v>41306.0</c:v>
                </c:pt>
                <c:pt idx="492">
                  <c:v>41306.0</c:v>
                </c:pt>
                <c:pt idx="493">
                  <c:v>41306.0</c:v>
                </c:pt>
                <c:pt idx="494">
                  <c:v>41306.0</c:v>
                </c:pt>
                <c:pt idx="495">
                  <c:v>41306.0</c:v>
                </c:pt>
                <c:pt idx="496">
                  <c:v>41306.0</c:v>
                </c:pt>
                <c:pt idx="497">
                  <c:v>41306.0</c:v>
                </c:pt>
                <c:pt idx="498">
                  <c:v>41306.0</c:v>
                </c:pt>
                <c:pt idx="499">
                  <c:v>41306.0</c:v>
                </c:pt>
                <c:pt idx="500">
                  <c:v>41306.0</c:v>
                </c:pt>
                <c:pt idx="501">
                  <c:v>41306.0</c:v>
                </c:pt>
                <c:pt idx="502">
                  <c:v>41306.0</c:v>
                </c:pt>
                <c:pt idx="503">
                  <c:v>41306.0</c:v>
                </c:pt>
                <c:pt idx="504">
                  <c:v>41306.0</c:v>
                </c:pt>
                <c:pt idx="505">
                  <c:v>41306.0</c:v>
                </c:pt>
                <c:pt idx="506">
                  <c:v>41306.0</c:v>
                </c:pt>
                <c:pt idx="507">
                  <c:v>41306.0</c:v>
                </c:pt>
                <c:pt idx="508">
                  <c:v>41306.0</c:v>
                </c:pt>
                <c:pt idx="509">
                  <c:v>41306.0</c:v>
                </c:pt>
                <c:pt idx="510">
                  <c:v>41275.0</c:v>
                </c:pt>
                <c:pt idx="511">
                  <c:v>41275.0</c:v>
                </c:pt>
                <c:pt idx="512">
                  <c:v>41275.0</c:v>
                </c:pt>
                <c:pt idx="513">
                  <c:v>41275.0</c:v>
                </c:pt>
                <c:pt idx="514">
                  <c:v>41275.0</c:v>
                </c:pt>
                <c:pt idx="515">
                  <c:v>41275.0</c:v>
                </c:pt>
                <c:pt idx="516">
                  <c:v>41275.0</c:v>
                </c:pt>
                <c:pt idx="517">
                  <c:v>41275.0</c:v>
                </c:pt>
                <c:pt idx="518">
                  <c:v>41275.0</c:v>
                </c:pt>
                <c:pt idx="519">
                  <c:v>41275.0</c:v>
                </c:pt>
                <c:pt idx="520">
                  <c:v>41275.0</c:v>
                </c:pt>
                <c:pt idx="521">
                  <c:v>41275.0</c:v>
                </c:pt>
                <c:pt idx="522">
                  <c:v>41275.0</c:v>
                </c:pt>
                <c:pt idx="523">
                  <c:v>41275.0</c:v>
                </c:pt>
                <c:pt idx="524">
                  <c:v>41275.0</c:v>
                </c:pt>
                <c:pt idx="525">
                  <c:v>41275.0</c:v>
                </c:pt>
                <c:pt idx="526">
                  <c:v>41275.0</c:v>
                </c:pt>
                <c:pt idx="527">
                  <c:v>41275.0</c:v>
                </c:pt>
                <c:pt idx="528">
                  <c:v>41275.0</c:v>
                </c:pt>
                <c:pt idx="529">
                  <c:v>41275.0</c:v>
                </c:pt>
                <c:pt idx="530">
                  <c:v>41275.0</c:v>
                </c:pt>
                <c:pt idx="531">
                  <c:v>41244.0</c:v>
                </c:pt>
                <c:pt idx="532">
                  <c:v>41244.0</c:v>
                </c:pt>
                <c:pt idx="533">
                  <c:v>41244.0</c:v>
                </c:pt>
                <c:pt idx="534">
                  <c:v>41244.0</c:v>
                </c:pt>
                <c:pt idx="535">
                  <c:v>41244.0</c:v>
                </c:pt>
                <c:pt idx="536">
                  <c:v>41244.0</c:v>
                </c:pt>
                <c:pt idx="537">
                  <c:v>41244.0</c:v>
                </c:pt>
                <c:pt idx="538">
                  <c:v>41244.0</c:v>
                </c:pt>
                <c:pt idx="539">
                  <c:v>41244.0</c:v>
                </c:pt>
                <c:pt idx="540">
                  <c:v>41244.0</c:v>
                </c:pt>
                <c:pt idx="541">
                  <c:v>41244.0</c:v>
                </c:pt>
                <c:pt idx="542">
                  <c:v>41244.0</c:v>
                </c:pt>
                <c:pt idx="543">
                  <c:v>41244.0</c:v>
                </c:pt>
                <c:pt idx="544">
                  <c:v>41244.0</c:v>
                </c:pt>
                <c:pt idx="545">
                  <c:v>41244.0</c:v>
                </c:pt>
                <c:pt idx="546">
                  <c:v>41244.0</c:v>
                </c:pt>
                <c:pt idx="547">
                  <c:v>41244.0</c:v>
                </c:pt>
                <c:pt idx="548">
                  <c:v>41244.0</c:v>
                </c:pt>
                <c:pt idx="549">
                  <c:v>41244.0</c:v>
                </c:pt>
                <c:pt idx="550">
                  <c:v>41244.0</c:v>
                </c:pt>
                <c:pt idx="551">
                  <c:v>41244.0</c:v>
                </c:pt>
                <c:pt idx="552">
                  <c:v>41214.0</c:v>
                </c:pt>
                <c:pt idx="553">
                  <c:v>41214.0</c:v>
                </c:pt>
                <c:pt idx="554">
                  <c:v>41214.0</c:v>
                </c:pt>
                <c:pt idx="555">
                  <c:v>41214.0</c:v>
                </c:pt>
                <c:pt idx="556">
                  <c:v>41214.0</c:v>
                </c:pt>
                <c:pt idx="557">
                  <c:v>41214.0</c:v>
                </c:pt>
                <c:pt idx="558">
                  <c:v>41214.0</c:v>
                </c:pt>
                <c:pt idx="559">
                  <c:v>41214.0</c:v>
                </c:pt>
                <c:pt idx="560">
                  <c:v>41214.0</c:v>
                </c:pt>
                <c:pt idx="561">
                  <c:v>41214.0</c:v>
                </c:pt>
                <c:pt idx="562">
                  <c:v>41214.0</c:v>
                </c:pt>
                <c:pt idx="563">
                  <c:v>41214.0</c:v>
                </c:pt>
                <c:pt idx="564">
                  <c:v>41214.0</c:v>
                </c:pt>
                <c:pt idx="565">
                  <c:v>41214.0</c:v>
                </c:pt>
                <c:pt idx="566">
                  <c:v>41214.0</c:v>
                </c:pt>
                <c:pt idx="567">
                  <c:v>41214.0</c:v>
                </c:pt>
                <c:pt idx="568">
                  <c:v>41214.0</c:v>
                </c:pt>
                <c:pt idx="569">
                  <c:v>41214.0</c:v>
                </c:pt>
                <c:pt idx="570">
                  <c:v>41214.0</c:v>
                </c:pt>
                <c:pt idx="571">
                  <c:v>41214.0</c:v>
                </c:pt>
                <c:pt idx="572">
                  <c:v>41214.0</c:v>
                </c:pt>
                <c:pt idx="573">
                  <c:v>41214.0</c:v>
                </c:pt>
                <c:pt idx="574">
                  <c:v>41183.0</c:v>
                </c:pt>
                <c:pt idx="575">
                  <c:v>41183.0</c:v>
                </c:pt>
                <c:pt idx="576">
                  <c:v>41183.0</c:v>
                </c:pt>
                <c:pt idx="577">
                  <c:v>41183.0</c:v>
                </c:pt>
                <c:pt idx="578">
                  <c:v>41183.0</c:v>
                </c:pt>
                <c:pt idx="579">
                  <c:v>41183.0</c:v>
                </c:pt>
                <c:pt idx="580">
                  <c:v>41183.0</c:v>
                </c:pt>
                <c:pt idx="581">
                  <c:v>41183.0</c:v>
                </c:pt>
                <c:pt idx="582">
                  <c:v>41183.0</c:v>
                </c:pt>
                <c:pt idx="583">
                  <c:v>41183.0</c:v>
                </c:pt>
                <c:pt idx="584">
                  <c:v>41183.0</c:v>
                </c:pt>
                <c:pt idx="585">
                  <c:v>41183.0</c:v>
                </c:pt>
                <c:pt idx="586">
                  <c:v>41183.0</c:v>
                </c:pt>
                <c:pt idx="587">
                  <c:v>41183.0</c:v>
                </c:pt>
                <c:pt idx="588">
                  <c:v>41183.0</c:v>
                </c:pt>
                <c:pt idx="589">
                  <c:v>41183.0</c:v>
                </c:pt>
                <c:pt idx="590">
                  <c:v>41183.0</c:v>
                </c:pt>
                <c:pt idx="591">
                  <c:v>41183.0</c:v>
                </c:pt>
                <c:pt idx="592">
                  <c:v>41183.0</c:v>
                </c:pt>
                <c:pt idx="593">
                  <c:v>41183.0</c:v>
                </c:pt>
                <c:pt idx="594">
                  <c:v>41183.0</c:v>
                </c:pt>
                <c:pt idx="595">
                  <c:v>41183.0</c:v>
                </c:pt>
                <c:pt idx="596">
                  <c:v>41183.0</c:v>
                </c:pt>
                <c:pt idx="597">
                  <c:v>41153.0</c:v>
                </c:pt>
                <c:pt idx="598">
                  <c:v>41153.0</c:v>
                </c:pt>
                <c:pt idx="599">
                  <c:v>41153.0</c:v>
                </c:pt>
                <c:pt idx="600">
                  <c:v>41153.0</c:v>
                </c:pt>
                <c:pt idx="601">
                  <c:v>41153.0</c:v>
                </c:pt>
                <c:pt idx="602">
                  <c:v>41153.0</c:v>
                </c:pt>
                <c:pt idx="603">
                  <c:v>41153.0</c:v>
                </c:pt>
                <c:pt idx="604">
                  <c:v>41153.0</c:v>
                </c:pt>
                <c:pt idx="605">
                  <c:v>41153.0</c:v>
                </c:pt>
                <c:pt idx="606">
                  <c:v>41153.0</c:v>
                </c:pt>
                <c:pt idx="607">
                  <c:v>41153.0</c:v>
                </c:pt>
                <c:pt idx="608">
                  <c:v>41153.0</c:v>
                </c:pt>
                <c:pt idx="609">
                  <c:v>41153.0</c:v>
                </c:pt>
                <c:pt idx="610">
                  <c:v>41153.0</c:v>
                </c:pt>
                <c:pt idx="611">
                  <c:v>41153.0</c:v>
                </c:pt>
                <c:pt idx="612">
                  <c:v>41153.0</c:v>
                </c:pt>
                <c:pt idx="613">
                  <c:v>41153.0</c:v>
                </c:pt>
                <c:pt idx="614">
                  <c:v>41153.0</c:v>
                </c:pt>
                <c:pt idx="615">
                  <c:v>41153.0</c:v>
                </c:pt>
                <c:pt idx="616">
                  <c:v>41153.0</c:v>
                </c:pt>
                <c:pt idx="617">
                  <c:v>41122.0</c:v>
                </c:pt>
                <c:pt idx="618">
                  <c:v>41122.0</c:v>
                </c:pt>
                <c:pt idx="619">
                  <c:v>41122.0</c:v>
                </c:pt>
                <c:pt idx="620">
                  <c:v>41122.0</c:v>
                </c:pt>
                <c:pt idx="621">
                  <c:v>41122.0</c:v>
                </c:pt>
                <c:pt idx="622">
                  <c:v>41122.0</c:v>
                </c:pt>
                <c:pt idx="623">
                  <c:v>41122.0</c:v>
                </c:pt>
                <c:pt idx="624">
                  <c:v>41122.0</c:v>
                </c:pt>
                <c:pt idx="625">
                  <c:v>41122.0</c:v>
                </c:pt>
                <c:pt idx="626">
                  <c:v>41122.0</c:v>
                </c:pt>
                <c:pt idx="627">
                  <c:v>41122.0</c:v>
                </c:pt>
                <c:pt idx="628">
                  <c:v>41122.0</c:v>
                </c:pt>
                <c:pt idx="629">
                  <c:v>41122.0</c:v>
                </c:pt>
                <c:pt idx="630">
                  <c:v>41122.0</c:v>
                </c:pt>
                <c:pt idx="631">
                  <c:v>41122.0</c:v>
                </c:pt>
                <c:pt idx="632">
                  <c:v>41122.0</c:v>
                </c:pt>
                <c:pt idx="633">
                  <c:v>41122.0</c:v>
                </c:pt>
                <c:pt idx="634">
                  <c:v>41122.0</c:v>
                </c:pt>
                <c:pt idx="635">
                  <c:v>41122.0</c:v>
                </c:pt>
                <c:pt idx="636">
                  <c:v>41122.0</c:v>
                </c:pt>
                <c:pt idx="637">
                  <c:v>41122.0</c:v>
                </c:pt>
                <c:pt idx="638">
                  <c:v>41122.0</c:v>
                </c:pt>
                <c:pt idx="639">
                  <c:v>41122.0</c:v>
                </c:pt>
                <c:pt idx="640">
                  <c:v>41091.0</c:v>
                </c:pt>
                <c:pt idx="641">
                  <c:v>41091.0</c:v>
                </c:pt>
                <c:pt idx="642">
                  <c:v>41091.0</c:v>
                </c:pt>
                <c:pt idx="643">
                  <c:v>41091.0</c:v>
                </c:pt>
                <c:pt idx="644">
                  <c:v>41091.0</c:v>
                </c:pt>
                <c:pt idx="645">
                  <c:v>41091.0</c:v>
                </c:pt>
                <c:pt idx="646">
                  <c:v>41091.0</c:v>
                </c:pt>
                <c:pt idx="647">
                  <c:v>41091.0</c:v>
                </c:pt>
                <c:pt idx="648">
                  <c:v>41091.0</c:v>
                </c:pt>
                <c:pt idx="649">
                  <c:v>41091.0</c:v>
                </c:pt>
                <c:pt idx="650">
                  <c:v>41091.0</c:v>
                </c:pt>
                <c:pt idx="651">
                  <c:v>41091.0</c:v>
                </c:pt>
                <c:pt idx="652">
                  <c:v>41091.0</c:v>
                </c:pt>
                <c:pt idx="653">
                  <c:v>41091.0</c:v>
                </c:pt>
                <c:pt idx="654">
                  <c:v>41091.0</c:v>
                </c:pt>
                <c:pt idx="655">
                  <c:v>41091.0</c:v>
                </c:pt>
                <c:pt idx="656">
                  <c:v>41091.0</c:v>
                </c:pt>
                <c:pt idx="657">
                  <c:v>41091.0</c:v>
                </c:pt>
                <c:pt idx="658">
                  <c:v>41091.0</c:v>
                </c:pt>
                <c:pt idx="659">
                  <c:v>41091.0</c:v>
                </c:pt>
                <c:pt idx="660">
                  <c:v>41091.0</c:v>
                </c:pt>
                <c:pt idx="661">
                  <c:v>41091.0</c:v>
                </c:pt>
                <c:pt idx="662">
                  <c:v>41061.0</c:v>
                </c:pt>
                <c:pt idx="663">
                  <c:v>41061.0</c:v>
                </c:pt>
                <c:pt idx="664">
                  <c:v>41061.0</c:v>
                </c:pt>
                <c:pt idx="665">
                  <c:v>41061.0</c:v>
                </c:pt>
                <c:pt idx="666">
                  <c:v>41061.0</c:v>
                </c:pt>
                <c:pt idx="667">
                  <c:v>41061.0</c:v>
                </c:pt>
                <c:pt idx="668">
                  <c:v>41061.0</c:v>
                </c:pt>
                <c:pt idx="669">
                  <c:v>41061.0</c:v>
                </c:pt>
                <c:pt idx="670">
                  <c:v>41061.0</c:v>
                </c:pt>
                <c:pt idx="671">
                  <c:v>41061.0</c:v>
                </c:pt>
                <c:pt idx="672">
                  <c:v>41061.0</c:v>
                </c:pt>
                <c:pt idx="673">
                  <c:v>41061.0</c:v>
                </c:pt>
                <c:pt idx="674">
                  <c:v>41061.0</c:v>
                </c:pt>
                <c:pt idx="675">
                  <c:v>41061.0</c:v>
                </c:pt>
                <c:pt idx="676">
                  <c:v>41061.0</c:v>
                </c:pt>
                <c:pt idx="677">
                  <c:v>41061.0</c:v>
                </c:pt>
                <c:pt idx="678">
                  <c:v>41061.0</c:v>
                </c:pt>
                <c:pt idx="679">
                  <c:v>41061.0</c:v>
                </c:pt>
                <c:pt idx="680">
                  <c:v>41061.0</c:v>
                </c:pt>
                <c:pt idx="681">
                  <c:v>41061.0</c:v>
                </c:pt>
                <c:pt idx="682">
                  <c:v>41061.0</c:v>
                </c:pt>
                <c:pt idx="683">
                  <c:v>41030.0</c:v>
                </c:pt>
                <c:pt idx="684">
                  <c:v>41030.0</c:v>
                </c:pt>
                <c:pt idx="685">
                  <c:v>41030.0</c:v>
                </c:pt>
                <c:pt idx="686">
                  <c:v>41030.0</c:v>
                </c:pt>
                <c:pt idx="687">
                  <c:v>41030.0</c:v>
                </c:pt>
                <c:pt idx="688">
                  <c:v>41030.0</c:v>
                </c:pt>
                <c:pt idx="689">
                  <c:v>41030.0</c:v>
                </c:pt>
                <c:pt idx="690">
                  <c:v>41030.0</c:v>
                </c:pt>
                <c:pt idx="691">
                  <c:v>41030.0</c:v>
                </c:pt>
                <c:pt idx="692">
                  <c:v>41030.0</c:v>
                </c:pt>
                <c:pt idx="693">
                  <c:v>41030.0</c:v>
                </c:pt>
                <c:pt idx="694">
                  <c:v>41030.0</c:v>
                </c:pt>
                <c:pt idx="695">
                  <c:v>41030.0</c:v>
                </c:pt>
                <c:pt idx="696">
                  <c:v>41030.0</c:v>
                </c:pt>
                <c:pt idx="697">
                  <c:v>41030.0</c:v>
                </c:pt>
                <c:pt idx="698">
                  <c:v>41030.0</c:v>
                </c:pt>
                <c:pt idx="699">
                  <c:v>41030.0</c:v>
                </c:pt>
                <c:pt idx="700">
                  <c:v>41030.0</c:v>
                </c:pt>
                <c:pt idx="701">
                  <c:v>41030.0</c:v>
                </c:pt>
                <c:pt idx="702">
                  <c:v>41030.0</c:v>
                </c:pt>
                <c:pt idx="703">
                  <c:v>41030.0</c:v>
                </c:pt>
                <c:pt idx="704">
                  <c:v>41030.0</c:v>
                </c:pt>
                <c:pt idx="705">
                  <c:v>41030.0</c:v>
                </c:pt>
                <c:pt idx="706">
                  <c:v>41000.0</c:v>
                </c:pt>
                <c:pt idx="707">
                  <c:v>41000.0</c:v>
                </c:pt>
                <c:pt idx="708">
                  <c:v>41000.0</c:v>
                </c:pt>
                <c:pt idx="709">
                  <c:v>41000.0</c:v>
                </c:pt>
                <c:pt idx="710">
                  <c:v>41000.0</c:v>
                </c:pt>
                <c:pt idx="711">
                  <c:v>41000.0</c:v>
                </c:pt>
                <c:pt idx="712">
                  <c:v>41000.0</c:v>
                </c:pt>
                <c:pt idx="713">
                  <c:v>41000.0</c:v>
                </c:pt>
                <c:pt idx="714">
                  <c:v>41000.0</c:v>
                </c:pt>
                <c:pt idx="715">
                  <c:v>41000.0</c:v>
                </c:pt>
                <c:pt idx="716">
                  <c:v>41000.0</c:v>
                </c:pt>
                <c:pt idx="717">
                  <c:v>41000.0</c:v>
                </c:pt>
                <c:pt idx="718">
                  <c:v>41000.0</c:v>
                </c:pt>
                <c:pt idx="719">
                  <c:v>41000.0</c:v>
                </c:pt>
                <c:pt idx="720">
                  <c:v>41000.0</c:v>
                </c:pt>
                <c:pt idx="721">
                  <c:v>41000.0</c:v>
                </c:pt>
                <c:pt idx="722">
                  <c:v>41000.0</c:v>
                </c:pt>
                <c:pt idx="723">
                  <c:v>41000.0</c:v>
                </c:pt>
                <c:pt idx="724">
                  <c:v>41000.0</c:v>
                </c:pt>
                <c:pt idx="725">
                  <c:v>41000.0</c:v>
                </c:pt>
                <c:pt idx="726">
                  <c:v>41000.0</c:v>
                </c:pt>
                <c:pt idx="727">
                  <c:v>40969.0</c:v>
                </c:pt>
                <c:pt idx="728">
                  <c:v>40969.0</c:v>
                </c:pt>
                <c:pt idx="729">
                  <c:v>40969.0</c:v>
                </c:pt>
                <c:pt idx="730">
                  <c:v>40969.0</c:v>
                </c:pt>
                <c:pt idx="731">
                  <c:v>40969.0</c:v>
                </c:pt>
                <c:pt idx="732">
                  <c:v>40969.0</c:v>
                </c:pt>
                <c:pt idx="733">
                  <c:v>40969.0</c:v>
                </c:pt>
                <c:pt idx="734">
                  <c:v>40969.0</c:v>
                </c:pt>
                <c:pt idx="735">
                  <c:v>40969.0</c:v>
                </c:pt>
                <c:pt idx="736">
                  <c:v>40969.0</c:v>
                </c:pt>
                <c:pt idx="737">
                  <c:v>40969.0</c:v>
                </c:pt>
                <c:pt idx="738">
                  <c:v>40969.0</c:v>
                </c:pt>
                <c:pt idx="739">
                  <c:v>40969.0</c:v>
                </c:pt>
                <c:pt idx="740">
                  <c:v>40969.0</c:v>
                </c:pt>
                <c:pt idx="741">
                  <c:v>40969.0</c:v>
                </c:pt>
                <c:pt idx="742">
                  <c:v>40969.0</c:v>
                </c:pt>
                <c:pt idx="743">
                  <c:v>40969.0</c:v>
                </c:pt>
                <c:pt idx="744">
                  <c:v>40969.0</c:v>
                </c:pt>
                <c:pt idx="745">
                  <c:v>40969.0</c:v>
                </c:pt>
                <c:pt idx="746">
                  <c:v>40969.0</c:v>
                </c:pt>
                <c:pt idx="747">
                  <c:v>40969.0</c:v>
                </c:pt>
                <c:pt idx="748">
                  <c:v>40969.0</c:v>
                </c:pt>
                <c:pt idx="749">
                  <c:v>40940.0</c:v>
                </c:pt>
                <c:pt idx="750">
                  <c:v>40940.0</c:v>
                </c:pt>
                <c:pt idx="751">
                  <c:v>40940.0</c:v>
                </c:pt>
                <c:pt idx="752">
                  <c:v>40940.0</c:v>
                </c:pt>
                <c:pt idx="753">
                  <c:v>40940.0</c:v>
                </c:pt>
                <c:pt idx="754">
                  <c:v>40940.0</c:v>
                </c:pt>
                <c:pt idx="755">
                  <c:v>40940.0</c:v>
                </c:pt>
                <c:pt idx="756">
                  <c:v>40940.0</c:v>
                </c:pt>
                <c:pt idx="757">
                  <c:v>40940.0</c:v>
                </c:pt>
                <c:pt idx="758">
                  <c:v>40940.0</c:v>
                </c:pt>
                <c:pt idx="759">
                  <c:v>40940.0</c:v>
                </c:pt>
                <c:pt idx="760">
                  <c:v>40940.0</c:v>
                </c:pt>
                <c:pt idx="761">
                  <c:v>40940.0</c:v>
                </c:pt>
                <c:pt idx="762">
                  <c:v>40940.0</c:v>
                </c:pt>
                <c:pt idx="763">
                  <c:v>40940.0</c:v>
                </c:pt>
                <c:pt idx="764">
                  <c:v>40940.0</c:v>
                </c:pt>
                <c:pt idx="765">
                  <c:v>40940.0</c:v>
                </c:pt>
                <c:pt idx="766">
                  <c:v>40940.0</c:v>
                </c:pt>
                <c:pt idx="767">
                  <c:v>40940.0</c:v>
                </c:pt>
                <c:pt idx="768">
                  <c:v>40940.0</c:v>
                </c:pt>
                <c:pt idx="769">
                  <c:v>40940.0</c:v>
                </c:pt>
                <c:pt idx="770">
                  <c:v>40909.0</c:v>
                </c:pt>
                <c:pt idx="771">
                  <c:v>40909.0</c:v>
                </c:pt>
                <c:pt idx="772">
                  <c:v>40909.0</c:v>
                </c:pt>
                <c:pt idx="773">
                  <c:v>40909.0</c:v>
                </c:pt>
                <c:pt idx="774">
                  <c:v>40909.0</c:v>
                </c:pt>
                <c:pt idx="775">
                  <c:v>40909.0</c:v>
                </c:pt>
                <c:pt idx="776">
                  <c:v>40909.0</c:v>
                </c:pt>
                <c:pt idx="777">
                  <c:v>40909.0</c:v>
                </c:pt>
                <c:pt idx="778">
                  <c:v>40909.0</c:v>
                </c:pt>
                <c:pt idx="779">
                  <c:v>40909.0</c:v>
                </c:pt>
                <c:pt idx="780">
                  <c:v>40909.0</c:v>
                </c:pt>
                <c:pt idx="781">
                  <c:v>40909.0</c:v>
                </c:pt>
                <c:pt idx="782">
                  <c:v>40909.0</c:v>
                </c:pt>
                <c:pt idx="783">
                  <c:v>40909.0</c:v>
                </c:pt>
                <c:pt idx="784">
                  <c:v>40909.0</c:v>
                </c:pt>
                <c:pt idx="785">
                  <c:v>40909.0</c:v>
                </c:pt>
                <c:pt idx="786">
                  <c:v>40909.0</c:v>
                </c:pt>
                <c:pt idx="787">
                  <c:v>40909.0</c:v>
                </c:pt>
                <c:pt idx="788">
                  <c:v>40909.0</c:v>
                </c:pt>
                <c:pt idx="789">
                  <c:v>40909.0</c:v>
                </c:pt>
                <c:pt idx="790">
                  <c:v>40909.0</c:v>
                </c:pt>
                <c:pt idx="791">
                  <c:v>40909.0</c:v>
                </c:pt>
                <c:pt idx="792">
                  <c:v>40878.0</c:v>
                </c:pt>
                <c:pt idx="793">
                  <c:v>40878.0</c:v>
                </c:pt>
                <c:pt idx="794">
                  <c:v>40878.0</c:v>
                </c:pt>
                <c:pt idx="795">
                  <c:v>40878.0</c:v>
                </c:pt>
                <c:pt idx="796">
                  <c:v>40878.0</c:v>
                </c:pt>
                <c:pt idx="797">
                  <c:v>40878.0</c:v>
                </c:pt>
                <c:pt idx="798">
                  <c:v>40878.0</c:v>
                </c:pt>
                <c:pt idx="799">
                  <c:v>40878.0</c:v>
                </c:pt>
                <c:pt idx="800">
                  <c:v>40878.0</c:v>
                </c:pt>
                <c:pt idx="801">
                  <c:v>40878.0</c:v>
                </c:pt>
                <c:pt idx="802">
                  <c:v>40878.0</c:v>
                </c:pt>
                <c:pt idx="803">
                  <c:v>40878.0</c:v>
                </c:pt>
                <c:pt idx="804">
                  <c:v>40878.0</c:v>
                </c:pt>
                <c:pt idx="805">
                  <c:v>40878.0</c:v>
                </c:pt>
                <c:pt idx="806">
                  <c:v>40878.0</c:v>
                </c:pt>
                <c:pt idx="807">
                  <c:v>40878.0</c:v>
                </c:pt>
                <c:pt idx="808">
                  <c:v>40878.0</c:v>
                </c:pt>
                <c:pt idx="809">
                  <c:v>40878.0</c:v>
                </c:pt>
                <c:pt idx="810">
                  <c:v>40878.0</c:v>
                </c:pt>
                <c:pt idx="811">
                  <c:v>40878.0</c:v>
                </c:pt>
                <c:pt idx="812">
                  <c:v>40878.0</c:v>
                </c:pt>
                <c:pt idx="813">
                  <c:v>40878.0</c:v>
                </c:pt>
                <c:pt idx="814">
                  <c:v>40848.0</c:v>
                </c:pt>
                <c:pt idx="815">
                  <c:v>40848.0</c:v>
                </c:pt>
                <c:pt idx="816">
                  <c:v>40848.0</c:v>
                </c:pt>
                <c:pt idx="817">
                  <c:v>40848.0</c:v>
                </c:pt>
                <c:pt idx="818">
                  <c:v>40848.0</c:v>
                </c:pt>
                <c:pt idx="819">
                  <c:v>40848.0</c:v>
                </c:pt>
                <c:pt idx="820">
                  <c:v>40848.0</c:v>
                </c:pt>
                <c:pt idx="821">
                  <c:v>40848.0</c:v>
                </c:pt>
                <c:pt idx="822">
                  <c:v>40848.0</c:v>
                </c:pt>
                <c:pt idx="823">
                  <c:v>40848.0</c:v>
                </c:pt>
                <c:pt idx="824">
                  <c:v>40848.0</c:v>
                </c:pt>
                <c:pt idx="825">
                  <c:v>40848.0</c:v>
                </c:pt>
                <c:pt idx="826">
                  <c:v>40848.0</c:v>
                </c:pt>
                <c:pt idx="827">
                  <c:v>40848.0</c:v>
                </c:pt>
                <c:pt idx="828">
                  <c:v>40848.0</c:v>
                </c:pt>
                <c:pt idx="829">
                  <c:v>40848.0</c:v>
                </c:pt>
                <c:pt idx="830">
                  <c:v>40848.0</c:v>
                </c:pt>
                <c:pt idx="831">
                  <c:v>40848.0</c:v>
                </c:pt>
                <c:pt idx="832">
                  <c:v>40848.0</c:v>
                </c:pt>
                <c:pt idx="833">
                  <c:v>40848.0</c:v>
                </c:pt>
                <c:pt idx="834">
                  <c:v>40848.0</c:v>
                </c:pt>
                <c:pt idx="835">
                  <c:v>40848.0</c:v>
                </c:pt>
                <c:pt idx="836">
                  <c:v>40817.0</c:v>
                </c:pt>
                <c:pt idx="837">
                  <c:v>40817.0</c:v>
                </c:pt>
                <c:pt idx="838">
                  <c:v>40817.0</c:v>
                </c:pt>
                <c:pt idx="839">
                  <c:v>40817.0</c:v>
                </c:pt>
                <c:pt idx="840">
                  <c:v>40817.0</c:v>
                </c:pt>
                <c:pt idx="841">
                  <c:v>40817.0</c:v>
                </c:pt>
                <c:pt idx="842">
                  <c:v>40817.0</c:v>
                </c:pt>
                <c:pt idx="843">
                  <c:v>40817.0</c:v>
                </c:pt>
                <c:pt idx="844">
                  <c:v>40817.0</c:v>
                </c:pt>
                <c:pt idx="845">
                  <c:v>40817.0</c:v>
                </c:pt>
                <c:pt idx="846">
                  <c:v>40817.0</c:v>
                </c:pt>
                <c:pt idx="847">
                  <c:v>40817.0</c:v>
                </c:pt>
                <c:pt idx="848">
                  <c:v>40817.0</c:v>
                </c:pt>
                <c:pt idx="849">
                  <c:v>40817.0</c:v>
                </c:pt>
                <c:pt idx="850">
                  <c:v>40817.0</c:v>
                </c:pt>
                <c:pt idx="851">
                  <c:v>40817.0</c:v>
                </c:pt>
                <c:pt idx="852">
                  <c:v>40817.0</c:v>
                </c:pt>
                <c:pt idx="853">
                  <c:v>40817.0</c:v>
                </c:pt>
                <c:pt idx="854">
                  <c:v>40817.0</c:v>
                </c:pt>
                <c:pt idx="855">
                  <c:v>40817.0</c:v>
                </c:pt>
                <c:pt idx="856">
                  <c:v>40817.0</c:v>
                </c:pt>
                <c:pt idx="857">
                  <c:v>40787.0</c:v>
                </c:pt>
                <c:pt idx="858">
                  <c:v>40787.0</c:v>
                </c:pt>
                <c:pt idx="859">
                  <c:v>40787.0</c:v>
                </c:pt>
                <c:pt idx="860">
                  <c:v>40787.0</c:v>
                </c:pt>
                <c:pt idx="861">
                  <c:v>40787.0</c:v>
                </c:pt>
                <c:pt idx="862">
                  <c:v>40787.0</c:v>
                </c:pt>
                <c:pt idx="863">
                  <c:v>40787.0</c:v>
                </c:pt>
                <c:pt idx="864">
                  <c:v>40787.0</c:v>
                </c:pt>
                <c:pt idx="865">
                  <c:v>40787.0</c:v>
                </c:pt>
                <c:pt idx="866">
                  <c:v>40787.0</c:v>
                </c:pt>
                <c:pt idx="867">
                  <c:v>40787.0</c:v>
                </c:pt>
                <c:pt idx="868">
                  <c:v>40787.0</c:v>
                </c:pt>
                <c:pt idx="869">
                  <c:v>40787.0</c:v>
                </c:pt>
                <c:pt idx="870">
                  <c:v>40787.0</c:v>
                </c:pt>
                <c:pt idx="871">
                  <c:v>40787.0</c:v>
                </c:pt>
                <c:pt idx="872">
                  <c:v>40787.0</c:v>
                </c:pt>
                <c:pt idx="873">
                  <c:v>40787.0</c:v>
                </c:pt>
                <c:pt idx="874">
                  <c:v>40787.0</c:v>
                </c:pt>
                <c:pt idx="875">
                  <c:v>40787.0</c:v>
                </c:pt>
                <c:pt idx="876">
                  <c:v>40787.0</c:v>
                </c:pt>
                <c:pt idx="877">
                  <c:v>40787.0</c:v>
                </c:pt>
                <c:pt idx="878">
                  <c:v>40787.0</c:v>
                </c:pt>
                <c:pt idx="879">
                  <c:v>40756.0</c:v>
                </c:pt>
                <c:pt idx="880">
                  <c:v>40756.0</c:v>
                </c:pt>
                <c:pt idx="881">
                  <c:v>40756.0</c:v>
                </c:pt>
                <c:pt idx="882">
                  <c:v>40756.0</c:v>
                </c:pt>
                <c:pt idx="883">
                  <c:v>40756.0</c:v>
                </c:pt>
                <c:pt idx="884">
                  <c:v>40756.0</c:v>
                </c:pt>
                <c:pt idx="885">
                  <c:v>40756.0</c:v>
                </c:pt>
                <c:pt idx="886">
                  <c:v>40756.0</c:v>
                </c:pt>
                <c:pt idx="887">
                  <c:v>40756.0</c:v>
                </c:pt>
                <c:pt idx="888">
                  <c:v>40756.0</c:v>
                </c:pt>
                <c:pt idx="889">
                  <c:v>40756.0</c:v>
                </c:pt>
                <c:pt idx="890">
                  <c:v>40756.0</c:v>
                </c:pt>
                <c:pt idx="891">
                  <c:v>40756.0</c:v>
                </c:pt>
                <c:pt idx="892">
                  <c:v>40756.0</c:v>
                </c:pt>
                <c:pt idx="893">
                  <c:v>40756.0</c:v>
                </c:pt>
                <c:pt idx="894">
                  <c:v>40756.0</c:v>
                </c:pt>
                <c:pt idx="895">
                  <c:v>40756.0</c:v>
                </c:pt>
                <c:pt idx="896">
                  <c:v>40756.0</c:v>
                </c:pt>
                <c:pt idx="897">
                  <c:v>40756.0</c:v>
                </c:pt>
                <c:pt idx="898">
                  <c:v>40756.0</c:v>
                </c:pt>
                <c:pt idx="899">
                  <c:v>40756.0</c:v>
                </c:pt>
                <c:pt idx="900">
                  <c:v>40756.0</c:v>
                </c:pt>
                <c:pt idx="901">
                  <c:v>40756.0</c:v>
                </c:pt>
                <c:pt idx="902">
                  <c:v>40725.0</c:v>
                </c:pt>
                <c:pt idx="903">
                  <c:v>40725.0</c:v>
                </c:pt>
                <c:pt idx="904">
                  <c:v>40725.0</c:v>
                </c:pt>
                <c:pt idx="905">
                  <c:v>40725.0</c:v>
                </c:pt>
                <c:pt idx="906">
                  <c:v>40725.0</c:v>
                </c:pt>
                <c:pt idx="907">
                  <c:v>40725.0</c:v>
                </c:pt>
                <c:pt idx="908">
                  <c:v>40725.0</c:v>
                </c:pt>
                <c:pt idx="909">
                  <c:v>40725.0</c:v>
                </c:pt>
                <c:pt idx="910">
                  <c:v>40725.0</c:v>
                </c:pt>
                <c:pt idx="911">
                  <c:v>40725.0</c:v>
                </c:pt>
                <c:pt idx="912">
                  <c:v>40725.0</c:v>
                </c:pt>
                <c:pt idx="913">
                  <c:v>40725.0</c:v>
                </c:pt>
                <c:pt idx="914">
                  <c:v>40725.0</c:v>
                </c:pt>
                <c:pt idx="915">
                  <c:v>40725.0</c:v>
                </c:pt>
                <c:pt idx="916">
                  <c:v>40725.0</c:v>
                </c:pt>
                <c:pt idx="917">
                  <c:v>40725.0</c:v>
                </c:pt>
                <c:pt idx="918">
                  <c:v>40725.0</c:v>
                </c:pt>
                <c:pt idx="919">
                  <c:v>40725.0</c:v>
                </c:pt>
                <c:pt idx="920">
                  <c:v>40725.0</c:v>
                </c:pt>
                <c:pt idx="921">
                  <c:v>40725.0</c:v>
                </c:pt>
                <c:pt idx="922">
                  <c:v>40725.0</c:v>
                </c:pt>
                <c:pt idx="923">
                  <c:v>40695.0</c:v>
                </c:pt>
                <c:pt idx="924">
                  <c:v>40695.0</c:v>
                </c:pt>
                <c:pt idx="925">
                  <c:v>40695.0</c:v>
                </c:pt>
                <c:pt idx="926">
                  <c:v>40695.0</c:v>
                </c:pt>
                <c:pt idx="927">
                  <c:v>40695.0</c:v>
                </c:pt>
                <c:pt idx="928">
                  <c:v>40695.0</c:v>
                </c:pt>
                <c:pt idx="929">
                  <c:v>40695.0</c:v>
                </c:pt>
                <c:pt idx="930">
                  <c:v>40695.0</c:v>
                </c:pt>
                <c:pt idx="931">
                  <c:v>40695.0</c:v>
                </c:pt>
                <c:pt idx="932">
                  <c:v>40695.0</c:v>
                </c:pt>
                <c:pt idx="933">
                  <c:v>40695.0</c:v>
                </c:pt>
                <c:pt idx="934">
                  <c:v>40695.0</c:v>
                </c:pt>
                <c:pt idx="935">
                  <c:v>40695.0</c:v>
                </c:pt>
                <c:pt idx="936">
                  <c:v>40695.0</c:v>
                </c:pt>
                <c:pt idx="937">
                  <c:v>40695.0</c:v>
                </c:pt>
                <c:pt idx="938">
                  <c:v>40695.0</c:v>
                </c:pt>
                <c:pt idx="939">
                  <c:v>40695.0</c:v>
                </c:pt>
                <c:pt idx="940">
                  <c:v>40695.0</c:v>
                </c:pt>
                <c:pt idx="941">
                  <c:v>40695.0</c:v>
                </c:pt>
                <c:pt idx="942">
                  <c:v>40695.0</c:v>
                </c:pt>
                <c:pt idx="943">
                  <c:v>40695.0</c:v>
                </c:pt>
                <c:pt idx="944">
                  <c:v>40695.0</c:v>
                </c:pt>
                <c:pt idx="945">
                  <c:v>40664.0</c:v>
                </c:pt>
                <c:pt idx="946">
                  <c:v>40664.0</c:v>
                </c:pt>
                <c:pt idx="947">
                  <c:v>40664.0</c:v>
                </c:pt>
                <c:pt idx="948">
                  <c:v>40664.0</c:v>
                </c:pt>
                <c:pt idx="949">
                  <c:v>40664.0</c:v>
                </c:pt>
                <c:pt idx="950">
                  <c:v>40664.0</c:v>
                </c:pt>
                <c:pt idx="951">
                  <c:v>40664.0</c:v>
                </c:pt>
                <c:pt idx="952">
                  <c:v>40664.0</c:v>
                </c:pt>
                <c:pt idx="953">
                  <c:v>40664.0</c:v>
                </c:pt>
                <c:pt idx="954">
                  <c:v>40664.0</c:v>
                </c:pt>
                <c:pt idx="955">
                  <c:v>40664.0</c:v>
                </c:pt>
                <c:pt idx="956">
                  <c:v>40664.0</c:v>
                </c:pt>
                <c:pt idx="957">
                  <c:v>40664.0</c:v>
                </c:pt>
                <c:pt idx="958">
                  <c:v>40664.0</c:v>
                </c:pt>
                <c:pt idx="959">
                  <c:v>40664.0</c:v>
                </c:pt>
                <c:pt idx="960">
                  <c:v>40664.0</c:v>
                </c:pt>
                <c:pt idx="961">
                  <c:v>40664.0</c:v>
                </c:pt>
                <c:pt idx="962">
                  <c:v>40664.0</c:v>
                </c:pt>
                <c:pt idx="963">
                  <c:v>40664.0</c:v>
                </c:pt>
                <c:pt idx="964">
                  <c:v>40664.0</c:v>
                </c:pt>
                <c:pt idx="965">
                  <c:v>40664.0</c:v>
                </c:pt>
                <c:pt idx="966">
                  <c:v>40664.0</c:v>
                </c:pt>
                <c:pt idx="967">
                  <c:v>40634.0</c:v>
                </c:pt>
                <c:pt idx="968">
                  <c:v>40634.0</c:v>
                </c:pt>
                <c:pt idx="969">
                  <c:v>40634.0</c:v>
                </c:pt>
                <c:pt idx="970">
                  <c:v>40634.0</c:v>
                </c:pt>
                <c:pt idx="971">
                  <c:v>40634.0</c:v>
                </c:pt>
                <c:pt idx="972">
                  <c:v>40634.0</c:v>
                </c:pt>
                <c:pt idx="973">
                  <c:v>40634.0</c:v>
                </c:pt>
                <c:pt idx="974">
                  <c:v>40634.0</c:v>
                </c:pt>
                <c:pt idx="975">
                  <c:v>40634.0</c:v>
                </c:pt>
                <c:pt idx="976">
                  <c:v>40634.0</c:v>
                </c:pt>
                <c:pt idx="977">
                  <c:v>40634.0</c:v>
                </c:pt>
                <c:pt idx="978">
                  <c:v>40634.0</c:v>
                </c:pt>
                <c:pt idx="979">
                  <c:v>40634.0</c:v>
                </c:pt>
                <c:pt idx="980">
                  <c:v>40634.0</c:v>
                </c:pt>
                <c:pt idx="981">
                  <c:v>40634.0</c:v>
                </c:pt>
                <c:pt idx="982">
                  <c:v>40634.0</c:v>
                </c:pt>
                <c:pt idx="983">
                  <c:v>40634.0</c:v>
                </c:pt>
                <c:pt idx="984">
                  <c:v>40634.0</c:v>
                </c:pt>
                <c:pt idx="985">
                  <c:v>40634.0</c:v>
                </c:pt>
                <c:pt idx="986">
                  <c:v>40634.0</c:v>
                </c:pt>
                <c:pt idx="987">
                  <c:v>40634.0</c:v>
                </c:pt>
                <c:pt idx="988">
                  <c:v>40603.0</c:v>
                </c:pt>
                <c:pt idx="989">
                  <c:v>40603.0</c:v>
                </c:pt>
                <c:pt idx="990">
                  <c:v>40603.0</c:v>
                </c:pt>
                <c:pt idx="991">
                  <c:v>40603.0</c:v>
                </c:pt>
                <c:pt idx="992">
                  <c:v>40603.0</c:v>
                </c:pt>
                <c:pt idx="993">
                  <c:v>40603.0</c:v>
                </c:pt>
                <c:pt idx="994">
                  <c:v>40603.0</c:v>
                </c:pt>
                <c:pt idx="995">
                  <c:v>40603.0</c:v>
                </c:pt>
                <c:pt idx="996">
                  <c:v>40603.0</c:v>
                </c:pt>
                <c:pt idx="997">
                  <c:v>40603.0</c:v>
                </c:pt>
                <c:pt idx="998">
                  <c:v>40603.0</c:v>
                </c:pt>
                <c:pt idx="999">
                  <c:v>40603.0</c:v>
                </c:pt>
                <c:pt idx="1000">
                  <c:v>40603.0</c:v>
                </c:pt>
                <c:pt idx="1001">
                  <c:v>40603.0</c:v>
                </c:pt>
                <c:pt idx="1002">
                  <c:v>40603.0</c:v>
                </c:pt>
                <c:pt idx="1003">
                  <c:v>40603.0</c:v>
                </c:pt>
                <c:pt idx="1004">
                  <c:v>40603.0</c:v>
                </c:pt>
                <c:pt idx="1005">
                  <c:v>40603.0</c:v>
                </c:pt>
                <c:pt idx="1006">
                  <c:v>40603.0</c:v>
                </c:pt>
                <c:pt idx="1007">
                  <c:v>40603.0</c:v>
                </c:pt>
                <c:pt idx="1008">
                  <c:v>40603.0</c:v>
                </c:pt>
                <c:pt idx="1009">
                  <c:v>40603.0</c:v>
                </c:pt>
                <c:pt idx="1010">
                  <c:v>40603.0</c:v>
                </c:pt>
                <c:pt idx="1011">
                  <c:v>40575.0</c:v>
                </c:pt>
                <c:pt idx="1012">
                  <c:v>40575.0</c:v>
                </c:pt>
                <c:pt idx="1013">
                  <c:v>40575.0</c:v>
                </c:pt>
                <c:pt idx="1014">
                  <c:v>40575.0</c:v>
                </c:pt>
                <c:pt idx="1015">
                  <c:v>40575.0</c:v>
                </c:pt>
                <c:pt idx="1016">
                  <c:v>40575.0</c:v>
                </c:pt>
                <c:pt idx="1017">
                  <c:v>40575.0</c:v>
                </c:pt>
                <c:pt idx="1018">
                  <c:v>40575.0</c:v>
                </c:pt>
                <c:pt idx="1019">
                  <c:v>40575.0</c:v>
                </c:pt>
                <c:pt idx="1020">
                  <c:v>40575.0</c:v>
                </c:pt>
                <c:pt idx="1021">
                  <c:v>40575.0</c:v>
                </c:pt>
                <c:pt idx="1022">
                  <c:v>40575.0</c:v>
                </c:pt>
                <c:pt idx="1023">
                  <c:v>40575.0</c:v>
                </c:pt>
                <c:pt idx="1024">
                  <c:v>40575.0</c:v>
                </c:pt>
                <c:pt idx="1025">
                  <c:v>40575.0</c:v>
                </c:pt>
                <c:pt idx="1026">
                  <c:v>40575.0</c:v>
                </c:pt>
                <c:pt idx="1027">
                  <c:v>40575.0</c:v>
                </c:pt>
                <c:pt idx="1028">
                  <c:v>40575.0</c:v>
                </c:pt>
                <c:pt idx="1029">
                  <c:v>40575.0</c:v>
                </c:pt>
                <c:pt idx="1030">
                  <c:v>40575.0</c:v>
                </c:pt>
                <c:pt idx="1031">
                  <c:v>40544.0</c:v>
                </c:pt>
                <c:pt idx="1032">
                  <c:v>40544.0</c:v>
                </c:pt>
                <c:pt idx="1033">
                  <c:v>40544.0</c:v>
                </c:pt>
                <c:pt idx="1034">
                  <c:v>40544.0</c:v>
                </c:pt>
                <c:pt idx="1035">
                  <c:v>40544.0</c:v>
                </c:pt>
                <c:pt idx="1036">
                  <c:v>40544.0</c:v>
                </c:pt>
                <c:pt idx="1037">
                  <c:v>40544.0</c:v>
                </c:pt>
                <c:pt idx="1038">
                  <c:v>40544.0</c:v>
                </c:pt>
                <c:pt idx="1039">
                  <c:v>40544.0</c:v>
                </c:pt>
                <c:pt idx="1040">
                  <c:v>40544.0</c:v>
                </c:pt>
                <c:pt idx="1041">
                  <c:v>40544.0</c:v>
                </c:pt>
                <c:pt idx="1042">
                  <c:v>40544.0</c:v>
                </c:pt>
                <c:pt idx="1043">
                  <c:v>40544.0</c:v>
                </c:pt>
                <c:pt idx="1044">
                  <c:v>40544.0</c:v>
                </c:pt>
                <c:pt idx="1045">
                  <c:v>40544.0</c:v>
                </c:pt>
                <c:pt idx="1046">
                  <c:v>40544.0</c:v>
                </c:pt>
                <c:pt idx="1047">
                  <c:v>40544.0</c:v>
                </c:pt>
                <c:pt idx="1048">
                  <c:v>40544.0</c:v>
                </c:pt>
                <c:pt idx="1049">
                  <c:v>40544.0</c:v>
                </c:pt>
                <c:pt idx="1050">
                  <c:v>40544.0</c:v>
                </c:pt>
                <c:pt idx="1051">
                  <c:v>40544.0</c:v>
                </c:pt>
                <c:pt idx="1052">
                  <c:v>40513.0</c:v>
                </c:pt>
                <c:pt idx="1053">
                  <c:v>40513.0</c:v>
                </c:pt>
                <c:pt idx="1054">
                  <c:v>40513.0</c:v>
                </c:pt>
                <c:pt idx="1055">
                  <c:v>40513.0</c:v>
                </c:pt>
                <c:pt idx="1056">
                  <c:v>40513.0</c:v>
                </c:pt>
                <c:pt idx="1057">
                  <c:v>40513.0</c:v>
                </c:pt>
                <c:pt idx="1058">
                  <c:v>40513.0</c:v>
                </c:pt>
                <c:pt idx="1059">
                  <c:v>40513.0</c:v>
                </c:pt>
                <c:pt idx="1060">
                  <c:v>40513.0</c:v>
                </c:pt>
                <c:pt idx="1061">
                  <c:v>40513.0</c:v>
                </c:pt>
                <c:pt idx="1062">
                  <c:v>40513.0</c:v>
                </c:pt>
                <c:pt idx="1063">
                  <c:v>40513.0</c:v>
                </c:pt>
                <c:pt idx="1064">
                  <c:v>40513.0</c:v>
                </c:pt>
                <c:pt idx="1065">
                  <c:v>40513.0</c:v>
                </c:pt>
                <c:pt idx="1066">
                  <c:v>40513.0</c:v>
                </c:pt>
                <c:pt idx="1067">
                  <c:v>40513.0</c:v>
                </c:pt>
                <c:pt idx="1068">
                  <c:v>40513.0</c:v>
                </c:pt>
                <c:pt idx="1069">
                  <c:v>40513.0</c:v>
                </c:pt>
                <c:pt idx="1070">
                  <c:v>40513.0</c:v>
                </c:pt>
                <c:pt idx="1071">
                  <c:v>40513.0</c:v>
                </c:pt>
                <c:pt idx="1072">
                  <c:v>40513.0</c:v>
                </c:pt>
                <c:pt idx="1073">
                  <c:v>40513.0</c:v>
                </c:pt>
                <c:pt idx="1074">
                  <c:v>40513.0</c:v>
                </c:pt>
                <c:pt idx="1075">
                  <c:v>40483.0</c:v>
                </c:pt>
                <c:pt idx="1076">
                  <c:v>40483.0</c:v>
                </c:pt>
                <c:pt idx="1077">
                  <c:v>40483.0</c:v>
                </c:pt>
                <c:pt idx="1078">
                  <c:v>40483.0</c:v>
                </c:pt>
                <c:pt idx="1079">
                  <c:v>40483.0</c:v>
                </c:pt>
                <c:pt idx="1080">
                  <c:v>40483.0</c:v>
                </c:pt>
                <c:pt idx="1081">
                  <c:v>40483.0</c:v>
                </c:pt>
                <c:pt idx="1082">
                  <c:v>40483.0</c:v>
                </c:pt>
                <c:pt idx="1083">
                  <c:v>40483.0</c:v>
                </c:pt>
                <c:pt idx="1084">
                  <c:v>40483.0</c:v>
                </c:pt>
                <c:pt idx="1085">
                  <c:v>40483.0</c:v>
                </c:pt>
                <c:pt idx="1086">
                  <c:v>40483.0</c:v>
                </c:pt>
                <c:pt idx="1087">
                  <c:v>40483.0</c:v>
                </c:pt>
                <c:pt idx="1088">
                  <c:v>40483.0</c:v>
                </c:pt>
                <c:pt idx="1089">
                  <c:v>40483.0</c:v>
                </c:pt>
                <c:pt idx="1090">
                  <c:v>40483.0</c:v>
                </c:pt>
                <c:pt idx="1091">
                  <c:v>40483.0</c:v>
                </c:pt>
                <c:pt idx="1092">
                  <c:v>40483.0</c:v>
                </c:pt>
                <c:pt idx="1093">
                  <c:v>40483.0</c:v>
                </c:pt>
                <c:pt idx="1094">
                  <c:v>40483.0</c:v>
                </c:pt>
                <c:pt idx="1095">
                  <c:v>40483.0</c:v>
                </c:pt>
                <c:pt idx="1096">
                  <c:v>40483.0</c:v>
                </c:pt>
                <c:pt idx="1097">
                  <c:v>40452.0</c:v>
                </c:pt>
                <c:pt idx="1098">
                  <c:v>40452.0</c:v>
                </c:pt>
                <c:pt idx="1099">
                  <c:v>40452.0</c:v>
                </c:pt>
                <c:pt idx="1100">
                  <c:v>40452.0</c:v>
                </c:pt>
                <c:pt idx="1101">
                  <c:v>40452.0</c:v>
                </c:pt>
                <c:pt idx="1102">
                  <c:v>40452.0</c:v>
                </c:pt>
                <c:pt idx="1103">
                  <c:v>40452.0</c:v>
                </c:pt>
                <c:pt idx="1104">
                  <c:v>40452.0</c:v>
                </c:pt>
                <c:pt idx="1105">
                  <c:v>40452.0</c:v>
                </c:pt>
                <c:pt idx="1106">
                  <c:v>40452.0</c:v>
                </c:pt>
                <c:pt idx="1107">
                  <c:v>40452.0</c:v>
                </c:pt>
                <c:pt idx="1108">
                  <c:v>40452.0</c:v>
                </c:pt>
                <c:pt idx="1109">
                  <c:v>40452.0</c:v>
                </c:pt>
                <c:pt idx="1110">
                  <c:v>40452.0</c:v>
                </c:pt>
                <c:pt idx="1111">
                  <c:v>40452.0</c:v>
                </c:pt>
                <c:pt idx="1112">
                  <c:v>40452.0</c:v>
                </c:pt>
                <c:pt idx="1113">
                  <c:v>40452.0</c:v>
                </c:pt>
                <c:pt idx="1114">
                  <c:v>40452.0</c:v>
                </c:pt>
                <c:pt idx="1115">
                  <c:v>40452.0</c:v>
                </c:pt>
                <c:pt idx="1116">
                  <c:v>40452.0</c:v>
                </c:pt>
                <c:pt idx="1117">
                  <c:v>40452.0</c:v>
                </c:pt>
                <c:pt idx="1118">
                  <c:v>40422.0</c:v>
                </c:pt>
                <c:pt idx="1119">
                  <c:v>40422.0</c:v>
                </c:pt>
                <c:pt idx="1120">
                  <c:v>40422.0</c:v>
                </c:pt>
                <c:pt idx="1121">
                  <c:v>40422.0</c:v>
                </c:pt>
                <c:pt idx="1122">
                  <c:v>40422.0</c:v>
                </c:pt>
                <c:pt idx="1123">
                  <c:v>40422.0</c:v>
                </c:pt>
                <c:pt idx="1124">
                  <c:v>40422.0</c:v>
                </c:pt>
                <c:pt idx="1125">
                  <c:v>40422.0</c:v>
                </c:pt>
                <c:pt idx="1126">
                  <c:v>40422.0</c:v>
                </c:pt>
                <c:pt idx="1127">
                  <c:v>40422.0</c:v>
                </c:pt>
                <c:pt idx="1128">
                  <c:v>40422.0</c:v>
                </c:pt>
                <c:pt idx="1129">
                  <c:v>40422.0</c:v>
                </c:pt>
                <c:pt idx="1130">
                  <c:v>40422.0</c:v>
                </c:pt>
                <c:pt idx="1131">
                  <c:v>40422.0</c:v>
                </c:pt>
                <c:pt idx="1132">
                  <c:v>40422.0</c:v>
                </c:pt>
                <c:pt idx="1133">
                  <c:v>40422.0</c:v>
                </c:pt>
                <c:pt idx="1134">
                  <c:v>40422.0</c:v>
                </c:pt>
                <c:pt idx="1135">
                  <c:v>40422.0</c:v>
                </c:pt>
                <c:pt idx="1136">
                  <c:v>40422.0</c:v>
                </c:pt>
                <c:pt idx="1137">
                  <c:v>40422.0</c:v>
                </c:pt>
                <c:pt idx="1138">
                  <c:v>40422.0</c:v>
                </c:pt>
                <c:pt idx="1139">
                  <c:v>40422.0</c:v>
                </c:pt>
                <c:pt idx="1140">
                  <c:v>40391.0</c:v>
                </c:pt>
                <c:pt idx="1141">
                  <c:v>40391.0</c:v>
                </c:pt>
                <c:pt idx="1142">
                  <c:v>40391.0</c:v>
                </c:pt>
                <c:pt idx="1143">
                  <c:v>40391.0</c:v>
                </c:pt>
                <c:pt idx="1144">
                  <c:v>40391.0</c:v>
                </c:pt>
                <c:pt idx="1145">
                  <c:v>40391.0</c:v>
                </c:pt>
                <c:pt idx="1146">
                  <c:v>40391.0</c:v>
                </c:pt>
                <c:pt idx="1147">
                  <c:v>40391.0</c:v>
                </c:pt>
                <c:pt idx="1148">
                  <c:v>40391.0</c:v>
                </c:pt>
                <c:pt idx="1149">
                  <c:v>40391.0</c:v>
                </c:pt>
                <c:pt idx="1150">
                  <c:v>40391.0</c:v>
                </c:pt>
                <c:pt idx="1151">
                  <c:v>40391.0</c:v>
                </c:pt>
                <c:pt idx="1152">
                  <c:v>40391.0</c:v>
                </c:pt>
                <c:pt idx="1153">
                  <c:v>40391.0</c:v>
                </c:pt>
                <c:pt idx="1154">
                  <c:v>40391.0</c:v>
                </c:pt>
                <c:pt idx="1155">
                  <c:v>40391.0</c:v>
                </c:pt>
                <c:pt idx="1156">
                  <c:v>40391.0</c:v>
                </c:pt>
                <c:pt idx="1157">
                  <c:v>40391.0</c:v>
                </c:pt>
                <c:pt idx="1158">
                  <c:v>40391.0</c:v>
                </c:pt>
                <c:pt idx="1159">
                  <c:v>40391.0</c:v>
                </c:pt>
                <c:pt idx="1160">
                  <c:v>40391.0</c:v>
                </c:pt>
                <c:pt idx="1161">
                  <c:v>40391.0</c:v>
                </c:pt>
                <c:pt idx="1162">
                  <c:v>40360.0</c:v>
                </c:pt>
                <c:pt idx="1163">
                  <c:v>40360.0</c:v>
                </c:pt>
                <c:pt idx="1164">
                  <c:v>40360.0</c:v>
                </c:pt>
                <c:pt idx="1165">
                  <c:v>40360.0</c:v>
                </c:pt>
                <c:pt idx="1166">
                  <c:v>40360.0</c:v>
                </c:pt>
                <c:pt idx="1167">
                  <c:v>40360.0</c:v>
                </c:pt>
                <c:pt idx="1168">
                  <c:v>40360.0</c:v>
                </c:pt>
                <c:pt idx="1169">
                  <c:v>40360.0</c:v>
                </c:pt>
                <c:pt idx="1170">
                  <c:v>40360.0</c:v>
                </c:pt>
                <c:pt idx="1171">
                  <c:v>40360.0</c:v>
                </c:pt>
                <c:pt idx="1172">
                  <c:v>40360.0</c:v>
                </c:pt>
                <c:pt idx="1173">
                  <c:v>40360.0</c:v>
                </c:pt>
                <c:pt idx="1174">
                  <c:v>40360.0</c:v>
                </c:pt>
                <c:pt idx="1175">
                  <c:v>40360.0</c:v>
                </c:pt>
                <c:pt idx="1176">
                  <c:v>40360.0</c:v>
                </c:pt>
                <c:pt idx="1177">
                  <c:v>40360.0</c:v>
                </c:pt>
                <c:pt idx="1178">
                  <c:v>40360.0</c:v>
                </c:pt>
                <c:pt idx="1179">
                  <c:v>40360.0</c:v>
                </c:pt>
                <c:pt idx="1180">
                  <c:v>40360.0</c:v>
                </c:pt>
                <c:pt idx="1181">
                  <c:v>40360.0</c:v>
                </c:pt>
                <c:pt idx="1182">
                  <c:v>40360.0</c:v>
                </c:pt>
                <c:pt idx="1183">
                  <c:v>40360.0</c:v>
                </c:pt>
                <c:pt idx="1184">
                  <c:v>40330.0</c:v>
                </c:pt>
                <c:pt idx="1185">
                  <c:v>40330.0</c:v>
                </c:pt>
                <c:pt idx="1186">
                  <c:v>40330.0</c:v>
                </c:pt>
                <c:pt idx="1187">
                  <c:v>40330.0</c:v>
                </c:pt>
                <c:pt idx="1188">
                  <c:v>40330.0</c:v>
                </c:pt>
                <c:pt idx="1189">
                  <c:v>40330.0</c:v>
                </c:pt>
                <c:pt idx="1190">
                  <c:v>40330.0</c:v>
                </c:pt>
                <c:pt idx="1191">
                  <c:v>40330.0</c:v>
                </c:pt>
                <c:pt idx="1192">
                  <c:v>40330.0</c:v>
                </c:pt>
                <c:pt idx="1193">
                  <c:v>40330.0</c:v>
                </c:pt>
                <c:pt idx="1194">
                  <c:v>40330.0</c:v>
                </c:pt>
                <c:pt idx="1195">
                  <c:v>40330.0</c:v>
                </c:pt>
                <c:pt idx="1196">
                  <c:v>40330.0</c:v>
                </c:pt>
                <c:pt idx="1197">
                  <c:v>40330.0</c:v>
                </c:pt>
                <c:pt idx="1198">
                  <c:v>40330.0</c:v>
                </c:pt>
                <c:pt idx="1199">
                  <c:v>40330.0</c:v>
                </c:pt>
                <c:pt idx="1200">
                  <c:v>40330.0</c:v>
                </c:pt>
                <c:pt idx="1201">
                  <c:v>40330.0</c:v>
                </c:pt>
                <c:pt idx="1202">
                  <c:v>40330.0</c:v>
                </c:pt>
                <c:pt idx="1203">
                  <c:v>40330.0</c:v>
                </c:pt>
                <c:pt idx="1204">
                  <c:v>40330.0</c:v>
                </c:pt>
                <c:pt idx="1205">
                  <c:v>40330.0</c:v>
                </c:pt>
                <c:pt idx="1206">
                  <c:v>40299.0</c:v>
                </c:pt>
                <c:pt idx="1207">
                  <c:v>40299.0</c:v>
                </c:pt>
                <c:pt idx="1208">
                  <c:v>40299.0</c:v>
                </c:pt>
                <c:pt idx="1209">
                  <c:v>40299.0</c:v>
                </c:pt>
                <c:pt idx="1210">
                  <c:v>40299.0</c:v>
                </c:pt>
                <c:pt idx="1211">
                  <c:v>40299.0</c:v>
                </c:pt>
                <c:pt idx="1212">
                  <c:v>40299.0</c:v>
                </c:pt>
                <c:pt idx="1213">
                  <c:v>40299.0</c:v>
                </c:pt>
                <c:pt idx="1214">
                  <c:v>40299.0</c:v>
                </c:pt>
                <c:pt idx="1215">
                  <c:v>40299.0</c:v>
                </c:pt>
                <c:pt idx="1216">
                  <c:v>40299.0</c:v>
                </c:pt>
                <c:pt idx="1217">
                  <c:v>40299.0</c:v>
                </c:pt>
                <c:pt idx="1218">
                  <c:v>40299.0</c:v>
                </c:pt>
                <c:pt idx="1219">
                  <c:v>40299.0</c:v>
                </c:pt>
                <c:pt idx="1220">
                  <c:v>40299.0</c:v>
                </c:pt>
                <c:pt idx="1221">
                  <c:v>40299.0</c:v>
                </c:pt>
                <c:pt idx="1222">
                  <c:v>40299.0</c:v>
                </c:pt>
                <c:pt idx="1223">
                  <c:v>40299.0</c:v>
                </c:pt>
                <c:pt idx="1224">
                  <c:v>40299.0</c:v>
                </c:pt>
                <c:pt idx="1225">
                  <c:v>40299.0</c:v>
                </c:pt>
                <c:pt idx="1226">
                  <c:v>40299.0</c:v>
                </c:pt>
                <c:pt idx="1227">
                  <c:v>40269.0</c:v>
                </c:pt>
                <c:pt idx="1228">
                  <c:v>40269.0</c:v>
                </c:pt>
                <c:pt idx="1229">
                  <c:v>40269.0</c:v>
                </c:pt>
                <c:pt idx="1230">
                  <c:v>40269.0</c:v>
                </c:pt>
                <c:pt idx="1231">
                  <c:v>40269.0</c:v>
                </c:pt>
                <c:pt idx="1232">
                  <c:v>40269.0</c:v>
                </c:pt>
                <c:pt idx="1233">
                  <c:v>40269.0</c:v>
                </c:pt>
                <c:pt idx="1234">
                  <c:v>40269.0</c:v>
                </c:pt>
                <c:pt idx="1235">
                  <c:v>40269.0</c:v>
                </c:pt>
                <c:pt idx="1236">
                  <c:v>40269.0</c:v>
                </c:pt>
                <c:pt idx="1237">
                  <c:v>40269.0</c:v>
                </c:pt>
                <c:pt idx="1238">
                  <c:v>40269.0</c:v>
                </c:pt>
                <c:pt idx="1239">
                  <c:v>40269.0</c:v>
                </c:pt>
                <c:pt idx="1240">
                  <c:v>40269.0</c:v>
                </c:pt>
                <c:pt idx="1241">
                  <c:v>40269.0</c:v>
                </c:pt>
                <c:pt idx="1242">
                  <c:v>40269.0</c:v>
                </c:pt>
                <c:pt idx="1243">
                  <c:v>40269.0</c:v>
                </c:pt>
                <c:pt idx="1244">
                  <c:v>40269.0</c:v>
                </c:pt>
                <c:pt idx="1245">
                  <c:v>40269.0</c:v>
                </c:pt>
                <c:pt idx="1246">
                  <c:v>40269.0</c:v>
                </c:pt>
                <c:pt idx="1247">
                  <c:v>40269.0</c:v>
                </c:pt>
                <c:pt idx="1248">
                  <c:v>40238.0</c:v>
                </c:pt>
                <c:pt idx="1249">
                  <c:v>40238.0</c:v>
                </c:pt>
                <c:pt idx="1250">
                  <c:v>40238.0</c:v>
                </c:pt>
                <c:pt idx="1251">
                  <c:v>40238.0</c:v>
                </c:pt>
                <c:pt idx="1252">
                  <c:v>40238.0</c:v>
                </c:pt>
                <c:pt idx="1253">
                  <c:v>40238.0</c:v>
                </c:pt>
                <c:pt idx="1254">
                  <c:v>40238.0</c:v>
                </c:pt>
                <c:pt idx="1255">
                  <c:v>40238.0</c:v>
                </c:pt>
                <c:pt idx="1256">
                  <c:v>40238.0</c:v>
                </c:pt>
                <c:pt idx="1257">
                  <c:v>40238.0</c:v>
                </c:pt>
                <c:pt idx="1258">
                  <c:v>40238.0</c:v>
                </c:pt>
                <c:pt idx="1259">
                  <c:v>40238.0</c:v>
                </c:pt>
                <c:pt idx="1260">
                  <c:v>40238.0</c:v>
                </c:pt>
                <c:pt idx="1261">
                  <c:v>40238.0</c:v>
                </c:pt>
                <c:pt idx="1262">
                  <c:v>40238.0</c:v>
                </c:pt>
                <c:pt idx="1263">
                  <c:v>40238.0</c:v>
                </c:pt>
                <c:pt idx="1264">
                  <c:v>40238.0</c:v>
                </c:pt>
                <c:pt idx="1265">
                  <c:v>40238.0</c:v>
                </c:pt>
                <c:pt idx="1266">
                  <c:v>40238.0</c:v>
                </c:pt>
                <c:pt idx="1267">
                  <c:v>40238.0</c:v>
                </c:pt>
                <c:pt idx="1268">
                  <c:v>40238.0</c:v>
                </c:pt>
                <c:pt idx="1269">
                  <c:v>40238.0</c:v>
                </c:pt>
                <c:pt idx="1270">
                  <c:v>40238.0</c:v>
                </c:pt>
                <c:pt idx="1271">
                  <c:v>40210.0</c:v>
                </c:pt>
                <c:pt idx="1272">
                  <c:v>40210.0</c:v>
                </c:pt>
                <c:pt idx="1273">
                  <c:v>40210.0</c:v>
                </c:pt>
                <c:pt idx="1274">
                  <c:v>40210.0</c:v>
                </c:pt>
                <c:pt idx="1275">
                  <c:v>40210.0</c:v>
                </c:pt>
                <c:pt idx="1276">
                  <c:v>40210.0</c:v>
                </c:pt>
                <c:pt idx="1277">
                  <c:v>40210.0</c:v>
                </c:pt>
                <c:pt idx="1278">
                  <c:v>40210.0</c:v>
                </c:pt>
                <c:pt idx="1279">
                  <c:v>40210.0</c:v>
                </c:pt>
                <c:pt idx="1280">
                  <c:v>40210.0</c:v>
                </c:pt>
                <c:pt idx="1281">
                  <c:v>40210.0</c:v>
                </c:pt>
                <c:pt idx="1282">
                  <c:v>40210.0</c:v>
                </c:pt>
                <c:pt idx="1283">
                  <c:v>40210.0</c:v>
                </c:pt>
                <c:pt idx="1284">
                  <c:v>40210.0</c:v>
                </c:pt>
                <c:pt idx="1285">
                  <c:v>40210.0</c:v>
                </c:pt>
                <c:pt idx="1286">
                  <c:v>40210.0</c:v>
                </c:pt>
                <c:pt idx="1287">
                  <c:v>40210.0</c:v>
                </c:pt>
                <c:pt idx="1288">
                  <c:v>40210.0</c:v>
                </c:pt>
                <c:pt idx="1289">
                  <c:v>40210.0</c:v>
                </c:pt>
                <c:pt idx="1290">
                  <c:v>40179.0</c:v>
                </c:pt>
                <c:pt idx="1291">
                  <c:v>40179.0</c:v>
                </c:pt>
                <c:pt idx="1292">
                  <c:v>40179.0</c:v>
                </c:pt>
                <c:pt idx="1293">
                  <c:v>40179.0</c:v>
                </c:pt>
                <c:pt idx="1294">
                  <c:v>40179.0</c:v>
                </c:pt>
                <c:pt idx="1295">
                  <c:v>40179.0</c:v>
                </c:pt>
                <c:pt idx="1296">
                  <c:v>40179.0</c:v>
                </c:pt>
                <c:pt idx="1297">
                  <c:v>40179.0</c:v>
                </c:pt>
                <c:pt idx="1298">
                  <c:v>40179.0</c:v>
                </c:pt>
                <c:pt idx="1299">
                  <c:v>40179.0</c:v>
                </c:pt>
                <c:pt idx="1300">
                  <c:v>40179.0</c:v>
                </c:pt>
                <c:pt idx="1301">
                  <c:v>40179.0</c:v>
                </c:pt>
                <c:pt idx="1302">
                  <c:v>40179.0</c:v>
                </c:pt>
                <c:pt idx="1303">
                  <c:v>40179.0</c:v>
                </c:pt>
                <c:pt idx="1304">
                  <c:v>40179.0</c:v>
                </c:pt>
                <c:pt idx="1305">
                  <c:v>40179.0</c:v>
                </c:pt>
                <c:pt idx="1306">
                  <c:v>40179.0</c:v>
                </c:pt>
                <c:pt idx="1307">
                  <c:v>40179.0</c:v>
                </c:pt>
                <c:pt idx="1308">
                  <c:v>40148.0</c:v>
                </c:pt>
                <c:pt idx="1309">
                  <c:v>40148.0</c:v>
                </c:pt>
                <c:pt idx="1310">
                  <c:v>40148.0</c:v>
                </c:pt>
                <c:pt idx="1311">
                  <c:v>40148.0</c:v>
                </c:pt>
                <c:pt idx="1312">
                  <c:v>40148.0</c:v>
                </c:pt>
                <c:pt idx="1313">
                  <c:v>40148.0</c:v>
                </c:pt>
                <c:pt idx="1314">
                  <c:v>40148.0</c:v>
                </c:pt>
                <c:pt idx="1315">
                  <c:v>40148.0</c:v>
                </c:pt>
                <c:pt idx="1316">
                  <c:v>40148.0</c:v>
                </c:pt>
                <c:pt idx="1317">
                  <c:v>40148.0</c:v>
                </c:pt>
                <c:pt idx="1318">
                  <c:v>40148.0</c:v>
                </c:pt>
                <c:pt idx="1319">
                  <c:v>40148.0</c:v>
                </c:pt>
                <c:pt idx="1320">
                  <c:v>40148.0</c:v>
                </c:pt>
                <c:pt idx="1321">
                  <c:v>40148.0</c:v>
                </c:pt>
                <c:pt idx="1322">
                  <c:v>40148.0</c:v>
                </c:pt>
                <c:pt idx="1323">
                  <c:v>40148.0</c:v>
                </c:pt>
                <c:pt idx="1324">
                  <c:v>40148.0</c:v>
                </c:pt>
                <c:pt idx="1325">
                  <c:v>40148.0</c:v>
                </c:pt>
                <c:pt idx="1326">
                  <c:v>40148.0</c:v>
                </c:pt>
                <c:pt idx="1327">
                  <c:v>40148.0</c:v>
                </c:pt>
                <c:pt idx="1328">
                  <c:v>40148.0</c:v>
                </c:pt>
                <c:pt idx="1329">
                  <c:v>40148.0</c:v>
                </c:pt>
                <c:pt idx="1330">
                  <c:v>40148.0</c:v>
                </c:pt>
                <c:pt idx="1331">
                  <c:v>40118.0</c:v>
                </c:pt>
                <c:pt idx="1332">
                  <c:v>40118.0</c:v>
                </c:pt>
                <c:pt idx="1333">
                  <c:v>40118.0</c:v>
                </c:pt>
                <c:pt idx="1334">
                  <c:v>40118.0</c:v>
                </c:pt>
                <c:pt idx="1335">
                  <c:v>40118.0</c:v>
                </c:pt>
                <c:pt idx="1336">
                  <c:v>40118.0</c:v>
                </c:pt>
                <c:pt idx="1337">
                  <c:v>40118.0</c:v>
                </c:pt>
                <c:pt idx="1338">
                  <c:v>40118.0</c:v>
                </c:pt>
                <c:pt idx="1339">
                  <c:v>40118.0</c:v>
                </c:pt>
                <c:pt idx="1340">
                  <c:v>40118.0</c:v>
                </c:pt>
                <c:pt idx="1341">
                  <c:v>40118.0</c:v>
                </c:pt>
                <c:pt idx="1342">
                  <c:v>40118.0</c:v>
                </c:pt>
                <c:pt idx="1343">
                  <c:v>40118.0</c:v>
                </c:pt>
                <c:pt idx="1344">
                  <c:v>40118.0</c:v>
                </c:pt>
                <c:pt idx="1345">
                  <c:v>40118.0</c:v>
                </c:pt>
                <c:pt idx="1346">
                  <c:v>40118.0</c:v>
                </c:pt>
                <c:pt idx="1347">
                  <c:v>40118.0</c:v>
                </c:pt>
                <c:pt idx="1348">
                  <c:v>40118.0</c:v>
                </c:pt>
                <c:pt idx="1349">
                  <c:v>40118.0</c:v>
                </c:pt>
                <c:pt idx="1350">
                  <c:v>40087.0</c:v>
                </c:pt>
                <c:pt idx="1351">
                  <c:v>40087.0</c:v>
                </c:pt>
                <c:pt idx="1352">
                  <c:v>40087.0</c:v>
                </c:pt>
                <c:pt idx="1353">
                  <c:v>40087.0</c:v>
                </c:pt>
                <c:pt idx="1354">
                  <c:v>40087.0</c:v>
                </c:pt>
                <c:pt idx="1355">
                  <c:v>40087.0</c:v>
                </c:pt>
                <c:pt idx="1356">
                  <c:v>40087.0</c:v>
                </c:pt>
                <c:pt idx="1357">
                  <c:v>40087.0</c:v>
                </c:pt>
                <c:pt idx="1358">
                  <c:v>40087.0</c:v>
                </c:pt>
                <c:pt idx="1359">
                  <c:v>40087.0</c:v>
                </c:pt>
                <c:pt idx="1360">
                  <c:v>40087.0</c:v>
                </c:pt>
                <c:pt idx="1361">
                  <c:v>40087.0</c:v>
                </c:pt>
                <c:pt idx="1362">
                  <c:v>40087.0</c:v>
                </c:pt>
                <c:pt idx="1363">
                  <c:v>40087.0</c:v>
                </c:pt>
                <c:pt idx="1364">
                  <c:v>40087.0</c:v>
                </c:pt>
                <c:pt idx="1365">
                  <c:v>40087.0</c:v>
                </c:pt>
                <c:pt idx="1366">
                  <c:v>40087.0</c:v>
                </c:pt>
                <c:pt idx="1367">
                  <c:v>40087.0</c:v>
                </c:pt>
                <c:pt idx="1368">
                  <c:v>40087.0</c:v>
                </c:pt>
                <c:pt idx="1369">
                  <c:v>40087.0</c:v>
                </c:pt>
                <c:pt idx="1370">
                  <c:v>40087.0</c:v>
                </c:pt>
                <c:pt idx="1371">
                  <c:v>40057.0</c:v>
                </c:pt>
                <c:pt idx="1372">
                  <c:v>40057.0</c:v>
                </c:pt>
                <c:pt idx="1373">
                  <c:v>40057.0</c:v>
                </c:pt>
                <c:pt idx="1374">
                  <c:v>40057.0</c:v>
                </c:pt>
                <c:pt idx="1375">
                  <c:v>40057.0</c:v>
                </c:pt>
                <c:pt idx="1376">
                  <c:v>40057.0</c:v>
                </c:pt>
                <c:pt idx="1377">
                  <c:v>40057.0</c:v>
                </c:pt>
                <c:pt idx="1378">
                  <c:v>40057.0</c:v>
                </c:pt>
                <c:pt idx="1379">
                  <c:v>40057.0</c:v>
                </c:pt>
                <c:pt idx="1380">
                  <c:v>40057.0</c:v>
                </c:pt>
                <c:pt idx="1381">
                  <c:v>40057.0</c:v>
                </c:pt>
                <c:pt idx="1382">
                  <c:v>40057.0</c:v>
                </c:pt>
                <c:pt idx="1383">
                  <c:v>40057.0</c:v>
                </c:pt>
                <c:pt idx="1384">
                  <c:v>40057.0</c:v>
                </c:pt>
                <c:pt idx="1385">
                  <c:v>40057.0</c:v>
                </c:pt>
                <c:pt idx="1386">
                  <c:v>40057.0</c:v>
                </c:pt>
                <c:pt idx="1387">
                  <c:v>40057.0</c:v>
                </c:pt>
                <c:pt idx="1388">
                  <c:v>40057.0</c:v>
                </c:pt>
                <c:pt idx="1389">
                  <c:v>40057.0</c:v>
                </c:pt>
                <c:pt idx="1390">
                  <c:v>40057.0</c:v>
                </c:pt>
                <c:pt idx="1391">
                  <c:v>40057.0</c:v>
                </c:pt>
                <c:pt idx="1392">
                  <c:v>40026.0</c:v>
                </c:pt>
                <c:pt idx="1393">
                  <c:v>40026.0</c:v>
                </c:pt>
                <c:pt idx="1394">
                  <c:v>40026.0</c:v>
                </c:pt>
                <c:pt idx="1395">
                  <c:v>40026.0</c:v>
                </c:pt>
                <c:pt idx="1396">
                  <c:v>40026.0</c:v>
                </c:pt>
                <c:pt idx="1397">
                  <c:v>40026.0</c:v>
                </c:pt>
                <c:pt idx="1398">
                  <c:v>40026.0</c:v>
                </c:pt>
                <c:pt idx="1399">
                  <c:v>40026.0</c:v>
                </c:pt>
                <c:pt idx="1400">
                  <c:v>40026.0</c:v>
                </c:pt>
                <c:pt idx="1401">
                  <c:v>40026.0</c:v>
                </c:pt>
                <c:pt idx="1402">
                  <c:v>40026.0</c:v>
                </c:pt>
                <c:pt idx="1403">
                  <c:v>40026.0</c:v>
                </c:pt>
                <c:pt idx="1404">
                  <c:v>40026.0</c:v>
                </c:pt>
                <c:pt idx="1405">
                  <c:v>40026.0</c:v>
                </c:pt>
                <c:pt idx="1406">
                  <c:v>40026.0</c:v>
                </c:pt>
                <c:pt idx="1407">
                  <c:v>40026.0</c:v>
                </c:pt>
                <c:pt idx="1408">
                  <c:v>40026.0</c:v>
                </c:pt>
                <c:pt idx="1409">
                  <c:v>40026.0</c:v>
                </c:pt>
                <c:pt idx="1410">
                  <c:v>40026.0</c:v>
                </c:pt>
                <c:pt idx="1411">
                  <c:v>40026.0</c:v>
                </c:pt>
                <c:pt idx="1412">
                  <c:v>40026.0</c:v>
                </c:pt>
                <c:pt idx="1413">
                  <c:v>39995.0</c:v>
                </c:pt>
                <c:pt idx="1414">
                  <c:v>39995.0</c:v>
                </c:pt>
                <c:pt idx="1415">
                  <c:v>39995.0</c:v>
                </c:pt>
                <c:pt idx="1416">
                  <c:v>39995.0</c:v>
                </c:pt>
                <c:pt idx="1417">
                  <c:v>39995.0</c:v>
                </c:pt>
                <c:pt idx="1418">
                  <c:v>39995.0</c:v>
                </c:pt>
                <c:pt idx="1419">
                  <c:v>39995.0</c:v>
                </c:pt>
                <c:pt idx="1420">
                  <c:v>39995.0</c:v>
                </c:pt>
                <c:pt idx="1421">
                  <c:v>39995.0</c:v>
                </c:pt>
                <c:pt idx="1422">
                  <c:v>39995.0</c:v>
                </c:pt>
                <c:pt idx="1423">
                  <c:v>39995.0</c:v>
                </c:pt>
                <c:pt idx="1424">
                  <c:v>39995.0</c:v>
                </c:pt>
                <c:pt idx="1425">
                  <c:v>39995.0</c:v>
                </c:pt>
                <c:pt idx="1426">
                  <c:v>39995.0</c:v>
                </c:pt>
                <c:pt idx="1427">
                  <c:v>39995.0</c:v>
                </c:pt>
                <c:pt idx="1428">
                  <c:v>39995.0</c:v>
                </c:pt>
                <c:pt idx="1429">
                  <c:v>39995.0</c:v>
                </c:pt>
                <c:pt idx="1430">
                  <c:v>39995.0</c:v>
                </c:pt>
                <c:pt idx="1431">
                  <c:v>39995.0</c:v>
                </c:pt>
                <c:pt idx="1432">
                  <c:v>39995.0</c:v>
                </c:pt>
                <c:pt idx="1433">
                  <c:v>39995.0</c:v>
                </c:pt>
                <c:pt idx="1434">
                  <c:v>39995.0</c:v>
                </c:pt>
                <c:pt idx="1435">
                  <c:v>39995.0</c:v>
                </c:pt>
                <c:pt idx="1436">
                  <c:v>39965.0</c:v>
                </c:pt>
                <c:pt idx="1437">
                  <c:v>39965.0</c:v>
                </c:pt>
                <c:pt idx="1438">
                  <c:v>39965.0</c:v>
                </c:pt>
                <c:pt idx="1439">
                  <c:v>39965.0</c:v>
                </c:pt>
                <c:pt idx="1440">
                  <c:v>39965.0</c:v>
                </c:pt>
                <c:pt idx="1441">
                  <c:v>39965.0</c:v>
                </c:pt>
                <c:pt idx="1442">
                  <c:v>39965.0</c:v>
                </c:pt>
                <c:pt idx="1443">
                  <c:v>39965.0</c:v>
                </c:pt>
                <c:pt idx="1444">
                  <c:v>39965.0</c:v>
                </c:pt>
                <c:pt idx="1445">
                  <c:v>39965.0</c:v>
                </c:pt>
                <c:pt idx="1446">
                  <c:v>39965.0</c:v>
                </c:pt>
                <c:pt idx="1447">
                  <c:v>39965.0</c:v>
                </c:pt>
                <c:pt idx="1448">
                  <c:v>39965.0</c:v>
                </c:pt>
                <c:pt idx="1449">
                  <c:v>39965.0</c:v>
                </c:pt>
                <c:pt idx="1450">
                  <c:v>39965.0</c:v>
                </c:pt>
                <c:pt idx="1451">
                  <c:v>39965.0</c:v>
                </c:pt>
                <c:pt idx="1452">
                  <c:v>39965.0</c:v>
                </c:pt>
                <c:pt idx="1453">
                  <c:v>39965.0</c:v>
                </c:pt>
                <c:pt idx="1454">
                  <c:v>39965.0</c:v>
                </c:pt>
                <c:pt idx="1455">
                  <c:v>39965.0</c:v>
                </c:pt>
                <c:pt idx="1456">
                  <c:v>39965.0</c:v>
                </c:pt>
                <c:pt idx="1457">
                  <c:v>39965.0</c:v>
                </c:pt>
                <c:pt idx="1458">
                  <c:v>39934.0</c:v>
                </c:pt>
                <c:pt idx="1459">
                  <c:v>39934.0</c:v>
                </c:pt>
                <c:pt idx="1460">
                  <c:v>39934.0</c:v>
                </c:pt>
                <c:pt idx="1461">
                  <c:v>39934.0</c:v>
                </c:pt>
                <c:pt idx="1462">
                  <c:v>39934.0</c:v>
                </c:pt>
                <c:pt idx="1463">
                  <c:v>39934.0</c:v>
                </c:pt>
                <c:pt idx="1464">
                  <c:v>39934.0</c:v>
                </c:pt>
                <c:pt idx="1465">
                  <c:v>39934.0</c:v>
                </c:pt>
                <c:pt idx="1466">
                  <c:v>39934.0</c:v>
                </c:pt>
                <c:pt idx="1467">
                  <c:v>39934.0</c:v>
                </c:pt>
                <c:pt idx="1468">
                  <c:v>39934.0</c:v>
                </c:pt>
                <c:pt idx="1469">
                  <c:v>39934.0</c:v>
                </c:pt>
                <c:pt idx="1470">
                  <c:v>39934.0</c:v>
                </c:pt>
                <c:pt idx="1471">
                  <c:v>39934.0</c:v>
                </c:pt>
                <c:pt idx="1472">
                  <c:v>39934.0</c:v>
                </c:pt>
                <c:pt idx="1473">
                  <c:v>39934.0</c:v>
                </c:pt>
                <c:pt idx="1474">
                  <c:v>39934.0</c:v>
                </c:pt>
                <c:pt idx="1475">
                  <c:v>39934.0</c:v>
                </c:pt>
                <c:pt idx="1476">
                  <c:v>39934.0</c:v>
                </c:pt>
                <c:pt idx="1477">
                  <c:v>39934.0</c:v>
                </c:pt>
                <c:pt idx="1478">
                  <c:v>39904.0</c:v>
                </c:pt>
                <c:pt idx="1479">
                  <c:v>39904.0</c:v>
                </c:pt>
                <c:pt idx="1480">
                  <c:v>39904.0</c:v>
                </c:pt>
                <c:pt idx="1481">
                  <c:v>39904.0</c:v>
                </c:pt>
                <c:pt idx="1482">
                  <c:v>39904.0</c:v>
                </c:pt>
                <c:pt idx="1483">
                  <c:v>39904.0</c:v>
                </c:pt>
                <c:pt idx="1484">
                  <c:v>39904.0</c:v>
                </c:pt>
                <c:pt idx="1485">
                  <c:v>39904.0</c:v>
                </c:pt>
                <c:pt idx="1486">
                  <c:v>39904.0</c:v>
                </c:pt>
                <c:pt idx="1487">
                  <c:v>39904.0</c:v>
                </c:pt>
                <c:pt idx="1488">
                  <c:v>39904.0</c:v>
                </c:pt>
                <c:pt idx="1489">
                  <c:v>39904.0</c:v>
                </c:pt>
                <c:pt idx="1490">
                  <c:v>39904.0</c:v>
                </c:pt>
                <c:pt idx="1491">
                  <c:v>39904.0</c:v>
                </c:pt>
                <c:pt idx="1492">
                  <c:v>39904.0</c:v>
                </c:pt>
                <c:pt idx="1493">
                  <c:v>39904.0</c:v>
                </c:pt>
                <c:pt idx="1494">
                  <c:v>39904.0</c:v>
                </c:pt>
                <c:pt idx="1495">
                  <c:v>39904.0</c:v>
                </c:pt>
                <c:pt idx="1496">
                  <c:v>39904.0</c:v>
                </c:pt>
                <c:pt idx="1497">
                  <c:v>39904.0</c:v>
                </c:pt>
                <c:pt idx="1498">
                  <c:v>39904.0</c:v>
                </c:pt>
                <c:pt idx="1499">
                  <c:v>39904.0</c:v>
                </c:pt>
                <c:pt idx="1500">
                  <c:v>39873.0</c:v>
                </c:pt>
                <c:pt idx="1501">
                  <c:v>39873.0</c:v>
                </c:pt>
                <c:pt idx="1502">
                  <c:v>39873.0</c:v>
                </c:pt>
                <c:pt idx="1503">
                  <c:v>39873.0</c:v>
                </c:pt>
                <c:pt idx="1504">
                  <c:v>39873.0</c:v>
                </c:pt>
                <c:pt idx="1505">
                  <c:v>39873.0</c:v>
                </c:pt>
                <c:pt idx="1506">
                  <c:v>39873.0</c:v>
                </c:pt>
                <c:pt idx="1507">
                  <c:v>39873.0</c:v>
                </c:pt>
                <c:pt idx="1508">
                  <c:v>39873.0</c:v>
                </c:pt>
                <c:pt idx="1509">
                  <c:v>39873.0</c:v>
                </c:pt>
                <c:pt idx="1510">
                  <c:v>39873.0</c:v>
                </c:pt>
                <c:pt idx="1511">
                  <c:v>39873.0</c:v>
                </c:pt>
                <c:pt idx="1512">
                  <c:v>39873.0</c:v>
                </c:pt>
                <c:pt idx="1513">
                  <c:v>39873.0</c:v>
                </c:pt>
                <c:pt idx="1514">
                  <c:v>39873.0</c:v>
                </c:pt>
                <c:pt idx="1515">
                  <c:v>39873.0</c:v>
                </c:pt>
                <c:pt idx="1516">
                  <c:v>39873.0</c:v>
                </c:pt>
                <c:pt idx="1517">
                  <c:v>39873.0</c:v>
                </c:pt>
                <c:pt idx="1518">
                  <c:v>39873.0</c:v>
                </c:pt>
                <c:pt idx="1519">
                  <c:v>39873.0</c:v>
                </c:pt>
                <c:pt idx="1520">
                  <c:v>39873.0</c:v>
                </c:pt>
                <c:pt idx="1521">
                  <c:v>39873.0</c:v>
                </c:pt>
                <c:pt idx="1522">
                  <c:v>39845.0</c:v>
                </c:pt>
                <c:pt idx="1523">
                  <c:v>39845.0</c:v>
                </c:pt>
                <c:pt idx="1524">
                  <c:v>39845.0</c:v>
                </c:pt>
                <c:pt idx="1525">
                  <c:v>39845.0</c:v>
                </c:pt>
                <c:pt idx="1526">
                  <c:v>39845.0</c:v>
                </c:pt>
                <c:pt idx="1527">
                  <c:v>39845.0</c:v>
                </c:pt>
                <c:pt idx="1528">
                  <c:v>39845.0</c:v>
                </c:pt>
                <c:pt idx="1529">
                  <c:v>39845.0</c:v>
                </c:pt>
                <c:pt idx="1530">
                  <c:v>39845.0</c:v>
                </c:pt>
                <c:pt idx="1531">
                  <c:v>39845.0</c:v>
                </c:pt>
                <c:pt idx="1532">
                  <c:v>39845.0</c:v>
                </c:pt>
                <c:pt idx="1533">
                  <c:v>39845.0</c:v>
                </c:pt>
                <c:pt idx="1534">
                  <c:v>39845.0</c:v>
                </c:pt>
                <c:pt idx="1535">
                  <c:v>39845.0</c:v>
                </c:pt>
                <c:pt idx="1536">
                  <c:v>39845.0</c:v>
                </c:pt>
                <c:pt idx="1537">
                  <c:v>39845.0</c:v>
                </c:pt>
                <c:pt idx="1538">
                  <c:v>39845.0</c:v>
                </c:pt>
                <c:pt idx="1539">
                  <c:v>39845.0</c:v>
                </c:pt>
                <c:pt idx="1540">
                  <c:v>39845.0</c:v>
                </c:pt>
                <c:pt idx="1541">
                  <c:v>39814.0</c:v>
                </c:pt>
                <c:pt idx="1542">
                  <c:v>39814.0</c:v>
                </c:pt>
                <c:pt idx="1543">
                  <c:v>39814.0</c:v>
                </c:pt>
                <c:pt idx="1544">
                  <c:v>39814.0</c:v>
                </c:pt>
                <c:pt idx="1545">
                  <c:v>39814.0</c:v>
                </c:pt>
                <c:pt idx="1546">
                  <c:v>39814.0</c:v>
                </c:pt>
                <c:pt idx="1547">
                  <c:v>39814.0</c:v>
                </c:pt>
                <c:pt idx="1548">
                  <c:v>39814.0</c:v>
                </c:pt>
                <c:pt idx="1549">
                  <c:v>39814.0</c:v>
                </c:pt>
                <c:pt idx="1550">
                  <c:v>39814.0</c:v>
                </c:pt>
                <c:pt idx="1551">
                  <c:v>39814.0</c:v>
                </c:pt>
                <c:pt idx="1552">
                  <c:v>39814.0</c:v>
                </c:pt>
                <c:pt idx="1553">
                  <c:v>39814.0</c:v>
                </c:pt>
                <c:pt idx="1554">
                  <c:v>39814.0</c:v>
                </c:pt>
                <c:pt idx="1555">
                  <c:v>39814.0</c:v>
                </c:pt>
                <c:pt idx="1556">
                  <c:v>39814.0</c:v>
                </c:pt>
                <c:pt idx="1557">
                  <c:v>39814.0</c:v>
                </c:pt>
                <c:pt idx="1558">
                  <c:v>39814.0</c:v>
                </c:pt>
                <c:pt idx="1559">
                  <c:v>39814.0</c:v>
                </c:pt>
                <c:pt idx="1560">
                  <c:v>39814.0</c:v>
                </c:pt>
                <c:pt idx="1561">
                  <c:v>39783.0</c:v>
                </c:pt>
                <c:pt idx="1562">
                  <c:v>39783.0</c:v>
                </c:pt>
                <c:pt idx="1563">
                  <c:v>39783.0</c:v>
                </c:pt>
                <c:pt idx="1564">
                  <c:v>39783.0</c:v>
                </c:pt>
                <c:pt idx="1565">
                  <c:v>39783.0</c:v>
                </c:pt>
                <c:pt idx="1566">
                  <c:v>39783.0</c:v>
                </c:pt>
                <c:pt idx="1567">
                  <c:v>39783.0</c:v>
                </c:pt>
                <c:pt idx="1568">
                  <c:v>39783.0</c:v>
                </c:pt>
                <c:pt idx="1569">
                  <c:v>39783.0</c:v>
                </c:pt>
                <c:pt idx="1570">
                  <c:v>39783.0</c:v>
                </c:pt>
                <c:pt idx="1571">
                  <c:v>39783.0</c:v>
                </c:pt>
                <c:pt idx="1572">
                  <c:v>39783.0</c:v>
                </c:pt>
                <c:pt idx="1573">
                  <c:v>39783.0</c:v>
                </c:pt>
                <c:pt idx="1574">
                  <c:v>39783.0</c:v>
                </c:pt>
                <c:pt idx="1575">
                  <c:v>39783.0</c:v>
                </c:pt>
                <c:pt idx="1576">
                  <c:v>39783.0</c:v>
                </c:pt>
                <c:pt idx="1577">
                  <c:v>39783.0</c:v>
                </c:pt>
                <c:pt idx="1578">
                  <c:v>39783.0</c:v>
                </c:pt>
                <c:pt idx="1579">
                  <c:v>39783.0</c:v>
                </c:pt>
                <c:pt idx="1580">
                  <c:v>39783.0</c:v>
                </c:pt>
                <c:pt idx="1581">
                  <c:v>39783.0</c:v>
                </c:pt>
                <c:pt idx="1582">
                  <c:v>39783.0</c:v>
                </c:pt>
                <c:pt idx="1583">
                  <c:v>39753.0</c:v>
                </c:pt>
                <c:pt idx="1584">
                  <c:v>39753.0</c:v>
                </c:pt>
                <c:pt idx="1585">
                  <c:v>39753.0</c:v>
                </c:pt>
                <c:pt idx="1586">
                  <c:v>39753.0</c:v>
                </c:pt>
                <c:pt idx="1587">
                  <c:v>39753.0</c:v>
                </c:pt>
                <c:pt idx="1588">
                  <c:v>39753.0</c:v>
                </c:pt>
                <c:pt idx="1589">
                  <c:v>39753.0</c:v>
                </c:pt>
                <c:pt idx="1590">
                  <c:v>39753.0</c:v>
                </c:pt>
                <c:pt idx="1591">
                  <c:v>39753.0</c:v>
                </c:pt>
                <c:pt idx="1592">
                  <c:v>39753.0</c:v>
                </c:pt>
                <c:pt idx="1593">
                  <c:v>39753.0</c:v>
                </c:pt>
                <c:pt idx="1594">
                  <c:v>39753.0</c:v>
                </c:pt>
                <c:pt idx="1595">
                  <c:v>39753.0</c:v>
                </c:pt>
                <c:pt idx="1596">
                  <c:v>39753.0</c:v>
                </c:pt>
                <c:pt idx="1597">
                  <c:v>39753.0</c:v>
                </c:pt>
                <c:pt idx="1598">
                  <c:v>39753.0</c:v>
                </c:pt>
                <c:pt idx="1599">
                  <c:v>39753.0</c:v>
                </c:pt>
                <c:pt idx="1600">
                  <c:v>39753.0</c:v>
                </c:pt>
                <c:pt idx="1601">
                  <c:v>39722.0</c:v>
                </c:pt>
                <c:pt idx="1602">
                  <c:v>39722.0</c:v>
                </c:pt>
                <c:pt idx="1603">
                  <c:v>39722.0</c:v>
                </c:pt>
                <c:pt idx="1604">
                  <c:v>39722.0</c:v>
                </c:pt>
                <c:pt idx="1605">
                  <c:v>39722.0</c:v>
                </c:pt>
                <c:pt idx="1606">
                  <c:v>39722.0</c:v>
                </c:pt>
                <c:pt idx="1607">
                  <c:v>39722.0</c:v>
                </c:pt>
                <c:pt idx="1608">
                  <c:v>39722.0</c:v>
                </c:pt>
                <c:pt idx="1609">
                  <c:v>39722.0</c:v>
                </c:pt>
                <c:pt idx="1610">
                  <c:v>39722.0</c:v>
                </c:pt>
                <c:pt idx="1611">
                  <c:v>39722.0</c:v>
                </c:pt>
                <c:pt idx="1612">
                  <c:v>39722.0</c:v>
                </c:pt>
                <c:pt idx="1613">
                  <c:v>39722.0</c:v>
                </c:pt>
                <c:pt idx="1614">
                  <c:v>39722.0</c:v>
                </c:pt>
                <c:pt idx="1615">
                  <c:v>39722.0</c:v>
                </c:pt>
                <c:pt idx="1616">
                  <c:v>39722.0</c:v>
                </c:pt>
                <c:pt idx="1617">
                  <c:v>39722.0</c:v>
                </c:pt>
                <c:pt idx="1618">
                  <c:v>39722.0</c:v>
                </c:pt>
                <c:pt idx="1619">
                  <c:v>39722.0</c:v>
                </c:pt>
                <c:pt idx="1620">
                  <c:v>39722.0</c:v>
                </c:pt>
                <c:pt idx="1621">
                  <c:v>39722.0</c:v>
                </c:pt>
                <c:pt idx="1622">
                  <c:v>39722.0</c:v>
                </c:pt>
                <c:pt idx="1623">
                  <c:v>39692.0</c:v>
                </c:pt>
                <c:pt idx="1624">
                  <c:v>39692.0</c:v>
                </c:pt>
                <c:pt idx="1625">
                  <c:v>39692.0</c:v>
                </c:pt>
                <c:pt idx="1626">
                  <c:v>39692.0</c:v>
                </c:pt>
                <c:pt idx="1627">
                  <c:v>39692.0</c:v>
                </c:pt>
                <c:pt idx="1628">
                  <c:v>39692.0</c:v>
                </c:pt>
                <c:pt idx="1629">
                  <c:v>39692.0</c:v>
                </c:pt>
                <c:pt idx="1630">
                  <c:v>39692.0</c:v>
                </c:pt>
                <c:pt idx="1631">
                  <c:v>39692.0</c:v>
                </c:pt>
                <c:pt idx="1632">
                  <c:v>39692.0</c:v>
                </c:pt>
                <c:pt idx="1633">
                  <c:v>39692.0</c:v>
                </c:pt>
                <c:pt idx="1634">
                  <c:v>39692.0</c:v>
                </c:pt>
                <c:pt idx="1635">
                  <c:v>39692.0</c:v>
                </c:pt>
                <c:pt idx="1636">
                  <c:v>39692.0</c:v>
                </c:pt>
                <c:pt idx="1637">
                  <c:v>39692.0</c:v>
                </c:pt>
                <c:pt idx="1638">
                  <c:v>39692.0</c:v>
                </c:pt>
                <c:pt idx="1639">
                  <c:v>39692.0</c:v>
                </c:pt>
                <c:pt idx="1640">
                  <c:v>39692.0</c:v>
                </c:pt>
                <c:pt idx="1641">
                  <c:v>39692.0</c:v>
                </c:pt>
                <c:pt idx="1642">
                  <c:v>39692.0</c:v>
                </c:pt>
                <c:pt idx="1643">
                  <c:v>39692.0</c:v>
                </c:pt>
                <c:pt idx="1644">
                  <c:v>39661.0</c:v>
                </c:pt>
                <c:pt idx="1645">
                  <c:v>39661.0</c:v>
                </c:pt>
                <c:pt idx="1646">
                  <c:v>39661.0</c:v>
                </c:pt>
                <c:pt idx="1647">
                  <c:v>39661.0</c:v>
                </c:pt>
                <c:pt idx="1648">
                  <c:v>39661.0</c:v>
                </c:pt>
                <c:pt idx="1649">
                  <c:v>39661.0</c:v>
                </c:pt>
                <c:pt idx="1650">
                  <c:v>39661.0</c:v>
                </c:pt>
                <c:pt idx="1651">
                  <c:v>39661.0</c:v>
                </c:pt>
                <c:pt idx="1652">
                  <c:v>39661.0</c:v>
                </c:pt>
                <c:pt idx="1653">
                  <c:v>39661.0</c:v>
                </c:pt>
                <c:pt idx="1654">
                  <c:v>39661.0</c:v>
                </c:pt>
                <c:pt idx="1655">
                  <c:v>39661.0</c:v>
                </c:pt>
                <c:pt idx="1656">
                  <c:v>39661.0</c:v>
                </c:pt>
                <c:pt idx="1657">
                  <c:v>39661.0</c:v>
                </c:pt>
                <c:pt idx="1658">
                  <c:v>39661.0</c:v>
                </c:pt>
                <c:pt idx="1659">
                  <c:v>39661.0</c:v>
                </c:pt>
                <c:pt idx="1660">
                  <c:v>39661.0</c:v>
                </c:pt>
                <c:pt idx="1661">
                  <c:v>39661.0</c:v>
                </c:pt>
                <c:pt idx="1662">
                  <c:v>39661.0</c:v>
                </c:pt>
                <c:pt idx="1663">
                  <c:v>39661.0</c:v>
                </c:pt>
                <c:pt idx="1664">
                  <c:v>39661.0</c:v>
                </c:pt>
                <c:pt idx="1665">
                  <c:v>39630.0</c:v>
                </c:pt>
                <c:pt idx="1666">
                  <c:v>39630.0</c:v>
                </c:pt>
                <c:pt idx="1667">
                  <c:v>39630.0</c:v>
                </c:pt>
                <c:pt idx="1668">
                  <c:v>39630.0</c:v>
                </c:pt>
                <c:pt idx="1669">
                  <c:v>39630.0</c:v>
                </c:pt>
                <c:pt idx="1670">
                  <c:v>39630.0</c:v>
                </c:pt>
                <c:pt idx="1671">
                  <c:v>39630.0</c:v>
                </c:pt>
                <c:pt idx="1672">
                  <c:v>39630.0</c:v>
                </c:pt>
                <c:pt idx="1673">
                  <c:v>39630.0</c:v>
                </c:pt>
                <c:pt idx="1674">
                  <c:v>39630.0</c:v>
                </c:pt>
                <c:pt idx="1675">
                  <c:v>39630.0</c:v>
                </c:pt>
                <c:pt idx="1676">
                  <c:v>39630.0</c:v>
                </c:pt>
                <c:pt idx="1677">
                  <c:v>39630.0</c:v>
                </c:pt>
                <c:pt idx="1678">
                  <c:v>39630.0</c:v>
                </c:pt>
                <c:pt idx="1679">
                  <c:v>39630.0</c:v>
                </c:pt>
                <c:pt idx="1680">
                  <c:v>39630.0</c:v>
                </c:pt>
                <c:pt idx="1681">
                  <c:v>39630.0</c:v>
                </c:pt>
                <c:pt idx="1682">
                  <c:v>39630.0</c:v>
                </c:pt>
                <c:pt idx="1683">
                  <c:v>39630.0</c:v>
                </c:pt>
                <c:pt idx="1684">
                  <c:v>39630.0</c:v>
                </c:pt>
                <c:pt idx="1685">
                  <c:v>39630.0</c:v>
                </c:pt>
                <c:pt idx="1686">
                  <c:v>39630.0</c:v>
                </c:pt>
                <c:pt idx="1687">
                  <c:v>39600.0</c:v>
                </c:pt>
                <c:pt idx="1688">
                  <c:v>39600.0</c:v>
                </c:pt>
                <c:pt idx="1689">
                  <c:v>39600.0</c:v>
                </c:pt>
                <c:pt idx="1690">
                  <c:v>39600.0</c:v>
                </c:pt>
                <c:pt idx="1691">
                  <c:v>39600.0</c:v>
                </c:pt>
                <c:pt idx="1692">
                  <c:v>39600.0</c:v>
                </c:pt>
                <c:pt idx="1693">
                  <c:v>39600.0</c:v>
                </c:pt>
                <c:pt idx="1694">
                  <c:v>39600.0</c:v>
                </c:pt>
                <c:pt idx="1695">
                  <c:v>39600.0</c:v>
                </c:pt>
                <c:pt idx="1696">
                  <c:v>39600.0</c:v>
                </c:pt>
                <c:pt idx="1697">
                  <c:v>39600.0</c:v>
                </c:pt>
                <c:pt idx="1698">
                  <c:v>39600.0</c:v>
                </c:pt>
                <c:pt idx="1699">
                  <c:v>39600.0</c:v>
                </c:pt>
                <c:pt idx="1700">
                  <c:v>39600.0</c:v>
                </c:pt>
                <c:pt idx="1701">
                  <c:v>39600.0</c:v>
                </c:pt>
                <c:pt idx="1702">
                  <c:v>39600.0</c:v>
                </c:pt>
                <c:pt idx="1703">
                  <c:v>39600.0</c:v>
                </c:pt>
                <c:pt idx="1704">
                  <c:v>39600.0</c:v>
                </c:pt>
                <c:pt idx="1705">
                  <c:v>39600.0</c:v>
                </c:pt>
                <c:pt idx="1706">
                  <c:v>39600.0</c:v>
                </c:pt>
                <c:pt idx="1707">
                  <c:v>39600.0</c:v>
                </c:pt>
                <c:pt idx="1708">
                  <c:v>39569.0</c:v>
                </c:pt>
                <c:pt idx="1709">
                  <c:v>39569.0</c:v>
                </c:pt>
                <c:pt idx="1710">
                  <c:v>39569.0</c:v>
                </c:pt>
                <c:pt idx="1711">
                  <c:v>39569.0</c:v>
                </c:pt>
                <c:pt idx="1712">
                  <c:v>39569.0</c:v>
                </c:pt>
                <c:pt idx="1713">
                  <c:v>39569.0</c:v>
                </c:pt>
                <c:pt idx="1714">
                  <c:v>39569.0</c:v>
                </c:pt>
                <c:pt idx="1715">
                  <c:v>39569.0</c:v>
                </c:pt>
                <c:pt idx="1716">
                  <c:v>39569.0</c:v>
                </c:pt>
                <c:pt idx="1717">
                  <c:v>39569.0</c:v>
                </c:pt>
                <c:pt idx="1718">
                  <c:v>39569.0</c:v>
                </c:pt>
                <c:pt idx="1719">
                  <c:v>39569.0</c:v>
                </c:pt>
                <c:pt idx="1720">
                  <c:v>39569.0</c:v>
                </c:pt>
                <c:pt idx="1721">
                  <c:v>39569.0</c:v>
                </c:pt>
                <c:pt idx="1722">
                  <c:v>39569.0</c:v>
                </c:pt>
                <c:pt idx="1723">
                  <c:v>39569.0</c:v>
                </c:pt>
                <c:pt idx="1724">
                  <c:v>39569.0</c:v>
                </c:pt>
                <c:pt idx="1725">
                  <c:v>39569.0</c:v>
                </c:pt>
                <c:pt idx="1726">
                  <c:v>39569.0</c:v>
                </c:pt>
                <c:pt idx="1727">
                  <c:v>39569.0</c:v>
                </c:pt>
                <c:pt idx="1728">
                  <c:v>39569.0</c:v>
                </c:pt>
                <c:pt idx="1729">
                  <c:v>39539.0</c:v>
                </c:pt>
                <c:pt idx="1730">
                  <c:v>39539.0</c:v>
                </c:pt>
                <c:pt idx="1731">
                  <c:v>39539.0</c:v>
                </c:pt>
                <c:pt idx="1732">
                  <c:v>39539.0</c:v>
                </c:pt>
                <c:pt idx="1733">
                  <c:v>39539.0</c:v>
                </c:pt>
                <c:pt idx="1734">
                  <c:v>39539.0</c:v>
                </c:pt>
                <c:pt idx="1735">
                  <c:v>39539.0</c:v>
                </c:pt>
                <c:pt idx="1736">
                  <c:v>39539.0</c:v>
                </c:pt>
                <c:pt idx="1737">
                  <c:v>39539.0</c:v>
                </c:pt>
                <c:pt idx="1738">
                  <c:v>39539.0</c:v>
                </c:pt>
                <c:pt idx="1739">
                  <c:v>39539.0</c:v>
                </c:pt>
                <c:pt idx="1740">
                  <c:v>39539.0</c:v>
                </c:pt>
                <c:pt idx="1741">
                  <c:v>39539.0</c:v>
                </c:pt>
                <c:pt idx="1742">
                  <c:v>39539.0</c:v>
                </c:pt>
                <c:pt idx="1743">
                  <c:v>39539.0</c:v>
                </c:pt>
                <c:pt idx="1744">
                  <c:v>39539.0</c:v>
                </c:pt>
                <c:pt idx="1745">
                  <c:v>39539.0</c:v>
                </c:pt>
                <c:pt idx="1746">
                  <c:v>39539.0</c:v>
                </c:pt>
                <c:pt idx="1747">
                  <c:v>39539.0</c:v>
                </c:pt>
                <c:pt idx="1748">
                  <c:v>39539.0</c:v>
                </c:pt>
                <c:pt idx="1749">
                  <c:v>39539.0</c:v>
                </c:pt>
                <c:pt idx="1750">
                  <c:v>39539.0</c:v>
                </c:pt>
                <c:pt idx="1751">
                  <c:v>39508.0</c:v>
                </c:pt>
                <c:pt idx="1752">
                  <c:v>39508.0</c:v>
                </c:pt>
                <c:pt idx="1753">
                  <c:v>39508.0</c:v>
                </c:pt>
                <c:pt idx="1754">
                  <c:v>39508.0</c:v>
                </c:pt>
                <c:pt idx="1755">
                  <c:v>39508.0</c:v>
                </c:pt>
                <c:pt idx="1756">
                  <c:v>39508.0</c:v>
                </c:pt>
                <c:pt idx="1757">
                  <c:v>39508.0</c:v>
                </c:pt>
                <c:pt idx="1758">
                  <c:v>39508.0</c:v>
                </c:pt>
                <c:pt idx="1759">
                  <c:v>39508.0</c:v>
                </c:pt>
                <c:pt idx="1760">
                  <c:v>39508.0</c:v>
                </c:pt>
                <c:pt idx="1761">
                  <c:v>39508.0</c:v>
                </c:pt>
                <c:pt idx="1762">
                  <c:v>39508.0</c:v>
                </c:pt>
                <c:pt idx="1763">
                  <c:v>39508.0</c:v>
                </c:pt>
                <c:pt idx="1764">
                  <c:v>39508.0</c:v>
                </c:pt>
                <c:pt idx="1765">
                  <c:v>39508.0</c:v>
                </c:pt>
                <c:pt idx="1766">
                  <c:v>39508.0</c:v>
                </c:pt>
                <c:pt idx="1767">
                  <c:v>39508.0</c:v>
                </c:pt>
                <c:pt idx="1768">
                  <c:v>39508.0</c:v>
                </c:pt>
                <c:pt idx="1769">
                  <c:v>39508.0</c:v>
                </c:pt>
                <c:pt idx="1770">
                  <c:v>39508.0</c:v>
                </c:pt>
                <c:pt idx="1771">
                  <c:v>39479.0</c:v>
                </c:pt>
                <c:pt idx="1772">
                  <c:v>39479.0</c:v>
                </c:pt>
                <c:pt idx="1773">
                  <c:v>39479.0</c:v>
                </c:pt>
                <c:pt idx="1774">
                  <c:v>39479.0</c:v>
                </c:pt>
                <c:pt idx="1775">
                  <c:v>39479.0</c:v>
                </c:pt>
                <c:pt idx="1776">
                  <c:v>39479.0</c:v>
                </c:pt>
                <c:pt idx="1777">
                  <c:v>39479.0</c:v>
                </c:pt>
                <c:pt idx="1778">
                  <c:v>39479.0</c:v>
                </c:pt>
                <c:pt idx="1779">
                  <c:v>39479.0</c:v>
                </c:pt>
                <c:pt idx="1780">
                  <c:v>39479.0</c:v>
                </c:pt>
                <c:pt idx="1781">
                  <c:v>39479.0</c:v>
                </c:pt>
                <c:pt idx="1782">
                  <c:v>39479.0</c:v>
                </c:pt>
                <c:pt idx="1783">
                  <c:v>39479.0</c:v>
                </c:pt>
                <c:pt idx="1784">
                  <c:v>39479.0</c:v>
                </c:pt>
                <c:pt idx="1785">
                  <c:v>39479.0</c:v>
                </c:pt>
                <c:pt idx="1786">
                  <c:v>39479.0</c:v>
                </c:pt>
                <c:pt idx="1787">
                  <c:v>39479.0</c:v>
                </c:pt>
                <c:pt idx="1788">
                  <c:v>39479.0</c:v>
                </c:pt>
                <c:pt idx="1789">
                  <c:v>39479.0</c:v>
                </c:pt>
                <c:pt idx="1790">
                  <c:v>39479.0</c:v>
                </c:pt>
                <c:pt idx="1791">
                  <c:v>39448.0</c:v>
                </c:pt>
                <c:pt idx="1792">
                  <c:v>39448.0</c:v>
                </c:pt>
                <c:pt idx="1793">
                  <c:v>39448.0</c:v>
                </c:pt>
                <c:pt idx="1794">
                  <c:v>39448.0</c:v>
                </c:pt>
                <c:pt idx="1795">
                  <c:v>39448.0</c:v>
                </c:pt>
                <c:pt idx="1796">
                  <c:v>39448.0</c:v>
                </c:pt>
                <c:pt idx="1797">
                  <c:v>39448.0</c:v>
                </c:pt>
                <c:pt idx="1798">
                  <c:v>39448.0</c:v>
                </c:pt>
                <c:pt idx="1799">
                  <c:v>39448.0</c:v>
                </c:pt>
                <c:pt idx="1800">
                  <c:v>39448.0</c:v>
                </c:pt>
                <c:pt idx="1801">
                  <c:v>39448.0</c:v>
                </c:pt>
                <c:pt idx="1802">
                  <c:v>39448.0</c:v>
                </c:pt>
                <c:pt idx="1803">
                  <c:v>39448.0</c:v>
                </c:pt>
                <c:pt idx="1804">
                  <c:v>39448.0</c:v>
                </c:pt>
                <c:pt idx="1805">
                  <c:v>39448.0</c:v>
                </c:pt>
                <c:pt idx="1806">
                  <c:v>39448.0</c:v>
                </c:pt>
                <c:pt idx="1807">
                  <c:v>39448.0</c:v>
                </c:pt>
                <c:pt idx="1808">
                  <c:v>39448.0</c:v>
                </c:pt>
                <c:pt idx="1809">
                  <c:v>39448.0</c:v>
                </c:pt>
                <c:pt idx="1810">
                  <c:v>39448.0</c:v>
                </c:pt>
              </c:numCache>
            </c:numRef>
          </c:cat>
          <c:val>
            <c:numRef>
              <c:f>'EMBI DIARIO'!$U$5:$U$1815</c:f>
              <c:numCache>
                <c:formatCode>General</c:formatCode>
                <c:ptCount val="1811"/>
                <c:pt idx="0">
                  <c:v>209.0</c:v>
                </c:pt>
                <c:pt idx="1">
                  <c:v>209.0</c:v>
                </c:pt>
                <c:pt idx="2">
                  <c:v>209.0</c:v>
                </c:pt>
                <c:pt idx="3">
                  <c:v>209.0</c:v>
                </c:pt>
                <c:pt idx="4">
                  <c:v>209.0</c:v>
                </c:pt>
                <c:pt idx="5">
                  <c:v>209.0</c:v>
                </c:pt>
                <c:pt idx="6">
                  <c:v>209.0</c:v>
                </c:pt>
                <c:pt idx="7">
                  <c:v>209.0</c:v>
                </c:pt>
                <c:pt idx="8">
                  <c:v>209.0</c:v>
                </c:pt>
                <c:pt idx="9">
                  <c:v>209.0</c:v>
                </c:pt>
                <c:pt idx="10">
                  <c:v>209.0</c:v>
                </c:pt>
                <c:pt idx="11">
                  <c:v>209.0</c:v>
                </c:pt>
                <c:pt idx="12">
                  <c:v>209.0</c:v>
                </c:pt>
                <c:pt idx="13">
                  <c:v>206.0</c:v>
                </c:pt>
                <c:pt idx="14">
                  <c:v>208.0</c:v>
                </c:pt>
                <c:pt idx="15">
                  <c:v>209.0</c:v>
                </c:pt>
                <c:pt idx="16">
                  <c:v>209.0</c:v>
                </c:pt>
                <c:pt idx="17">
                  <c:v>212.0</c:v>
                </c:pt>
                <c:pt idx="18">
                  <c:v>206.0</c:v>
                </c:pt>
                <c:pt idx="19">
                  <c:v>204.0</c:v>
                </c:pt>
                <c:pt idx="20">
                  <c:v>202.0</c:v>
                </c:pt>
                <c:pt idx="21">
                  <c:v>194.0</c:v>
                </c:pt>
                <c:pt idx="22">
                  <c:v>192.0</c:v>
                </c:pt>
                <c:pt idx="23">
                  <c:v>197.0</c:v>
                </c:pt>
                <c:pt idx="24">
                  <c:v>201.0</c:v>
                </c:pt>
                <c:pt idx="25">
                  <c:v>196.0</c:v>
                </c:pt>
                <c:pt idx="26">
                  <c:v>188.0</c:v>
                </c:pt>
                <c:pt idx="27">
                  <c:v>182.0</c:v>
                </c:pt>
                <c:pt idx="28">
                  <c:v>179.0</c:v>
                </c:pt>
                <c:pt idx="29">
                  <c:v>177.0</c:v>
                </c:pt>
                <c:pt idx="30">
                  <c:v>177.0</c:v>
                </c:pt>
                <c:pt idx="31">
                  <c:v>169.0</c:v>
                </c:pt>
                <c:pt idx="32">
                  <c:v>169.0</c:v>
                </c:pt>
                <c:pt idx="33">
                  <c:v>170.0</c:v>
                </c:pt>
                <c:pt idx="34">
                  <c:v>180.0</c:v>
                </c:pt>
                <c:pt idx="35">
                  <c:v>184.0</c:v>
                </c:pt>
                <c:pt idx="36">
                  <c:v>186.0</c:v>
                </c:pt>
                <c:pt idx="37">
                  <c:v>200.0</c:v>
                </c:pt>
                <c:pt idx="38">
                  <c:v>222.0</c:v>
                </c:pt>
                <c:pt idx="39">
                  <c:v>215.0</c:v>
                </c:pt>
                <c:pt idx="40">
                  <c:v>207.0</c:v>
                </c:pt>
                <c:pt idx="41">
                  <c:v>192.0</c:v>
                </c:pt>
                <c:pt idx="42">
                  <c:v>192.0</c:v>
                </c:pt>
                <c:pt idx="43">
                  <c:v>183.0</c:v>
                </c:pt>
                <c:pt idx="44">
                  <c:v>177.0</c:v>
                </c:pt>
                <c:pt idx="45">
                  <c:v>166.0</c:v>
                </c:pt>
                <c:pt idx="46">
                  <c:v>165.0</c:v>
                </c:pt>
                <c:pt idx="47">
                  <c:v>161.0</c:v>
                </c:pt>
                <c:pt idx="48">
                  <c:v>162.0</c:v>
                </c:pt>
                <c:pt idx="49">
                  <c:v>169.0</c:v>
                </c:pt>
                <c:pt idx="50">
                  <c:v>167.0</c:v>
                </c:pt>
                <c:pt idx="51">
                  <c:v>167.0</c:v>
                </c:pt>
                <c:pt idx="52">
                  <c:v>167.0</c:v>
                </c:pt>
                <c:pt idx="53">
                  <c:v>165.0</c:v>
                </c:pt>
                <c:pt idx="54">
                  <c:v>166.0</c:v>
                </c:pt>
                <c:pt idx="55">
                  <c:v>164.0</c:v>
                </c:pt>
                <c:pt idx="56">
                  <c:v>164.0</c:v>
                </c:pt>
                <c:pt idx="57">
                  <c:v>163.0</c:v>
                </c:pt>
                <c:pt idx="58">
                  <c:v>166.0</c:v>
                </c:pt>
                <c:pt idx="59">
                  <c:v>164.0</c:v>
                </c:pt>
                <c:pt idx="60">
                  <c:v>164.0</c:v>
                </c:pt>
                <c:pt idx="61">
                  <c:v>162.0</c:v>
                </c:pt>
                <c:pt idx="62">
                  <c:v>160.0</c:v>
                </c:pt>
                <c:pt idx="63">
                  <c:v>165.0</c:v>
                </c:pt>
                <c:pt idx="64">
                  <c:v>165.0</c:v>
                </c:pt>
                <c:pt idx="65">
                  <c:v>169.0</c:v>
                </c:pt>
                <c:pt idx="66">
                  <c:v>165.0</c:v>
                </c:pt>
                <c:pt idx="67">
                  <c:v>167.0</c:v>
                </c:pt>
                <c:pt idx="68">
                  <c:v>170.0</c:v>
                </c:pt>
                <c:pt idx="69">
                  <c:v>167.0</c:v>
                </c:pt>
                <c:pt idx="70">
                  <c:v>169.0</c:v>
                </c:pt>
                <c:pt idx="71">
                  <c:v>168.0</c:v>
                </c:pt>
                <c:pt idx="72">
                  <c:v>167.0</c:v>
                </c:pt>
                <c:pt idx="73">
                  <c:v>169.0</c:v>
                </c:pt>
                <c:pt idx="74">
                  <c:v>171.0</c:v>
                </c:pt>
                <c:pt idx="75">
                  <c:v>170.0</c:v>
                </c:pt>
                <c:pt idx="76">
                  <c:v>167.0</c:v>
                </c:pt>
                <c:pt idx="77">
                  <c:v>169.0</c:v>
                </c:pt>
                <c:pt idx="78">
                  <c:v>171.0</c:v>
                </c:pt>
                <c:pt idx="79">
                  <c:v>172.0</c:v>
                </c:pt>
                <c:pt idx="80">
                  <c:v>170.0</c:v>
                </c:pt>
                <c:pt idx="81">
                  <c:v>179.0</c:v>
                </c:pt>
                <c:pt idx="82">
                  <c:v>182.0</c:v>
                </c:pt>
                <c:pt idx="83">
                  <c:v>180.0</c:v>
                </c:pt>
                <c:pt idx="84">
                  <c:v>172.0</c:v>
                </c:pt>
                <c:pt idx="85">
                  <c:v>172.0</c:v>
                </c:pt>
                <c:pt idx="86">
                  <c:v>167.0</c:v>
                </c:pt>
                <c:pt idx="87">
                  <c:v>170.0</c:v>
                </c:pt>
                <c:pt idx="88">
                  <c:v>170.0</c:v>
                </c:pt>
                <c:pt idx="89">
                  <c:v>165.0</c:v>
                </c:pt>
                <c:pt idx="90">
                  <c:v>164.0</c:v>
                </c:pt>
                <c:pt idx="91">
                  <c:v>166.0</c:v>
                </c:pt>
                <c:pt idx="92">
                  <c:v>166.0</c:v>
                </c:pt>
                <c:pt idx="93">
                  <c:v>162.0</c:v>
                </c:pt>
                <c:pt idx="94">
                  <c:v>163.0</c:v>
                </c:pt>
                <c:pt idx="95">
                  <c:v>155.0</c:v>
                </c:pt>
                <c:pt idx="96">
                  <c:v>154.0</c:v>
                </c:pt>
                <c:pt idx="97">
                  <c:v>147.0</c:v>
                </c:pt>
                <c:pt idx="98">
                  <c:v>149.0</c:v>
                </c:pt>
                <c:pt idx="99">
                  <c:v>148.0</c:v>
                </c:pt>
                <c:pt idx="100">
                  <c:v>145.0</c:v>
                </c:pt>
                <c:pt idx="101">
                  <c:v>146.0</c:v>
                </c:pt>
                <c:pt idx="102">
                  <c:v>153.0</c:v>
                </c:pt>
                <c:pt idx="103">
                  <c:v>156.0</c:v>
                </c:pt>
                <c:pt idx="104">
                  <c:v>156.0</c:v>
                </c:pt>
                <c:pt idx="105">
                  <c:v>150.0</c:v>
                </c:pt>
                <c:pt idx="106">
                  <c:v>149.0</c:v>
                </c:pt>
                <c:pt idx="107">
                  <c:v>147.0</c:v>
                </c:pt>
                <c:pt idx="108">
                  <c:v>144.0</c:v>
                </c:pt>
                <c:pt idx="109">
                  <c:v>142.0</c:v>
                </c:pt>
                <c:pt idx="110">
                  <c:v>143.0</c:v>
                </c:pt>
                <c:pt idx="111">
                  <c:v>145.0</c:v>
                </c:pt>
                <c:pt idx="112">
                  <c:v>145.0</c:v>
                </c:pt>
                <c:pt idx="113">
                  <c:v>146.0</c:v>
                </c:pt>
                <c:pt idx="114">
                  <c:v>148.0</c:v>
                </c:pt>
                <c:pt idx="115">
                  <c:v>148.0</c:v>
                </c:pt>
                <c:pt idx="116">
                  <c:v>149.0</c:v>
                </c:pt>
                <c:pt idx="117">
                  <c:v>148.0</c:v>
                </c:pt>
                <c:pt idx="118">
                  <c:v>149.0</c:v>
                </c:pt>
                <c:pt idx="119">
                  <c:v>151.0</c:v>
                </c:pt>
                <c:pt idx="120">
                  <c:v>152.0</c:v>
                </c:pt>
                <c:pt idx="121">
                  <c:v>151.0</c:v>
                </c:pt>
                <c:pt idx="122">
                  <c:v>153.0</c:v>
                </c:pt>
                <c:pt idx="123">
                  <c:v>154.0</c:v>
                </c:pt>
                <c:pt idx="124">
                  <c:v>159.0</c:v>
                </c:pt>
                <c:pt idx="125">
                  <c:v>161.0</c:v>
                </c:pt>
                <c:pt idx="126">
                  <c:v>157.0</c:v>
                </c:pt>
                <c:pt idx="127">
                  <c:v>160.0</c:v>
                </c:pt>
                <c:pt idx="128">
                  <c:v>164.0</c:v>
                </c:pt>
                <c:pt idx="129">
                  <c:v>167.0</c:v>
                </c:pt>
                <c:pt idx="130">
                  <c:v>168.0</c:v>
                </c:pt>
                <c:pt idx="131">
                  <c:v>168.0</c:v>
                </c:pt>
                <c:pt idx="132">
                  <c:v>162.0</c:v>
                </c:pt>
                <c:pt idx="133">
                  <c:v>164.0</c:v>
                </c:pt>
                <c:pt idx="134">
                  <c:v>159.0</c:v>
                </c:pt>
                <c:pt idx="135">
                  <c:v>159.0</c:v>
                </c:pt>
                <c:pt idx="136">
                  <c:v>151.0</c:v>
                </c:pt>
                <c:pt idx="137">
                  <c:v>149.0</c:v>
                </c:pt>
                <c:pt idx="138">
                  <c:v>154.0</c:v>
                </c:pt>
                <c:pt idx="139">
                  <c:v>148.0</c:v>
                </c:pt>
                <c:pt idx="140">
                  <c:v>149.0</c:v>
                </c:pt>
                <c:pt idx="141">
                  <c:v>144.0</c:v>
                </c:pt>
                <c:pt idx="142">
                  <c:v>145.0</c:v>
                </c:pt>
                <c:pt idx="143">
                  <c:v>147.0</c:v>
                </c:pt>
                <c:pt idx="144">
                  <c:v>150.0</c:v>
                </c:pt>
                <c:pt idx="145">
                  <c:v>147.0</c:v>
                </c:pt>
                <c:pt idx="146">
                  <c:v>153.0</c:v>
                </c:pt>
                <c:pt idx="147">
                  <c:v>148.0</c:v>
                </c:pt>
                <c:pt idx="148">
                  <c:v>148.0</c:v>
                </c:pt>
                <c:pt idx="149">
                  <c:v>148.0</c:v>
                </c:pt>
                <c:pt idx="150">
                  <c:v>149.0</c:v>
                </c:pt>
                <c:pt idx="151">
                  <c:v>147.0</c:v>
                </c:pt>
                <c:pt idx="152">
                  <c:v>146.0</c:v>
                </c:pt>
                <c:pt idx="153">
                  <c:v>144.0</c:v>
                </c:pt>
                <c:pt idx="154">
                  <c:v>136.0</c:v>
                </c:pt>
                <c:pt idx="155">
                  <c:v>136.0</c:v>
                </c:pt>
                <c:pt idx="156">
                  <c:v>144.0</c:v>
                </c:pt>
                <c:pt idx="157">
                  <c:v>147.0</c:v>
                </c:pt>
                <c:pt idx="158">
                  <c:v>151.0</c:v>
                </c:pt>
                <c:pt idx="159">
                  <c:v>150.0</c:v>
                </c:pt>
                <c:pt idx="160">
                  <c:v>148.0</c:v>
                </c:pt>
                <c:pt idx="161">
                  <c:v>147.0</c:v>
                </c:pt>
                <c:pt idx="162">
                  <c:v>151.0</c:v>
                </c:pt>
                <c:pt idx="163">
                  <c:v>147.0</c:v>
                </c:pt>
                <c:pt idx="164">
                  <c:v>150.0</c:v>
                </c:pt>
                <c:pt idx="165">
                  <c:v>149.0</c:v>
                </c:pt>
                <c:pt idx="166">
                  <c:v>150.0</c:v>
                </c:pt>
                <c:pt idx="167">
                  <c:v>149.0</c:v>
                </c:pt>
                <c:pt idx="168">
                  <c:v>151.0</c:v>
                </c:pt>
                <c:pt idx="169">
                  <c:v>148.0</c:v>
                </c:pt>
                <c:pt idx="170">
                  <c:v>148.0</c:v>
                </c:pt>
                <c:pt idx="171">
                  <c:v>141.0</c:v>
                </c:pt>
                <c:pt idx="172">
                  <c:v>134.0</c:v>
                </c:pt>
                <c:pt idx="173">
                  <c:v>132.0</c:v>
                </c:pt>
                <c:pt idx="174">
                  <c:v>134.0</c:v>
                </c:pt>
                <c:pt idx="175">
                  <c:v>141.0</c:v>
                </c:pt>
                <c:pt idx="176">
                  <c:v>142.0</c:v>
                </c:pt>
                <c:pt idx="177">
                  <c:v>144.0</c:v>
                </c:pt>
                <c:pt idx="178">
                  <c:v>147.0</c:v>
                </c:pt>
                <c:pt idx="179">
                  <c:v>150.0</c:v>
                </c:pt>
                <c:pt idx="180">
                  <c:v>152.0</c:v>
                </c:pt>
                <c:pt idx="181">
                  <c:v>156.0</c:v>
                </c:pt>
                <c:pt idx="182">
                  <c:v>155.0</c:v>
                </c:pt>
                <c:pt idx="183">
                  <c:v>153.0</c:v>
                </c:pt>
                <c:pt idx="184">
                  <c:v>153.0</c:v>
                </c:pt>
                <c:pt idx="185">
                  <c:v>151.0</c:v>
                </c:pt>
                <c:pt idx="186">
                  <c:v>153.0</c:v>
                </c:pt>
                <c:pt idx="187">
                  <c:v>149.0</c:v>
                </c:pt>
                <c:pt idx="188">
                  <c:v>152.0</c:v>
                </c:pt>
                <c:pt idx="189">
                  <c:v>151.0</c:v>
                </c:pt>
                <c:pt idx="190">
                  <c:v>143.0</c:v>
                </c:pt>
                <c:pt idx="191">
                  <c:v>140.0</c:v>
                </c:pt>
                <c:pt idx="192">
                  <c:v>139.0</c:v>
                </c:pt>
                <c:pt idx="193">
                  <c:v>143.0</c:v>
                </c:pt>
                <c:pt idx="194">
                  <c:v>143.0</c:v>
                </c:pt>
                <c:pt idx="195">
                  <c:v>146.0</c:v>
                </c:pt>
                <c:pt idx="196">
                  <c:v>148.0</c:v>
                </c:pt>
                <c:pt idx="197">
                  <c:v>152.0</c:v>
                </c:pt>
                <c:pt idx="198">
                  <c:v>153.0</c:v>
                </c:pt>
                <c:pt idx="199">
                  <c:v>152.0</c:v>
                </c:pt>
                <c:pt idx="200">
                  <c:v>149.0</c:v>
                </c:pt>
                <c:pt idx="201">
                  <c:v>150.0</c:v>
                </c:pt>
                <c:pt idx="202">
                  <c:v>153.0</c:v>
                </c:pt>
                <c:pt idx="203">
                  <c:v>157.0</c:v>
                </c:pt>
                <c:pt idx="204">
                  <c:v>155.0</c:v>
                </c:pt>
                <c:pt idx="205">
                  <c:v>156.0</c:v>
                </c:pt>
                <c:pt idx="206">
                  <c:v>149.0</c:v>
                </c:pt>
                <c:pt idx="207">
                  <c:v>148.0</c:v>
                </c:pt>
                <c:pt idx="208">
                  <c:v>148.0</c:v>
                </c:pt>
                <c:pt idx="209">
                  <c:v>156.0</c:v>
                </c:pt>
                <c:pt idx="210">
                  <c:v>157.0</c:v>
                </c:pt>
                <c:pt idx="211">
                  <c:v>154.0</c:v>
                </c:pt>
                <c:pt idx="212">
                  <c:v>156.0</c:v>
                </c:pt>
                <c:pt idx="213">
                  <c:v>154.0</c:v>
                </c:pt>
                <c:pt idx="214">
                  <c:v>155.0</c:v>
                </c:pt>
                <c:pt idx="215">
                  <c:v>157.0</c:v>
                </c:pt>
                <c:pt idx="216">
                  <c:v>156.0</c:v>
                </c:pt>
                <c:pt idx="217">
                  <c:v>156.0</c:v>
                </c:pt>
                <c:pt idx="218">
                  <c:v>156.0</c:v>
                </c:pt>
                <c:pt idx="219">
                  <c:v>153.0</c:v>
                </c:pt>
                <c:pt idx="220">
                  <c:v>155.0</c:v>
                </c:pt>
                <c:pt idx="221">
                  <c:v>165.0</c:v>
                </c:pt>
                <c:pt idx="222">
                  <c:v>166.0</c:v>
                </c:pt>
                <c:pt idx="223">
                  <c:v>168.0</c:v>
                </c:pt>
                <c:pt idx="224">
                  <c:v>168.0</c:v>
                </c:pt>
                <c:pt idx="225">
                  <c:v>168.0</c:v>
                </c:pt>
                <c:pt idx="226">
                  <c:v>173.0</c:v>
                </c:pt>
                <c:pt idx="227">
                  <c:v>168.0</c:v>
                </c:pt>
                <c:pt idx="228">
                  <c:v>168.0</c:v>
                </c:pt>
                <c:pt idx="229">
                  <c:v>164.0</c:v>
                </c:pt>
                <c:pt idx="230">
                  <c:v>166.0</c:v>
                </c:pt>
                <c:pt idx="231">
                  <c:v>165.0</c:v>
                </c:pt>
                <c:pt idx="232">
                  <c:v>168.0</c:v>
                </c:pt>
                <c:pt idx="233">
                  <c:v>168.0</c:v>
                </c:pt>
                <c:pt idx="234">
                  <c:v>163.0</c:v>
                </c:pt>
                <c:pt idx="235">
                  <c:v>162.0</c:v>
                </c:pt>
                <c:pt idx="236">
                  <c:v>162.0</c:v>
                </c:pt>
                <c:pt idx="237">
                  <c:v>163.0</c:v>
                </c:pt>
                <c:pt idx="238">
                  <c:v>164.0</c:v>
                </c:pt>
                <c:pt idx="239">
                  <c:v>166.0</c:v>
                </c:pt>
                <c:pt idx="240">
                  <c:v>173.0</c:v>
                </c:pt>
                <c:pt idx="241">
                  <c:v>184.0</c:v>
                </c:pt>
                <c:pt idx="242">
                  <c:v>181.0</c:v>
                </c:pt>
                <c:pt idx="243">
                  <c:v>182.0</c:v>
                </c:pt>
                <c:pt idx="244">
                  <c:v>182.0</c:v>
                </c:pt>
                <c:pt idx="245">
                  <c:v>178.0</c:v>
                </c:pt>
                <c:pt idx="246">
                  <c:v>173.0</c:v>
                </c:pt>
                <c:pt idx="247">
                  <c:v>177.0</c:v>
                </c:pt>
                <c:pt idx="248">
                  <c:v>178.0</c:v>
                </c:pt>
                <c:pt idx="249">
                  <c:v>178.0</c:v>
                </c:pt>
                <c:pt idx="250">
                  <c:v>178.0</c:v>
                </c:pt>
                <c:pt idx="251">
                  <c:v>177.0</c:v>
                </c:pt>
                <c:pt idx="252">
                  <c:v>178.0</c:v>
                </c:pt>
                <c:pt idx="253">
                  <c:v>174.0</c:v>
                </c:pt>
                <c:pt idx="254">
                  <c:v>178.0</c:v>
                </c:pt>
                <c:pt idx="255">
                  <c:v>182.0</c:v>
                </c:pt>
                <c:pt idx="256">
                  <c:v>183.0</c:v>
                </c:pt>
                <c:pt idx="257">
                  <c:v>188.0</c:v>
                </c:pt>
                <c:pt idx="258">
                  <c:v>191.0</c:v>
                </c:pt>
                <c:pt idx="259">
                  <c:v>200.0</c:v>
                </c:pt>
                <c:pt idx="260">
                  <c:v>210.0</c:v>
                </c:pt>
                <c:pt idx="261">
                  <c:v>202.0</c:v>
                </c:pt>
                <c:pt idx="262">
                  <c:v>201.0</c:v>
                </c:pt>
                <c:pt idx="263">
                  <c:v>201.0</c:v>
                </c:pt>
                <c:pt idx="264">
                  <c:v>194.0</c:v>
                </c:pt>
                <c:pt idx="265">
                  <c:v>193.0</c:v>
                </c:pt>
                <c:pt idx="266">
                  <c:v>193.0</c:v>
                </c:pt>
                <c:pt idx="267">
                  <c:v>190.0</c:v>
                </c:pt>
                <c:pt idx="268">
                  <c:v>176.0</c:v>
                </c:pt>
                <c:pt idx="269">
                  <c:v>169.0</c:v>
                </c:pt>
                <c:pt idx="270">
                  <c:v>168.0</c:v>
                </c:pt>
                <c:pt idx="271">
                  <c:v>166.0</c:v>
                </c:pt>
                <c:pt idx="272">
                  <c:v>163.0</c:v>
                </c:pt>
                <c:pt idx="273">
                  <c:v>167.0</c:v>
                </c:pt>
                <c:pt idx="274">
                  <c:v>172.0</c:v>
                </c:pt>
                <c:pt idx="275">
                  <c:v>170.0</c:v>
                </c:pt>
                <c:pt idx="276">
                  <c:v>164.0</c:v>
                </c:pt>
                <c:pt idx="277">
                  <c:v>166.0</c:v>
                </c:pt>
                <c:pt idx="278">
                  <c:v>168.0</c:v>
                </c:pt>
                <c:pt idx="279">
                  <c:v>166.0</c:v>
                </c:pt>
                <c:pt idx="280">
                  <c:v>164.0</c:v>
                </c:pt>
                <c:pt idx="281">
                  <c:v>165.0</c:v>
                </c:pt>
                <c:pt idx="282">
                  <c:v>162.0</c:v>
                </c:pt>
                <c:pt idx="283">
                  <c:v>166.0</c:v>
                </c:pt>
                <c:pt idx="284">
                  <c:v>163.0</c:v>
                </c:pt>
                <c:pt idx="285">
                  <c:v>162.0</c:v>
                </c:pt>
                <c:pt idx="286">
                  <c:v>163.0</c:v>
                </c:pt>
                <c:pt idx="287">
                  <c:v>170.0</c:v>
                </c:pt>
                <c:pt idx="288">
                  <c:v>173.0</c:v>
                </c:pt>
                <c:pt idx="289">
                  <c:v>168.0</c:v>
                </c:pt>
                <c:pt idx="290">
                  <c:v>171.0</c:v>
                </c:pt>
                <c:pt idx="291">
                  <c:v>177.0</c:v>
                </c:pt>
                <c:pt idx="292">
                  <c:v>173.0</c:v>
                </c:pt>
                <c:pt idx="293">
                  <c:v>176.0</c:v>
                </c:pt>
                <c:pt idx="294">
                  <c:v>177.0</c:v>
                </c:pt>
                <c:pt idx="295">
                  <c:v>184.0</c:v>
                </c:pt>
                <c:pt idx="296">
                  <c:v>189.0</c:v>
                </c:pt>
                <c:pt idx="297">
                  <c:v>187.0</c:v>
                </c:pt>
                <c:pt idx="298">
                  <c:v>188.0</c:v>
                </c:pt>
                <c:pt idx="299">
                  <c:v>191.0</c:v>
                </c:pt>
                <c:pt idx="300">
                  <c:v>193.0</c:v>
                </c:pt>
                <c:pt idx="301">
                  <c:v>195.0</c:v>
                </c:pt>
                <c:pt idx="302">
                  <c:v>193.0</c:v>
                </c:pt>
                <c:pt idx="303">
                  <c:v>193.0</c:v>
                </c:pt>
                <c:pt idx="304">
                  <c:v>194.0</c:v>
                </c:pt>
                <c:pt idx="305">
                  <c:v>190.0</c:v>
                </c:pt>
                <c:pt idx="306">
                  <c:v>183.0</c:v>
                </c:pt>
                <c:pt idx="307">
                  <c:v>181.0</c:v>
                </c:pt>
                <c:pt idx="308">
                  <c:v>178.0</c:v>
                </c:pt>
                <c:pt idx="309">
                  <c:v>179.0</c:v>
                </c:pt>
                <c:pt idx="310">
                  <c:v>179.0</c:v>
                </c:pt>
                <c:pt idx="311">
                  <c:v>179.0</c:v>
                </c:pt>
                <c:pt idx="312">
                  <c:v>182.0</c:v>
                </c:pt>
                <c:pt idx="313">
                  <c:v>189.0</c:v>
                </c:pt>
                <c:pt idx="314">
                  <c:v>189.0</c:v>
                </c:pt>
                <c:pt idx="315">
                  <c:v>182.0</c:v>
                </c:pt>
                <c:pt idx="316">
                  <c:v>182.0</c:v>
                </c:pt>
                <c:pt idx="317">
                  <c:v>177.0</c:v>
                </c:pt>
                <c:pt idx="318">
                  <c:v>176.0</c:v>
                </c:pt>
                <c:pt idx="319">
                  <c:v>175.0</c:v>
                </c:pt>
                <c:pt idx="320">
                  <c:v>176.0</c:v>
                </c:pt>
                <c:pt idx="321">
                  <c:v>176.0</c:v>
                </c:pt>
                <c:pt idx="322">
                  <c:v>174.0</c:v>
                </c:pt>
                <c:pt idx="323">
                  <c:v>178.0</c:v>
                </c:pt>
                <c:pt idx="324">
                  <c:v>179.0</c:v>
                </c:pt>
                <c:pt idx="325">
                  <c:v>179.0</c:v>
                </c:pt>
                <c:pt idx="326">
                  <c:v>175.0</c:v>
                </c:pt>
                <c:pt idx="327">
                  <c:v>174.0</c:v>
                </c:pt>
                <c:pt idx="328">
                  <c:v>175.0</c:v>
                </c:pt>
                <c:pt idx="329">
                  <c:v>169.0</c:v>
                </c:pt>
                <c:pt idx="330">
                  <c:v>168.0</c:v>
                </c:pt>
                <c:pt idx="331">
                  <c:v>171.0</c:v>
                </c:pt>
                <c:pt idx="332">
                  <c:v>165.0</c:v>
                </c:pt>
                <c:pt idx="333">
                  <c:v>161.0</c:v>
                </c:pt>
                <c:pt idx="334">
                  <c:v>166.0</c:v>
                </c:pt>
                <c:pt idx="335">
                  <c:v>168.0</c:v>
                </c:pt>
                <c:pt idx="336">
                  <c:v>169.0</c:v>
                </c:pt>
                <c:pt idx="337">
                  <c:v>172.0</c:v>
                </c:pt>
                <c:pt idx="338">
                  <c:v>175.0</c:v>
                </c:pt>
                <c:pt idx="339">
                  <c:v>177.0</c:v>
                </c:pt>
                <c:pt idx="340">
                  <c:v>180.0</c:v>
                </c:pt>
                <c:pt idx="341">
                  <c:v>179.0</c:v>
                </c:pt>
                <c:pt idx="342">
                  <c:v>180.0</c:v>
                </c:pt>
                <c:pt idx="343">
                  <c:v>184.0</c:v>
                </c:pt>
                <c:pt idx="344">
                  <c:v>179.0</c:v>
                </c:pt>
                <c:pt idx="345">
                  <c:v>176.0</c:v>
                </c:pt>
                <c:pt idx="346">
                  <c:v>169.0</c:v>
                </c:pt>
                <c:pt idx="347">
                  <c:v>166.0</c:v>
                </c:pt>
                <c:pt idx="348">
                  <c:v>163.0</c:v>
                </c:pt>
                <c:pt idx="349">
                  <c:v>163.0</c:v>
                </c:pt>
                <c:pt idx="350">
                  <c:v>162.0</c:v>
                </c:pt>
                <c:pt idx="351">
                  <c:v>174.0</c:v>
                </c:pt>
                <c:pt idx="352">
                  <c:v>178.0</c:v>
                </c:pt>
                <c:pt idx="353">
                  <c:v>182.0</c:v>
                </c:pt>
                <c:pt idx="354">
                  <c:v>191.0</c:v>
                </c:pt>
                <c:pt idx="355">
                  <c:v>191.0</c:v>
                </c:pt>
                <c:pt idx="356">
                  <c:v>190.0</c:v>
                </c:pt>
                <c:pt idx="357">
                  <c:v>194.0</c:v>
                </c:pt>
                <c:pt idx="358">
                  <c:v>188.0</c:v>
                </c:pt>
                <c:pt idx="359">
                  <c:v>192.0</c:v>
                </c:pt>
                <c:pt idx="360">
                  <c:v>196.0</c:v>
                </c:pt>
                <c:pt idx="361">
                  <c:v>202.0</c:v>
                </c:pt>
                <c:pt idx="362">
                  <c:v>204.0</c:v>
                </c:pt>
                <c:pt idx="363">
                  <c:v>207.0</c:v>
                </c:pt>
                <c:pt idx="364">
                  <c:v>208.0</c:v>
                </c:pt>
                <c:pt idx="365">
                  <c:v>206.0</c:v>
                </c:pt>
                <c:pt idx="366">
                  <c:v>208.0</c:v>
                </c:pt>
                <c:pt idx="367">
                  <c:v>199.0</c:v>
                </c:pt>
                <c:pt idx="368">
                  <c:v>199.0</c:v>
                </c:pt>
                <c:pt idx="369">
                  <c:v>196.0</c:v>
                </c:pt>
                <c:pt idx="370">
                  <c:v>200.0</c:v>
                </c:pt>
                <c:pt idx="371">
                  <c:v>197.0</c:v>
                </c:pt>
                <c:pt idx="372">
                  <c:v>193.0</c:v>
                </c:pt>
                <c:pt idx="373">
                  <c:v>188.0</c:v>
                </c:pt>
                <c:pt idx="374">
                  <c:v>185.0</c:v>
                </c:pt>
                <c:pt idx="375">
                  <c:v>181.0</c:v>
                </c:pt>
                <c:pt idx="376">
                  <c:v>177.0</c:v>
                </c:pt>
                <c:pt idx="377">
                  <c:v>183.0</c:v>
                </c:pt>
                <c:pt idx="378">
                  <c:v>186.0</c:v>
                </c:pt>
                <c:pt idx="379">
                  <c:v>183.0</c:v>
                </c:pt>
                <c:pt idx="380">
                  <c:v>183.0</c:v>
                </c:pt>
                <c:pt idx="381">
                  <c:v>179.0</c:v>
                </c:pt>
                <c:pt idx="382">
                  <c:v>176.0</c:v>
                </c:pt>
                <c:pt idx="383">
                  <c:v>179.0</c:v>
                </c:pt>
                <c:pt idx="384">
                  <c:v>179.0</c:v>
                </c:pt>
                <c:pt idx="385">
                  <c:v>180.0</c:v>
                </c:pt>
                <c:pt idx="386">
                  <c:v>178.0</c:v>
                </c:pt>
                <c:pt idx="387">
                  <c:v>175.0</c:v>
                </c:pt>
                <c:pt idx="388">
                  <c:v>172.0</c:v>
                </c:pt>
                <c:pt idx="389">
                  <c:v>163.0</c:v>
                </c:pt>
                <c:pt idx="390">
                  <c:v>157.0</c:v>
                </c:pt>
                <c:pt idx="391">
                  <c:v>153.0</c:v>
                </c:pt>
                <c:pt idx="392">
                  <c:v>156.0</c:v>
                </c:pt>
                <c:pt idx="393">
                  <c:v>160.0</c:v>
                </c:pt>
                <c:pt idx="394">
                  <c:v>157.0</c:v>
                </c:pt>
                <c:pt idx="395">
                  <c:v>166.0</c:v>
                </c:pt>
                <c:pt idx="396">
                  <c:v>174.0</c:v>
                </c:pt>
                <c:pt idx="397">
                  <c:v>175.0</c:v>
                </c:pt>
                <c:pt idx="398">
                  <c:v>180.0</c:v>
                </c:pt>
                <c:pt idx="399">
                  <c:v>188.0</c:v>
                </c:pt>
                <c:pt idx="400">
                  <c:v>184.0</c:v>
                </c:pt>
                <c:pt idx="401">
                  <c:v>189.0</c:v>
                </c:pt>
                <c:pt idx="402">
                  <c:v>189.0</c:v>
                </c:pt>
                <c:pt idx="403">
                  <c:v>185.0</c:v>
                </c:pt>
                <c:pt idx="404">
                  <c:v>191.0</c:v>
                </c:pt>
                <c:pt idx="405">
                  <c:v>186.0</c:v>
                </c:pt>
                <c:pt idx="406">
                  <c:v>192.0</c:v>
                </c:pt>
                <c:pt idx="407">
                  <c:v>201.0</c:v>
                </c:pt>
                <c:pt idx="408">
                  <c:v>205.0</c:v>
                </c:pt>
                <c:pt idx="409">
                  <c:v>206.0</c:v>
                </c:pt>
                <c:pt idx="410">
                  <c:v>211.0</c:v>
                </c:pt>
                <c:pt idx="411">
                  <c:v>212.0</c:v>
                </c:pt>
                <c:pt idx="412">
                  <c:v>191.0</c:v>
                </c:pt>
                <c:pt idx="413">
                  <c:v>199.0</c:v>
                </c:pt>
                <c:pt idx="414">
                  <c:v>182.0</c:v>
                </c:pt>
                <c:pt idx="415">
                  <c:v>172.0</c:v>
                </c:pt>
                <c:pt idx="416">
                  <c:v>161.0</c:v>
                </c:pt>
                <c:pt idx="417">
                  <c:v>165.0</c:v>
                </c:pt>
                <c:pt idx="418">
                  <c:v>162.0</c:v>
                </c:pt>
                <c:pt idx="419">
                  <c:v>170.0</c:v>
                </c:pt>
                <c:pt idx="420">
                  <c:v>181.0</c:v>
                </c:pt>
                <c:pt idx="421">
                  <c:v>165.0</c:v>
                </c:pt>
                <c:pt idx="422">
                  <c:v>162.0</c:v>
                </c:pt>
                <c:pt idx="423">
                  <c:v>171.0</c:v>
                </c:pt>
                <c:pt idx="424">
                  <c:v>162.0</c:v>
                </c:pt>
                <c:pt idx="425">
                  <c:v>157.0</c:v>
                </c:pt>
                <c:pt idx="426">
                  <c:v>161.0</c:v>
                </c:pt>
                <c:pt idx="427">
                  <c:v>159.0</c:v>
                </c:pt>
                <c:pt idx="428">
                  <c:v>164.0</c:v>
                </c:pt>
                <c:pt idx="429">
                  <c:v>165.0</c:v>
                </c:pt>
                <c:pt idx="430">
                  <c:v>156.0</c:v>
                </c:pt>
                <c:pt idx="431">
                  <c:v>149.0</c:v>
                </c:pt>
                <c:pt idx="432">
                  <c:v>146.0</c:v>
                </c:pt>
                <c:pt idx="433">
                  <c:v>134.0</c:v>
                </c:pt>
                <c:pt idx="434">
                  <c:v>142.0</c:v>
                </c:pt>
                <c:pt idx="435">
                  <c:v>135.0</c:v>
                </c:pt>
                <c:pt idx="436">
                  <c:v>131.0</c:v>
                </c:pt>
                <c:pt idx="437">
                  <c:v>131.0</c:v>
                </c:pt>
                <c:pt idx="438">
                  <c:v>120.0</c:v>
                </c:pt>
                <c:pt idx="439">
                  <c:v>112.0</c:v>
                </c:pt>
                <c:pt idx="440">
                  <c:v>115.0</c:v>
                </c:pt>
                <c:pt idx="441">
                  <c:v>112.0</c:v>
                </c:pt>
                <c:pt idx="442">
                  <c:v>116.0</c:v>
                </c:pt>
                <c:pt idx="443">
                  <c:v>121.0</c:v>
                </c:pt>
                <c:pt idx="444">
                  <c:v>121.0</c:v>
                </c:pt>
                <c:pt idx="445">
                  <c:v>122.0</c:v>
                </c:pt>
                <c:pt idx="446">
                  <c:v>122.0</c:v>
                </c:pt>
                <c:pt idx="447">
                  <c:v>125.0</c:v>
                </c:pt>
                <c:pt idx="448">
                  <c:v>129.0</c:v>
                </c:pt>
                <c:pt idx="449">
                  <c:v>132.0</c:v>
                </c:pt>
                <c:pt idx="450">
                  <c:v>135.0</c:v>
                </c:pt>
                <c:pt idx="451">
                  <c:v>137.0</c:v>
                </c:pt>
                <c:pt idx="452">
                  <c:v>133.0</c:v>
                </c:pt>
                <c:pt idx="453">
                  <c:v>131.0</c:v>
                </c:pt>
                <c:pt idx="454">
                  <c:v>129.0</c:v>
                </c:pt>
                <c:pt idx="455">
                  <c:v>130.0</c:v>
                </c:pt>
                <c:pt idx="456">
                  <c:v>130.0</c:v>
                </c:pt>
                <c:pt idx="457">
                  <c:v>131.0</c:v>
                </c:pt>
                <c:pt idx="458">
                  <c:v>129.0</c:v>
                </c:pt>
                <c:pt idx="459">
                  <c:v>128.0</c:v>
                </c:pt>
                <c:pt idx="460">
                  <c:v>130.0</c:v>
                </c:pt>
                <c:pt idx="461">
                  <c:v>128.0</c:v>
                </c:pt>
                <c:pt idx="462">
                  <c:v>125.0</c:v>
                </c:pt>
                <c:pt idx="463">
                  <c:v>126.0</c:v>
                </c:pt>
                <c:pt idx="464">
                  <c:v>130.0</c:v>
                </c:pt>
                <c:pt idx="465">
                  <c:v>132.0</c:v>
                </c:pt>
                <c:pt idx="466">
                  <c:v>136.0</c:v>
                </c:pt>
                <c:pt idx="467">
                  <c:v>133.0</c:v>
                </c:pt>
                <c:pt idx="468">
                  <c:v>141.0</c:v>
                </c:pt>
                <c:pt idx="469">
                  <c:v>142.0</c:v>
                </c:pt>
                <c:pt idx="470">
                  <c:v>148.0</c:v>
                </c:pt>
                <c:pt idx="471">
                  <c:v>147.0</c:v>
                </c:pt>
                <c:pt idx="472">
                  <c:v>150.0</c:v>
                </c:pt>
                <c:pt idx="473">
                  <c:v>148.0</c:v>
                </c:pt>
                <c:pt idx="474">
                  <c:v>147.0</c:v>
                </c:pt>
                <c:pt idx="475">
                  <c:v>148.0</c:v>
                </c:pt>
                <c:pt idx="476">
                  <c:v>150.0</c:v>
                </c:pt>
                <c:pt idx="477">
                  <c:v>149.0</c:v>
                </c:pt>
                <c:pt idx="478">
                  <c:v>152.0</c:v>
                </c:pt>
                <c:pt idx="479">
                  <c:v>147.0</c:v>
                </c:pt>
                <c:pt idx="480">
                  <c:v>144.0</c:v>
                </c:pt>
                <c:pt idx="481">
                  <c:v>134.0</c:v>
                </c:pt>
                <c:pt idx="482">
                  <c:v>135.0</c:v>
                </c:pt>
                <c:pt idx="483">
                  <c:v>131.0</c:v>
                </c:pt>
                <c:pt idx="484">
                  <c:v>127.0</c:v>
                </c:pt>
                <c:pt idx="485">
                  <c:v>125.0</c:v>
                </c:pt>
                <c:pt idx="486">
                  <c:v>125.0</c:v>
                </c:pt>
                <c:pt idx="487">
                  <c:v>128.0</c:v>
                </c:pt>
                <c:pt idx="488">
                  <c:v>132.0</c:v>
                </c:pt>
                <c:pt idx="489">
                  <c:v>139.0</c:v>
                </c:pt>
                <c:pt idx="490">
                  <c:v>141.0</c:v>
                </c:pt>
                <c:pt idx="491">
                  <c:v>138.0</c:v>
                </c:pt>
                <c:pt idx="492">
                  <c:v>136.0</c:v>
                </c:pt>
                <c:pt idx="493">
                  <c:v>139.0</c:v>
                </c:pt>
                <c:pt idx="494">
                  <c:v>138.0</c:v>
                </c:pt>
                <c:pt idx="495">
                  <c:v>132.0</c:v>
                </c:pt>
                <c:pt idx="496">
                  <c:v>131.0</c:v>
                </c:pt>
                <c:pt idx="497">
                  <c:v>128.0</c:v>
                </c:pt>
                <c:pt idx="498">
                  <c:v>121.0</c:v>
                </c:pt>
                <c:pt idx="499">
                  <c:v>124.0</c:v>
                </c:pt>
                <c:pt idx="500">
                  <c:v>122.0</c:v>
                </c:pt>
                <c:pt idx="501">
                  <c:v>119.0</c:v>
                </c:pt>
                <c:pt idx="502">
                  <c:v>122.0</c:v>
                </c:pt>
                <c:pt idx="503">
                  <c:v>124.0</c:v>
                </c:pt>
                <c:pt idx="504">
                  <c:v>122.0</c:v>
                </c:pt>
                <c:pt idx="505">
                  <c:v>124.0</c:v>
                </c:pt>
                <c:pt idx="506">
                  <c:v>123.0</c:v>
                </c:pt>
                <c:pt idx="507">
                  <c:v>121.0</c:v>
                </c:pt>
                <c:pt idx="508">
                  <c:v>127.0</c:v>
                </c:pt>
                <c:pt idx="509">
                  <c:v>126.0</c:v>
                </c:pt>
                <c:pt idx="510">
                  <c:v>129.0</c:v>
                </c:pt>
                <c:pt idx="511">
                  <c:v>121.0</c:v>
                </c:pt>
                <c:pt idx="512">
                  <c:v>112.0</c:v>
                </c:pt>
                <c:pt idx="513">
                  <c:v>109.0</c:v>
                </c:pt>
                <c:pt idx="514">
                  <c:v>106.0</c:v>
                </c:pt>
                <c:pt idx="515">
                  <c:v>110.0</c:v>
                </c:pt>
                <c:pt idx="516">
                  <c:v>111.0</c:v>
                </c:pt>
                <c:pt idx="517">
                  <c:v>111.0</c:v>
                </c:pt>
                <c:pt idx="518">
                  <c:v>110.0</c:v>
                </c:pt>
                <c:pt idx="519">
                  <c:v>108.0</c:v>
                </c:pt>
                <c:pt idx="520">
                  <c:v>111.0</c:v>
                </c:pt>
                <c:pt idx="521">
                  <c:v>112.0</c:v>
                </c:pt>
                <c:pt idx="522">
                  <c:v>111.0</c:v>
                </c:pt>
                <c:pt idx="523">
                  <c:v>111.0</c:v>
                </c:pt>
                <c:pt idx="524">
                  <c:v>109.0</c:v>
                </c:pt>
                <c:pt idx="525">
                  <c:v>110.0</c:v>
                </c:pt>
                <c:pt idx="526">
                  <c:v>108.0</c:v>
                </c:pt>
                <c:pt idx="527">
                  <c:v>103.0</c:v>
                </c:pt>
                <c:pt idx="528">
                  <c:v>100.0</c:v>
                </c:pt>
                <c:pt idx="529">
                  <c:v>100.0</c:v>
                </c:pt>
                <c:pt idx="530">
                  <c:v>105.0</c:v>
                </c:pt>
                <c:pt idx="531">
                  <c:v>114.0</c:v>
                </c:pt>
                <c:pt idx="532">
                  <c:v>120.0</c:v>
                </c:pt>
                <c:pt idx="533">
                  <c:v>118.0</c:v>
                </c:pt>
                <c:pt idx="534">
                  <c:v>114.0</c:v>
                </c:pt>
                <c:pt idx="535">
                  <c:v>113.0</c:v>
                </c:pt>
                <c:pt idx="536">
                  <c:v>113.0</c:v>
                </c:pt>
                <c:pt idx="537">
                  <c:v>115.0</c:v>
                </c:pt>
                <c:pt idx="538">
                  <c:v>111.0</c:v>
                </c:pt>
                <c:pt idx="539">
                  <c:v>109.0</c:v>
                </c:pt>
                <c:pt idx="540">
                  <c:v>108.0</c:v>
                </c:pt>
                <c:pt idx="541">
                  <c:v>112.0</c:v>
                </c:pt>
                <c:pt idx="542">
                  <c:v>118.0</c:v>
                </c:pt>
                <c:pt idx="543">
                  <c:v>116.0</c:v>
                </c:pt>
                <c:pt idx="544">
                  <c:v>115.0</c:v>
                </c:pt>
                <c:pt idx="545">
                  <c:v>121.0</c:v>
                </c:pt>
                <c:pt idx="546">
                  <c:v>124.0</c:v>
                </c:pt>
                <c:pt idx="547">
                  <c:v>122.0</c:v>
                </c:pt>
                <c:pt idx="548">
                  <c:v>126.0</c:v>
                </c:pt>
                <c:pt idx="549">
                  <c:v>124.0</c:v>
                </c:pt>
                <c:pt idx="550">
                  <c:v>125.0</c:v>
                </c:pt>
                <c:pt idx="551">
                  <c:v>123.0</c:v>
                </c:pt>
                <c:pt idx="552">
                  <c:v>122.0</c:v>
                </c:pt>
                <c:pt idx="553">
                  <c:v>120.0</c:v>
                </c:pt>
                <c:pt idx="554">
                  <c:v>122.0</c:v>
                </c:pt>
                <c:pt idx="555">
                  <c:v>123.0</c:v>
                </c:pt>
                <c:pt idx="556">
                  <c:v>124.0</c:v>
                </c:pt>
                <c:pt idx="557">
                  <c:v>122.0</c:v>
                </c:pt>
                <c:pt idx="558">
                  <c:v>122.0</c:v>
                </c:pt>
                <c:pt idx="559">
                  <c:v>122.0</c:v>
                </c:pt>
                <c:pt idx="560">
                  <c:v>124.0</c:v>
                </c:pt>
                <c:pt idx="561">
                  <c:v>130.0</c:v>
                </c:pt>
                <c:pt idx="562">
                  <c:v>133.0</c:v>
                </c:pt>
                <c:pt idx="563">
                  <c:v>133.0</c:v>
                </c:pt>
                <c:pt idx="564">
                  <c:v>131.0</c:v>
                </c:pt>
                <c:pt idx="565">
                  <c:v>128.0</c:v>
                </c:pt>
                <c:pt idx="566">
                  <c:v>126.0</c:v>
                </c:pt>
                <c:pt idx="567">
                  <c:v>126.0</c:v>
                </c:pt>
                <c:pt idx="568">
                  <c:v>124.0</c:v>
                </c:pt>
                <c:pt idx="569">
                  <c:v>121.0</c:v>
                </c:pt>
                <c:pt idx="570">
                  <c:v>110.0</c:v>
                </c:pt>
                <c:pt idx="571">
                  <c:v>115.0</c:v>
                </c:pt>
                <c:pt idx="572">
                  <c:v>113.0</c:v>
                </c:pt>
                <c:pt idx="573">
                  <c:v>114.0</c:v>
                </c:pt>
                <c:pt idx="574">
                  <c:v>118.0</c:v>
                </c:pt>
                <c:pt idx="575">
                  <c:v>114.0</c:v>
                </c:pt>
                <c:pt idx="576">
                  <c:v>114.0</c:v>
                </c:pt>
                <c:pt idx="577">
                  <c:v>111.0</c:v>
                </c:pt>
                <c:pt idx="578">
                  <c:v>98.0</c:v>
                </c:pt>
                <c:pt idx="579">
                  <c:v>99.0</c:v>
                </c:pt>
                <c:pt idx="580">
                  <c:v>100.0</c:v>
                </c:pt>
                <c:pt idx="581">
                  <c:v>98.0</c:v>
                </c:pt>
                <c:pt idx="582">
                  <c:v>100.0</c:v>
                </c:pt>
                <c:pt idx="583">
                  <c:v>91.0</c:v>
                </c:pt>
                <c:pt idx="584">
                  <c:v>94.0</c:v>
                </c:pt>
                <c:pt idx="585">
                  <c:v>101.0</c:v>
                </c:pt>
                <c:pt idx="586">
                  <c:v>107.0</c:v>
                </c:pt>
                <c:pt idx="587">
                  <c:v>112.0</c:v>
                </c:pt>
                <c:pt idx="588">
                  <c:v>114.0</c:v>
                </c:pt>
                <c:pt idx="589">
                  <c:v>111.0</c:v>
                </c:pt>
                <c:pt idx="590">
                  <c:v>107.0</c:v>
                </c:pt>
                <c:pt idx="591">
                  <c:v>106.0</c:v>
                </c:pt>
                <c:pt idx="592">
                  <c:v>106.0</c:v>
                </c:pt>
                <c:pt idx="593">
                  <c:v>113.0</c:v>
                </c:pt>
                <c:pt idx="594">
                  <c:v>121.0</c:v>
                </c:pt>
                <c:pt idx="595">
                  <c:v>124.0</c:v>
                </c:pt>
                <c:pt idx="596">
                  <c:v>126.0</c:v>
                </c:pt>
                <c:pt idx="597">
                  <c:v>125.0</c:v>
                </c:pt>
                <c:pt idx="598">
                  <c:v>125.0</c:v>
                </c:pt>
                <c:pt idx="599">
                  <c:v>126.0</c:v>
                </c:pt>
                <c:pt idx="600">
                  <c:v>121.0</c:v>
                </c:pt>
                <c:pt idx="601">
                  <c:v>117.0</c:v>
                </c:pt>
                <c:pt idx="602">
                  <c:v>114.0</c:v>
                </c:pt>
                <c:pt idx="603">
                  <c:v>114.0</c:v>
                </c:pt>
                <c:pt idx="604">
                  <c:v>116.0</c:v>
                </c:pt>
                <c:pt idx="605">
                  <c:v>115.0</c:v>
                </c:pt>
                <c:pt idx="606">
                  <c:v>113.0</c:v>
                </c:pt>
                <c:pt idx="607">
                  <c:v>109.0</c:v>
                </c:pt>
                <c:pt idx="608">
                  <c:v>118.0</c:v>
                </c:pt>
                <c:pt idx="609">
                  <c:v>119.0</c:v>
                </c:pt>
                <c:pt idx="610">
                  <c:v>128.0</c:v>
                </c:pt>
                <c:pt idx="611">
                  <c:v>128.0</c:v>
                </c:pt>
                <c:pt idx="612">
                  <c:v>131.0</c:v>
                </c:pt>
                <c:pt idx="613">
                  <c:v>132.0</c:v>
                </c:pt>
                <c:pt idx="614">
                  <c:v>141.0</c:v>
                </c:pt>
                <c:pt idx="615">
                  <c:v>143.0</c:v>
                </c:pt>
                <c:pt idx="616">
                  <c:v>145.0</c:v>
                </c:pt>
                <c:pt idx="617">
                  <c:v>145.0</c:v>
                </c:pt>
                <c:pt idx="618">
                  <c:v>139.0</c:v>
                </c:pt>
                <c:pt idx="619">
                  <c:v>136.0</c:v>
                </c:pt>
                <c:pt idx="620">
                  <c:v>139.0</c:v>
                </c:pt>
                <c:pt idx="621">
                  <c:v>140.0</c:v>
                </c:pt>
                <c:pt idx="622">
                  <c:v>137.0</c:v>
                </c:pt>
                <c:pt idx="623">
                  <c:v>139.0</c:v>
                </c:pt>
                <c:pt idx="624">
                  <c:v>137.0</c:v>
                </c:pt>
                <c:pt idx="625">
                  <c:v>131.0</c:v>
                </c:pt>
                <c:pt idx="626">
                  <c:v>134.0</c:v>
                </c:pt>
                <c:pt idx="627">
                  <c:v>132.0</c:v>
                </c:pt>
                <c:pt idx="628">
                  <c:v>126.0</c:v>
                </c:pt>
                <c:pt idx="629">
                  <c:v>126.0</c:v>
                </c:pt>
                <c:pt idx="630">
                  <c:v>130.0</c:v>
                </c:pt>
                <c:pt idx="631">
                  <c:v>131.0</c:v>
                </c:pt>
                <c:pt idx="632">
                  <c:v>130.0</c:v>
                </c:pt>
                <c:pt idx="633">
                  <c:v>125.0</c:v>
                </c:pt>
                <c:pt idx="634">
                  <c:v>122.0</c:v>
                </c:pt>
                <c:pt idx="635">
                  <c:v>124.0</c:v>
                </c:pt>
                <c:pt idx="636">
                  <c:v>131.0</c:v>
                </c:pt>
                <c:pt idx="637">
                  <c:v>130.0</c:v>
                </c:pt>
                <c:pt idx="638">
                  <c:v>142.0</c:v>
                </c:pt>
                <c:pt idx="639">
                  <c:v>136.0</c:v>
                </c:pt>
                <c:pt idx="640">
                  <c:v>145.0</c:v>
                </c:pt>
                <c:pt idx="641">
                  <c:v>148.0</c:v>
                </c:pt>
                <c:pt idx="642">
                  <c:v>146.0</c:v>
                </c:pt>
                <c:pt idx="643">
                  <c:v>162.0</c:v>
                </c:pt>
                <c:pt idx="644">
                  <c:v>165.0</c:v>
                </c:pt>
                <c:pt idx="645">
                  <c:v>165.0</c:v>
                </c:pt>
                <c:pt idx="646">
                  <c:v>158.0</c:v>
                </c:pt>
                <c:pt idx="647">
                  <c:v>155.0</c:v>
                </c:pt>
                <c:pt idx="648">
                  <c:v>150.0</c:v>
                </c:pt>
                <c:pt idx="649">
                  <c:v>153.0</c:v>
                </c:pt>
                <c:pt idx="650">
                  <c:v>151.0</c:v>
                </c:pt>
                <c:pt idx="651">
                  <c:v>156.0</c:v>
                </c:pt>
                <c:pt idx="652">
                  <c:v>157.0</c:v>
                </c:pt>
                <c:pt idx="653">
                  <c:v>162.0</c:v>
                </c:pt>
                <c:pt idx="654">
                  <c:v>165.0</c:v>
                </c:pt>
                <c:pt idx="655">
                  <c:v>176.0</c:v>
                </c:pt>
                <c:pt idx="656">
                  <c:v>180.0</c:v>
                </c:pt>
                <c:pt idx="657">
                  <c:v>179.0</c:v>
                </c:pt>
                <c:pt idx="658">
                  <c:v>174.0</c:v>
                </c:pt>
                <c:pt idx="659">
                  <c:v>174.0</c:v>
                </c:pt>
                <c:pt idx="660">
                  <c:v>174.0</c:v>
                </c:pt>
                <c:pt idx="661">
                  <c:v>182.0</c:v>
                </c:pt>
                <c:pt idx="662">
                  <c:v>174.0</c:v>
                </c:pt>
                <c:pt idx="663">
                  <c:v>184.0</c:v>
                </c:pt>
                <c:pt idx="664">
                  <c:v>181.0</c:v>
                </c:pt>
                <c:pt idx="665">
                  <c:v>180.0</c:v>
                </c:pt>
                <c:pt idx="666">
                  <c:v>182.0</c:v>
                </c:pt>
                <c:pt idx="667">
                  <c:v>176.0</c:v>
                </c:pt>
                <c:pt idx="668">
                  <c:v>183.0</c:v>
                </c:pt>
                <c:pt idx="669">
                  <c:v>180.0</c:v>
                </c:pt>
                <c:pt idx="670">
                  <c:v>180.0</c:v>
                </c:pt>
                <c:pt idx="671">
                  <c:v>182.0</c:v>
                </c:pt>
                <c:pt idx="672">
                  <c:v>176.0</c:v>
                </c:pt>
                <c:pt idx="673">
                  <c:v>184.0</c:v>
                </c:pt>
                <c:pt idx="674">
                  <c:v>189.0</c:v>
                </c:pt>
                <c:pt idx="675">
                  <c:v>188.0</c:v>
                </c:pt>
                <c:pt idx="676">
                  <c:v>195.0</c:v>
                </c:pt>
                <c:pt idx="677">
                  <c:v>190.0</c:v>
                </c:pt>
                <c:pt idx="678">
                  <c:v>189.0</c:v>
                </c:pt>
                <c:pt idx="679">
                  <c:v>193.0</c:v>
                </c:pt>
                <c:pt idx="680">
                  <c:v>208.0</c:v>
                </c:pt>
                <c:pt idx="681">
                  <c:v>217.0</c:v>
                </c:pt>
                <c:pt idx="682">
                  <c:v>226.0</c:v>
                </c:pt>
                <c:pt idx="683">
                  <c:v>216.0</c:v>
                </c:pt>
                <c:pt idx="684">
                  <c:v>208.0</c:v>
                </c:pt>
                <c:pt idx="685">
                  <c:v>197.0</c:v>
                </c:pt>
                <c:pt idx="686">
                  <c:v>197.0</c:v>
                </c:pt>
                <c:pt idx="687">
                  <c:v>197.0</c:v>
                </c:pt>
                <c:pt idx="688">
                  <c:v>195.0</c:v>
                </c:pt>
                <c:pt idx="689">
                  <c:v>201.0</c:v>
                </c:pt>
                <c:pt idx="690">
                  <c:v>190.0</c:v>
                </c:pt>
                <c:pt idx="691">
                  <c:v>196.0</c:v>
                </c:pt>
                <c:pt idx="692">
                  <c:v>197.0</c:v>
                </c:pt>
                <c:pt idx="693">
                  <c:v>195.0</c:v>
                </c:pt>
                <c:pt idx="694">
                  <c:v>184.0</c:v>
                </c:pt>
                <c:pt idx="695">
                  <c:v>180.0</c:v>
                </c:pt>
                <c:pt idx="696">
                  <c:v>175.0</c:v>
                </c:pt>
                <c:pt idx="697">
                  <c:v>164.0</c:v>
                </c:pt>
                <c:pt idx="698">
                  <c:v>156.0</c:v>
                </c:pt>
                <c:pt idx="699">
                  <c:v>161.0</c:v>
                </c:pt>
                <c:pt idx="700">
                  <c:v>159.0</c:v>
                </c:pt>
                <c:pt idx="701">
                  <c:v>155.0</c:v>
                </c:pt>
                <c:pt idx="702">
                  <c:v>156.0</c:v>
                </c:pt>
                <c:pt idx="703">
                  <c:v>154.0</c:v>
                </c:pt>
                <c:pt idx="704">
                  <c:v>159.0</c:v>
                </c:pt>
                <c:pt idx="705">
                  <c:v>160.0</c:v>
                </c:pt>
                <c:pt idx="706">
                  <c:v>166.0</c:v>
                </c:pt>
                <c:pt idx="707">
                  <c:v>166.0</c:v>
                </c:pt>
                <c:pt idx="708">
                  <c:v>165.0</c:v>
                </c:pt>
                <c:pt idx="709">
                  <c:v>162.0</c:v>
                </c:pt>
                <c:pt idx="710">
                  <c:v>165.0</c:v>
                </c:pt>
                <c:pt idx="711">
                  <c:v>167.0</c:v>
                </c:pt>
                <c:pt idx="712">
                  <c:v>161.0</c:v>
                </c:pt>
                <c:pt idx="713">
                  <c:v>162.0</c:v>
                </c:pt>
                <c:pt idx="714">
                  <c:v>163.0</c:v>
                </c:pt>
                <c:pt idx="715">
                  <c:v>163.0</c:v>
                </c:pt>
                <c:pt idx="716">
                  <c:v>171.0</c:v>
                </c:pt>
                <c:pt idx="717">
                  <c:v>168.0</c:v>
                </c:pt>
                <c:pt idx="718">
                  <c:v>165.0</c:v>
                </c:pt>
                <c:pt idx="719">
                  <c:v>171.0</c:v>
                </c:pt>
                <c:pt idx="720">
                  <c:v>179.0</c:v>
                </c:pt>
                <c:pt idx="721">
                  <c:v>173.0</c:v>
                </c:pt>
                <c:pt idx="722">
                  <c:v>160.0</c:v>
                </c:pt>
                <c:pt idx="723">
                  <c:v>160.0</c:v>
                </c:pt>
                <c:pt idx="724">
                  <c:v>153.0</c:v>
                </c:pt>
                <c:pt idx="725">
                  <c:v>148.0</c:v>
                </c:pt>
                <c:pt idx="726">
                  <c:v>159.0</c:v>
                </c:pt>
                <c:pt idx="727">
                  <c:v>157.0</c:v>
                </c:pt>
                <c:pt idx="728">
                  <c:v>164.0</c:v>
                </c:pt>
                <c:pt idx="729">
                  <c:v>160.0</c:v>
                </c:pt>
                <c:pt idx="730">
                  <c:v>161.0</c:v>
                </c:pt>
                <c:pt idx="731">
                  <c:v>157.0</c:v>
                </c:pt>
                <c:pt idx="732">
                  <c:v>158.0</c:v>
                </c:pt>
                <c:pt idx="733">
                  <c:v>154.0</c:v>
                </c:pt>
                <c:pt idx="734">
                  <c:v>151.0</c:v>
                </c:pt>
                <c:pt idx="735">
                  <c:v>145.0</c:v>
                </c:pt>
                <c:pt idx="736">
                  <c:v>144.0</c:v>
                </c:pt>
                <c:pt idx="737">
                  <c:v>150.0</c:v>
                </c:pt>
                <c:pt idx="738">
                  <c:v>152.0</c:v>
                </c:pt>
                <c:pt idx="739">
                  <c:v>152.0</c:v>
                </c:pt>
                <c:pt idx="740">
                  <c:v>165.0</c:v>
                </c:pt>
                <c:pt idx="741">
                  <c:v>174.0</c:v>
                </c:pt>
                <c:pt idx="742">
                  <c:v>179.0</c:v>
                </c:pt>
                <c:pt idx="743">
                  <c:v>180.0</c:v>
                </c:pt>
                <c:pt idx="744">
                  <c:v>186.0</c:v>
                </c:pt>
                <c:pt idx="745">
                  <c:v>193.0</c:v>
                </c:pt>
                <c:pt idx="746">
                  <c:v>187.0</c:v>
                </c:pt>
                <c:pt idx="747">
                  <c:v>187.0</c:v>
                </c:pt>
                <c:pt idx="748">
                  <c:v>187.0</c:v>
                </c:pt>
                <c:pt idx="749">
                  <c:v>195.0</c:v>
                </c:pt>
                <c:pt idx="750">
                  <c:v>200.0</c:v>
                </c:pt>
                <c:pt idx="751">
                  <c:v>203.0</c:v>
                </c:pt>
                <c:pt idx="752">
                  <c:v>198.0</c:v>
                </c:pt>
                <c:pt idx="753">
                  <c:v>195.0</c:v>
                </c:pt>
                <c:pt idx="754">
                  <c:v>191.0</c:v>
                </c:pt>
                <c:pt idx="755">
                  <c:v>188.0</c:v>
                </c:pt>
                <c:pt idx="756">
                  <c:v>192.0</c:v>
                </c:pt>
                <c:pt idx="757">
                  <c:v>192.0</c:v>
                </c:pt>
                <c:pt idx="758">
                  <c:v>195.0</c:v>
                </c:pt>
                <c:pt idx="759">
                  <c:v>201.0</c:v>
                </c:pt>
                <c:pt idx="760">
                  <c:v>201.0</c:v>
                </c:pt>
                <c:pt idx="761">
                  <c:v>196.0</c:v>
                </c:pt>
                <c:pt idx="762">
                  <c:v>204.0</c:v>
                </c:pt>
                <c:pt idx="763">
                  <c:v>195.0</c:v>
                </c:pt>
                <c:pt idx="764">
                  <c:v>200.0</c:v>
                </c:pt>
                <c:pt idx="765">
                  <c:v>199.0</c:v>
                </c:pt>
                <c:pt idx="766">
                  <c:v>207.0</c:v>
                </c:pt>
                <c:pt idx="767">
                  <c:v>203.0</c:v>
                </c:pt>
                <c:pt idx="768">
                  <c:v>215.0</c:v>
                </c:pt>
                <c:pt idx="769">
                  <c:v>214.0</c:v>
                </c:pt>
                <c:pt idx="770">
                  <c:v>221.0</c:v>
                </c:pt>
                <c:pt idx="771">
                  <c:v>223.0</c:v>
                </c:pt>
                <c:pt idx="772">
                  <c:v>221.0</c:v>
                </c:pt>
                <c:pt idx="773">
                  <c:v>223.0</c:v>
                </c:pt>
                <c:pt idx="774">
                  <c:v>220.0</c:v>
                </c:pt>
                <c:pt idx="775">
                  <c:v>221.0</c:v>
                </c:pt>
                <c:pt idx="776">
                  <c:v>212.0</c:v>
                </c:pt>
                <c:pt idx="777">
                  <c:v>214.0</c:v>
                </c:pt>
                <c:pt idx="778">
                  <c:v>220.0</c:v>
                </c:pt>
                <c:pt idx="779">
                  <c:v>230.0</c:v>
                </c:pt>
                <c:pt idx="780">
                  <c:v>235.0</c:v>
                </c:pt>
                <c:pt idx="781">
                  <c:v>233.0</c:v>
                </c:pt>
                <c:pt idx="782">
                  <c:v>233.0</c:v>
                </c:pt>
                <c:pt idx="783">
                  <c:v>227.0</c:v>
                </c:pt>
                <c:pt idx="784">
                  <c:v>228.0</c:v>
                </c:pt>
                <c:pt idx="785">
                  <c:v>211.0</c:v>
                </c:pt>
                <c:pt idx="786">
                  <c:v>210.0</c:v>
                </c:pt>
                <c:pt idx="787">
                  <c:v>211.0</c:v>
                </c:pt>
                <c:pt idx="788">
                  <c:v>207.0</c:v>
                </c:pt>
                <c:pt idx="789">
                  <c:v>205.0</c:v>
                </c:pt>
                <c:pt idx="790">
                  <c:v>206.0</c:v>
                </c:pt>
                <c:pt idx="791">
                  <c:v>216.0</c:v>
                </c:pt>
                <c:pt idx="792">
                  <c:v>216.0</c:v>
                </c:pt>
                <c:pt idx="793">
                  <c:v>217.0</c:v>
                </c:pt>
                <c:pt idx="794">
                  <c:v>215.0</c:v>
                </c:pt>
                <c:pt idx="795">
                  <c:v>207.0</c:v>
                </c:pt>
                <c:pt idx="796">
                  <c:v>205.0</c:v>
                </c:pt>
                <c:pt idx="797">
                  <c:v>205.0</c:v>
                </c:pt>
                <c:pt idx="798">
                  <c:v>214.0</c:v>
                </c:pt>
                <c:pt idx="799">
                  <c:v>212.0</c:v>
                </c:pt>
                <c:pt idx="800">
                  <c:v>218.0</c:v>
                </c:pt>
                <c:pt idx="801">
                  <c:v>232.0</c:v>
                </c:pt>
                <c:pt idx="802">
                  <c:v>228.0</c:v>
                </c:pt>
                <c:pt idx="803">
                  <c:v>221.0</c:v>
                </c:pt>
                <c:pt idx="804">
                  <c:v>223.0</c:v>
                </c:pt>
                <c:pt idx="805">
                  <c:v>215.0</c:v>
                </c:pt>
                <c:pt idx="806">
                  <c:v>215.0</c:v>
                </c:pt>
                <c:pt idx="807">
                  <c:v>210.0</c:v>
                </c:pt>
                <c:pt idx="808">
                  <c:v>221.0</c:v>
                </c:pt>
                <c:pt idx="809">
                  <c:v>218.0</c:v>
                </c:pt>
                <c:pt idx="810">
                  <c:v>211.0</c:v>
                </c:pt>
                <c:pt idx="811">
                  <c:v>219.0</c:v>
                </c:pt>
                <c:pt idx="812">
                  <c:v>220.0</c:v>
                </c:pt>
                <c:pt idx="813">
                  <c:v>217.0</c:v>
                </c:pt>
                <c:pt idx="814">
                  <c:v>227.0</c:v>
                </c:pt>
                <c:pt idx="815">
                  <c:v>238.0</c:v>
                </c:pt>
                <c:pt idx="816">
                  <c:v>236.0</c:v>
                </c:pt>
                <c:pt idx="817">
                  <c:v>242.0</c:v>
                </c:pt>
                <c:pt idx="818">
                  <c:v>242.0</c:v>
                </c:pt>
                <c:pt idx="819">
                  <c:v>242.0</c:v>
                </c:pt>
                <c:pt idx="820">
                  <c:v>231.0</c:v>
                </c:pt>
                <c:pt idx="821">
                  <c:v>228.0</c:v>
                </c:pt>
                <c:pt idx="822">
                  <c:v>217.0</c:v>
                </c:pt>
                <c:pt idx="823">
                  <c:v>210.0</c:v>
                </c:pt>
                <c:pt idx="824">
                  <c:v>203.0</c:v>
                </c:pt>
                <c:pt idx="825">
                  <c:v>199.0</c:v>
                </c:pt>
                <c:pt idx="826">
                  <c:v>201.0</c:v>
                </c:pt>
                <c:pt idx="827">
                  <c:v>198.0</c:v>
                </c:pt>
                <c:pt idx="828">
                  <c:v>198.0</c:v>
                </c:pt>
                <c:pt idx="829">
                  <c:v>208.0</c:v>
                </c:pt>
                <c:pt idx="830">
                  <c:v>190.0</c:v>
                </c:pt>
                <c:pt idx="831">
                  <c:v>199.0</c:v>
                </c:pt>
                <c:pt idx="832">
                  <c:v>192.0</c:v>
                </c:pt>
                <c:pt idx="833">
                  <c:v>192.0</c:v>
                </c:pt>
                <c:pt idx="834">
                  <c:v>209.0</c:v>
                </c:pt>
                <c:pt idx="835">
                  <c:v>210.0</c:v>
                </c:pt>
                <c:pt idx="836">
                  <c:v>205.0</c:v>
                </c:pt>
                <c:pt idx="837">
                  <c:v>192.0</c:v>
                </c:pt>
                <c:pt idx="838">
                  <c:v>183.0</c:v>
                </c:pt>
                <c:pt idx="839">
                  <c:v>208.0</c:v>
                </c:pt>
                <c:pt idx="840">
                  <c:v>219.0</c:v>
                </c:pt>
                <c:pt idx="841">
                  <c:v>212.0</c:v>
                </c:pt>
                <c:pt idx="842">
                  <c:v>215.0</c:v>
                </c:pt>
                <c:pt idx="843">
                  <c:v>219.0</c:v>
                </c:pt>
                <c:pt idx="844">
                  <c:v>218.0</c:v>
                </c:pt>
                <c:pt idx="845">
                  <c:v>218.0</c:v>
                </c:pt>
                <c:pt idx="846">
                  <c:v>219.0</c:v>
                </c:pt>
                <c:pt idx="847">
                  <c:v>212.0</c:v>
                </c:pt>
                <c:pt idx="848">
                  <c:v>224.0</c:v>
                </c:pt>
                <c:pt idx="849">
                  <c:v>217.0</c:v>
                </c:pt>
                <c:pt idx="850">
                  <c:v>235.0</c:v>
                </c:pt>
                <c:pt idx="851">
                  <c:v>261.0</c:v>
                </c:pt>
                <c:pt idx="852">
                  <c:v>261.0</c:v>
                </c:pt>
                <c:pt idx="853">
                  <c:v>271.0</c:v>
                </c:pt>
                <c:pt idx="854">
                  <c:v>292.0</c:v>
                </c:pt>
                <c:pt idx="855">
                  <c:v>295.0</c:v>
                </c:pt>
                <c:pt idx="856">
                  <c:v>295.0</c:v>
                </c:pt>
                <c:pt idx="857">
                  <c:v>279.0</c:v>
                </c:pt>
                <c:pt idx="858">
                  <c:v>274.0</c:v>
                </c:pt>
                <c:pt idx="859">
                  <c:v>270.0</c:v>
                </c:pt>
                <c:pt idx="860">
                  <c:v>269.0</c:v>
                </c:pt>
                <c:pt idx="861">
                  <c:v>280.0</c:v>
                </c:pt>
                <c:pt idx="862">
                  <c:v>277.0</c:v>
                </c:pt>
                <c:pt idx="863">
                  <c:v>283.0</c:v>
                </c:pt>
                <c:pt idx="864">
                  <c:v>247.0</c:v>
                </c:pt>
                <c:pt idx="865">
                  <c:v>236.0</c:v>
                </c:pt>
                <c:pt idx="866">
                  <c:v>239.0</c:v>
                </c:pt>
                <c:pt idx="867">
                  <c:v>221.0</c:v>
                </c:pt>
                <c:pt idx="868">
                  <c:v>219.0</c:v>
                </c:pt>
                <c:pt idx="869">
                  <c:v>224.0</c:v>
                </c:pt>
                <c:pt idx="870">
                  <c:v>221.0</c:v>
                </c:pt>
                <c:pt idx="871">
                  <c:v>227.0</c:v>
                </c:pt>
                <c:pt idx="872">
                  <c:v>222.0</c:v>
                </c:pt>
                <c:pt idx="873">
                  <c:v>209.0</c:v>
                </c:pt>
                <c:pt idx="874">
                  <c:v>206.0</c:v>
                </c:pt>
                <c:pt idx="875">
                  <c:v>213.0</c:v>
                </c:pt>
                <c:pt idx="876">
                  <c:v>207.0</c:v>
                </c:pt>
                <c:pt idx="877">
                  <c:v>207.0</c:v>
                </c:pt>
                <c:pt idx="878">
                  <c:v>194.0</c:v>
                </c:pt>
                <c:pt idx="879">
                  <c:v>186.0</c:v>
                </c:pt>
                <c:pt idx="880">
                  <c:v>202.0</c:v>
                </c:pt>
                <c:pt idx="881">
                  <c:v>194.0</c:v>
                </c:pt>
                <c:pt idx="882">
                  <c:v>204.0</c:v>
                </c:pt>
                <c:pt idx="883">
                  <c:v>200.0</c:v>
                </c:pt>
                <c:pt idx="884">
                  <c:v>194.0</c:v>
                </c:pt>
                <c:pt idx="885">
                  <c:v>210.0</c:v>
                </c:pt>
                <c:pt idx="886">
                  <c:v>213.0</c:v>
                </c:pt>
                <c:pt idx="887">
                  <c:v>218.0</c:v>
                </c:pt>
                <c:pt idx="888">
                  <c:v>216.0</c:v>
                </c:pt>
                <c:pt idx="889">
                  <c:v>208.0</c:v>
                </c:pt>
                <c:pt idx="890">
                  <c:v>209.0</c:v>
                </c:pt>
                <c:pt idx="891">
                  <c:v>204.0</c:v>
                </c:pt>
                <c:pt idx="892">
                  <c:v>216.0</c:v>
                </c:pt>
                <c:pt idx="893">
                  <c:v>214.0</c:v>
                </c:pt>
                <c:pt idx="894">
                  <c:v>225.0</c:v>
                </c:pt>
                <c:pt idx="895">
                  <c:v>225.0</c:v>
                </c:pt>
                <c:pt idx="896">
                  <c:v>216.0</c:v>
                </c:pt>
                <c:pt idx="897">
                  <c:v>181.0</c:v>
                </c:pt>
                <c:pt idx="898">
                  <c:v>183.0</c:v>
                </c:pt>
                <c:pt idx="899">
                  <c:v>162.0</c:v>
                </c:pt>
                <c:pt idx="900">
                  <c:v>159.0</c:v>
                </c:pt>
                <c:pt idx="901">
                  <c:v>151.0</c:v>
                </c:pt>
                <c:pt idx="902">
                  <c:v>159.0</c:v>
                </c:pt>
                <c:pt idx="903">
                  <c:v>154.0</c:v>
                </c:pt>
                <c:pt idx="904">
                  <c:v>154.0</c:v>
                </c:pt>
                <c:pt idx="905">
                  <c:v>160.0</c:v>
                </c:pt>
                <c:pt idx="906">
                  <c:v>160.0</c:v>
                </c:pt>
                <c:pt idx="907">
                  <c:v>163.0</c:v>
                </c:pt>
                <c:pt idx="908">
                  <c:v>160.0</c:v>
                </c:pt>
                <c:pt idx="909">
                  <c:v>169.0</c:v>
                </c:pt>
                <c:pt idx="910">
                  <c:v>177.0</c:v>
                </c:pt>
                <c:pt idx="911">
                  <c:v>176.0</c:v>
                </c:pt>
                <c:pt idx="912">
                  <c:v>185.0</c:v>
                </c:pt>
                <c:pt idx="913">
                  <c:v>182.0</c:v>
                </c:pt>
                <c:pt idx="914">
                  <c:v>189.0</c:v>
                </c:pt>
                <c:pt idx="915">
                  <c:v>189.0</c:v>
                </c:pt>
                <c:pt idx="916">
                  <c:v>186.0</c:v>
                </c:pt>
                <c:pt idx="917">
                  <c:v>180.0</c:v>
                </c:pt>
                <c:pt idx="918">
                  <c:v>168.0</c:v>
                </c:pt>
                <c:pt idx="919">
                  <c:v>173.0</c:v>
                </c:pt>
                <c:pt idx="920">
                  <c:v>168.0</c:v>
                </c:pt>
                <c:pt idx="921">
                  <c:v>168.0</c:v>
                </c:pt>
                <c:pt idx="922">
                  <c:v>168.0</c:v>
                </c:pt>
                <c:pt idx="923">
                  <c:v>169.0</c:v>
                </c:pt>
                <c:pt idx="924">
                  <c:v>177.0</c:v>
                </c:pt>
                <c:pt idx="925">
                  <c:v>184.0</c:v>
                </c:pt>
                <c:pt idx="926">
                  <c:v>191.0</c:v>
                </c:pt>
                <c:pt idx="927">
                  <c:v>200.0</c:v>
                </c:pt>
                <c:pt idx="928">
                  <c:v>197.0</c:v>
                </c:pt>
                <c:pt idx="929">
                  <c:v>192.0</c:v>
                </c:pt>
                <c:pt idx="930">
                  <c:v>193.0</c:v>
                </c:pt>
                <c:pt idx="931">
                  <c:v>196.0</c:v>
                </c:pt>
                <c:pt idx="932">
                  <c:v>197.0</c:v>
                </c:pt>
                <c:pt idx="933">
                  <c:v>198.0</c:v>
                </c:pt>
                <c:pt idx="934">
                  <c:v>193.0</c:v>
                </c:pt>
                <c:pt idx="935">
                  <c:v>182.0</c:v>
                </c:pt>
                <c:pt idx="936">
                  <c:v>193.0</c:v>
                </c:pt>
                <c:pt idx="937">
                  <c:v>191.0</c:v>
                </c:pt>
                <c:pt idx="938">
                  <c:v>189.0</c:v>
                </c:pt>
                <c:pt idx="939">
                  <c:v>199.0</c:v>
                </c:pt>
                <c:pt idx="940">
                  <c:v>195.0</c:v>
                </c:pt>
                <c:pt idx="941">
                  <c:v>214.0</c:v>
                </c:pt>
                <c:pt idx="942">
                  <c:v>192.0</c:v>
                </c:pt>
                <c:pt idx="943">
                  <c:v>189.0</c:v>
                </c:pt>
                <c:pt idx="944">
                  <c:v>201.0</c:v>
                </c:pt>
                <c:pt idx="945">
                  <c:v>189.0</c:v>
                </c:pt>
                <c:pt idx="946">
                  <c:v>182.0</c:v>
                </c:pt>
                <c:pt idx="947">
                  <c:v>182.0</c:v>
                </c:pt>
                <c:pt idx="948">
                  <c:v>182.0</c:v>
                </c:pt>
                <c:pt idx="949">
                  <c:v>174.0</c:v>
                </c:pt>
                <c:pt idx="950">
                  <c:v>176.0</c:v>
                </c:pt>
                <c:pt idx="951">
                  <c:v>175.0</c:v>
                </c:pt>
                <c:pt idx="952">
                  <c:v>182.0</c:v>
                </c:pt>
                <c:pt idx="953">
                  <c:v>179.0</c:v>
                </c:pt>
                <c:pt idx="954">
                  <c:v>181.0</c:v>
                </c:pt>
                <c:pt idx="955">
                  <c:v>183.0</c:v>
                </c:pt>
                <c:pt idx="956">
                  <c:v>181.0</c:v>
                </c:pt>
                <c:pt idx="957">
                  <c:v>178.0</c:v>
                </c:pt>
                <c:pt idx="958">
                  <c:v>183.0</c:v>
                </c:pt>
                <c:pt idx="959">
                  <c:v>194.0</c:v>
                </c:pt>
                <c:pt idx="960">
                  <c:v>188.0</c:v>
                </c:pt>
                <c:pt idx="961">
                  <c:v>188.0</c:v>
                </c:pt>
                <c:pt idx="962">
                  <c:v>189.0</c:v>
                </c:pt>
                <c:pt idx="963">
                  <c:v>200.0</c:v>
                </c:pt>
                <c:pt idx="964">
                  <c:v>199.0</c:v>
                </c:pt>
                <c:pt idx="965">
                  <c:v>216.0</c:v>
                </c:pt>
                <c:pt idx="966">
                  <c:v>218.0</c:v>
                </c:pt>
                <c:pt idx="967">
                  <c:v>217.0</c:v>
                </c:pt>
                <c:pt idx="968">
                  <c:v>226.0</c:v>
                </c:pt>
                <c:pt idx="969">
                  <c:v>231.0</c:v>
                </c:pt>
                <c:pt idx="970">
                  <c:v>227.0</c:v>
                </c:pt>
                <c:pt idx="971">
                  <c:v>210.0</c:v>
                </c:pt>
                <c:pt idx="972">
                  <c:v>204.0</c:v>
                </c:pt>
                <c:pt idx="973">
                  <c:v>204.0</c:v>
                </c:pt>
                <c:pt idx="974">
                  <c:v>203.0</c:v>
                </c:pt>
                <c:pt idx="975">
                  <c:v>206.0</c:v>
                </c:pt>
                <c:pt idx="976">
                  <c:v>203.0</c:v>
                </c:pt>
                <c:pt idx="977">
                  <c:v>202.0</c:v>
                </c:pt>
                <c:pt idx="978">
                  <c:v>193.0</c:v>
                </c:pt>
                <c:pt idx="979">
                  <c:v>184.0</c:v>
                </c:pt>
                <c:pt idx="980">
                  <c:v>170.0</c:v>
                </c:pt>
                <c:pt idx="981">
                  <c:v>162.0</c:v>
                </c:pt>
                <c:pt idx="982">
                  <c:v>160.0</c:v>
                </c:pt>
                <c:pt idx="983">
                  <c:v>157.0</c:v>
                </c:pt>
                <c:pt idx="984">
                  <c:v>164.0</c:v>
                </c:pt>
                <c:pt idx="985">
                  <c:v>176.0</c:v>
                </c:pt>
                <c:pt idx="986">
                  <c:v>179.0</c:v>
                </c:pt>
                <c:pt idx="987">
                  <c:v>173.0</c:v>
                </c:pt>
                <c:pt idx="988">
                  <c:v>173.0</c:v>
                </c:pt>
                <c:pt idx="989">
                  <c:v>172.0</c:v>
                </c:pt>
                <c:pt idx="990">
                  <c:v>174.0</c:v>
                </c:pt>
                <c:pt idx="991">
                  <c:v>168.0</c:v>
                </c:pt>
                <c:pt idx="992">
                  <c:v>165.0</c:v>
                </c:pt>
                <c:pt idx="993">
                  <c:v>169.0</c:v>
                </c:pt>
                <c:pt idx="994">
                  <c:v>171.0</c:v>
                </c:pt>
                <c:pt idx="995">
                  <c:v>172.0</c:v>
                </c:pt>
                <c:pt idx="996">
                  <c:v>166.0</c:v>
                </c:pt>
                <c:pt idx="997">
                  <c:v>163.0</c:v>
                </c:pt>
                <c:pt idx="998">
                  <c:v>163.0</c:v>
                </c:pt>
                <c:pt idx="999">
                  <c:v>167.0</c:v>
                </c:pt>
                <c:pt idx="1000">
                  <c:v>157.0</c:v>
                </c:pt>
                <c:pt idx="1001">
                  <c:v>152.0</c:v>
                </c:pt>
                <c:pt idx="1002">
                  <c:v>148.0</c:v>
                </c:pt>
                <c:pt idx="1003">
                  <c:v>150.0</c:v>
                </c:pt>
                <c:pt idx="1004">
                  <c:v>138.0</c:v>
                </c:pt>
                <c:pt idx="1005">
                  <c:v>133.0</c:v>
                </c:pt>
                <c:pt idx="1006">
                  <c:v>138.0</c:v>
                </c:pt>
                <c:pt idx="1007">
                  <c:v>141.0</c:v>
                </c:pt>
                <c:pt idx="1008">
                  <c:v>132.0</c:v>
                </c:pt>
                <c:pt idx="1009">
                  <c:v>143.0</c:v>
                </c:pt>
                <c:pt idx="1010">
                  <c:v>151.0</c:v>
                </c:pt>
                <c:pt idx="1011">
                  <c:v>156.0</c:v>
                </c:pt>
                <c:pt idx="1012">
                  <c:v>162.0</c:v>
                </c:pt>
                <c:pt idx="1013">
                  <c:v>162.0</c:v>
                </c:pt>
                <c:pt idx="1014">
                  <c:v>158.0</c:v>
                </c:pt>
                <c:pt idx="1015">
                  <c:v>157.0</c:v>
                </c:pt>
                <c:pt idx="1016">
                  <c:v>147.0</c:v>
                </c:pt>
                <c:pt idx="1017">
                  <c:v>147.0</c:v>
                </c:pt>
                <c:pt idx="1018">
                  <c:v>149.0</c:v>
                </c:pt>
                <c:pt idx="1019">
                  <c:v>150.0</c:v>
                </c:pt>
                <c:pt idx="1020">
                  <c:v>157.0</c:v>
                </c:pt>
                <c:pt idx="1021">
                  <c:v>150.0</c:v>
                </c:pt>
                <c:pt idx="1022">
                  <c:v>142.0</c:v>
                </c:pt>
                <c:pt idx="1023">
                  <c:v>136.0</c:v>
                </c:pt>
                <c:pt idx="1024">
                  <c:v>139.0</c:v>
                </c:pt>
                <c:pt idx="1025">
                  <c:v>127.0</c:v>
                </c:pt>
                <c:pt idx="1026">
                  <c:v>135.0</c:v>
                </c:pt>
                <c:pt idx="1027">
                  <c:v>129.0</c:v>
                </c:pt>
                <c:pt idx="1028">
                  <c:v>134.0</c:v>
                </c:pt>
                <c:pt idx="1029">
                  <c:v>140.0</c:v>
                </c:pt>
                <c:pt idx="1030">
                  <c:v>145.0</c:v>
                </c:pt>
                <c:pt idx="1031">
                  <c:v>152.0</c:v>
                </c:pt>
                <c:pt idx="1032">
                  <c:v>157.0</c:v>
                </c:pt>
                <c:pt idx="1033">
                  <c:v>148.0</c:v>
                </c:pt>
                <c:pt idx="1034">
                  <c:v>140.0</c:v>
                </c:pt>
                <c:pt idx="1035">
                  <c:v>152.0</c:v>
                </c:pt>
                <c:pt idx="1036">
                  <c:v>143.0</c:v>
                </c:pt>
                <c:pt idx="1037">
                  <c:v>144.0</c:v>
                </c:pt>
                <c:pt idx="1038">
                  <c:v>142.0</c:v>
                </c:pt>
                <c:pt idx="1039">
                  <c:v>148.0</c:v>
                </c:pt>
                <c:pt idx="1040">
                  <c:v>140.0</c:v>
                </c:pt>
                <c:pt idx="1041">
                  <c:v>143.0</c:v>
                </c:pt>
                <c:pt idx="1042">
                  <c:v>143.0</c:v>
                </c:pt>
                <c:pt idx="1043">
                  <c:v>143.0</c:v>
                </c:pt>
                <c:pt idx="1044">
                  <c:v>141.0</c:v>
                </c:pt>
                <c:pt idx="1045">
                  <c:v>144.0</c:v>
                </c:pt>
                <c:pt idx="1046">
                  <c:v>151.0</c:v>
                </c:pt>
                <c:pt idx="1047">
                  <c:v>147.0</c:v>
                </c:pt>
                <c:pt idx="1048">
                  <c:v>142.0</c:v>
                </c:pt>
                <c:pt idx="1049">
                  <c:v>135.0</c:v>
                </c:pt>
                <c:pt idx="1050">
                  <c:v>141.0</c:v>
                </c:pt>
                <c:pt idx="1051">
                  <c:v>161.0</c:v>
                </c:pt>
                <c:pt idx="1052">
                  <c:v>165.0</c:v>
                </c:pt>
                <c:pt idx="1053">
                  <c:v>154.0</c:v>
                </c:pt>
                <c:pt idx="1054">
                  <c:v>157.0</c:v>
                </c:pt>
                <c:pt idx="1055">
                  <c:v>152.0</c:v>
                </c:pt>
                <c:pt idx="1056">
                  <c:v>157.0</c:v>
                </c:pt>
                <c:pt idx="1057">
                  <c:v>159.0</c:v>
                </c:pt>
                <c:pt idx="1058">
                  <c:v>159.0</c:v>
                </c:pt>
                <c:pt idx="1059">
                  <c:v>161.0</c:v>
                </c:pt>
                <c:pt idx="1060">
                  <c:v>162.0</c:v>
                </c:pt>
                <c:pt idx="1061">
                  <c:v>165.0</c:v>
                </c:pt>
                <c:pt idx="1062">
                  <c:v>178.0</c:v>
                </c:pt>
                <c:pt idx="1063">
                  <c:v>164.0</c:v>
                </c:pt>
                <c:pt idx="1064">
                  <c:v>149.0</c:v>
                </c:pt>
                <c:pt idx="1065">
                  <c:v>142.0</c:v>
                </c:pt>
                <c:pt idx="1066">
                  <c:v>153.0</c:v>
                </c:pt>
                <c:pt idx="1067">
                  <c:v>149.0</c:v>
                </c:pt>
                <c:pt idx="1068">
                  <c:v>154.0</c:v>
                </c:pt>
                <c:pt idx="1069">
                  <c:v>148.0</c:v>
                </c:pt>
                <c:pt idx="1070">
                  <c:v>142.0</c:v>
                </c:pt>
                <c:pt idx="1071">
                  <c:v>156.0</c:v>
                </c:pt>
                <c:pt idx="1072">
                  <c:v>154.0</c:v>
                </c:pt>
                <c:pt idx="1073">
                  <c:v>160.0</c:v>
                </c:pt>
                <c:pt idx="1074">
                  <c:v>163.0</c:v>
                </c:pt>
                <c:pt idx="1075">
                  <c:v>180.0</c:v>
                </c:pt>
                <c:pt idx="1076">
                  <c:v>170.0</c:v>
                </c:pt>
                <c:pt idx="1077">
                  <c:v>153.0</c:v>
                </c:pt>
                <c:pt idx="1078">
                  <c:v>153.0</c:v>
                </c:pt>
                <c:pt idx="1079">
                  <c:v>153.0</c:v>
                </c:pt>
                <c:pt idx="1080">
                  <c:v>169.0</c:v>
                </c:pt>
                <c:pt idx="1081">
                  <c:v>161.0</c:v>
                </c:pt>
                <c:pt idx="1082">
                  <c:v>155.0</c:v>
                </c:pt>
                <c:pt idx="1083">
                  <c:v>152.0</c:v>
                </c:pt>
                <c:pt idx="1084">
                  <c:v>154.0</c:v>
                </c:pt>
                <c:pt idx="1085">
                  <c:v>163.0</c:v>
                </c:pt>
                <c:pt idx="1086">
                  <c:v>152.0</c:v>
                </c:pt>
                <c:pt idx="1087">
                  <c:v>156.0</c:v>
                </c:pt>
                <c:pt idx="1088">
                  <c:v>155.0</c:v>
                </c:pt>
                <c:pt idx="1089">
                  <c:v>155.0</c:v>
                </c:pt>
                <c:pt idx="1090">
                  <c:v>146.0</c:v>
                </c:pt>
                <c:pt idx="1091">
                  <c:v>150.0</c:v>
                </c:pt>
                <c:pt idx="1092">
                  <c:v>135.0</c:v>
                </c:pt>
                <c:pt idx="1093">
                  <c:v>137.0</c:v>
                </c:pt>
                <c:pt idx="1094">
                  <c:v>130.0</c:v>
                </c:pt>
                <c:pt idx="1095">
                  <c:v>132.0</c:v>
                </c:pt>
                <c:pt idx="1096">
                  <c:v>125.0</c:v>
                </c:pt>
                <c:pt idx="1097">
                  <c:v>136.0</c:v>
                </c:pt>
                <c:pt idx="1098">
                  <c:v>133.0</c:v>
                </c:pt>
                <c:pt idx="1099">
                  <c:v>130.0</c:v>
                </c:pt>
                <c:pt idx="1100">
                  <c:v>137.0</c:v>
                </c:pt>
                <c:pt idx="1101">
                  <c:v>145.0</c:v>
                </c:pt>
                <c:pt idx="1102">
                  <c:v>151.0</c:v>
                </c:pt>
                <c:pt idx="1103">
                  <c:v>158.0</c:v>
                </c:pt>
                <c:pt idx="1104">
                  <c:v>164.0</c:v>
                </c:pt>
                <c:pt idx="1105">
                  <c:v>163.0</c:v>
                </c:pt>
                <c:pt idx="1106">
                  <c:v>153.0</c:v>
                </c:pt>
                <c:pt idx="1107">
                  <c:v>145.0</c:v>
                </c:pt>
                <c:pt idx="1108">
                  <c:v>148.0</c:v>
                </c:pt>
                <c:pt idx="1109">
                  <c:v>154.0</c:v>
                </c:pt>
                <c:pt idx="1110">
                  <c:v>160.0</c:v>
                </c:pt>
                <c:pt idx="1111">
                  <c:v>171.0</c:v>
                </c:pt>
                <c:pt idx="1112">
                  <c:v>171.0</c:v>
                </c:pt>
                <c:pt idx="1113">
                  <c:v>173.0</c:v>
                </c:pt>
                <c:pt idx="1114">
                  <c:v>182.0</c:v>
                </c:pt>
                <c:pt idx="1115">
                  <c:v>178.0</c:v>
                </c:pt>
                <c:pt idx="1116">
                  <c:v>177.0</c:v>
                </c:pt>
                <c:pt idx="1117">
                  <c:v>171.0</c:v>
                </c:pt>
                <c:pt idx="1118">
                  <c:v>174.0</c:v>
                </c:pt>
                <c:pt idx="1119">
                  <c:v>172.0</c:v>
                </c:pt>
                <c:pt idx="1120">
                  <c:v>182.0</c:v>
                </c:pt>
                <c:pt idx="1121">
                  <c:v>180.0</c:v>
                </c:pt>
                <c:pt idx="1122">
                  <c:v>176.0</c:v>
                </c:pt>
                <c:pt idx="1123">
                  <c:v>184.0</c:v>
                </c:pt>
                <c:pt idx="1124">
                  <c:v>180.0</c:v>
                </c:pt>
                <c:pt idx="1125">
                  <c:v>178.0</c:v>
                </c:pt>
                <c:pt idx="1126">
                  <c:v>171.0</c:v>
                </c:pt>
                <c:pt idx="1127">
                  <c:v>162.0</c:v>
                </c:pt>
                <c:pt idx="1128">
                  <c:v>150.0</c:v>
                </c:pt>
                <c:pt idx="1129">
                  <c:v>153.0</c:v>
                </c:pt>
                <c:pt idx="1130">
                  <c:v>163.0</c:v>
                </c:pt>
                <c:pt idx="1131">
                  <c:v>159.0</c:v>
                </c:pt>
                <c:pt idx="1132">
                  <c:v>154.0</c:v>
                </c:pt>
                <c:pt idx="1133">
                  <c:v>159.0</c:v>
                </c:pt>
                <c:pt idx="1134">
                  <c:v>167.0</c:v>
                </c:pt>
                <c:pt idx="1135">
                  <c:v>169.0</c:v>
                </c:pt>
                <c:pt idx="1136">
                  <c:v>154.0</c:v>
                </c:pt>
                <c:pt idx="1137">
                  <c:v>154.0</c:v>
                </c:pt>
                <c:pt idx="1138">
                  <c:v>160.0</c:v>
                </c:pt>
                <c:pt idx="1139">
                  <c:v>172.0</c:v>
                </c:pt>
                <c:pt idx="1140">
                  <c:v>191.0</c:v>
                </c:pt>
                <c:pt idx="1141">
                  <c:v>185.0</c:v>
                </c:pt>
                <c:pt idx="1142">
                  <c:v>168.0</c:v>
                </c:pt>
                <c:pt idx="1143">
                  <c:v>171.0</c:v>
                </c:pt>
                <c:pt idx="1144">
                  <c:v>161.0</c:v>
                </c:pt>
                <c:pt idx="1145">
                  <c:v>162.0</c:v>
                </c:pt>
                <c:pt idx="1146">
                  <c:v>147.0</c:v>
                </c:pt>
                <c:pt idx="1147">
                  <c:v>149.0</c:v>
                </c:pt>
                <c:pt idx="1148">
                  <c:v>148.0</c:v>
                </c:pt>
                <c:pt idx="1149">
                  <c:v>142.0</c:v>
                </c:pt>
                <c:pt idx="1150">
                  <c:v>147.0</c:v>
                </c:pt>
                <c:pt idx="1151">
                  <c:v>160.0</c:v>
                </c:pt>
                <c:pt idx="1152">
                  <c:v>150.0</c:v>
                </c:pt>
                <c:pt idx="1153">
                  <c:v>146.0</c:v>
                </c:pt>
                <c:pt idx="1154">
                  <c:v>148.0</c:v>
                </c:pt>
                <c:pt idx="1155">
                  <c:v>147.0</c:v>
                </c:pt>
                <c:pt idx="1156">
                  <c:v>145.0</c:v>
                </c:pt>
                <c:pt idx="1157">
                  <c:v>158.0</c:v>
                </c:pt>
                <c:pt idx="1158">
                  <c:v>156.0</c:v>
                </c:pt>
                <c:pt idx="1159">
                  <c:v>149.0</c:v>
                </c:pt>
                <c:pt idx="1160">
                  <c:v>157.0</c:v>
                </c:pt>
                <c:pt idx="1161">
                  <c:v>158.0</c:v>
                </c:pt>
                <c:pt idx="1162">
                  <c:v>171.0</c:v>
                </c:pt>
                <c:pt idx="1163">
                  <c:v>164.0</c:v>
                </c:pt>
                <c:pt idx="1164">
                  <c:v>167.0</c:v>
                </c:pt>
                <c:pt idx="1165">
                  <c:v>160.0</c:v>
                </c:pt>
                <c:pt idx="1166">
                  <c:v>168.0</c:v>
                </c:pt>
                <c:pt idx="1167">
                  <c:v>174.0</c:v>
                </c:pt>
                <c:pt idx="1168">
                  <c:v>181.0</c:v>
                </c:pt>
                <c:pt idx="1169">
                  <c:v>186.0</c:v>
                </c:pt>
                <c:pt idx="1170">
                  <c:v>179.0</c:v>
                </c:pt>
                <c:pt idx="1171">
                  <c:v>184.0</c:v>
                </c:pt>
                <c:pt idx="1172">
                  <c:v>190.0</c:v>
                </c:pt>
                <c:pt idx="1173">
                  <c:v>187.0</c:v>
                </c:pt>
                <c:pt idx="1174">
                  <c:v>188.0</c:v>
                </c:pt>
                <c:pt idx="1175">
                  <c:v>184.0</c:v>
                </c:pt>
                <c:pt idx="1176">
                  <c:v>191.0</c:v>
                </c:pt>
                <c:pt idx="1177">
                  <c:v>192.0</c:v>
                </c:pt>
                <c:pt idx="1178">
                  <c:v>196.0</c:v>
                </c:pt>
                <c:pt idx="1179">
                  <c:v>198.0</c:v>
                </c:pt>
                <c:pt idx="1180">
                  <c:v>212.0</c:v>
                </c:pt>
                <c:pt idx="1181">
                  <c:v>209.0</c:v>
                </c:pt>
                <c:pt idx="1182">
                  <c:v>209.0</c:v>
                </c:pt>
                <c:pt idx="1183">
                  <c:v>219.0</c:v>
                </c:pt>
                <c:pt idx="1184">
                  <c:v>215.0</c:v>
                </c:pt>
                <c:pt idx="1185">
                  <c:v>220.0</c:v>
                </c:pt>
                <c:pt idx="1186">
                  <c:v>212.0</c:v>
                </c:pt>
                <c:pt idx="1187">
                  <c:v>207.0</c:v>
                </c:pt>
                <c:pt idx="1188">
                  <c:v>206.0</c:v>
                </c:pt>
                <c:pt idx="1189">
                  <c:v>210.0</c:v>
                </c:pt>
                <c:pt idx="1190">
                  <c:v>204.0</c:v>
                </c:pt>
                <c:pt idx="1191">
                  <c:v>196.0</c:v>
                </c:pt>
                <c:pt idx="1192">
                  <c:v>200.0</c:v>
                </c:pt>
                <c:pt idx="1193">
                  <c:v>204.0</c:v>
                </c:pt>
                <c:pt idx="1194">
                  <c:v>199.0</c:v>
                </c:pt>
                <c:pt idx="1195">
                  <c:v>200.0</c:v>
                </c:pt>
                <c:pt idx="1196">
                  <c:v>206.0</c:v>
                </c:pt>
                <c:pt idx="1197">
                  <c:v>212.0</c:v>
                </c:pt>
                <c:pt idx="1198">
                  <c:v>201.0</c:v>
                </c:pt>
                <c:pt idx="1199">
                  <c:v>212.0</c:v>
                </c:pt>
                <c:pt idx="1200">
                  <c:v>220.0</c:v>
                </c:pt>
                <c:pt idx="1201">
                  <c:v>213.0</c:v>
                </c:pt>
                <c:pt idx="1202">
                  <c:v>211.0</c:v>
                </c:pt>
                <c:pt idx="1203">
                  <c:v>192.0</c:v>
                </c:pt>
                <c:pt idx="1204">
                  <c:v>202.0</c:v>
                </c:pt>
                <c:pt idx="1205">
                  <c:v>208.0</c:v>
                </c:pt>
                <c:pt idx="1206">
                  <c:v>208.0</c:v>
                </c:pt>
                <c:pt idx="1207">
                  <c:v>208.0</c:v>
                </c:pt>
                <c:pt idx="1208">
                  <c:v>205.0</c:v>
                </c:pt>
                <c:pt idx="1209">
                  <c:v>219.0</c:v>
                </c:pt>
                <c:pt idx="1210">
                  <c:v>227.0</c:v>
                </c:pt>
                <c:pt idx="1211">
                  <c:v>218.0</c:v>
                </c:pt>
                <c:pt idx="1212">
                  <c:v>224.0</c:v>
                </c:pt>
                <c:pt idx="1213">
                  <c:v>221.0</c:v>
                </c:pt>
                <c:pt idx="1214">
                  <c:v>207.0</c:v>
                </c:pt>
                <c:pt idx="1215">
                  <c:v>204.0</c:v>
                </c:pt>
                <c:pt idx="1216">
                  <c:v>193.0</c:v>
                </c:pt>
                <c:pt idx="1217">
                  <c:v>197.0</c:v>
                </c:pt>
                <c:pt idx="1218">
                  <c:v>179.0</c:v>
                </c:pt>
                <c:pt idx="1219">
                  <c:v>175.0</c:v>
                </c:pt>
                <c:pt idx="1220">
                  <c:v>185.0</c:v>
                </c:pt>
                <c:pt idx="1221">
                  <c:v>194.0</c:v>
                </c:pt>
                <c:pt idx="1222">
                  <c:v>217.0</c:v>
                </c:pt>
                <c:pt idx="1223">
                  <c:v>219.0</c:v>
                </c:pt>
                <c:pt idx="1224">
                  <c:v>192.0</c:v>
                </c:pt>
                <c:pt idx="1225">
                  <c:v>181.0</c:v>
                </c:pt>
                <c:pt idx="1226">
                  <c:v>164.0</c:v>
                </c:pt>
                <c:pt idx="1227">
                  <c:v>168.0</c:v>
                </c:pt>
                <c:pt idx="1228">
                  <c:v>156.0</c:v>
                </c:pt>
                <c:pt idx="1229">
                  <c:v>150.0</c:v>
                </c:pt>
                <c:pt idx="1230">
                  <c:v>156.0</c:v>
                </c:pt>
                <c:pt idx="1231">
                  <c:v>140.0</c:v>
                </c:pt>
                <c:pt idx="1232">
                  <c:v>138.0</c:v>
                </c:pt>
                <c:pt idx="1233">
                  <c:v>143.0</c:v>
                </c:pt>
                <c:pt idx="1234">
                  <c:v>146.0</c:v>
                </c:pt>
                <c:pt idx="1235">
                  <c:v>136.0</c:v>
                </c:pt>
                <c:pt idx="1236">
                  <c:v>138.0</c:v>
                </c:pt>
                <c:pt idx="1237">
                  <c:v>140.0</c:v>
                </c:pt>
                <c:pt idx="1238">
                  <c:v>133.0</c:v>
                </c:pt>
                <c:pt idx="1239">
                  <c:v>136.0</c:v>
                </c:pt>
                <c:pt idx="1240">
                  <c:v>147.0</c:v>
                </c:pt>
                <c:pt idx="1241">
                  <c:v>147.0</c:v>
                </c:pt>
                <c:pt idx="1242">
                  <c:v>142.0</c:v>
                </c:pt>
                <c:pt idx="1243">
                  <c:v>146.0</c:v>
                </c:pt>
                <c:pt idx="1244">
                  <c:v>148.0</c:v>
                </c:pt>
                <c:pt idx="1245">
                  <c:v>132.0</c:v>
                </c:pt>
                <c:pt idx="1246">
                  <c:v>128.0</c:v>
                </c:pt>
                <c:pt idx="1247">
                  <c:v>145.0</c:v>
                </c:pt>
                <c:pt idx="1248">
                  <c:v>149.0</c:v>
                </c:pt>
                <c:pt idx="1249">
                  <c:v>146.0</c:v>
                </c:pt>
                <c:pt idx="1250">
                  <c:v>148.0</c:v>
                </c:pt>
                <c:pt idx="1251">
                  <c:v>147.0</c:v>
                </c:pt>
                <c:pt idx="1252">
                  <c:v>141.0</c:v>
                </c:pt>
                <c:pt idx="1253">
                  <c:v>145.0</c:v>
                </c:pt>
                <c:pt idx="1254">
                  <c:v>157.0</c:v>
                </c:pt>
                <c:pt idx="1255">
                  <c:v>159.0</c:v>
                </c:pt>
                <c:pt idx="1256">
                  <c:v>158.0</c:v>
                </c:pt>
                <c:pt idx="1257">
                  <c:v>158.0</c:v>
                </c:pt>
                <c:pt idx="1258">
                  <c:v>162.0</c:v>
                </c:pt>
                <c:pt idx="1259">
                  <c:v>160.0</c:v>
                </c:pt>
                <c:pt idx="1260">
                  <c:v>158.0</c:v>
                </c:pt>
                <c:pt idx="1261">
                  <c:v>158.0</c:v>
                </c:pt>
                <c:pt idx="1262">
                  <c:v>157.0</c:v>
                </c:pt>
                <c:pt idx="1263">
                  <c:v>157.0</c:v>
                </c:pt>
                <c:pt idx="1264">
                  <c:v>158.0</c:v>
                </c:pt>
                <c:pt idx="1265">
                  <c:v>155.0</c:v>
                </c:pt>
                <c:pt idx="1266">
                  <c:v>165.0</c:v>
                </c:pt>
                <c:pt idx="1267">
                  <c:v>179.0</c:v>
                </c:pt>
                <c:pt idx="1268">
                  <c:v>178.0</c:v>
                </c:pt>
                <c:pt idx="1269">
                  <c:v>169.0</c:v>
                </c:pt>
                <c:pt idx="1270">
                  <c:v>166.0</c:v>
                </c:pt>
                <c:pt idx="1271">
                  <c:v>179.0</c:v>
                </c:pt>
                <c:pt idx="1272">
                  <c:v>185.0</c:v>
                </c:pt>
                <c:pt idx="1273">
                  <c:v>184.0</c:v>
                </c:pt>
                <c:pt idx="1274">
                  <c:v>194.0</c:v>
                </c:pt>
                <c:pt idx="1275">
                  <c:v>179.0</c:v>
                </c:pt>
                <c:pt idx="1276">
                  <c:v>180.0</c:v>
                </c:pt>
                <c:pt idx="1277">
                  <c:v>182.0</c:v>
                </c:pt>
                <c:pt idx="1278">
                  <c:v>187.0</c:v>
                </c:pt>
                <c:pt idx="1279">
                  <c:v>192.0</c:v>
                </c:pt>
                <c:pt idx="1280">
                  <c:v>195.0</c:v>
                </c:pt>
                <c:pt idx="1281">
                  <c:v>192.0</c:v>
                </c:pt>
                <c:pt idx="1282">
                  <c:v>205.0</c:v>
                </c:pt>
                <c:pt idx="1283">
                  <c:v>218.0</c:v>
                </c:pt>
                <c:pt idx="1284">
                  <c:v>231.0</c:v>
                </c:pt>
                <c:pt idx="1285">
                  <c:v>240.0</c:v>
                </c:pt>
                <c:pt idx="1286">
                  <c:v>229.0</c:v>
                </c:pt>
                <c:pt idx="1287">
                  <c:v>212.0</c:v>
                </c:pt>
                <c:pt idx="1288">
                  <c:v>210.0</c:v>
                </c:pt>
                <c:pt idx="1289">
                  <c:v>210.0</c:v>
                </c:pt>
                <c:pt idx="1290">
                  <c:v>214.0</c:v>
                </c:pt>
                <c:pt idx="1291">
                  <c:v>202.0</c:v>
                </c:pt>
                <c:pt idx="1292">
                  <c:v>194.0</c:v>
                </c:pt>
                <c:pt idx="1293">
                  <c:v>187.0</c:v>
                </c:pt>
                <c:pt idx="1294">
                  <c:v>190.0</c:v>
                </c:pt>
                <c:pt idx="1295">
                  <c:v>196.0</c:v>
                </c:pt>
                <c:pt idx="1296">
                  <c:v>194.0</c:v>
                </c:pt>
                <c:pt idx="1297">
                  <c:v>185.0</c:v>
                </c:pt>
                <c:pt idx="1298">
                  <c:v>179.0</c:v>
                </c:pt>
                <c:pt idx="1299">
                  <c:v>175.0</c:v>
                </c:pt>
                <c:pt idx="1300">
                  <c:v>168.0</c:v>
                </c:pt>
                <c:pt idx="1301">
                  <c:v>169.0</c:v>
                </c:pt>
                <c:pt idx="1302">
                  <c:v>159.0</c:v>
                </c:pt>
                <c:pt idx="1303">
                  <c:v>164.0</c:v>
                </c:pt>
                <c:pt idx="1304">
                  <c:v>162.0</c:v>
                </c:pt>
                <c:pt idx="1305">
                  <c:v>160.0</c:v>
                </c:pt>
                <c:pt idx="1306">
                  <c:v>168.0</c:v>
                </c:pt>
                <c:pt idx="1307">
                  <c:v>165.0</c:v>
                </c:pt>
                <c:pt idx="1308">
                  <c:v>165.0</c:v>
                </c:pt>
                <c:pt idx="1309">
                  <c:v>169.0</c:v>
                </c:pt>
                <c:pt idx="1310">
                  <c:v>168.0</c:v>
                </c:pt>
                <c:pt idx="1311">
                  <c:v>166.0</c:v>
                </c:pt>
                <c:pt idx="1312">
                  <c:v>172.0</c:v>
                </c:pt>
                <c:pt idx="1313">
                  <c:v>172.0</c:v>
                </c:pt>
                <c:pt idx="1314">
                  <c:v>176.0</c:v>
                </c:pt>
                <c:pt idx="1315">
                  <c:v>173.0</c:v>
                </c:pt>
                <c:pt idx="1316">
                  <c:v>175.0</c:v>
                </c:pt>
                <c:pt idx="1317">
                  <c:v>186.0</c:v>
                </c:pt>
                <c:pt idx="1318">
                  <c:v>197.0</c:v>
                </c:pt>
                <c:pt idx="1319">
                  <c:v>190.0</c:v>
                </c:pt>
                <c:pt idx="1320">
                  <c:v>186.0</c:v>
                </c:pt>
                <c:pt idx="1321">
                  <c:v>187.0</c:v>
                </c:pt>
                <c:pt idx="1322">
                  <c:v>183.0</c:v>
                </c:pt>
                <c:pt idx="1323">
                  <c:v>182.0</c:v>
                </c:pt>
                <c:pt idx="1324">
                  <c:v>185.0</c:v>
                </c:pt>
                <c:pt idx="1325">
                  <c:v>182.0</c:v>
                </c:pt>
                <c:pt idx="1326">
                  <c:v>177.0</c:v>
                </c:pt>
                <c:pt idx="1327">
                  <c:v>170.0</c:v>
                </c:pt>
                <c:pt idx="1328">
                  <c:v>177.0</c:v>
                </c:pt>
                <c:pt idx="1329">
                  <c:v>183.0</c:v>
                </c:pt>
                <c:pt idx="1330">
                  <c:v>188.0</c:v>
                </c:pt>
                <c:pt idx="1331">
                  <c:v>199.0</c:v>
                </c:pt>
                <c:pt idx="1332">
                  <c:v>191.0</c:v>
                </c:pt>
                <c:pt idx="1333">
                  <c:v>181.0</c:v>
                </c:pt>
                <c:pt idx="1334">
                  <c:v>182.0</c:v>
                </c:pt>
                <c:pt idx="1335">
                  <c:v>184.0</c:v>
                </c:pt>
                <c:pt idx="1336">
                  <c:v>190.0</c:v>
                </c:pt>
                <c:pt idx="1337">
                  <c:v>193.0</c:v>
                </c:pt>
                <c:pt idx="1338">
                  <c:v>189.0</c:v>
                </c:pt>
                <c:pt idx="1339">
                  <c:v>194.0</c:v>
                </c:pt>
                <c:pt idx="1340">
                  <c:v>190.0</c:v>
                </c:pt>
                <c:pt idx="1341">
                  <c:v>187.0</c:v>
                </c:pt>
                <c:pt idx="1342">
                  <c:v>188.0</c:v>
                </c:pt>
                <c:pt idx="1343">
                  <c:v>183.0</c:v>
                </c:pt>
                <c:pt idx="1344">
                  <c:v>183.0</c:v>
                </c:pt>
                <c:pt idx="1345">
                  <c:v>192.0</c:v>
                </c:pt>
                <c:pt idx="1346">
                  <c:v>194.0</c:v>
                </c:pt>
                <c:pt idx="1347">
                  <c:v>194.0</c:v>
                </c:pt>
                <c:pt idx="1348">
                  <c:v>209.0</c:v>
                </c:pt>
                <c:pt idx="1349">
                  <c:v>210.0</c:v>
                </c:pt>
                <c:pt idx="1350">
                  <c:v>213.0</c:v>
                </c:pt>
                <c:pt idx="1351">
                  <c:v>204.0</c:v>
                </c:pt>
                <c:pt idx="1352">
                  <c:v>233.0</c:v>
                </c:pt>
                <c:pt idx="1353">
                  <c:v>220.0</c:v>
                </c:pt>
                <c:pt idx="1354">
                  <c:v>198.0</c:v>
                </c:pt>
                <c:pt idx="1355">
                  <c:v>197.0</c:v>
                </c:pt>
                <c:pt idx="1356">
                  <c:v>193.0</c:v>
                </c:pt>
                <c:pt idx="1357">
                  <c:v>199.0</c:v>
                </c:pt>
                <c:pt idx="1358">
                  <c:v>207.0</c:v>
                </c:pt>
                <c:pt idx="1359">
                  <c:v>195.0</c:v>
                </c:pt>
                <c:pt idx="1360">
                  <c:v>189.0</c:v>
                </c:pt>
                <c:pt idx="1361">
                  <c:v>180.0</c:v>
                </c:pt>
                <c:pt idx="1362">
                  <c:v>170.0</c:v>
                </c:pt>
                <c:pt idx="1363">
                  <c:v>174.0</c:v>
                </c:pt>
                <c:pt idx="1364">
                  <c:v>161.0</c:v>
                </c:pt>
                <c:pt idx="1365">
                  <c:v>175.0</c:v>
                </c:pt>
                <c:pt idx="1366">
                  <c:v>200.0</c:v>
                </c:pt>
                <c:pt idx="1367">
                  <c:v>191.0</c:v>
                </c:pt>
                <c:pt idx="1368">
                  <c:v>200.0</c:v>
                </c:pt>
                <c:pt idx="1369">
                  <c:v>214.0</c:v>
                </c:pt>
                <c:pt idx="1370">
                  <c:v>216.0</c:v>
                </c:pt>
                <c:pt idx="1371">
                  <c:v>205.0</c:v>
                </c:pt>
                <c:pt idx="1372">
                  <c:v>218.0</c:v>
                </c:pt>
                <c:pt idx="1373">
                  <c:v>224.0</c:v>
                </c:pt>
                <c:pt idx="1374">
                  <c:v>226.0</c:v>
                </c:pt>
                <c:pt idx="1375">
                  <c:v>220.0</c:v>
                </c:pt>
                <c:pt idx="1376">
                  <c:v>216.0</c:v>
                </c:pt>
                <c:pt idx="1377">
                  <c:v>212.0</c:v>
                </c:pt>
                <c:pt idx="1378">
                  <c:v>208.0</c:v>
                </c:pt>
                <c:pt idx="1379">
                  <c:v>204.0</c:v>
                </c:pt>
                <c:pt idx="1380">
                  <c:v>210.0</c:v>
                </c:pt>
                <c:pt idx="1381">
                  <c:v>200.0</c:v>
                </c:pt>
                <c:pt idx="1382">
                  <c:v>212.0</c:v>
                </c:pt>
                <c:pt idx="1383">
                  <c:v>220.0</c:v>
                </c:pt>
                <c:pt idx="1384">
                  <c:v>230.0</c:v>
                </c:pt>
                <c:pt idx="1385">
                  <c:v>235.0</c:v>
                </c:pt>
                <c:pt idx="1386">
                  <c:v>226.0</c:v>
                </c:pt>
                <c:pt idx="1387">
                  <c:v>229.0</c:v>
                </c:pt>
                <c:pt idx="1388">
                  <c:v>248.0</c:v>
                </c:pt>
                <c:pt idx="1389">
                  <c:v>255.0</c:v>
                </c:pt>
                <c:pt idx="1390">
                  <c:v>265.0</c:v>
                </c:pt>
                <c:pt idx="1391">
                  <c:v>261.0</c:v>
                </c:pt>
                <c:pt idx="1392">
                  <c:v>258.0</c:v>
                </c:pt>
                <c:pt idx="1393">
                  <c:v>247.0</c:v>
                </c:pt>
                <c:pt idx="1394">
                  <c:v>243.0</c:v>
                </c:pt>
                <c:pt idx="1395">
                  <c:v>249.0</c:v>
                </c:pt>
                <c:pt idx="1396">
                  <c:v>245.0</c:v>
                </c:pt>
                <c:pt idx="1397">
                  <c:v>241.0</c:v>
                </c:pt>
                <c:pt idx="1398">
                  <c:v>241.0</c:v>
                </c:pt>
                <c:pt idx="1399">
                  <c:v>256.0</c:v>
                </c:pt>
                <c:pt idx="1400">
                  <c:v>257.0</c:v>
                </c:pt>
                <c:pt idx="1401">
                  <c:v>250.0</c:v>
                </c:pt>
                <c:pt idx="1402">
                  <c:v>260.0</c:v>
                </c:pt>
                <c:pt idx="1403">
                  <c:v>251.0</c:v>
                </c:pt>
                <c:pt idx="1404">
                  <c:v>245.0</c:v>
                </c:pt>
                <c:pt idx="1405">
                  <c:v>241.0</c:v>
                </c:pt>
                <c:pt idx="1406">
                  <c:v>237.0</c:v>
                </c:pt>
                <c:pt idx="1407">
                  <c:v>223.0</c:v>
                </c:pt>
                <c:pt idx="1408">
                  <c:v>209.0</c:v>
                </c:pt>
                <c:pt idx="1409">
                  <c:v>218.0</c:v>
                </c:pt>
                <c:pt idx="1410">
                  <c:v>214.0</c:v>
                </c:pt>
                <c:pt idx="1411">
                  <c:v>226.0</c:v>
                </c:pt>
                <c:pt idx="1412">
                  <c:v>229.0</c:v>
                </c:pt>
                <c:pt idx="1413">
                  <c:v>262.0</c:v>
                </c:pt>
                <c:pt idx="1414">
                  <c:v>245.0</c:v>
                </c:pt>
                <c:pt idx="1415">
                  <c:v>249.0</c:v>
                </c:pt>
                <c:pt idx="1416">
                  <c:v>243.0</c:v>
                </c:pt>
                <c:pt idx="1417">
                  <c:v>241.0</c:v>
                </c:pt>
                <c:pt idx="1418">
                  <c:v>248.0</c:v>
                </c:pt>
                <c:pt idx="1419">
                  <c:v>244.0</c:v>
                </c:pt>
                <c:pt idx="1420">
                  <c:v>270.0</c:v>
                </c:pt>
                <c:pt idx="1421">
                  <c:v>283.0</c:v>
                </c:pt>
                <c:pt idx="1422">
                  <c:v>277.0</c:v>
                </c:pt>
                <c:pt idx="1423">
                  <c:v>272.0</c:v>
                </c:pt>
                <c:pt idx="1424">
                  <c:v>281.0</c:v>
                </c:pt>
                <c:pt idx="1425">
                  <c:v>276.0</c:v>
                </c:pt>
                <c:pt idx="1426">
                  <c:v>292.0</c:v>
                </c:pt>
                <c:pt idx="1427">
                  <c:v>301.0</c:v>
                </c:pt>
                <c:pt idx="1428">
                  <c:v>305.0</c:v>
                </c:pt>
                <c:pt idx="1429">
                  <c:v>293.0</c:v>
                </c:pt>
                <c:pt idx="1430">
                  <c:v>313.0</c:v>
                </c:pt>
                <c:pt idx="1431">
                  <c:v>292.0</c:v>
                </c:pt>
                <c:pt idx="1432">
                  <c:v>287.0</c:v>
                </c:pt>
                <c:pt idx="1433">
                  <c:v>282.0</c:v>
                </c:pt>
                <c:pt idx="1434">
                  <c:v>282.0</c:v>
                </c:pt>
                <c:pt idx="1435">
                  <c:v>269.0</c:v>
                </c:pt>
                <c:pt idx="1436">
                  <c:v>272.0</c:v>
                </c:pt>
                <c:pt idx="1437">
                  <c:v>271.0</c:v>
                </c:pt>
                <c:pt idx="1438">
                  <c:v>276.0</c:v>
                </c:pt>
                <c:pt idx="1439">
                  <c:v>274.0</c:v>
                </c:pt>
                <c:pt idx="1440">
                  <c:v>271.0</c:v>
                </c:pt>
                <c:pt idx="1441">
                  <c:v>280.0</c:v>
                </c:pt>
                <c:pt idx="1442">
                  <c:v>276.0</c:v>
                </c:pt>
                <c:pt idx="1443">
                  <c:v>264.0</c:v>
                </c:pt>
                <c:pt idx="1444">
                  <c:v>253.0</c:v>
                </c:pt>
                <c:pt idx="1445">
                  <c:v>265.0</c:v>
                </c:pt>
                <c:pt idx="1446">
                  <c:v>258.0</c:v>
                </c:pt>
                <c:pt idx="1447">
                  <c:v>251.0</c:v>
                </c:pt>
                <c:pt idx="1448">
                  <c:v>240.0</c:v>
                </c:pt>
                <c:pt idx="1449">
                  <c:v>237.0</c:v>
                </c:pt>
                <c:pt idx="1450">
                  <c:v>231.0</c:v>
                </c:pt>
                <c:pt idx="1451">
                  <c:v>235.0</c:v>
                </c:pt>
                <c:pt idx="1452">
                  <c:v>236.0</c:v>
                </c:pt>
                <c:pt idx="1453">
                  <c:v>241.0</c:v>
                </c:pt>
                <c:pt idx="1454">
                  <c:v>252.0</c:v>
                </c:pt>
                <c:pt idx="1455">
                  <c:v>270.0</c:v>
                </c:pt>
                <c:pt idx="1456">
                  <c:v>262.0</c:v>
                </c:pt>
                <c:pt idx="1457">
                  <c:v>250.0</c:v>
                </c:pt>
                <c:pt idx="1458">
                  <c:v>278.0</c:v>
                </c:pt>
                <c:pt idx="1459">
                  <c:v>263.0</c:v>
                </c:pt>
                <c:pt idx="1460">
                  <c:v>257.0</c:v>
                </c:pt>
                <c:pt idx="1461">
                  <c:v>276.0</c:v>
                </c:pt>
                <c:pt idx="1462">
                  <c:v>283.0</c:v>
                </c:pt>
                <c:pt idx="1463">
                  <c:v>293.0</c:v>
                </c:pt>
                <c:pt idx="1464">
                  <c:v>299.0</c:v>
                </c:pt>
                <c:pt idx="1465">
                  <c:v>300.0</c:v>
                </c:pt>
                <c:pt idx="1466">
                  <c:v>306.0</c:v>
                </c:pt>
                <c:pt idx="1467">
                  <c:v>319.0</c:v>
                </c:pt>
                <c:pt idx="1468">
                  <c:v>314.0</c:v>
                </c:pt>
                <c:pt idx="1469">
                  <c:v>317.0</c:v>
                </c:pt>
                <c:pt idx="1470">
                  <c:v>303.0</c:v>
                </c:pt>
                <c:pt idx="1471">
                  <c:v>300.0</c:v>
                </c:pt>
                <c:pt idx="1472">
                  <c:v>281.0</c:v>
                </c:pt>
                <c:pt idx="1473">
                  <c:v>283.0</c:v>
                </c:pt>
                <c:pt idx="1474">
                  <c:v>285.0</c:v>
                </c:pt>
                <c:pt idx="1475">
                  <c:v>290.0</c:v>
                </c:pt>
                <c:pt idx="1476">
                  <c:v>296.0</c:v>
                </c:pt>
                <c:pt idx="1477">
                  <c:v>300.0</c:v>
                </c:pt>
                <c:pt idx="1478">
                  <c:v>304.0</c:v>
                </c:pt>
                <c:pt idx="1479">
                  <c:v>308.0</c:v>
                </c:pt>
                <c:pt idx="1480">
                  <c:v>329.0</c:v>
                </c:pt>
                <c:pt idx="1481">
                  <c:v>342.0</c:v>
                </c:pt>
                <c:pt idx="1482">
                  <c:v>333.0</c:v>
                </c:pt>
                <c:pt idx="1483">
                  <c:v>343.0</c:v>
                </c:pt>
                <c:pt idx="1484">
                  <c:v>339.0</c:v>
                </c:pt>
                <c:pt idx="1485">
                  <c:v>346.0</c:v>
                </c:pt>
                <c:pt idx="1486">
                  <c:v>354.0</c:v>
                </c:pt>
                <c:pt idx="1487">
                  <c:v>339.0</c:v>
                </c:pt>
                <c:pt idx="1488">
                  <c:v>350.0</c:v>
                </c:pt>
                <c:pt idx="1489">
                  <c:v>361.0</c:v>
                </c:pt>
                <c:pt idx="1490">
                  <c:v>356.0</c:v>
                </c:pt>
                <c:pt idx="1491">
                  <c:v>359.0</c:v>
                </c:pt>
                <c:pt idx="1492">
                  <c:v>374.0</c:v>
                </c:pt>
                <c:pt idx="1493">
                  <c:v>374.0</c:v>
                </c:pt>
                <c:pt idx="1494">
                  <c:v>387.0</c:v>
                </c:pt>
                <c:pt idx="1495">
                  <c:v>395.0</c:v>
                </c:pt>
                <c:pt idx="1496">
                  <c:v>393.0</c:v>
                </c:pt>
                <c:pt idx="1497">
                  <c:v>393.0</c:v>
                </c:pt>
                <c:pt idx="1498">
                  <c:v>415.0</c:v>
                </c:pt>
                <c:pt idx="1499">
                  <c:v>431.0</c:v>
                </c:pt>
                <c:pt idx="1500">
                  <c:v>425.0</c:v>
                </c:pt>
                <c:pt idx="1501">
                  <c:v>422.0</c:v>
                </c:pt>
                <c:pt idx="1502">
                  <c:v>413.0</c:v>
                </c:pt>
                <c:pt idx="1503">
                  <c:v>413.0</c:v>
                </c:pt>
                <c:pt idx="1504">
                  <c:v>415.0</c:v>
                </c:pt>
                <c:pt idx="1505">
                  <c:v>418.0</c:v>
                </c:pt>
                <c:pt idx="1506">
                  <c:v>412.0</c:v>
                </c:pt>
                <c:pt idx="1507">
                  <c:v>408.0</c:v>
                </c:pt>
                <c:pt idx="1508">
                  <c:v>410.0</c:v>
                </c:pt>
                <c:pt idx="1509">
                  <c:v>430.0</c:v>
                </c:pt>
                <c:pt idx="1510">
                  <c:v>399.0</c:v>
                </c:pt>
                <c:pt idx="1511">
                  <c:v>400.0</c:v>
                </c:pt>
                <c:pt idx="1512">
                  <c:v>413.0</c:v>
                </c:pt>
                <c:pt idx="1513">
                  <c:v>413.0</c:v>
                </c:pt>
                <c:pt idx="1514">
                  <c:v>409.0</c:v>
                </c:pt>
                <c:pt idx="1515">
                  <c:v>399.0</c:v>
                </c:pt>
                <c:pt idx="1516">
                  <c:v>406.0</c:v>
                </c:pt>
                <c:pt idx="1517">
                  <c:v>412.0</c:v>
                </c:pt>
                <c:pt idx="1518">
                  <c:v>408.0</c:v>
                </c:pt>
                <c:pt idx="1519">
                  <c:v>383.0</c:v>
                </c:pt>
                <c:pt idx="1520">
                  <c:v>394.0</c:v>
                </c:pt>
                <c:pt idx="1521">
                  <c:v>394.0</c:v>
                </c:pt>
                <c:pt idx="1522">
                  <c:v>383.0</c:v>
                </c:pt>
                <c:pt idx="1523">
                  <c:v>391.0</c:v>
                </c:pt>
                <c:pt idx="1524">
                  <c:v>399.0</c:v>
                </c:pt>
                <c:pt idx="1525">
                  <c:v>417.0</c:v>
                </c:pt>
                <c:pt idx="1526">
                  <c:v>419.0</c:v>
                </c:pt>
                <c:pt idx="1527">
                  <c:v>410.0</c:v>
                </c:pt>
                <c:pt idx="1528">
                  <c:v>408.0</c:v>
                </c:pt>
                <c:pt idx="1529">
                  <c:v>425.0</c:v>
                </c:pt>
                <c:pt idx="1530">
                  <c:v>438.0</c:v>
                </c:pt>
                <c:pt idx="1531">
                  <c:v>425.0</c:v>
                </c:pt>
                <c:pt idx="1532">
                  <c:v>446.0</c:v>
                </c:pt>
                <c:pt idx="1533">
                  <c:v>439.0</c:v>
                </c:pt>
                <c:pt idx="1534">
                  <c:v>430.0</c:v>
                </c:pt>
                <c:pt idx="1535">
                  <c:v>416.0</c:v>
                </c:pt>
                <c:pt idx="1536">
                  <c:v>419.0</c:v>
                </c:pt>
                <c:pt idx="1537">
                  <c:v>427.0</c:v>
                </c:pt>
                <c:pt idx="1538">
                  <c:v>421.0</c:v>
                </c:pt>
                <c:pt idx="1539">
                  <c:v>418.0</c:v>
                </c:pt>
                <c:pt idx="1540">
                  <c:v>431.0</c:v>
                </c:pt>
                <c:pt idx="1541">
                  <c:v>416.0</c:v>
                </c:pt>
                <c:pt idx="1542">
                  <c:v>420.0</c:v>
                </c:pt>
                <c:pt idx="1543">
                  <c:v>430.0</c:v>
                </c:pt>
                <c:pt idx="1544">
                  <c:v>456.0</c:v>
                </c:pt>
                <c:pt idx="1545">
                  <c:v>447.0</c:v>
                </c:pt>
                <c:pt idx="1546">
                  <c:v>458.0</c:v>
                </c:pt>
                <c:pt idx="1547">
                  <c:v>456.0</c:v>
                </c:pt>
                <c:pt idx="1548">
                  <c:v>463.0</c:v>
                </c:pt>
                <c:pt idx="1549">
                  <c:v>479.0</c:v>
                </c:pt>
                <c:pt idx="1550">
                  <c:v>481.0</c:v>
                </c:pt>
                <c:pt idx="1551">
                  <c:v>487.0</c:v>
                </c:pt>
                <c:pt idx="1552">
                  <c:v>483.0</c:v>
                </c:pt>
                <c:pt idx="1553">
                  <c:v>470.0</c:v>
                </c:pt>
                <c:pt idx="1554">
                  <c:v>463.0</c:v>
                </c:pt>
                <c:pt idx="1555">
                  <c:v>454.0</c:v>
                </c:pt>
                <c:pt idx="1556">
                  <c:v>456.0</c:v>
                </c:pt>
                <c:pt idx="1557">
                  <c:v>464.0</c:v>
                </c:pt>
                <c:pt idx="1558">
                  <c:v>465.0</c:v>
                </c:pt>
                <c:pt idx="1559">
                  <c:v>468.0</c:v>
                </c:pt>
                <c:pt idx="1560">
                  <c:v>485.0</c:v>
                </c:pt>
                <c:pt idx="1561">
                  <c:v>509.0</c:v>
                </c:pt>
                <c:pt idx="1562">
                  <c:v>510.0</c:v>
                </c:pt>
                <c:pt idx="1563">
                  <c:v>515.0</c:v>
                </c:pt>
                <c:pt idx="1564">
                  <c:v>507.0</c:v>
                </c:pt>
                <c:pt idx="1565">
                  <c:v>506.0</c:v>
                </c:pt>
                <c:pt idx="1566">
                  <c:v>508.0</c:v>
                </c:pt>
                <c:pt idx="1567">
                  <c:v>515.0</c:v>
                </c:pt>
                <c:pt idx="1568">
                  <c:v>514.0</c:v>
                </c:pt>
                <c:pt idx="1569">
                  <c:v>519.0</c:v>
                </c:pt>
                <c:pt idx="1570">
                  <c:v>514.0</c:v>
                </c:pt>
                <c:pt idx="1571">
                  <c:v>525.0</c:v>
                </c:pt>
                <c:pt idx="1572">
                  <c:v>521.0</c:v>
                </c:pt>
                <c:pt idx="1573">
                  <c:v>515.0</c:v>
                </c:pt>
                <c:pt idx="1574">
                  <c:v>516.0</c:v>
                </c:pt>
                <c:pt idx="1575">
                  <c:v>515.0</c:v>
                </c:pt>
                <c:pt idx="1576">
                  <c:v>519.0</c:v>
                </c:pt>
                <c:pt idx="1577">
                  <c:v>524.0</c:v>
                </c:pt>
                <c:pt idx="1578">
                  <c:v>545.0</c:v>
                </c:pt>
                <c:pt idx="1579">
                  <c:v>554.0</c:v>
                </c:pt>
                <c:pt idx="1580">
                  <c:v>553.0</c:v>
                </c:pt>
                <c:pt idx="1581">
                  <c:v>557.0</c:v>
                </c:pt>
                <c:pt idx="1582">
                  <c:v>560.0</c:v>
                </c:pt>
                <c:pt idx="1583">
                  <c:v>530.0</c:v>
                </c:pt>
                <c:pt idx="1584">
                  <c:v>529.0</c:v>
                </c:pt>
                <c:pt idx="1585">
                  <c:v>520.0</c:v>
                </c:pt>
                <c:pt idx="1586">
                  <c:v>519.0</c:v>
                </c:pt>
                <c:pt idx="1587">
                  <c:v>542.0</c:v>
                </c:pt>
                <c:pt idx="1588">
                  <c:v>542.0</c:v>
                </c:pt>
                <c:pt idx="1589">
                  <c:v>503.0</c:v>
                </c:pt>
                <c:pt idx="1590">
                  <c:v>484.0</c:v>
                </c:pt>
                <c:pt idx="1591">
                  <c:v>472.0</c:v>
                </c:pt>
                <c:pt idx="1592">
                  <c:v>474.0</c:v>
                </c:pt>
                <c:pt idx="1593">
                  <c:v>471.0</c:v>
                </c:pt>
                <c:pt idx="1594">
                  <c:v>455.0</c:v>
                </c:pt>
                <c:pt idx="1595">
                  <c:v>436.0</c:v>
                </c:pt>
                <c:pt idx="1596">
                  <c:v>441.0</c:v>
                </c:pt>
                <c:pt idx="1597">
                  <c:v>449.0</c:v>
                </c:pt>
                <c:pt idx="1598">
                  <c:v>444.0</c:v>
                </c:pt>
                <c:pt idx="1599">
                  <c:v>428.0</c:v>
                </c:pt>
                <c:pt idx="1600">
                  <c:v>484.0</c:v>
                </c:pt>
                <c:pt idx="1601">
                  <c:v>513.0</c:v>
                </c:pt>
                <c:pt idx="1602">
                  <c:v>551.0</c:v>
                </c:pt>
                <c:pt idx="1603">
                  <c:v>602.0</c:v>
                </c:pt>
                <c:pt idx="1604">
                  <c:v>604.0</c:v>
                </c:pt>
                <c:pt idx="1605">
                  <c:v>638.0</c:v>
                </c:pt>
                <c:pt idx="1606">
                  <c:v>645.0</c:v>
                </c:pt>
                <c:pt idx="1607">
                  <c:v>653.0</c:v>
                </c:pt>
                <c:pt idx="1608">
                  <c:v>612.0</c:v>
                </c:pt>
                <c:pt idx="1609">
                  <c:v>536.0</c:v>
                </c:pt>
                <c:pt idx="1610">
                  <c:v>510.0</c:v>
                </c:pt>
                <c:pt idx="1611">
                  <c:v>499.0</c:v>
                </c:pt>
                <c:pt idx="1612">
                  <c:v>495.0</c:v>
                </c:pt>
                <c:pt idx="1613">
                  <c:v>483.0</c:v>
                </c:pt>
                <c:pt idx="1614">
                  <c:v>474.0</c:v>
                </c:pt>
                <c:pt idx="1615">
                  <c:v>505.0</c:v>
                </c:pt>
                <c:pt idx="1616">
                  <c:v>458.0</c:v>
                </c:pt>
                <c:pt idx="1617">
                  <c:v>444.0</c:v>
                </c:pt>
                <c:pt idx="1618">
                  <c:v>409.0</c:v>
                </c:pt>
                <c:pt idx="1619">
                  <c:v>402.0</c:v>
                </c:pt>
                <c:pt idx="1620">
                  <c:v>329.0</c:v>
                </c:pt>
                <c:pt idx="1621">
                  <c:v>326.0</c:v>
                </c:pt>
                <c:pt idx="1622">
                  <c:v>318.0</c:v>
                </c:pt>
                <c:pt idx="1623">
                  <c:v>310.0</c:v>
                </c:pt>
                <c:pt idx="1624">
                  <c:v>310.0</c:v>
                </c:pt>
                <c:pt idx="1625">
                  <c:v>278.0</c:v>
                </c:pt>
                <c:pt idx="1626">
                  <c:v>270.0</c:v>
                </c:pt>
                <c:pt idx="1627">
                  <c:v>275.0</c:v>
                </c:pt>
                <c:pt idx="1628">
                  <c:v>262.0</c:v>
                </c:pt>
                <c:pt idx="1629">
                  <c:v>245.0</c:v>
                </c:pt>
                <c:pt idx="1630">
                  <c:v>254.0</c:v>
                </c:pt>
                <c:pt idx="1631">
                  <c:v>297.0</c:v>
                </c:pt>
                <c:pt idx="1632">
                  <c:v>312.0</c:v>
                </c:pt>
                <c:pt idx="1633">
                  <c:v>294.0</c:v>
                </c:pt>
                <c:pt idx="1634">
                  <c:v>269.0</c:v>
                </c:pt>
                <c:pt idx="1635">
                  <c:v>238.0</c:v>
                </c:pt>
                <c:pt idx="1636">
                  <c:v>237.0</c:v>
                </c:pt>
                <c:pt idx="1637">
                  <c:v>231.0</c:v>
                </c:pt>
                <c:pt idx="1638">
                  <c:v>231.0</c:v>
                </c:pt>
                <c:pt idx="1639">
                  <c:v>218.0</c:v>
                </c:pt>
                <c:pt idx="1640">
                  <c:v>225.0</c:v>
                </c:pt>
                <c:pt idx="1641">
                  <c:v>223.0</c:v>
                </c:pt>
                <c:pt idx="1642">
                  <c:v>220.0</c:v>
                </c:pt>
                <c:pt idx="1643">
                  <c:v>214.0</c:v>
                </c:pt>
                <c:pt idx="1644">
                  <c:v>204.0</c:v>
                </c:pt>
                <c:pt idx="1645">
                  <c:v>208.0</c:v>
                </c:pt>
                <c:pt idx="1646">
                  <c:v>209.0</c:v>
                </c:pt>
                <c:pt idx="1647">
                  <c:v>209.0</c:v>
                </c:pt>
                <c:pt idx="1648">
                  <c:v>205.0</c:v>
                </c:pt>
                <c:pt idx="1649">
                  <c:v>200.0</c:v>
                </c:pt>
                <c:pt idx="1650">
                  <c:v>202.0</c:v>
                </c:pt>
                <c:pt idx="1651">
                  <c:v>206.0</c:v>
                </c:pt>
                <c:pt idx="1652">
                  <c:v>201.0</c:v>
                </c:pt>
                <c:pt idx="1653">
                  <c:v>203.0</c:v>
                </c:pt>
                <c:pt idx="1654">
                  <c:v>200.0</c:v>
                </c:pt>
                <c:pt idx="1655">
                  <c:v>194.0</c:v>
                </c:pt>
                <c:pt idx="1656">
                  <c:v>190.0</c:v>
                </c:pt>
                <c:pt idx="1657">
                  <c:v>189.0</c:v>
                </c:pt>
                <c:pt idx="1658">
                  <c:v>183.0</c:v>
                </c:pt>
                <c:pt idx="1659">
                  <c:v>190.0</c:v>
                </c:pt>
                <c:pt idx="1660">
                  <c:v>188.0</c:v>
                </c:pt>
                <c:pt idx="1661">
                  <c:v>177.0</c:v>
                </c:pt>
                <c:pt idx="1662">
                  <c:v>180.0</c:v>
                </c:pt>
                <c:pt idx="1663">
                  <c:v>181.0</c:v>
                </c:pt>
                <c:pt idx="1664">
                  <c:v>182.0</c:v>
                </c:pt>
                <c:pt idx="1665">
                  <c:v>180.0</c:v>
                </c:pt>
                <c:pt idx="1666">
                  <c:v>184.0</c:v>
                </c:pt>
                <c:pt idx="1667">
                  <c:v>189.0</c:v>
                </c:pt>
                <c:pt idx="1668">
                  <c:v>195.0</c:v>
                </c:pt>
                <c:pt idx="1669">
                  <c:v>186.0</c:v>
                </c:pt>
                <c:pt idx="1670">
                  <c:v>195.0</c:v>
                </c:pt>
                <c:pt idx="1671">
                  <c:v>184.0</c:v>
                </c:pt>
                <c:pt idx="1672">
                  <c:v>190.0</c:v>
                </c:pt>
                <c:pt idx="1673">
                  <c:v>189.0</c:v>
                </c:pt>
                <c:pt idx="1674">
                  <c:v>192.0</c:v>
                </c:pt>
                <c:pt idx="1675">
                  <c:v>194.0</c:v>
                </c:pt>
                <c:pt idx="1676">
                  <c:v>205.0</c:v>
                </c:pt>
                <c:pt idx="1677">
                  <c:v>213.0</c:v>
                </c:pt>
                <c:pt idx="1678">
                  <c:v>208.0</c:v>
                </c:pt>
                <c:pt idx="1679">
                  <c:v>206.0</c:v>
                </c:pt>
                <c:pt idx="1680">
                  <c:v>212.0</c:v>
                </c:pt>
                <c:pt idx="1681">
                  <c:v>207.0</c:v>
                </c:pt>
                <c:pt idx="1682">
                  <c:v>202.0</c:v>
                </c:pt>
                <c:pt idx="1683">
                  <c:v>205.0</c:v>
                </c:pt>
                <c:pt idx="1684">
                  <c:v>204.0</c:v>
                </c:pt>
                <c:pt idx="1685">
                  <c:v>205.0</c:v>
                </c:pt>
                <c:pt idx="1686">
                  <c:v>202.0</c:v>
                </c:pt>
                <c:pt idx="1687">
                  <c:v>199.0</c:v>
                </c:pt>
                <c:pt idx="1688">
                  <c:v>197.0</c:v>
                </c:pt>
                <c:pt idx="1689">
                  <c:v>187.0</c:v>
                </c:pt>
                <c:pt idx="1690">
                  <c:v>169.0</c:v>
                </c:pt>
                <c:pt idx="1691">
                  <c:v>168.0</c:v>
                </c:pt>
                <c:pt idx="1692">
                  <c:v>158.0</c:v>
                </c:pt>
                <c:pt idx="1693">
                  <c:v>162.0</c:v>
                </c:pt>
                <c:pt idx="1694">
                  <c:v>154.0</c:v>
                </c:pt>
                <c:pt idx="1695">
                  <c:v>156.0</c:v>
                </c:pt>
                <c:pt idx="1696">
                  <c:v>147.0</c:v>
                </c:pt>
                <c:pt idx="1697">
                  <c:v>147.0</c:v>
                </c:pt>
                <c:pt idx="1698">
                  <c:v>146.0</c:v>
                </c:pt>
                <c:pt idx="1699">
                  <c:v>147.0</c:v>
                </c:pt>
                <c:pt idx="1700">
                  <c:v>151.0</c:v>
                </c:pt>
                <c:pt idx="1701">
                  <c:v>142.0</c:v>
                </c:pt>
                <c:pt idx="1702">
                  <c:v>155.0</c:v>
                </c:pt>
                <c:pt idx="1703">
                  <c:v>157.0</c:v>
                </c:pt>
                <c:pt idx="1704">
                  <c:v>149.0</c:v>
                </c:pt>
                <c:pt idx="1705">
                  <c:v>156.0</c:v>
                </c:pt>
                <c:pt idx="1706">
                  <c:v>164.0</c:v>
                </c:pt>
                <c:pt idx="1707">
                  <c:v>155.0</c:v>
                </c:pt>
                <c:pt idx="1708">
                  <c:v>150.0</c:v>
                </c:pt>
                <c:pt idx="1709">
                  <c:v>149.0</c:v>
                </c:pt>
                <c:pt idx="1710">
                  <c:v>157.0</c:v>
                </c:pt>
                <c:pt idx="1711">
                  <c:v>159.0</c:v>
                </c:pt>
                <c:pt idx="1712">
                  <c:v>162.0</c:v>
                </c:pt>
                <c:pt idx="1713">
                  <c:v>154.0</c:v>
                </c:pt>
                <c:pt idx="1714">
                  <c:v>159.0</c:v>
                </c:pt>
                <c:pt idx="1715">
                  <c:v>159.0</c:v>
                </c:pt>
                <c:pt idx="1716">
                  <c:v>150.0</c:v>
                </c:pt>
                <c:pt idx="1717">
                  <c:v>151.0</c:v>
                </c:pt>
                <c:pt idx="1718">
                  <c:v>154.0</c:v>
                </c:pt>
                <c:pt idx="1719">
                  <c:v>148.0</c:v>
                </c:pt>
                <c:pt idx="1720">
                  <c:v>149.0</c:v>
                </c:pt>
                <c:pt idx="1721">
                  <c:v>158.0</c:v>
                </c:pt>
                <c:pt idx="1722">
                  <c:v>156.0</c:v>
                </c:pt>
                <c:pt idx="1723">
                  <c:v>152.0</c:v>
                </c:pt>
                <c:pt idx="1724">
                  <c:v>150.0</c:v>
                </c:pt>
                <c:pt idx="1725">
                  <c:v>148.0</c:v>
                </c:pt>
                <c:pt idx="1726">
                  <c:v>152.0</c:v>
                </c:pt>
                <c:pt idx="1727">
                  <c:v>156.0</c:v>
                </c:pt>
                <c:pt idx="1728">
                  <c:v>163.0</c:v>
                </c:pt>
                <c:pt idx="1729">
                  <c:v>168.0</c:v>
                </c:pt>
                <c:pt idx="1730">
                  <c:v>165.0</c:v>
                </c:pt>
                <c:pt idx="1731">
                  <c:v>161.0</c:v>
                </c:pt>
                <c:pt idx="1732">
                  <c:v>159.0</c:v>
                </c:pt>
                <c:pt idx="1733">
                  <c:v>163.0</c:v>
                </c:pt>
                <c:pt idx="1734">
                  <c:v>171.0</c:v>
                </c:pt>
                <c:pt idx="1735">
                  <c:v>172.0</c:v>
                </c:pt>
                <c:pt idx="1736">
                  <c:v>173.0</c:v>
                </c:pt>
                <c:pt idx="1737">
                  <c:v>168.0</c:v>
                </c:pt>
                <c:pt idx="1738">
                  <c:v>168.0</c:v>
                </c:pt>
                <c:pt idx="1739">
                  <c:v>170.0</c:v>
                </c:pt>
                <c:pt idx="1740">
                  <c:v>187.0</c:v>
                </c:pt>
                <c:pt idx="1741">
                  <c:v>197.0</c:v>
                </c:pt>
                <c:pt idx="1742">
                  <c:v>199.0</c:v>
                </c:pt>
                <c:pt idx="1743">
                  <c:v>196.0</c:v>
                </c:pt>
                <c:pt idx="1744">
                  <c:v>199.0</c:v>
                </c:pt>
                <c:pt idx="1745">
                  <c:v>188.0</c:v>
                </c:pt>
                <c:pt idx="1746">
                  <c:v>190.0</c:v>
                </c:pt>
                <c:pt idx="1747">
                  <c:v>197.0</c:v>
                </c:pt>
                <c:pt idx="1748">
                  <c:v>193.0</c:v>
                </c:pt>
                <c:pt idx="1749">
                  <c:v>203.0</c:v>
                </c:pt>
                <c:pt idx="1750">
                  <c:v>208.0</c:v>
                </c:pt>
                <c:pt idx="1751">
                  <c:v>223.0</c:v>
                </c:pt>
                <c:pt idx="1752">
                  <c:v>219.0</c:v>
                </c:pt>
                <c:pt idx="1753">
                  <c:v>217.0</c:v>
                </c:pt>
                <c:pt idx="1754">
                  <c:v>223.0</c:v>
                </c:pt>
                <c:pt idx="1755">
                  <c:v>224.0</c:v>
                </c:pt>
                <c:pt idx="1756">
                  <c:v>225.0</c:v>
                </c:pt>
                <c:pt idx="1757">
                  <c:v>239.0</c:v>
                </c:pt>
                <c:pt idx="1758">
                  <c:v>239.0</c:v>
                </c:pt>
                <c:pt idx="1759">
                  <c:v>229.0</c:v>
                </c:pt>
                <c:pt idx="1760">
                  <c:v>244.0</c:v>
                </c:pt>
                <c:pt idx="1761">
                  <c:v>228.0</c:v>
                </c:pt>
                <c:pt idx="1762">
                  <c:v>218.0</c:v>
                </c:pt>
                <c:pt idx="1763">
                  <c:v>219.0</c:v>
                </c:pt>
                <c:pt idx="1764">
                  <c:v>208.0</c:v>
                </c:pt>
                <c:pt idx="1765">
                  <c:v>223.0</c:v>
                </c:pt>
                <c:pt idx="1766">
                  <c:v>216.0</c:v>
                </c:pt>
                <c:pt idx="1767">
                  <c:v>203.0</c:v>
                </c:pt>
                <c:pt idx="1768">
                  <c:v>199.0</c:v>
                </c:pt>
                <c:pt idx="1769">
                  <c:v>206.0</c:v>
                </c:pt>
                <c:pt idx="1770">
                  <c:v>216.0</c:v>
                </c:pt>
                <c:pt idx="1771">
                  <c:v>215.0</c:v>
                </c:pt>
                <c:pt idx="1772">
                  <c:v>204.0</c:v>
                </c:pt>
                <c:pt idx="1773">
                  <c:v>197.0</c:v>
                </c:pt>
                <c:pt idx="1774">
                  <c:v>200.0</c:v>
                </c:pt>
                <c:pt idx="1775">
                  <c:v>199.0</c:v>
                </c:pt>
                <c:pt idx="1776">
                  <c:v>212.0</c:v>
                </c:pt>
                <c:pt idx="1777">
                  <c:v>219.0</c:v>
                </c:pt>
                <c:pt idx="1778">
                  <c:v>210.0</c:v>
                </c:pt>
                <c:pt idx="1779">
                  <c:v>212.0</c:v>
                </c:pt>
                <c:pt idx="1780">
                  <c:v>214.0</c:v>
                </c:pt>
                <c:pt idx="1781">
                  <c:v>205.0</c:v>
                </c:pt>
                <c:pt idx="1782">
                  <c:v>212.0</c:v>
                </c:pt>
                <c:pt idx="1783">
                  <c:v>213.0</c:v>
                </c:pt>
                <c:pt idx="1784">
                  <c:v>215.0</c:v>
                </c:pt>
                <c:pt idx="1785">
                  <c:v>212.0</c:v>
                </c:pt>
                <c:pt idx="1786">
                  <c:v>198.0</c:v>
                </c:pt>
                <c:pt idx="1787">
                  <c:v>210.0</c:v>
                </c:pt>
                <c:pt idx="1788">
                  <c:v>213.0</c:v>
                </c:pt>
                <c:pt idx="1789">
                  <c:v>203.0</c:v>
                </c:pt>
                <c:pt idx="1790">
                  <c:v>210.0</c:v>
                </c:pt>
                <c:pt idx="1791">
                  <c:v>205.0</c:v>
                </c:pt>
                <c:pt idx="1792">
                  <c:v>194.0</c:v>
                </c:pt>
                <c:pt idx="1793">
                  <c:v>196.0</c:v>
                </c:pt>
                <c:pt idx="1794">
                  <c:v>199.0</c:v>
                </c:pt>
                <c:pt idx="1795">
                  <c:v>199.0</c:v>
                </c:pt>
                <c:pt idx="1796">
                  <c:v>195.0</c:v>
                </c:pt>
                <c:pt idx="1797">
                  <c:v>223.0</c:v>
                </c:pt>
                <c:pt idx="1798">
                  <c:v>215.0</c:v>
                </c:pt>
                <c:pt idx="1799">
                  <c:v>200.0</c:v>
                </c:pt>
                <c:pt idx="1800">
                  <c:v>202.0</c:v>
                </c:pt>
                <c:pt idx="1801">
                  <c:v>193.0</c:v>
                </c:pt>
                <c:pt idx="1802">
                  <c:v>191.0</c:v>
                </c:pt>
                <c:pt idx="1803">
                  <c:v>188.0</c:v>
                </c:pt>
                <c:pt idx="1804">
                  <c:v>190.0</c:v>
                </c:pt>
                <c:pt idx="1805">
                  <c:v>189.0</c:v>
                </c:pt>
                <c:pt idx="1806">
                  <c:v>183.0</c:v>
                </c:pt>
                <c:pt idx="1807">
                  <c:v>188.0</c:v>
                </c:pt>
                <c:pt idx="1808">
                  <c:v>192.0</c:v>
                </c:pt>
                <c:pt idx="1809">
                  <c:v>187.0</c:v>
                </c:pt>
                <c:pt idx="1810">
                  <c:v>188.0</c:v>
                </c:pt>
              </c:numCache>
            </c:numRef>
          </c:val>
        </c:ser>
        <c:dLbls>
          <c:showLegendKey val="0"/>
          <c:showVal val="0"/>
          <c:showCatName val="0"/>
          <c:showSerName val="0"/>
          <c:showPercent val="0"/>
          <c:showBubbleSize val="0"/>
        </c:dLbls>
        <c:axId val="2144221192"/>
        <c:axId val="-2102958104"/>
      </c:areaChart>
      <c:lineChart>
        <c:grouping val="standard"/>
        <c:varyColors val="0"/>
        <c:ser>
          <c:idx val="0"/>
          <c:order val="1"/>
          <c:tx>
            <c:strRef>
              <c:f>'EMBI DIARIO'!$T$4</c:f>
              <c:strCache>
                <c:ptCount val="1"/>
                <c:pt idx="0">
                  <c:v>Spread - America Latina (pbs)</c:v>
                </c:pt>
              </c:strCache>
            </c:strRef>
          </c:tx>
          <c:spPr>
            <a:ln w="19050">
              <a:solidFill>
                <a:schemeClr val="bg1">
                  <a:lumMod val="65000"/>
                </a:schemeClr>
              </a:solidFill>
              <a:prstDash val="solid"/>
            </a:ln>
          </c:spPr>
          <c:marker>
            <c:symbol val="none"/>
          </c:marker>
          <c:cat>
            <c:numRef>
              <c:f>'EMBI DIARIO'!$D$6:$D$1557</c:f>
              <c:numCache>
                <c:formatCode>mmm\-yy</c:formatCode>
                <c:ptCount val="1552"/>
                <c:pt idx="0">
                  <c:v>41334.0</c:v>
                </c:pt>
                <c:pt idx="1">
                  <c:v>41306.0</c:v>
                </c:pt>
                <c:pt idx="2">
                  <c:v>41306.0</c:v>
                </c:pt>
                <c:pt idx="3">
                  <c:v>41306.0</c:v>
                </c:pt>
                <c:pt idx="4">
                  <c:v>41306.0</c:v>
                </c:pt>
                <c:pt idx="5">
                  <c:v>41306.0</c:v>
                </c:pt>
                <c:pt idx="6">
                  <c:v>41306.0</c:v>
                </c:pt>
                <c:pt idx="7">
                  <c:v>41306.0</c:v>
                </c:pt>
                <c:pt idx="8">
                  <c:v>41306.0</c:v>
                </c:pt>
                <c:pt idx="9">
                  <c:v>41306.0</c:v>
                </c:pt>
                <c:pt idx="10">
                  <c:v>41306.0</c:v>
                </c:pt>
                <c:pt idx="11">
                  <c:v>41306.0</c:v>
                </c:pt>
                <c:pt idx="12">
                  <c:v>41306.0</c:v>
                </c:pt>
                <c:pt idx="13">
                  <c:v>41306.0</c:v>
                </c:pt>
                <c:pt idx="14">
                  <c:v>41306.0</c:v>
                </c:pt>
                <c:pt idx="15">
                  <c:v>41306.0</c:v>
                </c:pt>
                <c:pt idx="16">
                  <c:v>41306.0</c:v>
                </c:pt>
                <c:pt idx="17">
                  <c:v>41306.0</c:v>
                </c:pt>
                <c:pt idx="18">
                  <c:v>41306.0</c:v>
                </c:pt>
                <c:pt idx="19">
                  <c:v>41306.0</c:v>
                </c:pt>
                <c:pt idx="20">
                  <c:v>41275.0</c:v>
                </c:pt>
                <c:pt idx="21">
                  <c:v>41275.0</c:v>
                </c:pt>
                <c:pt idx="22">
                  <c:v>41275.0</c:v>
                </c:pt>
                <c:pt idx="23">
                  <c:v>41275.0</c:v>
                </c:pt>
                <c:pt idx="24">
                  <c:v>41275.0</c:v>
                </c:pt>
                <c:pt idx="25">
                  <c:v>41275.0</c:v>
                </c:pt>
                <c:pt idx="26">
                  <c:v>41275.0</c:v>
                </c:pt>
                <c:pt idx="27">
                  <c:v>41275.0</c:v>
                </c:pt>
                <c:pt idx="28">
                  <c:v>41275.0</c:v>
                </c:pt>
                <c:pt idx="29">
                  <c:v>41275.0</c:v>
                </c:pt>
                <c:pt idx="30">
                  <c:v>41275.0</c:v>
                </c:pt>
                <c:pt idx="31">
                  <c:v>41275.0</c:v>
                </c:pt>
                <c:pt idx="32">
                  <c:v>41275.0</c:v>
                </c:pt>
                <c:pt idx="33">
                  <c:v>41275.0</c:v>
                </c:pt>
                <c:pt idx="34">
                  <c:v>41275.0</c:v>
                </c:pt>
                <c:pt idx="35">
                  <c:v>41275.0</c:v>
                </c:pt>
                <c:pt idx="36">
                  <c:v>41275.0</c:v>
                </c:pt>
                <c:pt idx="37">
                  <c:v>41275.0</c:v>
                </c:pt>
                <c:pt idx="38">
                  <c:v>41275.0</c:v>
                </c:pt>
                <c:pt idx="39">
                  <c:v>41275.0</c:v>
                </c:pt>
                <c:pt idx="40">
                  <c:v>41275.0</c:v>
                </c:pt>
                <c:pt idx="41">
                  <c:v>41244.0</c:v>
                </c:pt>
                <c:pt idx="42">
                  <c:v>41244.0</c:v>
                </c:pt>
                <c:pt idx="43">
                  <c:v>41244.0</c:v>
                </c:pt>
                <c:pt idx="44">
                  <c:v>41244.0</c:v>
                </c:pt>
                <c:pt idx="45">
                  <c:v>41244.0</c:v>
                </c:pt>
                <c:pt idx="46">
                  <c:v>41244.0</c:v>
                </c:pt>
                <c:pt idx="47">
                  <c:v>41244.0</c:v>
                </c:pt>
                <c:pt idx="48">
                  <c:v>41244.0</c:v>
                </c:pt>
                <c:pt idx="49">
                  <c:v>41244.0</c:v>
                </c:pt>
                <c:pt idx="50">
                  <c:v>41244.0</c:v>
                </c:pt>
                <c:pt idx="51">
                  <c:v>41244.0</c:v>
                </c:pt>
                <c:pt idx="52">
                  <c:v>41244.0</c:v>
                </c:pt>
                <c:pt idx="53">
                  <c:v>41244.0</c:v>
                </c:pt>
                <c:pt idx="54">
                  <c:v>41244.0</c:v>
                </c:pt>
                <c:pt idx="55">
                  <c:v>41244.0</c:v>
                </c:pt>
                <c:pt idx="56">
                  <c:v>41244.0</c:v>
                </c:pt>
                <c:pt idx="57">
                  <c:v>41244.0</c:v>
                </c:pt>
                <c:pt idx="58">
                  <c:v>41244.0</c:v>
                </c:pt>
                <c:pt idx="59">
                  <c:v>41244.0</c:v>
                </c:pt>
                <c:pt idx="60">
                  <c:v>41244.0</c:v>
                </c:pt>
                <c:pt idx="61">
                  <c:v>41244.0</c:v>
                </c:pt>
                <c:pt idx="62">
                  <c:v>41214.0</c:v>
                </c:pt>
                <c:pt idx="63">
                  <c:v>41214.0</c:v>
                </c:pt>
                <c:pt idx="64">
                  <c:v>41214.0</c:v>
                </c:pt>
                <c:pt idx="65">
                  <c:v>41214.0</c:v>
                </c:pt>
                <c:pt idx="66">
                  <c:v>41214.0</c:v>
                </c:pt>
                <c:pt idx="67">
                  <c:v>41214.0</c:v>
                </c:pt>
                <c:pt idx="68">
                  <c:v>41214.0</c:v>
                </c:pt>
                <c:pt idx="69">
                  <c:v>41214.0</c:v>
                </c:pt>
                <c:pt idx="70">
                  <c:v>41214.0</c:v>
                </c:pt>
                <c:pt idx="71">
                  <c:v>41214.0</c:v>
                </c:pt>
                <c:pt idx="72">
                  <c:v>41214.0</c:v>
                </c:pt>
                <c:pt idx="73">
                  <c:v>41214.0</c:v>
                </c:pt>
                <c:pt idx="74">
                  <c:v>41214.0</c:v>
                </c:pt>
                <c:pt idx="75">
                  <c:v>41214.0</c:v>
                </c:pt>
                <c:pt idx="76">
                  <c:v>41214.0</c:v>
                </c:pt>
                <c:pt idx="77">
                  <c:v>41214.0</c:v>
                </c:pt>
                <c:pt idx="78">
                  <c:v>41214.0</c:v>
                </c:pt>
                <c:pt idx="79">
                  <c:v>41214.0</c:v>
                </c:pt>
                <c:pt idx="80">
                  <c:v>41214.0</c:v>
                </c:pt>
                <c:pt idx="81">
                  <c:v>41214.0</c:v>
                </c:pt>
                <c:pt idx="82">
                  <c:v>41214.0</c:v>
                </c:pt>
                <c:pt idx="83">
                  <c:v>41214.0</c:v>
                </c:pt>
                <c:pt idx="84">
                  <c:v>41183.0</c:v>
                </c:pt>
                <c:pt idx="85">
                  <c:v>41183.0</c:v>
                </c:pt>
                <c:pt idx="86">
                  <c:v>41183.0</c:v>
                </c:pt>
                <c:pt idx="87">
                  <c:v>41183.0</c:v>
                </c:pt>
                <c:pt idx="88">
                  <c:v>41183.0</c:v>
                </c:pt>
                <c:pt idx="89">
                  <c:v>41183.0</c:v>
                </c:pt>
                <c:pt idx="90">
                  <c:v>41183.0</c:v>
                </c:pt>
                <c:pt idx="91">
                  <c:v>41183.0</c:v>
                </c:pt>
                <c:pt idx="92">
                  <c:v>41183.0</c:v>
                </c:pt>
                <c:pt idx="93">
                  <c:v>41183.0</c:v>
                </c:pt>
                <c:pt idx="94">
                  <c:v>41183.0</c:v>
                </c:pt>
                <c:pt idx="95">
                  <c:v>41183.0</c:v>
                </c:pt>
                <c:pt idx="96">
                  <c:v>41183.0</c:v>
                </c:pt>
                <c:pt idx="97">
                  <c:v>41183.0</c:v>
                </c:pt>
                <c:pt idx="98">
                  <c:v>41183.0</c:v>
                </c:pt>
                <c:pt idx="99">
                  <c:v>41183.0</c:v>
                </c:pt>
                <c:pt idx="100">
                  <c:v>41183.0</c:v>
                </c:pt>
                <c:pt idx="101">
                  <c:v>41183.0</c:v>
                </c:pt>
                <c:pt idx="102">
                  <c:v>41183.0</c:v>
                </c:pt>
                <c:pt idx="103">
                  <c:v>41183.0</c:v>
                </c:pt>
                <c:pt idx="104">
                  <c:v>41183.0</c:v>
                </c:pt>
                <c:pt idx="105">
                  <c:v>41183.0</c:v>
                </c:pt>
                <c:pt idx="106">
                  <c:v>41183.0</c:v>
                </c:pt>
                <c:pt idx="107">
                  <c:v>41153.0</c:v>
                </c:pt>
                <c:pt idx="108">
                  <c:v>41153.0</c:v>
                </c:pt>
                <c:pt idx="109">
                  <c:v>41153.0</c:v>
                </c:pt>
                <c:pt idx="110">
                  <c:v>41153.0</c:v>
                </c:pt>
                <c:pt idx="111">
                  <c:v>41153.0</c:v>
                </c:pt>
                <c:pt idx="112">
                  <c:v>41153.0</c:v>
                </c:pt>
                <c:pt idx="113">
                  <c:v>41153.0</c:v>
                </c:pt>
                <c:pt idx="114">
                  <c:v>41153.0</c:v>
                </c:pt>
                <c:pt idx="115">
                  <c:v>41153.0</c:v>
                </c:pt>
                <c:pt idx="116">
                  <c:v>41153.0</c:v>
                </c:pt>
                <c:pt idx="117">
                  <c:v>41153.0</c:v>
                </c:pt>
                <c:pt idx="118">
                  <c:v>41153.0</c:v>
                </c:pt>
                <c:pt idx="119">
                  <c:v>41153.0</c:v>
                </c:pt>
                <c:pt idx="120">
                  <c:v>41153.0</c:v>
                </c:pt>
                <c:pt idx="121">
                  <c:v>41153.0</c:v>
                </c:pt>
                <c:pt idx="122">
                  <c:v>41153.0</c:v>
                </c:pt>
                <c:pt idx="123">
                  <c:v>41153.0</c:v>
                </c:pt>
                <c:pt idx="124">
                  <c:v>41153.0</c:v>
                </c:pt>
                <c:pt idx="125">
                  <c:v>41153.0</c:v>
                </c:pt>
                <c:pt idx="126">
                  <c:v>41153.0</c:v>
                </c:pt>
                <c:pt idx="127">
                  <c:v>41122.0</c:v>
                </c:pt>
                <c:pt idx="128">
                  <c:v>41122.0</c:v>
                </c:pt>
                <c:pt idx="129">
                  <c:v>41122.0</c:v>
                </c:pt>
                <c:pt idx="130">
                  <c:v>41122.0</c:v>
                </c:pt>
                <c:pt idx="131">
                  <c:v>41122.0</c:v>
                </c:pt>
                <c:pt idx="132">
                  <c:v>41122.0</c:v>
                </c:pt>
                <c:pt idx="133">
                  <c:v>41122.0</c:v>
                </c:pt>
                <c:pt idx="134">
                  <c:v>41122.0</c:v>
                </c:pt>
                <c:pt idx="135">
                  <c:v>41122.0</c:v>
                </c:pt>
                <c:pt idx="136">
                  <c:v>41122.0</c:v>
                </c:pt>
                <c:pt idx="137">
                  <c:v>41122.0</c:v>
                </c:pt>
                <c:pt idx="138">
                  <c:v>41122.0</c:v>
                </c:pt>
                <c:pt idx="139">
                  <c:v>41122.0</c:v>
                </c:pt>
                <c:pt idx="140">
                  <c:v>41122.0</c:v>
                </c:pt>
                <c:pt idx="141">
                  <c:v>41122.0</c:v>
                </c:pt>
                <c:pt idx="142">
                  <c:v>41122.0</c:v>
                </c:pt>
                <c:pt idx="143">
                  <c:v>41122.0</c:v>
                </c:pt>
                <c:pt idx="144">
                  <c:v>41122.0</c:v>
                </c:pt>
                <c:pt idx="145">
                  <c:v>41122.0</c:v>
                </c:pt>
                <c:pt idx="146">
                  <c:v>41122.0</c:v>
                </c:pt>
                <c:pt idx="147">
                  <c:v>41122.0</c:v>
                </c:pt>
                <c:pt idx="148">
                  <c:v>41122.0</c:v>
                </c:pt>
                <c:pt idx="149">
                  <c:v>41122.0</c:v>
                </c:pt>
                <c:pt idx="150">
                  <c:v>41091.0</c:v>
                </c:pt>
                <c:pt idx="151">
                  <c:v>41091.0</c:v>
                </c:pt>
                <c:pt idx="152">
                  <c:v>41091.0</c:v>
                </c:pt>
                <c:pt idx="153">
                  <c:v>41091.0</c:v>
                </c:pt>
                <c:pt idx="154">
                  <c:v>41091.0</c:v>
                </c:pt>
                <c:pt idx="155">
                  <c:v>41091.0</c:v>
                </c:pt>
                <c:pt idx="156">
                  <c:v>41091.0</c:v>
                </c:pt>
                <c:pt idx="157">
                  <c:v>41091.0</c:v>
                </c:pt>
                <c:pt idx="158">
                  <c:v>41091.0</c:v>
                </c:pt>
                <c:pt idx="159">
                  <c:v>41091.0</c:v>
                </c:pt>
                <c:pt idx="160">
                  <c:v>41091.0</c:v>
                </c:pt>
                <c:pt idx="161">
                  <c:v>41091.0</c:v>
                </c:pt>
                <c:pt idx="162">
                  <c:v>41091.0</c:v>
                </c:pt>
                <c:pt idx="163">
                  <c:v>41091.0</c:v>
                </c:pt>
                <c:pt idx="164">
                  <c:v>41091.0</c:v>
                </c:pt>
                <c:pt idx="165">
                  <c:v>41091.0</c:v>
                </c:pt>
                <c:pt idx="166">
                  <c:v>41091.0</c:v>
                </c:pt>
                <c:pt idx="167">
                  <c:v>41091.0</c:v>
                </c:pt>
                <c:pt idx="168">
                  <c:v>41091.0</c:v>
                </c:pt>
                <c:pt idx="169">
                  <c:v>41091.0</c:v>
                </c:pt>
                <c:pt idx="170">
                  <c:v>41091.0</c:v>
                </c:pt>
                <c:pt idx="171">
                  <c:v>41091.0</c:v>
                </c:pt>
                <c:pt idx="172">
                  <c:v>41061.0</c:v>
                </c:pt>
                <c:pt idx="173">
                  <c:v>41061.0</c:v>
                </c:pt>
                <c:pt idx="174">
                  <c:v>41061.0</c:v>
                </c:pt>
                <c:pt idx="175">
                  <c:v>41061.0</c:v>
                </c:pt>
                <c:pt idx="176">
                  <c:v>41061.0</c:v>
                </c:pt>
                <c:pt idx="177">
                  <c:v>41061.0</c:v>
                </c:pt>
                <c:pt idx="178">
                  <c:v>41061.0</c:v>
                </c:pt>
                <c:pt idx="179">
                  <c:v>41061.0</c:v>
                </c:pt>
                <c:pt idx="180">
                  <c:v>41061.0</c:v>
                </c:pt>
                <c:pt idx="181">
                  <c:v>41061.0</c:v>
                </c:pt>
                <c:pt idx="182">
                  <c:v>41061.0</c:v>
                </c:pt>
                <c:pt idx="183">
                  <c:v>41061.0</c:v>
                </c:pt>
                <c:pt idx="184">
                  <c:v>41061.0</c:v>
                </c:pt>
                <c:pt idx="185">
                  <c:v>41061.0</c:v>
                </c:pt>
                <c:pt idx="186">
                  <c:v>41061.0</c:v>
                </c:pt>
                <c:pt idx="187">
                  <c:v>41061.0</c:v>
                </c:pt>
                <c:pt idx="188">
                  <c:v>41061.0</c:v>
                </c:pt>
                <c:pt idx="189">
                  <c:v>41061.0</c:v>
                </c:pt>
                <c:pt idx="190">
                  <c:v>41061.0</c:v>
                </c:pt>
                <c:pt idx="191">
                  <c:v>41061.0</c:v>
                </c:pt>
                <c:pt idx="192">
                  <c:v>41061.0</c:v>
                </c:pt>
                <c:pt idx="193">
                  <c:v>41030.0</c:v>
                </c:pt>
                <c:pt idx="194">
                  <c:v>41030.0</c:v>
                </c:pt>
                <c:pt idx="195">
                  <c:v>41030.0</c:v>
                </c:pt>
                <c:pt idx="196">
                  <c:v>41030.0</c:v>
                </c:pt>
                <c:pt idx="197">
                  <c:v>41030.0</c:v>
                </c:pt>
                <c:pt idx="198">
                  <c:v>41030.0</c:v>
                </c:pt>
                <c:pt idx="199">
                  <c:v>41030.0</c:v>
                </c:pt>
                <c:pt idx="200">
                  <c:v>41030.0</c:v>
                </c:pt>
                <c:pt idx="201">
                  <c:v>41030.0</c:v>
                </c:pt>
                <c:pt idx="202">
                  <c:v>41030.0</c:v>
                </c:pt>
                <c:pt idx="203">
                  <c:v>41030.0</c:v>
                </c:pt>
                <c:pt idx="204">
                  <c:v>41030.0</c:v>
                </c:pt>
                <c:pt idx="205">
                  <c:v>41030.0</c:v>
                </c:pt>
                <c:pt idx="206">
                  <c:v>41030.0</c:v>
                </c:pt>
                <c:pt idx="207">
                  <c:v>41030.0</c:v>
                </c:pt>
                <c:pt idx="208">
                  <c:v>41030.0</c:v>
                </c:pt>
                <c:pt idx="209">
                  <c:v>41030.0</c:v>
                </c:pt>
                <c:pt idx="210">
                  <c:v>41030.0</c:v>
                </c:pt>
                <c:pt idx="211">
                  <c:v>41030.0</c:v>
                </c:pt>
                <c:pt idx="212">
                  <c:v>41030.0</c:v>
                </c:pt>
                <c:pt idx="213">
                  <c:v>41030.0</c:v>
                </c:pt>
                <c:pt idx="214">
                  <c:v>41030.0</c:v>
                </c:pt>
                <c:pt idx="215">
                  <c:v>41030.0</c:v>
                </c:pt>
                <c:pt idx="216">
                  <c:v>41000.0</c:v>
                </c:pt>
                <c:pt idx="217">
                  <c:v>41000.0</c:v>
                </c:pt>
                <c:pt idx="218">
                  <c:v>41000.0</c:v>
                </c:pt>
                <c:pt idx="219">
                  <c:v>41000.0</c:v>
                </c:pt>
                <c:pt idx="220">
                  <c:v>41000.0</c:v>
                </c:pt>
                <c:pt idx="221">
                  <c:v>41000.0</c:v>
                </c:pt>
                <c:pt idx="222">
                  <c:v>41000.0</c:v>
                </c:pt>
                <c:pt idx="223">
                  <c:v>41000.0</c:v>
                </c:pt>
                <c:pt idx="224">
                  <c:v>41000.0</c:v>
                </c:pt>
                <c:pt idx="225">
                  <c:v>41000.0</c:v>
                </c:pt>
                <c:pt idx="226">
                  <c:v>41000.0</c:v>
                </c:pt>
                <c:pt idx="227">
                  <c:v>41000.0</c:v>
                </c:pt>
                <c:pt idx="228">
                  <c:v>41000.0</c:v>
                </c:pt>
                <c:pt idx="229">
                  <c:v>41000.0</c:v>
                </c:pt>
                <c:pt idx="230">
                  <c:v>41000.0</c:v>
                </c:pt>
                <c:pt idx="231">
                  <c:v>41000.0</c:v>
                </c:pt>
                <c:pt idx="232">
                  <c:v>41000.0</c:v>
                </c:pt>
                <c:pt idx="233">
                  <c:v>41000.0</c:v>
                </c:pt>
                <c:pt idx="234">
                  <c:v>41000.0</c:v>
                </c:pt>
                <c:pt idx="235">
                  <c:v>41000.0</c:v>
                </c:pt>
                <c:pt idx="236">
                  <c:v>41000.0</c:v>
                </c:pt>
                <c:pt idx="237">
                  <c:v>40969.0</c:v>
                </c:pt>
                <c:pt idx="238">
                  <c:v>40969.0</c:v>
                </c:pt>
                <c:pt idx="239">
                  <c:v>40969.0</c:v>
                </c:pt>
                <c:pt idx="240">
                  <c:v>40969.0</c:v>
                </c:pt>
                <c:pt idx="241">
                  <c:v>40969.0</c:v>
                </c:pt>
                <c:pt idx="242">
                  <c:v>40969.0</c:v>
                </c:pt>
                <c:pt idx="243">
                  <c:v>40969.0</c:v>
                </c:pt>
                <c:pt idx="244">
                  <c:v>40969.0</c:v>
                </c:pt>
                <c:pt idx="245">
                  <c:v>40969.0</c:v>
                </c:pt>
                <c:pt idx="246">
                  <c:v>40969.0</c:v>
                </c:pt>
                <c:pt idx="247">
                  <c:v>40969.0</c:v>
                </c:pt>
                <c:pt idx="248">
                  <c:v>40969.0</c:v>
                </c:pt>
                <c:pt idx="249">
                  <c:v>40969.0</c:v>
                </c:pt>
                <c:pt idx="250">
                  <c:v>40969.0</c:v>
                </c:pt>
                <c:pt idx="251">
                  <c:v>40969.0</c:v>
                </c:pt>
                <c:pt idx="252">
                  <c:v>40969.0</c:v>
                </c:pt>
                <c:pt idx="253">
                  <c:v>40969.0</c:v>
                </c:pt>
                <c:pt idx="254">
                  <c:v>40969.0</c:v>
                </c:pt>
                <c:pt idx="255">
                  <c:v>40969.0</c:v>
                </c:pt>
                <c:pt idx="256">
                  <c:v>40969.0</c:v>
                </c:pt>
                <c:pt idx="257">
                  <c:v>40969.0</c:v>
                </c:pt>
                <c:pt idx="258">
                  <c:v>40969.0</c:v>
                </c:pt>
                <c:pt idx="259">
                  <c:v>40940.0</c:v>
                </c:pt>
                <c:pt idx="260">
                  <c:v>40940.0</c:v>
                </c:pt>
                <c:pt idx="261">
                  <c:v>40940.0</c:v>
                </c:pt>
                <c:pt idx="262">
                  <c:v>40940.0</c:v>
                </c:pt>
                <c:pt idx="263">
                  <c:v>40940.0</c:v>
                </c:pt>
                <c:pt idx="264">
                  <c:v>40940.0</c:v>
                </c:pt>
                <c:pt idx="265">
                  <c:v>40940.0</c:v>
                </c:pt>
                <c:pt idx="266">
                  <c:v>40940.0</c:v>
                </c:pt>
                <c:pt idx="267">
                  <c:v>40940.0</c:v>
                </c:pt>
                <c:pt idx="268">
                  <c:v>40940.0</c:v>
                </c:pt>
                <c:pt idx="269">
                  <c:v>40940.0</c:v>
                </c:pt>
                <c:pt idx="270">
                  <c:v>40940.0</c:v>
                </c:pt>
                <c:pt idx="271">
                  <c:v>40940.0</c:v>
                </c:pt>
                <c:pt idx="272">
                  <c:v>40940.0</c:v>
                </c:pt>
                <c:pt idx="273">
                  <c:v>40940.0</c:v>
                </c:pt>
                <c:pt idx="274">
                  <c:v>40940.0</c:v>
                </c:pt>
                <c:pt idx="275">
                  <c:v>40940.0</c:v>
                </c:pt>
                <c:pt idx="276">
                  <c:v>40940.0</c:v>
                </c:pt>
                <c:pt idx="277">
                  <c:v>40940.0</c:v>
                </c:pt>
                <c:pt idx="278">
                  <c:v>40940.0</c:v>
                </c:pt>
                <c:pt idx="279">
                  <c:v>40940.0</c:v>
                </c:pt>
                <c:pt idx="280">
                  <c:v>40909.0</c:v>
                </c:pt>
                <c:pt idx="281">
                  <c:v>40909.0</c:v>
                </c:pt>
                <c:pt idx="282">
                  <c:v>40909.0</c:v>
                </c:pt>
                <c:pt idx="283">
                  <c:v>40909.0</c:v>
                </c:pt>
                <c:pt idx="284">
                  <c:v>40909.0</c:v>
                </c:pt>
                <c:pt idx="285">
                  <c:v>40909.0</c:v>
                </c:pt>
                <c:pt idx="286">
                  <c:v>40909.0</c:v>
                </c:pt>
                <c:pt idx="287">
                  <c:v>40909.0</c:v>
                </c:pt>
                <c:pt idx="288">
                  <c:v>40909.0</c:v>
                </c:pt>
                <c:pt idx="289">
                  <c:v>40909.0</c:v>
                </c:pt>
                <c:pt idx="290">
                  <c:v>40909.0</c:v>
                </c:pt>
                <c:pt idx="291">
                  <c:v>40909.0</c:v>
                </c:pt>
                <c:pt idx="292">
                  <c:v>40909.0</c:v>
                </c:pt>
                <c:pt idx="293">
                  <c:v>40909.0</c:v>
                </c:pt>
                <c:pt idx="294">
                  <c:v>40909.0</c:v>
                </c:pt>
                <c:pt idx="295">
                  <c:v>40909.0</c:v>
                </c:pt>
                <c:pt idx="296">
                  <c:v>40909.0</c:v>
                </c:pt>
                <c:pt idx="297">
                  <c:v>40909.0</c:v>
                </c:pt>
                <c:pt idx="298">
                  <c:v>40909.0</c:v>
                </c:pt>
                <c:pt idx="299">
                  <c:v>40909.0</c:v>
                </c:pt>
                <c:pt idx="300">
                  <c:v>40909.0</c:v>
                </c:pt>
                <c:pt idx="301">
                  <c:v>40909.0</c:v>
                </c:pt>
                <c:pt idx="302">
                  <c:v>40878.0</c:v>
                </c:pt>
                <c:pt idx="303">
                  <c:v>40878.0</c:v>
                </c:pt>
                <c:pt idx="304">
                  <c:v>40878.0</c:v>
                </c:pt>
                <c:pt idx="305">
                  <c:v>40878.0</c:v>
                </c:pt>
                <c:pt idx="306">
                  <c:v>40878.0</c:v>
                </c:pt>
                <c:pt idx="307">
                  <c:v>40878.0</c:v>
                </c:pt>
                <c:pt idx="308">
                  <c:v>40878.0</c:v>
                </c:pt>
                <c:pt idx="309">
                  <c:v>40878.0</c:v>
                </c:pt>
                <c:pt idx="310">
                  <c:v>40878.0</c:v>
                </c:pt>
                <c:pt idx="311">
                  <c:v>40878.0</c:v>
                </c:pt>
                <c:pt idx="312">
                  <c:v>40878.0</c:v>
                </c:pt>
                <c:pt idx="313">
                  <c:v>40878.0</c:v>
                </c:pt>
                <c:pt idx="314">
                  <c:v>40878.0</c:v>
                </c:pt>
                <c:pt idx="315">
                  <c:v>40878.0</c:v>
                </c:pt>
                <c:pt idx="316">
                  <c:v>40878.0</c:v>
                </c:pt>
                <c:pt idx="317">
                  <c:v>40878.0</c:v>
                </c:pt>
                <c:pt idx="318">
                  <c:v>40878.0</c:v>
                </c:pt>
                <c:pt idx="319">
                  <c:v>40878.0</c:v>
                </c:pt>
                <c:pt idx="320">
                  <c:v>40878.0</c:v>
                </c:pt>
                <c:pt idx="321">
                  <c:v>40878.0</c:v>
                </c:pt>
                <c:pt idx="322">
                  <c:v>40878.0</c:v>
                </c:pt>
                <c:pt idx="323">
                  <c:v>40878.0</c:v>
                </c:pt>
                <c:pt idx="324">
                  <c:v>40848.0</c:v>
                </c:pt>
                <c:pt idx="325">
                  <c:v>40848.0</c:v>
                </c:pt>
                <c:pt idx="326">
                  <c:v>40848.0</c:v>
                </c:pt>
                <c:pt idx="327">
                  <c:v>40848.0</c:v>
                </c:pt>
                <c:pt idx="328">
                  <c:v>40848.0</c:v>
                </c:pt>
                <c:pt idx="329">
                  <c:v>40848.0</c:v>
                </c:pt>
                <c:pt idx="330">
                  <c:v>40848.0</c:v>
                </c:pt>
                <c:pt idx="331">
                  <c:v>40848.0</c:v>
                </c:pt>
                <c:pt idx="332">
                  <c:v>40848.0</c:v>
                </c:pt>
                <c:pt idx="333">
                  <c:v>40848.0</c:v>
                </c:pt>
                <c:pt idx="334">
                  <c:v>40848.0</c:v>
                </c:pt>
                <c:pt idx="335">
                  <c:v>40848.0</c:v>
                </c:pt>
                <c:pt idx="336">
                  <c:v>40848.0</c:v>
                </c:pt>
                <c:pt idx="337">
                  <c:v>40848.0</c:v>
                </c:pt>
                <c:pt idx="338">
                  <c:v>40848.0</c:v>
                </c:pt>
                <c:pt idx="339">
                  <c:v>40848.0</c:v>
                </c:pt>
                <c:pt idx="340">
                  <c:v>40848.0</c:v>
                </c:pt>
                <c:pt idx="341">
                  <c:v>40848.0</c:v>
                </c:pt>
                <c:pt idx="342">
                  <c:v>40848.0</c:v>
                </c:pt>
                <c:pt idx="343">
                  <c:v>40848.0</c:v>
                </c:pt>
                <c:pt idx="344">
                  <c:v>40848.0</c:v>
                </c:pt>
                <c:pt idx="345">
                  <c:v>40848.0</c:v>
                </c:pt>
                <c:pt idx="346">
                  <c:v>40817.0</c:v>
                </c:pt>
                <c:pt idx="347">
                  <c:v>40817.0</c:v>
                </c:pt>
                <c:pt idx="348">
                  <c:v>40817.0</c:v>
                </c:pt>
                <c:pt idx="349">
                  <c:v>40817.0</c:v>
                </c:pt>
                <c:pt idx="350">
                  <c:v>40817.0</c:v>
                </c:pt>
                <c:pt idx="351">
                  <c:v>40817.0</c:v>
                </c:pt>
                <c:pt idx="352">
                  <c:v>40817.0</c:v>
                </c:pt>
                <c:pt idx="353">
                  <c:v>40817.0</c:v>
                </c:pt>
                <c:pt idx="354">
                  <c:v>40817.0</c:v>
                </c:pt>
                <c:pt idx="355">
                  <c:v>40817.0</c:v>
                </c:pt>
                <c:pt idx="356">
                  <c:v>40817.0</c:v>
                </c:pt>
                <c:pt idx="357">
                  <c:v>40817.0</c:v>
                </c:pt>
                <c:pt idx="358">
                  <c:v>40817.0</c:v>
                </c:pt>
                <c:pt idx="359">
                  <c:v>40817.0</c:v>
                </c:pt>
                <c:pt idx="360">
                  <c:v>40817.0</c:v>
                </c:pt>
                <c:pt idx="361">
                  <c:v>40817.0</c:v>
                </c:pt>
                <c:pt idx="362">
                  <c:v>40817.0</c:v>
                </c:pt>
                <c:pt idx="363">
                  <c:v>40817.0</c:v>
                </c:pt>
                <c:pt idx="364">
                  <c:v>40817.0</c:v>
                </c:pt>
                <c:pt idx="365">
                  <c:v>40817.0</c:v>
                </c:pt>
                <c:pt idx="366">
                  <c:v>40817.0</c:v>
                </c:pt>
                <c:pt idx="367">
                  <c:v>40787.0</c:v>
                </c:pt>
                <c:pt idx="368">
                  <c:v>40787.0</c:v>
                </c:pt>
                <c:pt idx="369">
                  <c:v>40787.0</c:v>
                </c:pt>
                <c:pt idx="370">
                  <c:v>40787.0</c:v>
                </c:pt>
                <c:pt idx="371">
                  <c:v>40787.0</c:v>
                </c:pt>
                <c:pt idx="372">
                  <c:v>40787.0</c:v>
                </c:pt>
                <c:pt idx="373">
                  <c:v>40787.0</c:v>
                </c:pt>
                <c:pt idx="374">
                  <c:v>40787.0</c:v>
                </c:pt>
                <c:pt idx="375">
                  <c:v>40787.0</c:v>
                </c:pt>
                <c:pt idx="376">
                  <c:v>40787.0</c:v>
                </c:pt>
                <c:pt idx="377">
                  <c:v>40787.0</c:v>
                </c:pt>
                <c:pt idx="378">
                  <c:v>40787.0</c:v>
                </c:pt>
                <c:pt idx="379">
                  <c:v>40787.0</c:v>
                </c:pt>
                <c:pt idx="380">
                  <c:v>40787.0</c:v>
                </c:pt>
                <c:pt idx="381">
                  <c:v>40787.0</c:v>
                </c:pt>
                <c:pt idx="382">
                  <c:v>40787.0</c:v>
                </c:pt>
                <c:pt idx="383">
                  <c:v>40787.0</c:v>
                </c:pt>
                <c:pt idx="384">
                  <c:v>40787.0</c:v>
                </c:pt>
                <c:pt idx="385">
                  <c:v>40787.0</c:v>
                </c:pt>
                <c:pt idx="386">
                  <c:v>40787.0</c:v>
                </c:pt>
                <c:pt idx="387">
                  <c:v>40787.0</c:v>
                </c:pt>
                <c:pt idx="388">
                  <c:v>40787.0</c:v>
                </c:pt>
                <c:pt idx="389">
                  <c:v>40756.0</c:v>
                </c:pt>
                <c:pt idx="390">
                  <c:v>40756.0</c:v>
                </c:pt>
                <c:pt idx="391">
                  <c:v>40756.0</c:v>
                </c:pt>
                <c:pt idx="392">
                  <c:v>40756.0</c:v>
                </c:pt>
                <c:pt idx="393">
                  <c:v>40756.0</c:v>
                </c:pt>
                <c:pt idx="394">
                  <c:v>40756.0</c:v>
                </c:pt>
                <c:pt idx="395">
                  <c:v>40756.0</c:v>
                </c:pt>
                <c:pt idx="396">
                  <c:v>40756.0</c:v>
                </c:pt>
                <c:pt idx="397">
                  <c:v>40756.0</c:v>
                </c:pt>
                <c:pt idx="398">
                  <c:v>40756.0</c:v>
                </c:pt>
                <c:pt idx="399">
                  <c:v>40756.0</c:v>
                </c:pt>
                <c:pt idx="400">
                  <c:v>40756.0</c:v>
                </c:pt>
                <c:pt idx="401">
                  <c:v>40756.0</c:v>
                </c:pt>
                <c:pt idx="402">
                  <c:v>40756.0</c:v>
                </c:pt>
                <c:pt idx="403">
                  <c:v>40756.0</c:v>
                </c:pt>
                <c:pt idx="404">
                  <c:v>40756.0</c:v>
                </c:pt>
                <c:pt idx="405">
                  <c:v>40756.0</c:v>
                </c:pt>
                <c:pt idx="406">
                  <c:v>40756.0</c:v>
                </c:pt>
                <c:pt idx="407">
                  <c:v>40756.0</c:v>
                </c:pt>
                <c:pt idx="408">
                  <c:v>40756.0</c:v>
                </c:pt>
                <c:pt idx="409">
                  <c:v>40756.0</c:v>
                </c:pt>
                <c:pt idx="410">
                  <c:v>40756.0</c:v>
                </c:pt>
                <c:pt idx="411">
                  <c:v>40756.0</c:v>
                </c:pt>
                <c:pt idx="412">
                  <c:v>40725.0</c:v>
                </c:pt>
                <c:pt idx="413">
                  <c:v>40725.0</c:v>
                </c:pt>
                <c:pt idx="414">
                  <c:v>40725.0</c:v>
                </c:pt>
                <c:pt idx="415">
                  <c:v>40725.0</c:v>
                </c:pt>
                <c:pt idx="416">
                  <c:v>40725.0</c:v>
                </c:pt>
                <c:pt idx="417">
                  <c:v>40725.0</c:v>
                </c:pt>
                <c:pt idx="418">
                  <c:v>40725.0</c:v>
                </c:pt>
                <c:pt idx="419">
                  <c:v>40725.0</c:v>
                </c:pt>
                <c:pt idx="420">
                  <c:v>40725.0</c:v>
                </c:pt>
                <c:pt idx="421">
                  <c:v>40725.0</c:v>
                </c:pt>
                <c:pt idx="422">
                  <c:v>40725.0</c:v>
                </c:pt>
                <c:pt idx="423">
                  <c:v>40725.0</c:v>
                </c:pt>
                <c:pt idx="424">
                  <c:v>40725.0</c:v>
                </c:pt>
                <c:pt idx="425">
                  <c:v>40725.0</c:v>
                </c:pt>
                <c:pt idx="426">
                  <c:v>40725.0</c:v>
                </c:pt>
                <c:pt idx="427">
                  <c:v>40725.0</c:v>
                </c:pt>
                <c:pt idx="428">
                  <c:v>40725.0</c:v>
                </c:pt>
                <c:pt idx="429">
                  <c:v>40725.0</c:v>
                </c:pt>
                <c:pt idx="430">
                  <c:v>40725.0</c:v>
                </c:pt>
                <c:pt idx="431">
                  <c:v>40725.0</c:v>
                </c:pt>
                <c:pt idx="432">
                  <c:v>40725.0</c:v>
                </c:pt>
                <c:pt idx="433">
                  <c:v>40695.0</c:v>
                </c:pt>
                <c:pt idx="434">
                  <c:v>40695.0</c:v>
                </c:pt>
                <c:pt idx="435">
                  <c:v>40695.0</c:v>
                </c:pt>
                <c:pt idx="436">
                  <c:v>40695.0</c:v>
                </c:pt>
                <c:pt idx="437">
                  <c:v>40695.0</c:v>
                </c:pt>
                <c:pt idx="438">
                  <c:v>40695.0</c:v>
                </c:pt>
                <c:pt idx="439">
                  <c:v>40695.0</c:v>
                </c:pt>
                <c:pt idx="440">
                  <c:v>40695.0</c:v>
                </c:pt>
                <c:pt idx="441">
                  <c:v>40695.0</c:v>
                </c:pt>
                <c:pt idx="442">
                  <c:v>40695.0</c:v>
                </c:pt>
                <c:pt idx="443">
                  <c:v>40695.0</c:v>
                </c:pt>
                <c:pt idx="444">
                  <c:v>40695.0</c:v>
                </c:pt>
                <c:pt idx="445">
                  <c:v>40695.0</c:v>
                </c:pt>
                <c:pt idx="446">
                  <c:v>40695.0</c:v>
                </c:pt>
                <c:pt idx="447">
                  <c:v>40695.0</c:v>
                </c:pt>
                <c:pt idx="448">
                  <c:v>40695.0</c:v>
                </c:pt>
                <c:pt idx="449">
                  <c:v>40695.0</c:v>
                </c:pt>
                <c:pt idx="450">
                  <c:v>40695.0</c:v>
                </c:pt>
                <c:pt idx="451">
                  <c:v>40695.0</c:v>
                </c:pt>
                <c:pt idx="452">
                  <c:v>40695.0</c:v>
                </c:pt>
                <c:pt idx="453">
                  <c:v>40695.0</c:v>
                </c:pt>
                <c:pt idx="454">
                  <c:v>40695.0</c:v>
                </c:pt>
                <c:pt idx="455">
                  <c:v>40664.0</c:v>
                </c:pt>
                <c:pt idx="456">
                  <c:v>40664.0</c:v>
                </c:pt>
                <c:pt idx="457">
                  <c:v>40664.0</c:v>
                </c:pt>
                <c:pt idx="458">
                  <c:v>40664.0</c:v>
                </c:pt>
                <c:pt idx="459">
                  <c:v>40664.0</c:v>
                </c:pt>
                <c:pt idx="460">
                  <c:v>40664.0</c:v>
                </c:pt>
                <c:pt idx="461">
                  <c:v>40664.0</c:v>
                </c:pt>
                <c:pt idx="462">
                  <c:v>40664.0</c:v>
                </c:pt>
                <c:pt idx="463">
                  <c:v>40664.0</c:v>
                </c:pt>
                <c:pt idx="464">
                  <c:v>40664.0</c:v>
                </c:pt>
                <c:pt idx="465">
                  <c:v>40664.0</c:v>
                </c:pt>
                <c:pt idx="466">
                  <c:v>40664.0</c:v>
                </c:pt>
                <c:pt idx="467">
                  <c:v>40664.0</c:v>
                </c:pt>
                <c:pt idx="468">
                  <c:v>40664.0</c:v>
                </c:pt>
                <c:pt idx="469">
                  <c:v>40664.0</c:v>
                </c:pt>
                <c:pt idx="470">
                  <c:v>40664.0</c:v>
                </c:pt>
                <c:pt idx="471">
                  <c:v>40664.0</c:v>
                </c:pt>
                <c:pt idx="472">
                  <c:v>40664.0</c:v>
                </c:pt>
                <c:pt idx="473">
                  <c:v>40664.0</c:v>
                </c:pt>
                <c:pt idx="474">
                  <c:v>40664.0</c:v>
                </c:pt>
                <c:pt idx="475">
                  <c:v>40664.0</c:v>
                </c:pt>
                <c:pt idx="476">
                  <c:v>40664.0</c:v>
                </c:pt>
                <c:pt idx="477">
                  <c:v>40634.0</c:v>
                </c:pt>
                <c:pt idx="478">
                  <c:v>40634.0</c:v>
                </c:pt>
                <c:pt idx="479">
                  <c:v>40634.0</c:v>
                </c:pt>
                <c:pt idx="480">
                  <c:v>40634.0</c:v>
                </c:pt>
                <c:pt idx="481">
                  <c:v>40634.0</c:v>
                </c:pt>
                <c:pt idx="482">
                  <c:v>40634.0</c:v>
                </c:pt>
                <c:pt idx="483">
                  <c:v>40634.0</c:v>
                </c:pt>
                <c:pt idx="484">
                  <c:v>40634.0</c:v>
                </c:pt>
                <c:pt idx="485">
                  <c:v>40634.0</c:v>
                </c:pt>
                <c:pt idx="486">
                  <c:v>40634.0</c:v>
                </c:pt>
                <c:pt idx="487">
                  <c:v>40634.0</c:v>
                </c:pt>
                <c:pt idx="488">
                  <c:v>40634.0</c:v>
                </c:pt>
                <c:pt idx="489">
                  <c:v>40634.0</c:v>
                </c:pt>
                <c:pt idx="490">
                  <c:v>40634.0</c:v>
                </c:pt>
                <c:pt idx="491">
                  <c:v>40634.0</c:v>
                </c:pt>
                <c:pt idx="492">
                  <c:v>40634.0</c:v>
                </c:pt>
                <c:pt idx="493">
                  <c:v>40634.0</c:v>
                </c:pt>
                <c:pt idx="494">
                  <c:v>40634.0</c:v>
                </c:pt>
                <c:pt idx="495">
                  <c:v>40634.0</c:v>
                </c:pt>
                <c:pt idx="496">
                  <c:v>40634.0</c:v>
                </c:pt>
                <c:pt idx="497">
                  <c:v>40634.0</c:v>
                </c:pt>
                <c:pt idx="498">
                  <c:v>40603.0</c:v>
                </c:pt>
                <c:pt idx="499">
                  <c:v>40603.0</c:v>
                </c:pt>
                <c:pt idx="500">
                  <c:v>40603.0</c:v>
                </c:pt>
                <c:pt idx="501">
                  <c:v>40603.0</c:v>
                </c:pt>
                <c:pt idx="502">
                  <c:v>40603.0</c:v>
                </c:pt>
                <c:pt idx="503">
                  <c:v>40603.0</c:v>
                </c:pt>
                <c:pt idx="504">
                  <c:v>40603.0</c:v>
                </c:pt>
                <c:pt idx="505">
                  <c:v>40603.0</c:v>
                </c:pt>
                <c:pt idx="506">
                  <c:v>40603.0</c:v>
                </c:pt>
                <c:pt idx="507">
                  <c:v>40603.0</c:v>
                </c:pt>
                <c:pt idx="508">
                  <c:v>40603.0</c:v>
                </c:pt>
                <c:pt idx="509">
                  <c:v>40603.0</c:v>
                </c:pt>
                <c:pt idx="510">
                  <c:v>40603.0</c:v>
                </c:pt>
                <c:pt idx="511">
                  <c:v>40603.0</c:v>
                </c:pt>
                <c:pt idx="512">
                  <c:v>40603.0</c:v>
                </c:pt>
                <c:pt idx="513">
                  <c:v>40603.0</c:v>
                </c:pt>
                <c:pt idx="514">
                  <c:v>40603.0</c:v>
                </c:pt>
                <c:pt idx="515">
                  <c:v>40603.0</c:v>
                </c:pt>
                <c:pt idx="516">
                  <c:v>40603.0</c:v>
                </c:pt>
                <c:pt idx="517">
                  <c:v>40603.0</c:v>
                </c:pt>
                <c:pt idx="518">
                  <c:v>40603.0</c:v>
                </c:pt>
                <c:pt idx="519">
                  <c:v>40603.0</c:v>
                </c:pt>
                <c:pt idx="520">
                  <c:v>40603.0</c:v>
                </c:pt>
                <c:pt idx="521">
                  <c:v>40575.0</c:v>
                </c:pt>
                <c:pt idx="522">
                  <c:v>40575.0</c:v>
                </c:pt>
                <c:pt idx="523">
                  <c:v>40575.0</c:v>
                </c:pt>
                <c:pt idx="524">
                  <c:v>40575.0</c:v>
                </c:pt>
                <c:pt idx="525">
                  <c:v>40575.0</c:v>
                </c:pt>
                <c:pt idx="526">
                  <c:v>40575.0</c:v>
                </c:pt>
                <c:pt idx="527">
                  <c:v>40575.0</c:v>
                </c:pt>
                <c:pt idx="528">
                  <c:v>40575.0</c:v>
                </c:pt>
                <c:pt idx="529">
                  <c:v>40575.0</c:v>
                </c:pt>
                <c:pt idx="530">
                  <c:v>40575.0</c:v>
                </c:pt>
                <c:pt idx="531">
                  <c:v>40575.0</c:v>
                </c:pt>
                <c:pt idx="532">
                  <c:v>40575.0</c:v>
                </c:pt>
                <c:pt idx="533">
                  <c:v>40575.0</c:v>
                </c:pt>
                <c:pt idx="534">
                  <c:v>40575.0</c:v>
                </c:pt>
                <c:pt idx="535">
                  <c:v>40575.0</c:v>
                </c:pt>
                <c:pt idx="536">
                  <c:v>40575.0</c:v>
                </c:pt>
                <c:pt idx="537">
                  <c:v>40575.0</c:v>
                </c:pt>
                <c:pt idx="538">
                  <c:v>40575.0</c:v>
                </c:pt>
                <c:pt idx="539">
                  <c:v>40575.0</c:v>
                </c:pt>
                <c:pt idx="540">
                  <c:v>40575.0</c:v>
                </c:pt>
                <c:pt idx="541">
                  <c:v>40544.0</c:v>
                </c:pt>
                <c:pt idx="542">
                  <c:v>40544.0</c:v>
                </c:pt>
                <c:pt idx="543">
                  <c:v>40544.0</c:v>
                </c:pt>
                <c:pt idx="544">
                  <c:v>40544.0</c:v>
                </c:pt>
                <c:pt idx="545">
                  <c:v>40544.0</c:v>
                </c:pt>
                <c:pt idx="546">
                  <c:v>40544.0</c:v>
                </c:pt>
                <c:pt idx="547">
                  <c:v>40544.0</c:v>
                </c:pt>
                <c:pt idx="548">
                  <c:v>40544.0</c:v>
                </c:pt>
                <c:pt idx="549">
                  <c:v>40544.0</c:v>
                </c:pt>
                <c:pt idx="550">
                  <c:v>40544.0</c:v>
                </c:pt>
                <c:pt idx="551">
                  <c:v>40544.0</c:v>
                </c:pt>
                <c:pt idx="552">
                  <c:v>40544.0</c:v>
                </c:pt>
                <c:pt idx="553">
                  <c:v>40544.0</c:v>
                </c:pt>
                <c:pt idx="554">
                  <c:v>40544.0</c:v>
                </c:pt>
                <c:pt idx="555">
                  <c:v>40544.0</c:v>
                </c:pt>
                <c:pt idx="556">
                  <c:v>40544.0</c:v>
                </c:pt>
                <c:pt idx="557">
                  <c:v>40544.0</c:v>
                </c:pt>
                <c:pt idx="558">
                  <c:v>40544.0</c:v>
                </c:pt>
                <c:pt idx="559">
                  <c:v>40544.0</c:v>
                </c:pt>
                <c:pt idx="560">
                  <c:v>40544.0</c:v>
                </c:pt>
                <c:pt idx="561">
                  <c:v>40544.0</c:v>
                </c:pt>
                <c:pt idx="562">
                  <c:v>40513.0</c:v>
                </c:pt>
                <c:pt idx="563">
                  <c:v>40513.0</c:v>
                </c:pt>
                <c:pt idx="564">
                  <c:v>40513.0</c:v>
                </c:pt>
                <c:pt idx="565">
                  <c:v>40513.0</c:v>
                </c:pt>
                <c:pt idx="566">
                  <c:v>40513.0</c:v>
                </c:pt>
                <c:pt idx="567">
                  <c:v>40513.0</c:v>
                </c:pt>
                <c:pt idx="568">
                  <c:v>40513.0</c:v>
                </c:pt>
                <c:pt idx="569">
                  <c:v>40513.0</c:v>
                </c:pt>
                <c:pt idx="570">
                  <c:v>40513.0</c:v>
                </c:pt>
                <c:pt idx="571">
                  <c:v>40513.0</c:v>
                </c:pt>
                <c:pt idx="572">
                  <c:v>40513.0</c:v>
                </c:pt>
                <c:pt idx="573">
                  <c:v>40513.0</c:v>
                </c:pt>
                <c:pt idx="574">
                  <c:v>40513.0</c:v>
                </c:pt>
                <c:pt idx="575">
                  <c:v>40513.0</c:v>
                </c:pt>
                <c:pt idx="576">
                  <c:v>40513.0</c:v>
                </c:pt>
                <c:pt idx="577">
                  <c:v>40513.0</c:v>
                </c:pt>
                <c:pt idx="578">
                  <c:v>40513.0</c:v>
                </c:pt>
                <c:pt idx="579">
                  <c:v>40513.0</c:v>
                </c:pt>
                <c:pt idx="580">
                  <c:v>40513.0</c:v>
                </c:pt>
                <c:pt idx="581">
                  <c:v>40513.0</c:v>
                </c:pt>
                <c:pt idx="582">
                  <c:v>40513.0</c:v>
                </c:pt>
                <c:pt idx="583">
                  <c:v>40513.0</c:v>
                </c:pt>
                <c:pt idx="584">
                  <c:v>40513.0</c:v>
                </c:pt>
                <c:pt idx="585">
                  <c:v>40483.0</c:v>
                </c:pt>
                <c:pt idx="586">
                  <c:v>40483.0</c:v>
                </c:pt>
                <c:pt idx="587">
                  <c:v>40483.0</c:v>
                </c:pt>
                <c:pt idx="588">
                  <c:v>40483.0</c:v>
                </c:pt>
                <c:pt idx="589">
                  <c:v>40483.0</c:v>
                </c:pt>
                <c:pt idx="590">
                  <c:v>40483.0</c:v>
                </c:pt>
                <c:pt idx="591">
                  <c:v>40483.0</c:v>
                </c:pt>
                <c:pt idx="592">
                  <c:v>40483.0</c:v>
                </c:pt>
                <c:pt idx="593">
                  <c:v>40483.0</c:v>
                </c:pt>
                <c:pt idx="594">
                  <c:v>40483.0</c:v>
                </c:pt>
                <c:pt idx="595">
                  <c:v>40483.0</c:v>
                </c:pt>
                <c:pt idx="596">
                  <c:v>40483.0</c:v>
                </c:pt>
                <c:pt idx="597">
                  <c:v>40483.0</c:v>
                </c:pt>
                <c:pt idx="598">
                  <c:v>40483.0</c:v>
                </c:pt>
                <c:pt idx="599">
                  <c:v>40483.0</c:v>
                </c:pt>
                <c:pt idx="600">
                  <c:v>40483.0</c:v>
                </c:pt>
                <c:pt idx="601">
                  <c:v>40483.0</c:v>
                </c:pt>
                <c:pt idx="602">
                  <c:v>40483.0</c:v>
                </c:pt>
                <c:pt idx="603">
                  <c:v>40483.0</c:v>
                </c:pt>
                <c:pt idx="604">
                  <c:v>40483.0</c:v>
                </c:pt>
                <c:pt idx="605">
                  <c:v>40483.0</c:v>
                </c:pt>
                <c:pt idx="606">
                  <c:v>40483.0</c:v>
                </c:pt>
                <c:pt idx="607">
                  <c:v>40452.0</c:v>
                </c:pt>
                <c:pt idx="608">
                  <c:v>40452.0</c:v>
                </c:pt>
                <c:pt idx="609">
                  <c:v>40452.0</c:v>
                </c:pt>
                <c:pt idx="610">
                  <c:v>40452.0</c:v>
                </c:pt>
                <c:pt idx="611">
                  <c:v>40452.0</c:v>
                </c:pt>
                <c:pt idx="612">
                  <c:v>40452.0</c:v>
                </c:pt>
                <c:pt idx="613">
                  <c:v>40452.0</c:v>
                </c:pt>
                <c:pt idx="614">
                  <c:v>40452.0</c:v>
                </c:pt>
                <c:pt idx="615">
                  <c:v>40452.0</c:v>
                </c:pt>
                <c:pt idx="616">
                  <c:v>40452.0</c:v>
                </c:pt>
                <c:pt idx="617">
                  <c:v>40452.0</c:v>
                </c:pt>
                <c:pt idx="618">
                  <c:v>40452.0</c:v>
                </c:pt>
                <c:pt idx="619">
                  <c:v>40452.0</c:v>
                </c:pt>
                <c:pt idx="620">
                  <c:v>40452.0</c:v>
                </c:pt>
                <c:pt idx="621">
                  <c:v>40452.0</c:v>
                </c:pt>
                <c:pt idx="622">
                  <c:v>40452.0</c:v>
                </c:pt>
                <c:pt idx="623">
                  <c:v>40452.0</c:v>
                </c:pt>
                <c:pt idx="624">
                  <c:v>40452.0</c:v>
                </c:pt>
                <c:pt idx="625">
                  <c:v>40452.0</c:v>
                </c:pt>
                <c:pt idx="626">
                  <c:v>40452.0</c:v>
                </c:pt>
                <c:pt idx="627">
                  <c:v>40452.0</c:v>
                </c:pt>
                <c:pt idx="628">
                  <c:v>40422.0</c:v>
                </c:pt>
                <c:pt idx="629">
                  <c:v>40422.0</c:v>
                </c:pt>
                <c:pt idx="630">
                  <c:v>40422.0</c:v>
                </c:pt>
                <c:pt idx="631">
                  <c:v>40422.0</c:v>
                </c:pt>
                <c:pt idx="632">
                  <c:v>40422.0</c:v>
                </c:pt>
                <c:pt idx="633">
                  <c:v>40422.0</c:v>
                </c:pt>
                <c:pt idx="634">
                  <c:v>40422.0</c:v>
                </c:pt>
                <c:pt idx="635">
                  <c:v>40422.0</c:v>
                </c:pt>
                <c:pt idx="636">
                  <c:v>40422.0</c:v>
                </c:pt>
                <c:pt idx="637">
                  <c:v>40422.0</c:v>
                </c:pt>
                <c:pt idx="638">
                  <c:v>40422.0</c:v>
                </c:pt>
                <c:pt idx="639">
                  <c:v>40422.0</c:v>
                </c:pt>
                <c:pt idx="640">
                  <c:v>40422.0</c:v>
                </c:pt>
                <c:pt idx="641">
                  <c:v>40422.0</c:v>
                </c:pt>
                <c:pt idx="642">
                  <c:v>40422.0</c:v>
                </c:pt>
                <c:pt idx="643">
                  <c:v>40422.0</c:v>
                </c:pt>
                <c:pt idx="644">
                  <c:v>40422.0</c:v>
                </c:pt>
                <c:pt idx="645">
                  <c:v>40422.0</c:v>
                </c:pt>
                <c:pt idx="646">
                  <c:v>40422.0</c:v>
                </c:pt>
                <c:pt idx="647">
                  <c:v>40422.0</c:v>
                </c:pt>
                <c:pt idx="648">
                  <c:v>40422.0</c:v>
                </c:pt>
                <c:pt idx="649">
                  <c:v>40422.0</c:v>
                </c:pt>
                <c:pt idx="650">
                  <c:v>40391.0</c:v>
                </c:pt>
                <c:pt idx="651">
                  <c:v>40391.0</c:v>
                </c:pt>
                <c:pt idx="652">
                  <c:v>40391.0</c:v>
                </c:pt>
                <c:pt idx="653">
                  <c:v>40391.0</c:v>
                </c:pt>
                <c:pt idx="654">
                  <c:v>40391.0</c:v>
                </c:pt>
                <c:pt idx="655">
                  <c:v>40391.0</c:v>
                </c:pt>
                <c:pt idx="656">
                  <c:v>40391.0</c:v>
                </c:pt>
                <c:pt idx="657">
                  <c:v>40391.0</c:v>
                </c:pt>
                <c:pt idx="658">
                  <c:v>40391.0</c:v>
                </c:pt>
                <c:pt idx="659">
                  <c:v>40391.0</c:v>
                </c:pt>
                <c:pt idx="660">
                  <c:v>40391.0</c:v>
                </c:pt>
                <c:pt idx="661">
                  <c:v>40391.0</c:v>
                </c:pt>
                <c:pt idx="662">
                  <c:v>40391.0</c:v>
                </c:pt>
                <c:pt idx="663">
                  <c:v>40391.0</c:v>
                </c:pt>
                <c:pt idx="664">
                  <c:v>40391.0</c:v>
                </c:pt>
                <c:pt idx="665">
                  <c:v>40391.0</c:v>
                </c:pt>
                <c:pt idx="666">
                  <c:v>40391.0</c:v>
                </c:pt>
                <c:pt idx="667">
                  <c:v>40391.0</c:v>
                </c:pt>
                <c:pt idx="668">
                  <c:v>40391.0</c:v>
                </c:pt>
                <c:pt idx="669">
                  <c:v>40391.0</c:v>
                </c:pt>
                <c:pt idx="670">
                  <c:v>40391.0</c:v>
                </c:pt>
                <c:pt idx="671">
                  <c:v>40391.0</c:v>
                </c:pt>
                <c:pt idx="672">
                  <c:v>40360.0</c:v>
                </c:pt>
                <c:pt idx="673">
                  <c:v>40360.0</c:v>
                </c:pt>
                <c:pt idx="674">
                  <c:v>40360.0</c:v>
                </c:pt>
                <c:pt idx="675">
                  <c:v>40360.0</c:v>
                </c:pt>
                <c:pt idx="676">
                  <c:v>40360.0</c:v>
                </c:pt>
                <c:pt idx="677">
                  <c:v>40360.0</c:v>
                </c:pt>
                <c:pt idx="678">
                  <c:v>40360.0</c:v>
                </c:pt>
                <c:pt idx="679">
                  <c:v>40360.0</c:v>
                </c:pt>
                <c:pt idx="680">
                  <c:v>40360.0</c:v>
                </c:pt>
                <c:pt idx="681">
                  <c:v>40360.0</c:v>
                </c:pt>
                <c:pt idx="682">
                  <c:v>40360.0</c:v>
                </c:pt>
                <c:pt idx="683">
                  <c:v>40360.0</c:v>
                </c:pt>
                <c:pt idx="684">
                  <c:v>40360.0</c:v>
                </c:pt>
                <c:pt idx="685">
                  <c:v>40360.0</c:v>
                </c:pt>
                <c:pt idx="686">
                  <c:v>40360.0</c:v>
                </c:pt>
                <c:pt idx="687">
                  <c:v>40360.0</c:v>
                </c:pt>
                <c:pt idx="688">
                  <c:v>40360.0</c:v>
                </c:pt>
                <c:pt idx="689">
                  <c:v>40360.0</c:v>
                </c:pt>
                <c:pt idx="690">
                  <c:v>40360.0</c:v>
                </c:pt>
                <c:pt idx="691">
                  <c:v>40360.0</c:v>
                </c:pt>
                <c:pt idx="692">
                  <c:v>40360.0</c:v>
                </c:pt>
                <c:pt idx="693">
                  <c:v>40360.0</c:v>
                </c:pt>
                <c:pt idx="694">
                  <c:v>40330.0</c:v>
                </c:pt>
                <c:pt idx="695">
                  <c:v>40330.0</c:v>
                </c:pt>
                <c:pt idx="696">
                  <c:v>40330.0</c:v>
                </c:pt>
                <c:pt idx="697">
                  <c:v>40330.0</c:v>
                </c:pt>
                <c:pt idx="698">
                  <c:v>40330.0</c:v>
                </c:pt>
                <c:pt idx="699">
                  <c:v>40330.0</c:v>
                </c:pt>
                <c:pt idx="700">
                  <c:v>40330.0</c:v>
                </c:pt>
                <c:pt idx="701">
                  <c:v>40330.0</c:v>
                </c:pt>
                <c:pt idx="702">
                  <c:v>40330.0</c:v>
                </c:pt>
                <c:pt idx="703">
                  <c:v>40330.0</c:v>
                </c:pt>
                <c:pt idx="704">
                  <c:v>40330.0</c:v>
                </c:pt>
                <c:pt idx="705">
                  <c:v>40330.0</c:v>
                </c:pt>
                <c:pt idx="706">
                  <c:v>40330.0</c:v>
                </c:pt>
                <c:pt idx="707">
                  <c:v>40330.0</c:v>
                </c:pt>
                <c:pt idx="708">
                  <c:v>40330.0</c:v>
                </c:pt>
                <c:pt idx="709">
                  <c:v>40330.0</c:v>
                </c:pt>
                <c:pt idx="710">
                  <c:v>40330.0</c:v>
                </c:pt>
                <c:pt idx="711">
                  <c:v>40330.0</c:v>
                </c:pt>
                <c:pt idx="712">
                  <c:v>40330.0</c:v>
                </c:pt>
                <c:pt idx="713">
                  <c:v>40330.0</c:v>
                </c:pt>
                <c:pt idx="714">
                  <c:v>40330.0</c:v>
                </c:pt>
                <c:pt idx="715">
                  <c:v>40330.0</c:v>
                </c:pt>
                <c:pt idx="716">
                  <c:v>40299.0</c:v>
                </c:pt>
                <c:pt idx="717">
                  <c:v>40299.0</c:v>
                </c:pt>
                <c:pt idx="718">
                  <c:v>40299.0</c:v>
                </c:pt>
                <c:pt idx="719">
                  <c:v>40299.0</c:v>
                </c:pt>
                <c:pt idx="720">
                  <c:v>40299.0</c:v>
                </c:pt>
                <c:pt idx="721">
                  <c:v>40299.0</c:v>
                </c:pt>
                <c:pt idx="722">
                  <c:v>40299.0</c:v>
                </c:pt>
                <c:pt idx="723">
                  <c:v>40299.0</c:v>
                </c:pt>
                <c:pt idx="724">
                  <c:v>40299.0</c:v>
                </c:pt>
                <c:pt idx="725">
                  <c:v>40299.0</c:v>
                </c:pt>
                <c:pt idx="726">
                  <c:v>40299.0</c:v>
                </c:pt>
                <c:pt idx="727">
                  <c:v>40299.0</c:v>
                </c:pt>
                <c:pt idx="728">
                  <c:v>40299.0</c:v>
                </c:pt>
                <c:pt idx="729">
                  <c:v>40299.0</c:v>
                </c:pt>
                <c:pt idx="730">
                  <c:v>40299.0</c:v>
                </c:pt>
                <c:pt idx="731">
                  <c:v>40299.0</c:v>
                </c:pt>
                <c:pt idx="732">
                  <c:v>40299.0</c:v>
                </c:pt>
                <c:pt idx="733">
                  <c:v>40299.0</c:v>
                </c:pt>
                <c:pt idx="734">
                  <c:v>40299.0</c:v>
                </c:pt>
                <c:pt idx="735">
                  <c:v>40299.0</c:v>
                </c:pt>
                <c:pt idx="736">
                  <c:v>40299.0</c:v>
                </c:pt>
                <c:pt idx="737">
                  <c:v>40269.0</c:v>
                </c:pt>
                <c:pt idx="738">
                  <c:v>40269.0</c:v>
                </c:pt>
                <c:pt idx="739">
                  <c:v>40269.0</c:v>
                </c:pt>
                <c:pt idx="740">
                  <c:v>40269.0</c:v>
                </c:pt>
                <c:pt idx="741">
                  <c:v>40269.0</c:v>
                </c:pt>
                <c:pt idx="742">
                  <c:v>40269.0</c:v>
                </c:pt>
                <c:pt idx="743">
                  <c:v>40269.0</c:v>
                </c:pt>
                <c:pt idx="744">
                  <c:v>40269.0</c:v>
                </c:pt>
                <c:pt idx="745">
                  <c:v>40269.0</c:v>
                </c:pt>
                <c:pt idx="746">
                  <c:v>40269.0</c:v>
                </c:pt>
                <c:pt idx="747">
                  <c:v>40269.0</c:v>
                </c:pt>
                <c:pt idx="748">
                  <c:v>40269.0</c:v>
                </c:pt>
                <c:pt idx="749">
                  <c:v>40269.0</c:v>
                </c:pt>
                <c:pt idx="750">
                  <c:v>40269.0</c:v>
                </c:pt>
                <c:pt idx="751">
                  <c:v>40269.0</c:v>
                </c:pt>
                <c:pt idx="752">
                  <c:v>40269.0</c:v>
                </c:pt>
                <c:pt idx="753">
                  <c:v>40269.0</c:v>
                </c:pt>
                <c:pt idx="754">
                  <c:v>40269.0</c:v>
                </c:pt>
                <c:pt idx="755">
                  <c:v>40269.0</c:v>
                </c:pt>
                <c:pt idx="756">
                  <c:v>40269.0</c:v>
                </c:pt>
                <c:pt idx="757">
                  <c:v>40269.0</c:v>
                </c:pt>
                <c:pt idx="758">
                  <c:v>40238.0</c:v>
                </c:pt>
                <c:pt idx="759">
                  <c:v>40238.0</c:v>
                </c:pt>
                <c:pt idx="760">
                  <c:v>40238.0</c:v>
                </c:pt>
                <c:pt idx="761">
                  <c:v>40238.0</c:v>
                </c:pt>
                <c:pt idx="762">
                  <c:v>40238.0</c:v>
                </c:pt>
                <c:pt idx="763">
                  <c:v>40238.0</c:v>
                </c:pt>
                <c:pt idx="764">
                  <c:v>40238.0</c:v>
                </c:pt>
                <c:pt idx="765">
                  <c:v>40238.0</c:v>
                </c:pt>
                <c:pt idx="766">
                  <c:v>40238.0</c:v>
                </c:pt>
                <c:pt idx="767">
                  <c:v>40238.0</c:v>
                </c:pt>
                <c:pt idx="768">
                  <c:v>40238.0</c:v>
                </c:pt>
                <c:pt idx="769">
                  <c:v>40238.0</c:v>
                </c:pt>
                <c:pt idx="770">
                  <c:v>40238.0</c:v>
                </c:pt>
                <c:pt idx="771">
                  <c:v>40238.0</c:v>
                </c:pt>
                <c:pt idx="772">
                  <c:v>40238.0</c:v>
                </c:pt>
                <c:pt idx="773">
                  <c:v>40238.0</c:v>
                </c:pt>
                <c:pt idx="774">
                  <c:v>40238.0</c:v>
                </c:pt>
                <c:pt idx="775">
                  <c:v>40238.0</c:v>
                </c:pt>
                <c:pt idx="776">
                  <c:v>40238.0</c:v>
                </c:pt>
                <c:pt idx="777">
                  <c:v>40238.0</c:v>
                </c:pt>
                <c:pt idx="778">
                  <c:v>40238.0</c:v>
                </c:pt>
                <c:pt idx="779">
                  <c:v>40238.0</c:v>
                </c:pt>
                <c:pt idx="780">
                  <c:v>40238.0</c:v>
                </c:pt>
                <c:pt idx="781">
                  <c:v>40210.0</c:v>
                </c:pt>
                <c:pt idx="782">
                  <c:v>40210.0</c:v>
                </c:pt>
                <c:pt idx="783">
                  <c:v>40210.0</c:v>
                </c:pt>
                <c:pt idx="784">
                  <c:v>40210.0</c:v>
                </c:pt>
                <c:pt idx="785">
                  <c:v>40210.0</c:v>
                </c:pt>
                <c:pt idx="786">
                  <c:v>40210.0</c:v>
                </c:pt>
                <c:pt idx="787">
                  <c:v>40210.0</c:v>
                </c:pt>
                <c:pt idx="788">
                  <c:v>40210.0</c:v>
                </c:pt>
                <c:pt idx="789">
                  <c:v>40210.0</c:v>
                </c:pt>
                <c:pt idx="790">
                  <c:v>40210.0</c:v>
                </c:pt>
                <c:pt idx="791">
                  <c:v>40210.0</c:v>
                </c:pt>
                <c:pt idx="792">
                  <c:v>40210.0</c:v>
                </c:pt>
                <c:pt idx="793">
                  <c:v>40210.0</c:v>
                </c:pt>
                <c:pt idx="794">
                  <c:v>40210.0</c:v>
                </c:pt>
                <c:pt idx="795">
                  <c:v>40210.0</c:v>
                </c:pt>
                <c:pt idx="796">
                  <c:v>40210.0</c:v>
                </c:pt>
                <c:pt idx="797">
                  <c:v>40210.0</c:v>
                </c:pt>
                <c:pt idx="798">
                  <c:v>40210.0</c:v>
                </c:pt>
                <c:pt idx="799">
                  <c:v>40210.0</c:v>
                </c:pt>
                <c:pt idx="800">
                  <c:v>40179.0</c:v>
                </c:pt>
                <c:pt idx="801">
                  <c:v>40179.0</c:v>
                </c:pt>
                <c:pt idx="802">
                  <c:v>40179.0</c:v>
                </c:pt>
                <c:pt idx="803">
                  <c:v>40179.0</c:v>
                </c:pt>
                <c:pt idx="804">
                  <c:v>40179.0</c:v>
                </c:pt>
                <c:pt idx="805">
                  <c:v>40179.0</c:v>
                </c:pt>
                <c:pt idx="806">
                  <c:v>40179.0</c:v>
                </c:pt>
                <c:pt idx="807">
                  <c:v>40179.0</c:v>
                </c:pt>
                <c:pt idx="808">
                  <c:v>40179.0</c:v>
                </c:pt>
                <c:pt idx="809">
                  <c:v>40179.0</c:v>
                </c:pt>
                <c:pt idx="810">
                  <c:v>40179.0</c:v>
                </c:pt>
                <c:pt idx="811">
                  <c:v>40179.0</c:v>
                </c:pt>
                <c:pt idx="812">
                  <c:v>40179.0</c:v>
                </c:pt>
                <c:pt idx="813">
                  <c:v>40179.0</c:v>
                </c:pt>
                <c:pt idx="814">
                  <c:v>40179.0</c:v>
                </c:pt>
                <c:pt idx="815">
                  <c:v>40179.0</c:v>
                </c:pt>
                <c:pt idx="816">
                  <c:v>40179.0</c:v>
                </c:pt>
                <c:pt idx="817">
                  <c:v>40179.0</c:v>
                </c:pt>
                <c:pt idx="818">
                  <c:v>40179.0</c:v>
                </c:pt>
                <c:pt idx="819">
                  <c:v>40148.0</c:v>
                </c:pt>
                <c:pt idx="820">
                  <c:v>40148.0</c:v>
                </c:pt>
                <c:pt idx="821">
                  <c:v>40148.0</c:v>
                </c:pt>
                <c:pt idx="822">
                  <c:v>40148.0</c:v>
                </c:pt>
                <c:pt idx="823">
                  <c:v>40148.0</c:v>
                </c:pt>
                <c:pt idx="824">
                  <c:v>40148.0</c:v>
                </c:pt>
                <c:pt idx="825">
                  <c:v>40148.0</c:v>
                </c:pt>
                <c:pt idx="826">
                  <c:v>40148.0</c:v>
                </c:pt>
                <c:pt idx="827">
                  <c:v>40148.0</c:v>
                </c:pt>
                <c:pt idx="828">
                  <c:v>40148.0</c:v>
                </c:pt>
                <c:pt idx="829">
                  <c:v>40148.0</c:v>
                </c:pt>
                <c:pt idx="830">
                  <c:v>40148.0</c:v>
                </c:pt>
                <c:pt idx="831">
                  <c:v>40148.0</c:v>
                </c:pt>
                <c:pt idx="832">
                  <c:v>40148.0</c:v>
                </c:pt>
                <c:pt idx="833">
                  <c:v>40148.0</c:v>
                </c:pt>
                <c:pt idx="834">
                  <c:v>40148.0</c:v>
                </c:pt>
                <c:pt idx="835">
                  <c:v>40148.0</c:v>
                </c:pt>
                <c:pt idx="836">
                  <c:v>40148.0</c:v>
                </c:pt>
                <c:pt idx="837">
                  <c:v>40148.0</c:v>
                </c:pt>
                <c:pt idx="838">
                  <c:v>40148.0</c:v>
                </c:pt>
                <c:pt idx="839">
                  <c:v>40148.0</c:v>
                </c:pt>
                <c:pt idx="840">
                  <c:v>40148.0</c:v>
                </c:pt>
                <c:pt idx="841">
                  <c:v>40148.0</c:v>
                </c:pt>
                <c:pt idx="842">
                  <c:v>40118.0</c:v>
                </c:pt>
                <c:pt idx="843">
                  <c:v>40118.0</c:v>
                </c:pt>
                <c:pt idx="844">
                  <c:v>40118.0</c:v>
                </c:pt>
                <c:pt idx="845">
                  <c:v>40118.0</c:v>
                </c:pt>
                <c:pt idx="846">
                  <c:v>40118.0</c:v>
                </c:pt>
                <c:pt idx="847">
                  <c:v>40118.0</c:v>
                </c:pt>
                <c:pt idx="848">
                  <c:v>40118.0</c:v>
                </c:pt>
                <c:pt idx="849">
                  <c:v>40118.0</c:v>
                </c:pt>
                <c:pt idx="850">
                  <c:v>40118.0</c:v>
                </c:pt>
                <c:pt idx="851">
                  <c:v>40118.0</c:v>
                </c:pt>
                <c:pt idx="852">
                  <c:v>40118.0</c:v>
                </c:pt>
                <c:pt idx="853">
                  <c:v>40118.0</c:v>
                </c:pt>
                <c:pt idx="854">
                  <c:v>40118.0</c:v>
                </c:pt>
                <c:pt idx="855">
                  <c:v>40118.0</c:v>
                </c:pt>
                <c:pt idx="856">
                  <c:v>40118.0</c:v>
                </c:pt>
                <c:pt idx="857">
                  <c:v>40118.0</c:v>
                </c:pt>
                <c:pt idx="858">
                  <c:v>40118.0</c:v>
                </c:pt>
                <c:pt idx="859">
                  <c:v>40118.0</c:v>
                </c:pt>
                <c:pt idx="860">
                  <c:v>40118.0</c:v>
                </c:pt>
                <c:pt idx="861">
                  <c:v>40087.0</c:v>
                </c:pt>
                <c:pt idx="862">
                  <c:v>40087.0</c:v>
                </c:pt>
                <c:pt idx="863">
                  <c:v>40087.0</c:v>
                </c:pt>
                <c:pt idx="864">
                  <c:v>40087.0</c:v>
                </c:pt>
                <c:pt idx="865">
                  <c:v>40087.0</c:v>
                </c:pt>
                <c:pt idx="866">
                  <c:v>40087.0</c:v>
                </c:pt>
                <c:pt idx="867">
                  <c:v>40087.0</c:v>
                </c:pt>
                <c:pt idx="868">
                  <c:v>40087.0</c:v>
                </c:pt>
                <c:pt idx="869">
                  <c:v>40087.0</c:v>
                </c:pt>
                <c:pt idx="870">
                  <c:v>40087.0</c:v>
                </c:pt>
                <c:pt idx="871">
                  <c:v>40087.0</c:v>
                </c:pt>
                <c:pt idx="872">
                  <c:v>40087.0</c:v>
                </c:pt>
                <c:pt idx="873">
                  <c:v>40087.0</c:v>
                </c:pt>
                <c:pt idx="874">
                  <c:v>40087.0</c:v>
                </c:pt>
                <c:pt idx="875">
                  <c:v>40087.0</c:v>
                </c:pt>
                <c:pt idx="876">
                  <c:v>40087.0</c:v>
                </c:pt>
                <c:pt idx="877">
                  <c:v>40087.0</c:v>
                </c:pt>
                <c:pt idx="878">
                  <c:v>40087.0</c:v>
                </c:pt>
                <c:pt idx="879">
                  <c:v>40087.0</c:v>
                </c:pt>
                <c:pt idx="880">
                  <c:v>40087.0</c:v>
                </c:pt>
                <c:pt idx="881">
                  <c:v>40087.0</c:v>
                </c:pt>
                <c:pt idx="882">
                  <c:v>40057.0</c:v>
                </c:pt>
                <c:pt idx="883">
                  <c:v>40057.0</c:v>
                </c:pt>
                <c:pt idx="884">
                  <c:v>40057.0</c:v>
                </c:pt>
                <c:pt idx="885">
                  <c:v>40057.0</c:v>
                </c:pt>
                <c:pt idx="886">
                  <c:v>40057.0</c:v>
                </c:pt>
                <c:pt idx="887">
                  <c:v>40057.0</c:v>
                </c:pt>
                <c:pt idx="888">
                  <c:v>40057.0</c:v>
                </c:pt>
                <c:pt idx="889">
                  <c:v>40057.0</c:v>
                </c:pt>
                <c:pt idx="890">
                  <c:v>40057.0</c:v>
                </c:pt>
                <c:pt idx="891">
                  <c:v>40057.0</c:v>
                </c:pt>
                <c:pt idx="892">
                  <c:v>40057.0</c:v>
                </c:pt>
                <c:pt idx="893">
                  <c:v>40057.0</c:v>
                </c:pt>
                <c:pt idx="894">
                  <c:v>40057.0</c:v>
                </c:pt>
                <c:pt idx="895">
                  <c:v>40057.0</c:v>
                </c:pt>
                <c:pt idx="896">
                  <c:v>40057.0</c:v>
                </c:pt>
                <c:pt idx="897">
                  <c:v>40057.0</c:v>
                </c:pt>
                <c:pt idx="898">
                  <c:v>40057.0</c:v>
                </c:pt>
                <c:pt idx="899">
                  <c:v>40057.0</c:v>
                </c:pt>
                <c:pt idx="900">
                  <c:v>40057.0</c:v>
                </c:pt>
                <c:pt idx="901">
                  <c:v>40057.0</c:v>
                </c:pt>
                <c:pt idx="902">
                  <c:v>40057.0</c:v>
                </c:pt>
                <c:pt idx="903">
                  <c:v>40026.0</c:v>
                </c:pt>
                <c:pt idx="904">
                  <c:v>40026.0</c:v>
                </c:pt>
                <c:pt idx="905">
                  <c:v>40026.0</c:v>
                </c:pt>
                <c:pt idx="906">
                  <c:v>40026.0</c:v>
                </c:pt>
                <c:pt idx="907">
                  <c:v>40026.0</c:v>
                </c:pt>
                <c:pt idx="908">
                  <c:v>40026.0</c:v>
                </c:pt>
                <c:pt idx="909">
                  <c:v>40026.0</c:v>
                </c:pt>
                <c:pt idx="910">
                  <c:v>40026.0</c:v>
                </c:pt>
                <c:pt idx="911">
                  <c:v>40026.0</c:v>
                </c:pt>
                <c:pt idx="912">
                  <c:v>40026.0</c:v>
                </c:pt>
                <c:pt idx="913">
                  <c:v>40026.0</c:v>
                </c:pt>
                <c:pt idx="914">
                  <c:v>40026.0</c:v>
                </c:pt>
                <c:pt idx="915">
                  <c:v>40026.0</c:v>
                </c:pt>
                <c:pt idx="916">
                  <c:v>40026.0</c:v>
                </c:pt>
                <c:pt idx="917">
                  <c:v>40026.0</c:v>
                </c:pt>
                <c:pt idx="918">
                  <c:v>40026.0</c:v>
                </c:pt>
                <c:pt idx="919">
                  <c:v>40026.0</c:v>
                </c:pt>
                <c:pt idx="920">
                  <c:v>40026.0</c:v>
                </c:pt>
                <c:pt idx="921">
                  <c:v>40026.0</c:v>
                </c:pt>
                <c:pt idx="922">
                  <c:v>40026.0</c:v>
                </c:pt>
                <c:pt idx="923">
                  <c:v>40026.0</c:v>
                </c:pt>
                <c:pt idx="924">
                  <c:v>39995.0</c:v>
                </c:pt>
                <c:pt idx="925">
                  <c:v>39995.0</c:v>
                </c:pt>
                <c:pt idx="926">
                  <c:v>39995.0</c:v>
                </c:pt>
                <c:pt idx="927">
                  <c:v>39995.0</c:v>
                </c:pt>
                <c:pt idx="928">
                  <c:v>39995.0</c:v>
                </c:pt>
                <c:pt idx="929">
                  <c:v>39995.0</c:v>
                </c:pt>
                <c:pt idx="930">
                  <c:v>39995.0</c:v>
                </c:pt>
                <c:pt idx="931">
                  <c:v>39995.0</c:v>
                </c:pt>
                <c:pt idx="932">
                  <c:v>39995.0</c:v>
                </c:pt>
                <c:pt idx="933">
                  <c:v>39995.0</c:v>
                </c:pt>
                <c:pt idx="934">
                  <c:v>39995.0</c:v>
                </c:pt>
                <c:pt idx="935">
                  <c:v>39995.0</c:v>
                </c:pt>
                <c:pt idx="936">
                  <c:v>39995.0</c:v>
                </c:pt>
                <c:pt idx="937">
                  <c:v>39995.0</c:v>
                </c:pt>
                <c:pt idx="938">
                  <c:v>39995.0</c:v>
                </c:pt>
                <c:pt idx="939">
                  <c:v>39995.0</c:v>
                </c:pt>
                <c:pt idx="940">
                  <c:v>39995.0</c:v>
                </c:pt>
                <c:pt idx="941">
                  <c:v>39995.0</c:v>
                </c:pt>
                <c:pt idx="942">
                  <c:v>39995.0</c:v>
                </c:pt>
                <c:pt idx="943">
                  <c:v>39995.0</c:v>
                </c:pt>
                <c:pt idx="944">
                  <c:v>39995.0</c:v>
                </c:pt>
                <c:pt idx="945">
                  <c:v>39995.0</c:v>
                </c:pt>
                <c:pt idx="946">
                  <c:v>39995.0</c:v>
                </c:pt>
                <c:pt idx="947">
                  <c:v>39965.0</c:v>
                </c:pt>
                <c:pt idx="948">
                  <c:v>39965.0</c:v>
                </c:pt>
                <c:pt idx="949">
                  <c:v>39965.0</c:v>
                </c:pt>
                <c:pt idx="950">
                  <c:v>39965.0</c:v>
                </c:pt>
                <c:pt idx="951">
                  <c:v>39965.0</c:v>
                </c:pt>
                <c:pt idx="952">
                  <c:v>39965.0</c:v>
                </c:pt>
                <c:pt idx="953">
                  <c:v>39965.0</c:v>
                </c:pt>
                <c:pt idx="954">
                  <c:v>39965.0</c:v>
                </c:pt>
                <c:pt idx="955">
                  <c:v>39965.0</c:v>
                </c:pt>
                <c:pt idx="956">
                  <c:v>39965.0</c:v>
                </c:pt>
                <c:pt idx="957">
                  <c:v>39965.0</c:v>
                </c:pt>
                <c:pt idx="958">
                  <c:v>39965.0</c:v>
                </c:pt>
                <c:pt idx="959">
                  <c:v>39965.0</c:v>
                </c:pt>
                <c:pt idx="960">
                  <c:v>39965.0</c:v>
                </c:pt>
                <c:pt idx="961">
                  <c:v>39965.0</c:v>
                </c:pt>
                <c:pt idx="962">
                  <c:v>39965.0</c:v>
                </c:pt>
                <c:pt idx="963">
                  <c:v>39965.0</c:v>
                </c:pt>
                <c:pt idx="964">
                  <c:v>39965.0</c:v>
                </c:pt>
                <c:pt idx="965">
                  <c:v>39965.0</c:v>
                </c:pt>
                <c:pt idx="966">
                  <c:v>39965.0</c:v>
                </c:pt>
                <c:pt idx="967">
                  <c:v>39965.0</c:v>
                </c:pt>
                <c:pt idx="968">
                  <c:v>39965.0</c:v>
                </c:pt>
                <c:pt idx="969">
                  <c:v>39934.0</c:v>
                </c:pt>
                <c:pt idx="970">
                  <c:v>39934.0</c:v>
                </c:pt>
                <c:pt idx="971">
                  <c:v>39934.0</c:v>
                </c:pt>
                <c:pt idx="972">
                  <c:v>39934.0</c:v>
                </c:pt>
                <c:pt idx="973">
                  <c:v>39934.0</c:v>
                </c:pt>
                <c:pt idx="974">
                  <c:v>39934.0</c:v>
                </c:pt>
                <c:pt idx="975">
                  <c:v>39934.0</c:v>
                </c:pt>
                <c:pt idx="976">
                  <c:v>39934.0</c:v>
                </c:pt>
                <c:pt idx="977">
                  <c:v>39934.0</c:v>
                </c:pt>
                <c:pt idx="978">
                  <c:v>39934.0</c:v>
                </c:pt>
                <c:pt idx="979">
                  <c:v>39934.0</c:v>
                </c:pt>
                <c:pt idx="980">
                  <c:v>39934.0</c:v>
                </c:pt>
                <c:pt idx="981">
                  <c:v>39934.0</c:v>
                </c:pt>
                <c:pt idx="982">
                  <c:v>39934.0</c:v>
                </c:pt>
                <c:pt idx="983">
                  <c:v>39934.0</c:v>
                </c:pt>
                <c:pt idx="984">
                  <c:v>39934.0</c:v>
                </c:pt>
                <c:pt idx="985">
                  <c:v>39934.0</c:v>
                </c:pt>
                <c:pt idx="986">
                  <c:v>39934.0</c:v>
                </c:pt>
                <c:pt idx="987">
                  <c:v>39934.0</c:v>
                </c:pt>
                <c:pt idx="988">
                  <c:v>39934.0</c:v>
                </c:pt>
                <c:pt idx="989">
                  <c:v>39904.0</c:v>
                </c:pt>
                <c:pt idx="990">
                  <c:v>39904.0</c:v>
                </c:pt>
                <c:pt idx="991">
                  <c:v>39904.0</c:v>
                </c:pt>
                <c:pt idx="992">
                  <c:v>39904.0</c:v>
                </c:pt>
                <c:pt idx="993">
                  <c:v>39904.0</c:v>
                </c:pt>
                <c:pt idx="994">
                  <c:v>39904.0</c:v>
                </c:pt>
                <c:pt idx="995">
                  <c:v>39904.0</c:v>
                </c:pt>
                <c:pt idx="996">
                  <c:v>39904.0</c:v>
                </c:pt>
                <c:pt idx="997">
                  <c:v>39904.0</c:v>
                </c:pt>
                <c:pt idx="998">
                  <c:v>39904.0</c:v>
                </c:pt>
                <c:pt idx="999">
                  <c:v>39904.0</c:v>
                </c:pt>
                <c:pt idx="1000">
                  <c:v>39904.0</c:v>
                </c:pt>
                <c:pt idx="1001">
                  <c:v>39904.0</c:v>
                </c:pt>
                <c:pt idx="1002">
                  <c:v>39904.0</c:v>
                </c:pt>
                <c:pt idx="1003">
                  <c:v>39904.0</c:v>
                </c:pt>
                <c:pt idx="1004">
                  <c:v>39904.0</c:v>
                </c:pt>
                <c:pt idx="1005">
                  <c:v>39904.0</c:v>
                </c:pt>
                <c:pt idx="1006">
                  <c:v>39904.0</c:v>
                </c:pt>
                <c:pt idx="1007">
                  <c:v>39904.0</c:v>
                </c:pt>
                <c:pt idx="1008">
                  <c:v>39904.0</c:v>
                </c:pt>
                <c:pt idx="1009">
                  <c:v>39904.0</c:v>
                </c:pt>
                <c:pt idx="1010">
                  <c:v>39904.0</c:v>
                </c:pt>
                <c:pt idx="1011">
                  <c:v>39873.0</c:v>
                </c:pt>
                <c:pt idx="1012">
                  <c:v>39873.0</c:v>
                </c:pt>
                <c:pt idx="1013">
                  <c:v>39873.0</c:v>
                </c:pt>
                <c:pt idx="1014">
                  <c:v>39873.0</c:v>
                </c:pt>
                <c:pt idx="1015">
                  <c:v>39873.0</c:v>
                </c:pt>
                <c:pt idx="1016">
                  <c:v>39873.0</c:v>
                </c:pt>
                <c:pt idx="1017">
                  <c:v>39873.0</c:v>
                </c:pt>
                <c:pt idx="1018">
                  <c:v>39873.0</c:v>
                </c:pt>
                <c:pt idx="1019">
                  <c:v>39873.0</c:v>
                </c:pt>
                <c:pt idx="1020">
                  <c:v>39873.0</c:v>
                </c:pt>
                <c:pt idx="1021">
                  <c:v>39873.0</c:v>
                </c:pt>
                <c:pt idx="1022">
                  <c:v>39873.0</c:v>
                </c:pt>
                <c:pt idx="1023">
                  <c:v>39873.0</c:v>
                </c:pt>
                <c:pt idx="1024">
                  <c:v>39873.0</c:v>
                </c:pt>
                <c:pt idx="1025">
                  <c:v>39873.0</c:v>
                </c:pt>
                <c:pt idx="1026">
                  <c:v>39873.0</c:v>
                </c:pt>
                <c:pt idx="1027">
                  <c:v>39873.0</c:v>
                </c:pt>
                <c:pt idx="1028">
                  <c:v>39873.0</c:v>
                </c:pt>
                <c:pt idx="1029">
                  <c:v>39873.0</c:v>
                </c:pt>
                <c:pt idx="1030">
                  <c:v>39873.0</c:v>
                </c:pt>
                <c:pt idx="1031">
                  <c:v>39873.0</c:v>
                </c:pt>
                <c:pt idx="1032">
                  <c:v>39873.0</c:v>
                </c:pt>
                <c:pt idx="1033">
                  <c:v>39845.0</c:v>
                </c:pt>
                <c:pt idx="1034">
                  <c:v>39845.0</c:v>
                </c:pt>
                <c:pt idx="1035">
                  <c:v>39845.0</c:v>
                </c:pt>
                <c:pt idx="1036">
                  <c:v>39845.0</c:v>
                </c:pt>
                <c:pt idx="1037">
                  <c:v>39845.0</c:v>
                </c:pt>
                <c:pt idx="1038">
                  <c:v>39845.0</c:v>
                </c:pt>
                <c:pt idx="1039">
                  <c:v>39845.0</c:v>
                </c:pt>
                <c:pt idx="1040">
                  <c:v>39845.0</c:v>
                </c:pt>
                <c:pt idx="1041">
                  <c:v>39845.0</c:v>
                </c:pt>
                <c:pt idx="1042">
                  <c:v>39845.0</c:v>
                </c:pt>
                <c:pt idx="1043">
                  <c:v>39845.0</c:v>
                </c:pt>
                <c:pt idx="1044">
                  <c:v>39845.0</c:v>
                </c:pt>
                <c:pt idx="1045">
                  <c:v>39845.0</c:v>
                </c:pt>
                <c:pt idx="1046">
                  <c:v>39845.0</c:v>
                </c:pt>
                <c:pt idx="1047">
                  <c:v>39845.0</c:v>
                </c:pt>
                <c:pt idx="1048">
                  <c:v>39845.0</c:v>
                </c:pt>
                <c:pt idx="1049">
                  <c:v>39845.0</c:v>
                </c:pt>
                <c:pt idx="1050">
                  <c:v>39845.0</c:v>
                </c:pt>
                <c:pt idx="1051">
                  <c:v>39845.0</c:v>
                </c:pt>
                <c:pt idx="1052">
                  <c:v>39814.0</c:v>
                </c:pt>
                <c:pt idx="1053">
                  <c:v>39814.0</c:v>
                </c:pt>
                <c:pt idx="1054">
                  <c:v>39814.0</c:v>
                </c:pt>
                <c:pt idx="1055">
                  <c:v>39814.0</c:v>
                </c:pt>
                <c:pt idx="1056">
                  <c:v>39814.0</c:v>
                </c:pt>
                <c:pt idx="1057">
                  <c:v>39814.0</c:v>
                </c:pt>
                <c:pt idx="1058">
                  <c:v>39814.0</c:v>
                </c:pt>
                <c:pt idx="1059">
                  <c:v>39814.0</c:v>
                </c:pt>
                <c:pt idx="1060">
                  <c:v>39814.0</c:v>
                </c:pt>
                <c:pt idx="1061">
                  <c:v>39814.0</c:v>
                </c:pt>
                <c:pt idx="1062">
                  <c:v>39814.0</c:v>
                </c:pt>
                <c:pt idx="1063">
                  <c:v>39814.0</c:v>
                </c:pt>
                <c:pt idx="1064">
                  <c:v>39814.0</c:v>
                </c:pt>
                <c:pt idx="1065">
                  <c:v>39814.0</c:v>
                </c:pt>
                <c:pt idx="1066">
                  <c:v>39814.0</c:v>
                </c:pt>
                <c:pt idx="1067">
                  <c:v>39814.0</c:v>
                </c:pt>
                <c:pt idx="1068">
                  <c:v>39814.0</c:v>
                </c:pt>
                <c:pt idx="1069">
                  <c:v>39814.0</c:v>
                </c:pt>
                <c:pt idx="1070">
                  <c:v>39814.0</c:v>
                </c:pt>
                <c:pt idx="1071">
                  <c:v>39814.0</c:v>
                </c:pt>
                <c:pt idx="1072">
                  <c:v>39783.0</c:v>
                </c:pt>
                <c:pt idx="1073">
                  <c:v>39783.0</c:v>
                </c:pt>
                <c:pt idx="1074">
                  <c:v>39783.0</c:v>
                </c:pt>
                <c:pt idx="1075">
                  <c:v>39783.0</c:v>
                </c:pt>
                <c:pt idx="1076">
                  <c:v>39783.0</c:v>
                </c:pt>
                <c:pt idx="1077">
                  <c:v>39783.0</c:v>
                </c:pt>
                <c:pt idx="1078">
                  <c:v>39783.0</c:v>
                </c:pt>
                <c:pt idx="1079">
                  <c:v>39783.0</c:v>
                </c:pt>
                <c:pt idx="1080">
                  <c:v>39783.0</c:v>
                </c:pt>
                <c:pt idx="1081">
                  <c:v>39783.0</c:v>
                </c:pt>
                <c:pt idx="1082">
                  <c:v>39783.0</c:v>
                </c:pt>
                <c:pt idx="1083">
                  <c:v>39783.0</c:v>
                </c:pt>
                <c:pt idx="1084">
                  <c:v>39783.0</c:v>
                </c:pt>
                <c:pt idx="1085">
                  <c:v>39783.0</c:v>
                </c:pt>
                <c:pt idx="1086">
                  <c:v>39783.0</c:v>
                </c:pt>
                <c:pt idx="1087">
                  <c:v>39783.0</c:v>
                </c:pt>
                <c:pt idx="1088">
                  <c:v>39783.0</c:v>
                </c:pt>
                <c:pt idx="1089">
                  <c:v>39783.0</c:v>
                </c:pt>
                <c:pt idx="1090">
                  <c:v>39783.0</c:v>
                </c:pt>
                <c:pt idx="1091">
                  <c:v>39783.0</c:v>
                </c:pt>
                <c:pt idx="1092">
                  <c:v>39783.0</c:v>
                </c:pt>
                <c:pt idx="1093">
                  <c:v>39783.0</c:v>
                </c:pt>
                <c:pt idx="1094">
                  <c:v>39753.0</c:v>
                </c:pt>
                <c:pt idx="1095">
                  <c:v>39753.0</c:v>
                </c:pt>
                <c:pt idx="1096">
                  <c:v>39753.0</c:v>
                </c:pt>
                <c:pt idx="1097">
                  <c:v>39753.0</c:v>
                </c:pt>
                <c:pt idx="1098">
                  <c:v>39753.0</c:v>
                </c:pt>
                <c:pt idx="1099">
                  <c:v>39753.0</c:v>
                </c:pt>
                <c:pt idx="1100">
                  <c:v>39753.0</c:v>
                </c:pt>
                <c:pt idx="1101">
                  <c:v>39753.0</c:v>
                </c:pt>
                <c:pt idx="1102">
                  <c:v>39753.0</c:v>
                </c:pt>
                <c:pt idx="1103">
                  <c:v>39753.0</c:v>
                </c:pt>
                <c:pt idx="1104">
                  <c:v>39753.0</c:v>
                </c:pt>
                <c:pt idx="1105">
                  <c:v>39753.0</c:v>
                </c:pt>
                <c:pt idx="1106">
                  <c:v>39753.0</c:v>
                </c:pt>
                <c:pt idx="1107">
                  <c:v>39753.0</c:v>
                </c:pt>
                <c:pt idx="1108">
                  <c:v>39753.0</c:v>
                </c:pt>
                <c:pt idx="1109">
                  <c:v>39753.0</c:v>
                </c:pt>
                <c:pt idx="1110">
                  <c:v>39753.0</c:v>
                </c:pt>
                <c:pt idx="1111">
                  <c:v>39753.0</c:v>
                </c:pt>
                <c:pt idx="1112">
                  <c:v>39722.0</c:v>
                </c:pt>
                <c:pt idx="1113">
                  <c:v>39722.0</c:v>
                </c:pt>
                <c:pt idx="1114">
                  <c:v>39722.0</c:v>
                </c:pt>
                <c:pt idx="1115">
                  <c:v>39722.0</c:v>
                </c:pt>
                <c:pt idx="1116">
                  <c:v>39722.0</c:v>
                </c:pt>
                <c:pt idx="1117">
                  <c:v>39722.0</c:v>
                </c:pt>
                <c:pt idx="1118">
                  <c:v>39722.0</c:v>
                </c:pt>
                <c:pt idx="1119">
                  <c:v>39722.0</c:v>
                </c:pt>
                <c:pt idx="1120">
                  <c:v>39722.0</c:v>
                </c:pt>
                <c:pt idx="1121">
                  <c:v>39722.0</c:v>
                </c:pt>
                <c:pt idx="1122">
                  <c:v>39722.0</c:v>
                </c:pt>
                <c:pt idx="1123">
                  <c:v>39722.0</c:v>
                </c:pt>
                <c:pt idx="1124">
                  <c:v>39722.0</c:v>
                </c:pt>
                <c:pt idx="1125">
                  <c:v>39722.0</c:v>
                </c:pt>
                <c:pt idx="1126">
                  <c:v>39722.0</c:v>
                </c:pt>
                <c:pt idx="1127">
                  <c:v>39722.0</c:v>
                </c:pt>
                <c:pt idx="1128">
                  <c:v>39722.0</c:v>
                </c:pt>
                <c:pt idx="1129">
                  <c:v>39722.0</c:v>
                </c:pt>
                <c:pt idx="1130">
                  <c:v>39722.0</c:v>
                </c:pt>
                <c:pt idx="1131">
                  <c:v>39722.0</c:v>
                </c:pt>
                <c:pt idx="1132">
                  <c:v>39722.0</c:v>
                </c:pt>
                <c:pt idx="1133">
                  <c:v>39722.0</c:v>
                </c:pt>
                <c:pt idx="1134">
                  <c:v>39692.0</c:v>
                </c:pt>
                <c:pt idx="1135">
                  <c:v>39692.0</c:v>
                </c:pt>
                <c:pt idx="1136">
                  <c:v>39692.0</c:v>
                </c:pt>
                <c:pt idx="1137">
                  <c:v>39692.0</c:v>
                </c:pt>
                <c:pt idx="1138">
                  <c:v>39692.0</c:v>
                </c:pt>
                <c:pt idx="1139">
                  <c:v>39692.0</c:v>
                </c:pt>
                <c:pt idx="1140">
                  <c:v>39692.0</c:v>
                </c:pt>
                <c:pt idx="1141">
                  <c:v>39692.0</c:v>
                </c:pt>
                <c:pt idx="1142">
                  <c:v>39692.0</c:v>
                </c:pt>
                <c:pt idx="1143">
                  <c:v>39692.0</c:v>
                </c:pt>
                <c:pt idx="1144">
                  <c:v>39692.0</c:v>
                </c:pt>
                <c:pt idx="1145">
                  <c:v>39692.0</c:v>
                </c:pt>
                <c:pt idx="1146">
                  <c:v>39692.0</c:v>
                </c:pt>
                <c:pt idx="1147">
                  <c:v>39692.0</c:v>
                </c:pt>
                <c:pt idx="1148">
                  <c:v>39692.0</c:v>
                </c:pt>
                <c:pt idx="1149">
                  <c:v>39692.0</c:v>
                </c:pt>
                <c:pt idx="1150">
                  <c:v>39692.0</c:v>
                </c:pt>
                <c:pt idx="1151">
                  <c:v>39692.0</c:v>
                </c:pt>
                <c:pt idx="1152">
                  <c:v>39692.0</c:v>
                </c:pt>
                <c:pt idx="1153">
                  <c:v>39692.0</c:v>
                </c:pt>
                <c:pt idx="1154">
                  <c:v>39692.0</c:v>
                </c:pt>
                <c:pt idx="1155">
                  <c:v>39661.0</c:v>
                </c:pt>
                <c:pt idx="1156">
                  <c:v>39661.0</c:v>
                </c:pt>
                <c:pt idx="1157">
                  <c:v>39661.0</c:v>
                </c:pt>
                <c:pt idx="1158">
                  <c:v>39661.0</c:v>
                </c:pt>
                <c:pt idx="1159">
                  <c:v>39661.0</c:v>
                </c:pt>
                <c:pt idx="1160">
                  <c:v>39661.0</c:v>
                </c:pt>
                <c:pt idx="1161">
                  <c:v>39661.0</c:v>
                </c:pt>
                <c:pt idx="1162">
                  <c:v>39661.0</c:v>
                </c:pt>
                <c:pt idx="1163">
                  <c:v>39661.0</c:v>
                </c:pt>
                <c:pt idx="1164">
                  <c:v>39661.0</c:v>
                </c:pt>
                <c:pt idx="1165">
                  <c:v>39661.0</c:v>
                </c:pt>
                <c:pt idx="1166">
                  <c:v>39661.0</c:v>
                </c:pt>
                <c:pt idx="1167">
                  <c:v>39661.0</c:v>
                </c:pt>
                <c:pt idx="1168">
                  <c:v>39661.0</c:v>
                </c:pt>
                <c:pt idx="1169">
                  <c:v>39661.0</c:v>
                </c:pt>
                <c:pt idx="1170">
                  <c:v>39661.0</c:v>
                </c:pt>
                <c:pt idx="1171">
                  <c:v>39661.0</c:v>
                </c:pt>
                <c:pt idx="1172">
                  <c:v>39661.0</c:v>
                </c:pt>
                <c:pt idx="1173">
                  <c:v>39661.0</c:v>
                </c:pt>
                <c:pt idx="1174">
                  <c:v>39661.0</c:v>
                </c:pt>
                <c:pt idx="1175">
                  <c:v>39661.0</c:v>
                </c:pt>
                <c:pt idx="1176">
                  <c:v>39630.0</c:v>
                </c:pt>
                <c:pt idx="1177">
                  <c:v>39630.0</c:v>
                </c:pt>
                <c:pt idx="1178">
                  <c:v>39630.0</c:v>
                </c:pt>
                <c:pt idx="1179">
                  <c:v>39630.0</c:v>
                </c:pt>
                <c:pt idx="1180">
                  <c:v>39630.0</c:v>
                </c:pt>
                <c:pt idx="1181">
                  <c:v>39630.0</c:v>
                </c:pt>
                <c:pt idx="1182">
                  <c:v>39630.0</c:v>
                </c:pt>
                <c:pt idx="1183">
                  <c:v>39630.0</c:v>
                </c:pt>
                <c:pt idx="1184">
                  <c:v>39630.0</c:v>
                </c:pt>
                <c:pt idx="1185">
                  <c:v>39630.0</c:v>
                </c:pt>
                <c:pt idx="1186">
                  <c:v>39630.0</c:v>
                </c:pt>
                <c:pt idx="1187">
                  <c:v>39630.0</c:v>
                </c:pt>
                <c:pt idx="1188">
                  <c:v>39630.0</c:v>
                </c:pt>
                <c:pt idx="1189">
                  <c:v>39630.0</c:v>
                </c:pt>
                <c:pt idx="1190">
                  <c:v>39630.0</c:v>
                </c:pt>
                <c:pt idx="1191">
                  <c:v>39630.0</c:v>
                </c:pt>
                <c:pt idx="1192">
                  <c:v>39630.0</c:v>
                </c:pt>
                <c:pt idx="1193">
                  <c:v>39630.0</c:v>
                </c:pt>
                <c:pt idx="1194">
                  <c:v>39630.0</c:v>
                </c:pt>
                <c:pt idx="1195">
                  <c:v>39630.0</c:v>
                </c:pt>
                <c:pt idx="1196">
                  <c:v>39630.0</c:v>
                </c:pt>
                <c:pt idx="1197">
                  <c:v>39630.0</c:v>
                </c:pt>
                <c:pt idx="1198">
                  <c:v>39600.0</c:v>
                </c:pt>
                <c:pt idx="1199">
                  <c:v>39600.0</c:v>
                </c:pt>
                <c:pt idx="1200">
                  <c:v>39600.0</c:v>
                </c:pt>
                <c:pt idx="1201">
                  <c:v>39600.0</c:v>
                </c:pt>
                <c:pt idx="1202">
                  <c:v>39600.0</c:v>
                </c:pt>
                <c:pt idx="1203">
                  <c:v>39600.0</c:v>
                </c:pt>
                <c:pt idx="1204">
                  <c:v>39600.0</c:v>
                </c:pt>
                <c:pt idx="1205">
                  <c:v>39600.0</c:v>
                </c:pt>
                <c:pt idx="1206">
                  <c:v>39600.0</c:v>
                </c:pt>
                <c:pt idx="1207">
                  <c:v>39600.0</c:v>
                </c:pt>
                <c:pt idx="1208">
                  <c:v>39600.0</c:v>
                </c:pt>
                <c:pt idx="1209">
                  <c:v>39600.0</c:v>
                </c:pt>
                <c:pt idx="1210">
                  <c:v>39600.0</c:v>
                </c:pt>
                <c:pt idx="1211">
                  <c:v>39600.0</c:v>
                </c:pt>
                <c:pt idx="1212">
                  <c:v>39600.0</c:v>
                </c:pt>
                <c:pt idx="1213">
                  <c:v>39600.0</c:v>
                </c:pt>
                <c:pt idx="1214">
                  <c:v>39600.0</c:v>
                </c:pt>
                <c:pt idx="1215">
                  <c:v>39600.0</c:v>
                </c:pt>
                <c:pt idx="1216">
                  <c:v>39600.0</c:v>
                </c:pt>
                <c:pt idx="1217">
                  <c:v>39600.0</c:v>
                </c:pt>
                <c:pt idx="1218">
                  <c:v>39600.0</c:v>
                </c:pt>
                <c:pt idx="1219">
                  <c:v>39569.0</c:v>
                </c:pt>
                <c:pt idx="1220">
                  <c:v>39569.0</c:v>
                </c:pt>
                <c:pt idx="1221">
                  <c:v>39569.0</c:v>
                </c:pt>
                <c:pt idx="1222">
                  <c:v>39569.0</c:v>
                </c:pt>
                <c:pt idx="1223">
                  <c:v>39569.0</c:v>
                </c:pt>
                <c:pt idx="1224">
                  <c:v>39569.0</c:v>
                </c:pt>
                <c:pt idx="1225">
                  <c:v>39569.0</c:v>
                </c:pt>
                <c:pt idx="1226">
                  <c:v>39569.0</c:v>
                </c:pt>
                <c:pt idx="1227">
                  <c:v>39569.0</c:v>
                </c:pt>
                <c:pt idx="1228">
                  <c:v>39569.0</c:v>
                </c:pt>
                <c:pt idx="1229">
                  <c:v>39569.0</c:v>
                </c:pt>
                <c:pt idx="1230">
                  <c:v>39569.0</c:v>
                </c:pt>
                <c:pt idx="1231">
                  <c:v>39569.0</c:v>
                </c:pt>
                <c:pt idx="1232">
                  <c:v>39569.0</c:v>
                </c:pt>
                <c:pt idx="1233">
                  <c:v>39569.0</c:v>
                </c:pt>
                <c:pt idx="1234">
                  <c:v>39569.0</c:v>
                </c:pt>
                <c:pt idx="1235">
                  <c:v>39569.0</c:v>
                </c:pt>
                <c:pt idx="1236">
                  <c:v>39569.0</c:v>
                </c:pt>
                <c:pt idx="1237">
                  <c:v>39569.0</c:v>
                </c:pt>
                <c:pt idx="1238">
                  <c:v>39569.0</c:v>
                </c:pt>
                <c:pt idx="1239">
                  <c:v>39569.0</c:v>
                </c:pt>
                <c:pt idx="1240">
                  <c:v>39539.0</c:v>
                </c:pt>
                <c:pt idx="1241">
                  <c:v>39539.0</c:v>
                </c:pt>
                <c:pt idx="1242">
                  <c:v>39539.0</c:v>
                </c:pt>
                <c:pt idx="1243">
                  <c:v>39539.0</c:v>
                </c:pt>
                <c:pt idx="1244">
                  <c:v>39539.0</c:v>
                </c:pt>
                <c:pt idx="1245">
                  <c:v>39539.0</c:v>
                </c:pt>
                <c:pt idx="1246">
                  <c:v>39539.0</c:v>
                </c:pt>
                <c:pt idx="1247">
                  <c:v>39539.0</c:v>
                </c:pt>
                <c:pt idx="1248">
                  <c:v>39539.0</c:v>
                </c:pt>
                <c:pt idx="1249">
                  <c:v>39539.0</c:v>
                </c:pt>
                <c:pt idx="1250">
                  <c:v>39539.0</c:v>
                </c:pt>
                <c:pt idx="1251">
                  <c:v>39539.0</c:v>
                </c:pt>
                <c:pt idx="1252">
                  <c:v>39539.0</c:v>
                </c:pt>
                <c:pt idx="1253">
                  <c:v>39539.0</c:v>
                </c:pt>
                <c:pt idx="1254">
                  <c:v>39539.0</c:v>
                </c:pt>
                <c:pt idx="1255">
                  <c:v>39539.0</c:v>
                </c:pt>
                <c:pt idx="1256">
                  <c:v>39539.0</c:v>
                </c:pt>
                <c:pt idx="1257">
                  <c:v>39539.0</c:v>
                </c:pt>
                <c:pt idx="1258">
                  <c:v>39539.0</c:v>
                </c:pt>
                <c:pt idx="1259">
                  <c:v>39539.0</c:v>
                </c:pt>
                <c:pt idx="1260">
                  <c:v>39539.0</c:v>
                </c:pt>
                <c:pt idx="1261">
                  <c:v>39539.0</c:v>
                </c:pt>
                <c:pt idx="1262">
                  <c:v>39508.0</c:v>
                </c:pt>
                <c:pt idx="1263">
                  <c:v>39508.0</c:v>
                </c:pt>
                <c:pt idx="1264">
                  <c:v>39508.0</c:v>
                </c:pt>
                <c:pt idx="1265">
                  <c:v>39508.0</c:v>
                </c:pt>
                <c:pt idx="1266">
                  <c:v>39508.0</c:v>
                </c:pt>
                <c:pt idx="1267">
                  <c:v>39508.0</c:v>
                </c:pt>
                <c:pt idx="1268">
                  <c:v>39508.0</c:v>
                </c:pt>
                <c:pt idx="1269">
                  <c:v>39508.0</c:v>
                </c:pt>
                <c:pt idx="1270">
                  <c:v>39508.0</c:v>
                </c:pt>
                <c:pt idx="1271">
                  <c:v>39508.0</c:v>
                </c:pt>
                <c:pt idx="1272">
                  <c:v>39508.0</c:v>
                </c:pt>
                <c:pt idx="1273">
                  <c:v>39508.0</c:v>
                </c:pt>
                <c:pt idx="1274">
                  <c:v>39508.0</c:v>
                </c:pt>
                <c:pt idx="1275">
                  <c:v>39508.0</c:v>
                </c:pt>
                <c:pt idx="1276">
                  <c:v>39508.0</c:v>
                </c:pt>
                <c:pt idx="1277">
                  <c:v>39508.0</c:v>
                </c:pt>
                <c:pt idx="1278">
                  <c:v>39508.0</c:v>
                </c:pt>
                <c:pt idx="1279">
                  <c:v>39508.0</c:v>
                </c:pt>
                <c:pt idx="1280">
                  <c:v>39508.0</c:v>
                </c:pt>
                <c:pt idx="1281">
                  <c:v>39508.0</c:v>
                </c:pt>
                <c:pt idx="1282">
                  <c:v>39479.0</c:v>
                </c:pt>
                <c:pt idx="1283">
                  <c:v>39479.0</c:v>
                </c:pt>
                <c:pt idx="1284">
                  <c:v>39479.0</c:v>
                </c:pt>
                <c:pt idx="1285">
                  <c:v>39479.0</c:v>
                </c:pt>
                <c:pt idx="1286">
                  <c:v>39479.0</c:v>
                </c:pt>
                <c:pt idx="1287">
                  <c:v>39479.0</c:v>
                </c:pt>
                <c:pt idx="1288">
                  <c:v>39479.0</c:v>
                </c:pt>
                <c:pt idx="1289">
                  <c:v>39479.0</c:v>
                </c:pt>
                <c:pt idx="1290">
                  <c:v>39479.0</c:v>
                </c:pt>
                <c:pt idx="1291">
                  <c:v>39479.0</c:v>
                </c:pt>
                <c:pt idx="1292">
                  <c:v>39479.0</c:v>
                </c:pt>
                <c:pt idx="1293">
                  <c:v>39479.0</c:v>
                </c:pt>
                <c:pt idx="1294">
                  <c:v>39479.0</c:v>
                </c:pt>
                <c:pt idx="1295">
                  <c:v>39479.0</c:v>
                </c:pt>
                <c:pt idx="1296">
                  <c:v>39479.0</c:v>
                </c:pt>
                <c:pt idx="1297">
                  <c:v>39479.0</c:v>
                </c:pt>
                <c:pt idx="1298">
                  <c:v>39479.0</c:v>
                </c:pt>
                <c:pt idx="1299">
                  <c:v>39479.0</c:v>
                </c:pt>
                <c:pt idx="1300">
                  <c:v>39479.0</c:v>
                </c:pt>
                <c:pt idx="1301">
                  <c:v>39479.0</c:v>
                </c:pt>
                <c:pt idx="1302">
                  <c:v>39448.0</c:v>
                </c:pt>
                <c:pt idx="1303">
                  <c:v>39448.0</c:v>
                </c:pt>
                <c:pt idx="1304">
                  <c:v>39448.0</c:v>
                </c:pt>
                <c:pt idx="1305">
                  <c:v>39448.0</c:v>
                </c:pt>
                <c:pt idx="1306">
                  <c:v>39448.0</c:v>
                </c:pt>
                <c:pt idx="1307">
                  <c:v>39448.0</c:v>
                </c:pt>
                <c:pt idx="1308">
                  <c:v>39448.0</c:v>
                </c:pt>
                <c:pt idx="1309">
                  <c:v>39448.0</c:v>
                </c:pt>
                <c:pt idx="1310">
                  <c:v>39448.0</c:v>
                </c:pt>
                <c:pt idx="1311">
                  <c:v>39448.0</c:v>
                </c:pt>
                <c:pt idx="1312">
                  <c:v>39448.0</c:v>
                </c:pt>
                <c:pt idx="1313">
                  <c:v>39448.0</c:v>
                </c:pt>
                <c:pt idx="1314">
                  <c:v>39448.0</c:v>
                </c:pt>
                <c:pt idx="1315">
                  <c:v>39448.0</c:v>
                </c:pt>
                <c:pt idx="1316">
                  <c:v>39448.0</c:v>
                </c:pt>
                <c:pt idx="1317">
                  <c:v>39448.0</c:v>
                </c:pt>
                <c:pt idx="1318">
                  <c:v>39448.0</c:v>
                </c:pt>
                <c:pt idx="1319">
                  <c:v>39448.0</c:v>
                </c:pt>
                <c:pt idx="1320">
                  <c:v>39448.0</c:v>
                </c:pt>
                <c:pt idx="1321">
                  <c:v>39448.0</c:v>
                </c:pt>
                <c:pt idx="1322">
                  <c:v>39448.0</c:v>
                </c:pt>
                <c:pt idx="1323">
                  <c:v>39425.0</c:v>
                </c:pt>
                <c:pt idx="1324">
                  <c:v>39425.0</c:v>
                </c:pt>
                <c:pt idx="1325">
                  <c:v>39425.0</c:v>
                </c:pt>
                <c:pt idx="1326">
                  <c:v>39425.0</c:v>
                </c:pt>
                <c:pt idx="1327">
                  <c:v>39425.0</c:v>
                </c:pt>
                <c:pt idx="1328">
                  <c:v>39425.0</c:v>
                </c:pt>
                <c:pt idx="1329">
                  <c:v>39425.0</c:v>
                </c:pt>
                <c:pt idx="1330">
                  <c:v>39425.0</c:v>
                </c:pt>
                <c:pt idx="1331">
                  <c:v>39425.0</c:v>
                </c:pt>
                <c:pt idx="1332">
                  <c:v>39425.0</c:v>
                </c:pt>
                <c:pt idx="1333">
                  <c:v>39425.0</c:v>
                </c:pt>
                <c:pt idx="1334">
                  <c:v>39425.0</c:v>
                </c:pt>
                <c:pt idx="1335">
                  <c:v>39425.0</c:v>
                </c:pt>
                <c:pt idx="1336">
                  <c:v>39425.0</c:v>
                </c:pt>
                <c:pt idx="1337">
                  <c:v>39425.0</c:v>
                </c:pt>
                <c:pt idx="1338">
                  <c:v>39425.0</c:v>
                </c:pt>
                <c:pt idx="1339">
                  <c:v>39425.0</c:v>
                </c:pt>
                <c:pt idx="1340">
                  <c:v>39395.0</c:v>
                </c:pt>
                <c:pt idx="1341">
                  <c:v>39395.0</c:v>
                </c:pt>
                <c:pt idx="1342">
                  <c:v>39395.0</c:v>
                </c:pt>
                <c:pt idx="1343">
                  <c:v>39395.0</c:v>
                </c:pt>
                <c:pt idx="1344">
                  <c:v>39395.0</c:v>
                </c:pt>
                <c:pt idx="1345">
                  <c:v>39395.0</c:v>
                </c:pt>
                <c:pt idx="1346">
                  <c:v>39395.0</c:v>
                </c:pt>
                <c:pt idx="1347">
                  <c:v>39395.0</c:v>
                </c:pt>
                <c:pt idx="1348">
                  <c:v>39395.0</c:v>
                </c:pt>
                <c:pt idx="1349">
                  <c:v>39395.0</c:v>
                </c:pt>
                <c:pt idx="1350">
                  <c:v>39395.0</c:v>
                </c:pt>
                <c:pt idx="1351">
                  <c:v>39395.0</c:v>
                </c:pt>
                <c:pt idx="1352">
                  <c:v>39395.0</c:v>
                </c:pt>
                <c:pt idx="1353">
                  <c:v>39395.0</c:v>
                </c:pt>
                <c:pt idx="1354">
                  <c:v>39395.0</c:v>
                </c:pt>
                <c:pt idx="1355">
                  <c:v>39395.0</c:v>
                </c:pt>
                <c:pt idx="1356">
                  <c:v>39395.0</c:v>
                </c:pt>
                <c:pt idx="1357">
                  <c:v>39395.0</c:v>
                </c:pt>
                <c:pt idx="1358">
                  <c:v>39395.0</c:v>
                </c:pt>
                <c:pt idx="1359">
                  <c:v>39395.0</c:v>
                </c:pt>
                <c:pt idx="1360">
                  <c:v>39395.0</c:v>
                </c:pt>
                <c:pt idx="1361">
                  <c:v>39364.0</c:v>
                </c:pt>
                <c:pt idx="1362">
                  <c:v>39364.0</c:v>
                </c:pt>
                <c:pt idx="1363">
                  <c:v>39364.0</c:v>
                </c:pt>
                <c:pt idx="1364">
                  <c:v>39364.0</c:v>
                </c:pt>
                <c:pt idx="1365">
                  <c:v>39364.0</c:v>
                </c:pt>
                <c:pt idx="1366">
                  <c:v>39364.0</c:v>
                </c:pt>
                <c:pt idx="1367">
                  <c:v>39364.0</c:v>
                </c:pt>
                <c:pt idx="1368">
                  <c:v>39364.0</c:v>
                </c:pt>
                <c:pt idx="1369">
                  <c:v>39364.0</c:v>
                </c:pt>
                <c:pt idx="1370">
                  <c:v>39364.0</c:v>
                </c:pt>
                <c:pt idx="1371">
                  <c:v>39364.0</c:v>
                </c:pt>
                <c:pt idx="1372">
                  <c:v>39364.0</c:v>
                </c:pt>
                <c:pt idx="1373">
                  <c:v>39364.0</c:v>
                </c:pt>
                <c:pt idx="1374">
                  <c:v>39364.0</c:v>
                </c:pt>
                <c:pt idx="1375">
                  <c:v>39364.0</c:v>
                </c:pt>
                <c:pt idx="1376">
                  <c:v>39364.0</c:v>
                </c:pt>
                <c:pt idx="1377">
                  <c:v>39364.0</c:v>
                </c:pt>
                <c:pt idx="1378">
                  <c:v>39364.0</c:v>
                </c:pt>
                <c:pt idx="1379">
                  <c:v>39364.0</c:v>
                </c:pt>
                <c:pt idx="1380">
                  <c:v>39364.0</c:v>
                </c:pt>
                <c:pt idx="1381">
                  <c:v>39364.0</c:v>
                </c:pt>
                <c:pt idx="1382">
                  <c:v>39364.0</c:v>
                </c:pt>
                <c:pt idx="1383">
                  <c:v>39331.0</c:v>
                </c:pt>
                <c:pt idx="1384">
                  <c:v>39331.0</c:v>
                </c:pt>
                <c:pt idx="1385">
                  <c:v>39331.0</c:v>
                </c:pt>
                <c:pt idx="1386">
                  <c:v>39331.0</c:v>
                </c:pt>
                <c:pt idx="1387">
                  <c:v>39331.0</c:v>
                </c:pt>
                <c:pt idx="1388">
                  <c:v>39331.0</c:v>
                </c:pt>
                <c:pt idx="1389">
                  <c:v>39331.0</c:v>
                </c:pt>
                <c:pt idx="1390">
                  <c:v>39331.0</c:v>
                </c:pt>
                <c:pt idx="1391">
                  <c:v>39331.0</c:v>
                </c:pt>
                <c:pt idx="1392">
                  <c:v>39331.0</c:v>
                </c:pt>
                <c:pt idx="1393">
                  <c:v>39331.0</c:v>
                </c:pt>
                <c:pt idx="1394">
                  <c:v>39331.0</c:v>
                </c:pt>
                <c:pt idx="1395">
                  <c:v>39331.0</c:v>
                </c:pt>
                <c:pt idx="1396">
                  <c:v>39331.0</c:v>
                </c:pt>
                <c:pt idx="1397">
                  <c:v>39331.0</c:v>
                </c:pt>
                <c:pt idx="1398">
                  <c:v>39331.0</c:v>
                </c:pt>
                <c:pt idx="1399">
                  <c:v>39331.0</c:v>
                </c:pt>
                <c:pt idx="1400">
                  <c:v>39331.0</c:v>
                </c:pt>
                <c:pt idx="1401">
                  <c:v>39331.0</c:v>
                </c:pt>
                <c:pt idx="1402">
                  <c:v>39331.0</c:v>
                </c:pt>
                <c:pt idx="1403">
                  <c:v>39300.0</c:v>
                </c:pt>
                <c:pt idx="1404">
                  <c:v>39300.0</c:v>
                </c:pt>
                <c:pt idx="1405">
                  <c:v>39300.0</c:v>
                </c:pt>
                <c:pt idx="1406">
                  <c:v>39300.0</c:v>
                </c:pt>
                <c:pt idx="1407">
                  <c:v>39300.0</c:v>
                </c:pt>
                <c:pt idx="1408">
                  <c:v>39300.0</c:v>
                </c:pt>
                <c:pt idx="1409">
                  <c:v>39300.0</c:v>
                </c:pt>
                <c:pt idx="1410">
                  <c:v>39300.0</c:v>
                </c:pt>
                <c:pt idx="1411">
                  <c:v>39300.0</c:v>
                </c:pt>
                <c:pt idx="1412">
                  <c:v>39300.0</c:v>
                </c:pt>
                <c:pt idx="1413">
                  <c:v>39300.0</c:v>
                </c:pt>
                <c:pt idx="1414">
                  <c:v>39300.0</c:v>
                </c:pt>
                <c:pt idx="1415">
                  <c:v>39300.0</c:v>
                </c:pt>
                <c:pt idx="1416">
                  <c:v>39300.0</c:v>
                </c:pt>
                <c:pt idx="1417">
                  <c:v>39300.0</c:v>
                </c:pt>
                <c:pt idx="1418">
                  <c:v>39300.0</c:v>
                </c:pt>
                <c:pt idx="1419">
                  <c:v>39300.0</c:v>
                </c:pt>
                <c:pt idx="1420">
                  <c:v>39300.0</c:v>
                </c:pt>
                <c:pt idx="1421">
                  <c:v>39269.0</c:v>
                </c:pt>
                <c:pt idx="1422">
                  <c:v>39269.0</c:v>
                </c:pt>
                <c:pt idx="1423">
                  <c:v>39269.0</c:v>
                </c:pt>
                <c:pt idx="1424">
                  <c:v>39269.0</c:v>
                </c:pt>
                <c:pt idx="1425">
                  <c:v>39269.0</c:v>
                </c:pt>
                <c:pt idx="1426">
                  <c:v>39269.0</c:v>
                </c:pt>
                <c:pt idx="1427">
                  <c:v>39269.0</c:v>
                </c:pt>
                <c:pt idx="1428">
                  <c:v>39269.0</c:v>
                </c:pt>
                <c:pt idx="1429">
                  <c:v>39269.0</c:v>
                </c:pt>
                <c:pt idx="1430">
                  <c:v>39269.0</c:v>
                </c:pt>
                <c:pt idx="1431">
                  <c:v>39269.0</c:v>
                </c:pt>
                <c:pt idx="1432">
                  <c:v>39269.0</c:v>
                </c:pt>
                <c:pt idx="1433">
                  <c:v>39269.0</c:v>
                </c:pt>
                <c:pt idx="1434">
                  <c:v>39269.0</c:v>
                </c:pt>
                <c:pt idx="1435">
                  <c:v>39269.0</c:v>
                </c:pt>
                <c:pt idx="1436">
                  <c:v>39269.0</c:v>
                </c:pt>
                <c:pt idx="1437">
                  <c:v>39269.0</c:v>
                </c:pt>
                <c:pt idx="1438">
                  <c:v>39269.0</c:v>
                </c:pt>
                <c:pt idx="1439">
                  <c:v>39269.0</c:v>
                </c:pt>
                <c:pt idx="1440">
                  <c:v>39269.0</c:v>
                </c:pt>
                <c:pt idx="1441">
                  <c:v>39239.0</c:v>
                </c:pt>
                <c:pt idx="1442">
                  <c:v>39239.0</c:v>
                </c:pt>
                <c:pt idx="1443">
                  <c:v>39239.0</c:v>
                </c:pt>
                <c:pt idx="1444">
                  <c:v>39239.0</c:v>
                </c:pt>
                <c:pt idx="1445">
                  <c:v>39239.0</c:v>
                </c:pt>
                <c:pt idx="1446">
                  <c:v>39239.0</c:v>
                </c:pt>
                <c:pt idx="1447">
                  <c:v>39239.0</c:v>
                </c:pt>
                <c:pt idx="1448">
                  <c:v>39239.0</c:v>
                </c:pt>
                <c:pt idx="1449">
                  <c:v>39239.0</c:v>
                </c:pt>
                <c:pt idx="1450">
                  <c:v>39239.0</c:v>
                </c:pt>
                <c:pt idx="1451">
                  <c:v>39239.0</c:v>
                </c:pt>
                <c:pt idx="1452">
                  <c:v>39239.0</c:v>
                </c:pt>
                <c:pt idx="1453">
                  <c:v>39239.0</c:v>
                </c:pt>
                <c:pt idx="1454">
                  <c:v>39239.0</c:v>
                </c:pt>
                <c:pt idx="1455">
                  <c:v>39239.0</c:v>
                </c:pt>
                <c:pt idx="1456">
                  <c:v>39208.0</c:v>
                </c:pt>
                <c:pt idx="1457">
                  <c:v>39208.0</c:v>
                </c:pt>
                <c:pt idx="1458">
                  <c:v>39208.0</c:v>
                </c:pt>
                <c:pt idx="1459">
                  <c:v>39208.0</c:v>
                </c:pt>
                <c:pt idx="1460">
                  <c:v>39208.0</c:v>
                </c:pt>
                <c:pt idx="1461">
                  <c:v>39208.0</c:v>
                </c:pt>
                <c:pt idx="1462">
                  <c:v>39208.0</c:v>
                </c:pt>
                <c:pt idx="1463">
                  <c:v>39208.0</c:v>
                </c:pt>
                <c:pt idx="1464">
                  <c:v>39208.0</c:v>
                </c:pt>
                <c:pt idx="1465">
                  <c:v>39208.0</c:v>
                </c:pt>
                <c:pt idx="1466">
                  <c:v>39208.0</c:v>
                </c:pt>
                <c:pt idx="1467">
                  <c:v>39208.0</c:v>
                </c:pt>
                <c:pt idx="1468">
                  <c:v>39208.0</c:v>
                </c:pt>
                <c:pt idx="1469">
                  <c:v>39208.0</c:v>
                </c:pt>
                <c:pt idx="1470">
                  <c:v>39208.0</c:v>
                </c:pt>
                <c:pt idx="1471">
                  <c:v>39208.0</c:v>
                </c:pt>
                <c:pt idx="1472">
                  <c:v>39208.0</c:v>
                </c:pt>
                <c:pt idx="1473">
                  <c:v>39178.0</c:v>
                </c:pt>
                <c:pt idx="1474">
                  <c:v>39178.0</c:v>
                </c:pt>
                <c:pt idx="1475">
                  <c:v>39178.0</c:v>
                </c:pt>
                <c:pt idx="1476">
                  <c:v>39178.0</c:v>
                </c:pt>
                <c:pt idx="1477">
                  <c:v>39178.0</c:v>
                </c:pt>
                <c:pt idx="1478">
                  <c:v>39178.0</c:v>
                </c:pt>
                <c:pt idx="1479">
                  <c:v>39178.0</c:v>
                </c:pt>
                <c:pt idx="1480">
                  <c:v>39178.0</c:v>
                </c:pt>
                <c:pt idx="1481">
                  <c:v>39178.0</c:v>
                </c:pt>
                <c:pt idx="1482">
                  <c:v>39178.0</c:v>
                </c:pt>
                <c:pt idx="1483">
                  <c:v>39178.0</c:v>
                </c:pt>
                <c:pt idx="1484">
                  <c:v>39178.0</c:v>
                </c:pt>
                <c:pt idx="1485">
                  <c:v>39178.0</c:v>
                </c:pt>
                <c:pt idx="1486">
                  <c:v>39178.0</c:v>
                </c:pt>
                <c:pt idx="1487">
                  <c:v>39178.0</c:v>
                </c:pt>
                <c:pt idx="1488">
                  <c:v>39178.0</c:v>
                </c:pt>
                <c:pt idx="1489">
                  <c:v>39178.0</c:v>
                </c:pt>
                <c:pt idx="1490">
                  <c:v>39178.0</c:v>
                </c:pt>
                <c:pt idx="1491">
                  <c:v>39178.0</c:v>
                </c:pt>
                <c:pt idx="1492">
                  <c:v>39147.0</c:v>
                </c:pt>
                <c:pt idx="1493">
                  <c:v>39147.0</c:v>
                </c:pt>
                <c:pt idx="1494">
                  <c:v>39147.0</c:v>
                </c:pt>
                <c:pt idx="1495">
                  <c:v>39147.0</c:v>
                </c:pt>
                <c:pt idx="1496">
                  <c:v>39147.0</c:v>
                </c:pt>
                <c:pt idx="1497">
                  <c:v>39147.0</c:v>
                </c:pt>
                <c:pt idx="1498">
                  <c:v>39147.0</c:v>
                </c:pt>
                <c:pt idx="1499">
                  <c:v>39147.0</c:v>
                </c:pt>
                <c:pt idx="1500">
                  <c:v>39147.0</c:v>
                </c:pt>
                <c:pt idx="1501">
                  <c:v>39147.0</c:v>
                </c:pt>
                <c:pt idx="1502">
                  <c:v>39147.0</c:v>
                </c:pt>
                <c:pt idx="1503">
                  <c:v>39147.0</c:v>
                </c:pt>
                <c:pt idx="1504">
                  <c:v>39147.0</c:v>
                </c:pt>
                <c:pt idx="1505">
                  <c:v>39147.0</c:v>
                </c:pt>
                <c:pt idx="1506">
                  <c:v>39147.0</c:v>
                </c:pt>
                <c:pt idx="1507">
                  <c:v>39147.0</c:v>
                </c:pt>
                <c:pt idx="1508">
                  <c:v>39147.0</c:v>
                </c:pt>
                <c:pt idx="1509">
                  <c:v>39147.0</c:v>
                </c:pt>
                <c:pt idx="1510">
                  <c:v>39147.0</c:v>
                </c:pt>
                <c:pt idx="1511">
                  <c:v>39119.0</c:v>
                </c:pt>
                <c:pt idx="1512">
                  <c:v>39119.0</c:v>
                </c:pt>
                <c:pt idx="1513">
                  <c:v>39119.0</c:v>
                </c:pt>
                <c:pt idx="1514">
                  <c:v>39119.0</c:v>
                </c:pt>
                <c:pt idx="1515">
                  <c:v>39119.0</c:v>
                </c:pt>
                <c:pt idx="1516">
                  <c:v>39119.0</c:v>
                </c:pt>
                <c:pt idx="1517">
                  <c:v>39119.0</c:v>
                </c:pt>
                <c:pt idx="1518">
                  <c:v>39119.0</c:v>
                </c:pt>
                <c:pt idx="1519">
                  <c:v>39119.0</c:v>
                </c:pt>
                <c:pt idx="1520">
                  <c:v>39119.0</c:v>
                </c:pt>
                <c:pt idx="1521">
                  <c:v>39119.0</c:v>
                </c:pt>
                <c:pt idx="1522">
                  <c:v>39119.0</c:v>
                </c:pt>
                <c:pt idx="1523">
                  <c:v>39119.0</c:v>
                </c:pt>
                <c:pt idx="1524">
                  <c:v>39119.0</c:v>
                </c:pt>
                <c:pt idx="1525">
                  <c:v>39119.0</c:v>
                </c:pt>
                <c:pt idx="1526">
                  <c:v>39119.0</c:v>
                </c:pt>
                <c:pt idx="1527">
                  <c:v>39119.0</c:v>
                </c:pt>
                <c:pt idx="1528">
                  <c:v>39118.0</c:v>
                </c:pt>
                <c:pt idx="1529">
                  <c:v>39114.0</c:v>
                </c:pt>
                <c:pt idx="1530">
                  <c:v>39114.0</c:v>
                </c:pt>
                <c:pt idx="1531">
                  <c:v>39113.0</c:v>
                </c:pt>
                <c:pt idx="1532">
                  <c:v>39103.0</c:v>
                </c:pt>
                <c:pt idx="1533">
                  <c:v>39102.0</c:v>
                </c:pt>
                <c:pt idx="1534">
                  <c:v>39101.0</c:v>
                </c:pt>
                <c:pt idx="1535">
                  <c:v>39100.0</c:v>
                </c:pt>
                <c:pt idx="1536">
                  <c:v>39099.0</c:v>
                </c:pt>
                <c:pt idx="1537">
                  <c:v>39098.0</c:v>
                </c:pt>
                <c:pt idx="1538">
                  <c:v>39097.0</c:v>
                </c:pt>
                <c:pt idx="1539">
                  <c:v>39096.0</c:v>
                </c:pt>
                <c:pt idx="1540">
                  <c:v>39095.0</c:v>
                </c:pt>
                <c:pt idx="1541">
                  <c:v>39094.0</c:v>
                </c:pt>
                <c:pt idx="1542">
                  <c:v>39093.0</c:v>
                </c:pt>
                <c:pt idx="1543">
                  <c:v>39092.0</c:v>
                </c:pt>
                <c:pt idx="1544">
                  <c:v>39091.0</c:v>
                </c:pt>
                <c:pt idx="1545">
                  <c:v>39090.0</c:v>
                </c:pt>
                <c:pt idx="1546">
                  <c:v>39089.0</c:v>
                </c:pt>
                <c:pt idx="1547">
                  <c:v>39088.0</c:v>
                </c:pt>
                <c:pt idx="1548">
                  <c:v>39087.0</c:v>
                </c:pt>
                <c:pt idx="1549">
                  <c:v>39086.0</c:v>
                </c:pt>
                <c:pt idx="1550">
                  <c:v>39085.0</c:v>
                </c:pt>
                <c:pt idx="1551">
                  <c:v>39084.0</c:v>
                </c:pt>
              </c:numCache>
            </c:numRef>
          </c:cat>
          <c:val>
            <c:numRef>
              <c:f>'EMBI DIARIO'!$T$5:$T$1815</c:f>
              <c:numCache>
                <c:formatCode>General</c:formatCode>
                <c:ptCount val="1811"/>
                <c:pt idx="0">
                  <c:v>580.0</c:v>
                </c:pt>
                <c:pt idx="1">
                  <c:v>580.0</c:v>
                </c:pt>
                <c:pt idx="2">
                  <c:v>580.0</c:v>
                </c:pt>
                <c:pt idx="3">
                  <c:v>580.0</c:v>
                </c:pt>
                <c:pt idx="4">
                  <c:v>580.0</c:v>
                </c:pt>
                <c:pt idx="5">
                  <c:v>580.0</c:v>
                </c:pt>
                <c:pt idx="6">
                  <c:v>580.0</c:v>
                </c:pt>
                <c:pt idx="7">
                  <c:v>580.0</c:v>
                </c:pt>
                <c:pt idx="8">
                  <c:v>580.0</c:v>
                </c:pt>
                <c:pt idx="9">
                  <c:v>580.0</c:v>
                </c:pt>
                <c:pt idx="10">
                  <c:v>580.0</c:v>
                </c:pt>
                <c:pt idx="11">
                  <c:v>580.0</c:v>
                </c:pt>
                <c:pt idx="12">
                  <c:v>580.0</c:v>
                </c:pt>
                <c:pt idx="13">
                  <c:v>578.0</c:v>
                </c:pt>
                <c:pt idx="14">
                  <c:v>580.0</c:v>
                </c:pt>
                <c:pt idx="15">
                  <c:v>580.0</c:v>
                </c:pt>
                <c:pt idx="16">
                  <c:v>580.0</c:v>
                </c:pt>
                <c:pt idx="17">
                  <c:v>577.0</c:v>
                </c:pt>
                <c:pt idx="18">
                  <c:v>571.0</c:v>
                </c:pt>
                <c:pt idx="19">
                  <c:v>562.0</c:v>
                </c:pt>
                <c:pt idx="20">
                  <c:v>557.0</c:v>
                </c:pt>
                <c:pt idx="21">
                  <c:v>543.0</c:v>
                </c:pt>
                <c:pt idx="22">
                  <c:v>537.0</c:v>
                </c:pt>
                <c:pt idx="23">
                  <c:v>545.0</c:v>
                </c:pt>
                <c:pt idx="24">
                  <c:v>558.0</c:v>
                </c:pt>
                <c:pt idx="25">
                  <c:v>544.0</c:v>
                </c:pt>
                <c:pt idx="26">
                  <c:v>514.0</c:v>
                </c:pt>
                <c:pt idx="27">
                  <c:v>508.0</c:v>
                </c:pt>
                <c:pt idx="28">
                  <c:v>510.0</c:v>
                </c:pt>
                <c:pt idx="29">
                  <c:v>509.0</c:v>
                </c:pt>
                <c:pt idx="30">
                  <c:v>507.0</c:v>
                </c:pt>
                <c:pt idx="31">
                  <c:v>506.0</c:v>
                </c:pt>
                <c:pt idx="32">
                  <c:v>506.0</c:v>
                </c:pt>
                <c:pt idx="33">
                  <c:v>505.0</c:v>
                </c:pt>
                <c:pt idx="34">
                  <c:v>515.0</c:v>
                </c:pt>
                <c:pt idx="35">
                  <c:v>520.0</c:v>
                </c:pt>
                <c:pt idx="36">
                  <c:v>537.0</c:v>
                </c:pt>
                <c:pt idx="37">
                  <c:v>555.0</c:v>
                </c:pt>
                <c:pt idx="38">
                  <c:v>602.0</c:v>
                </c:pt>
                <c:pt idx="39">
                  <c:v>589.0</c:v>
                </c:pt>
                <c:pt idx="40">
                  <c:v>566.0</c:v>
                </c:pt>
                <c:pt idx="41">
                  <c:v>538.0</c:v>
                </c:pt>
                <c:pt idx="42">
                  <c:v>534.0</c:v>
                </c:pt>
                <c:pt idx="43">
                  <c:v>513.0</c:v>
                </c:pt>
                <c:pt idx="44">
                  <c:v>494.0</c:v>
                </c:pt>
                <c:pt idx="45">
                  <c:v>472.0</c:v>
                </c:pt>
                <c:pt idx="46">
                  <c:v>469.0</c:v>
                </c:pt>
                <c:pt idx="47">
                  <c:v>466.0</c:v>
                </c:pt>
                <c:pt idx="48">
                  <c:v>472.0</c:v>
                </c:pt>
                <c:pt idx="49">
                  <c:v>473.0</c:v>
                </c:pt>
                <c:pt idx="50">
                  <c:v>453.0</c:v>
                </c:pt>
                <c:pt idx="51">
                  <c:v>453.0</c:v>
                </c:pt>
                <c:pt idx="52">
                  <c:v>453.0</c:v>
                </c:pt>
                <c:pt idx="53">
                  <c:v>459.0</c:v>
                </c:pt>
                <c:pt idx="54">
                  <c:v>455.0</c:v>
                </c:pt>
                <c:pt idx="55">
                  <c:v>455.0</c:v>
                </c:pt>
                <c:pt idx="56">
                  <c:v>464.0</c:v>
                </c:pt>
                <c:pt idx="57">
                  <c:v>461.0</c:v>
                </c:pt>
                <c:pt idx="58">
                  <c:v>471.0</c:v>
                </c:pt>
                <c:pt idx="59">
                  <c:v>470.0</c:v>
                </c:pt>
                <c:pt idx="60">
                  <c:v>465.0</c:v>
                </c:pt>
                <c:pt idx="61">
                  <c:v>464.0</c:v>
                </c:pt>
                <c:pt idx="62">
                  <c:v>458.0</c:v>
                </c:pt>
                <c:pt idx="63">
                  <c:v>454.0</c:v>
                </c:pt>
                <c:pt idx="64">
                  <c:v>454.0</c:v>
                </c:pt>
                <c:pt idx="65">
                  <c:v>454.0</c:v>
                </c:pt>
                <c:pt idx="66">
                  <c:v>443.0</c:v>
                </c:pt>
                <c:pt idx="67">
                  <c:v>439.0</c:v>
                </c:pt>
                <c:pt idx="68">
                  <c:v>437.0</c:v>
                </c:pt>
                <c:pt idx="69">
                  <c:v>424.0</c:v>
                </c:pt>
                <c:pt idx="70">
                  <c:v>424.0</c:v>
                </c:pt>
                <c:pt idx="71">
                  <c:v>430.0</c:v>
                </c:pt>
                <c:pt idx="72">
                  <c:v>431.0</c:v>
                </c:pt>
                <c:pt idx="73">
                  <c:v>441.0</c:v>
                </c:pt>
                <c:pt idx="74">
                  <c:v>455.0</c:v>
                </c:pt>
                <c:pt idx="75">
                  <c:v>455.0</c:v>
                </c:pt>
                <c:pt idx="76">
                  <c:v>451.0</c:v>
                </c:pt>
                <c:pt idx="77">
                  <c:v>457.0</c:v>
                </c:pt>
                <c:pt idx="78">
                  <c:v>459.0</c:v>
                </c:pt>
                <c:pt idx="79">
                  <c:v>455.0</c:v>
                </c:pt>
                <c:pt idx="80">
                  <c:v>454.0</c:v>
                </c:pt>
                <c:pt idx="81">
                  <c:v>470.0</c:v>
                </c:pt>
                <c:pt idx="82">
                  <c:v>474.0</c:v>
                </c:pt>
                <c:pt idx="83">
                  <c:v>454.0</c:v>
                </c:pt>
                <c:pt idx="84">
                  <c:v>439.0</c:v>
                </c:pt>
                <c:pt idx="85">
                  <c:v>439.0</c:v>
                </c:pt>
                <c:pt idx="86">
                  <c:v>431.0</c:v>
                </c:pt>
                <c:pt idx="87">
                  <c:v>430.0</c:v>
                </c:pt>
                <c:pt idx="88">
                  <c:v>434.0</c:v>
                </c:pt>
                <c:pt idx="89">
                  <c:v>428.0</c:v>
                </c:pt>
                <c:pt idx="90">
                  <c:v>424.0</c:v>
                </c:pt>
                <c:pt idx="91">
                  <c:v>420.0</c:v>
                </c:pt>
                <c:pt idx="92">
                  <c:v>426.0</c:v>
                </c:pt>
                <c:pt idx="93">
                  <c:v>416.0</c:v>
                </c:pt>
                <c:pt idx="94">
                  <c:v>410.0</c:v>
                </c:pt>
                <c:pt idx="95">
                  <c:v>396.0</c:v>
                </c:pt>
                <c:pt idx="96">
                  <c:v>396.0</c:v>
                </c:pt>
                <c:pt idx="97">
                  <c:v>393.0</c:v>
                </c:pt>
                <c:pt idx="98">
                  <c:v>401.0</c:v>
                </c:pt>
                <c:pt idx="99">
                  <c:v>400.0</c:v>
                </c:pt>
                <c:pt idx="100">
                  <c:v>398.0</c:v>
                </c:pt>
                <c:pt idx="101">
                  <c:v>403.0</c:v>
                </c:pt>
                <c:pt idx="102">
                  <c:v>398.0</c:v>
                </c:pt>
                <c:pt idx="103">
                  <c:v>393.0</c:v>
                </c:pt>
                <c:pt idx="104">
                  <c:v>389.0</c:v>
                </c:pt>
                <c:pt idx="105">
                  <c:v>384.0</c:v>
                </c:pt>
                <c:pt idx="106">
                  <c:v>385.0</c:v>
                </c:pt>
                <c:pt idx="107">
                  <c:v>388.0</c:v>
                </c:pt>
                <c:pt idx="108">
                  <c:v>388.0</c:v>
                </c:pt>
                <c:pt idx="109">
                  <c:v>387.0</c:v>
                </c:pt>
                <c:pt idx="110">
                  <c:v>376.0</c:v>
                </c:pt>
                <c:pt idx="111">
                  <c:v>371.0</c:v>
                </c:pt>
                <c:pt idx="112">
                  <c:v>371.0</c:v>
                </c:pt>
                <c:pt idx="113">
                  <c:v>373.0</c:v>
                </c:pt>
                <c:pt idx="114">
                  <c:v>369.0</c:v>
                </c:pt>
                <c:pt idx="115">
                  <c:v>369.0</c:v>
                </c:pt>
                <c:pt idx="116">
                  <c:v>371.0</c:v>
                </c:pt>
                <c:pt idx="117">
                  <c:v>370.0</c:v>
                </c:pt>
                <c:pt idx="118">
                  <c:v>374.0</c:v>
                </c:pt>
                <c:pt idx="119">
                  <c:v>378.0</c:v>
                </c:pt>
                <c:pt idx="120">
                  <c:v>379.0</c:v>
                </c:pt>
                <c:pt idx="121">
                  <c:v>374.0</c:v>
                </c:pt>
                <c:pt idx="122">
                  <c:v>369.0</c:v>
                </c:pt>
                <c:pt idx="123">
                  <c:v>368.0</c:v>
                </c:pt>
                <c:pt idx="124">
                  <c:v>369.0</c:v>
                </c:pt>
                <c:pt idx="125">
                  <c:v>374.0</c:v>
                </c:pt>
                <c:pt idx="126">
                  <c:v>373.0</c:v>
                </c:pt>
                <c:pt idx="127">
                  <c:v>376.0</c:v>
                </c:pt>
                <c:pt idx="128">
                  <c:v>377.0</c:v>
                </c:pt>
                <c:pt idx="129">
                  <c:v>376.0</c:v>
                </c:pt>
                <c:pt idx="130">
                  <c:v>377.0</c:v>
                </c:pt>
                <c:pt idx="131">
                  <c:v>377.0</c:v>
                </c:pt>
                <c:pt idx="132">
                  <c:v>374.0</c:v>
                </c:pt>
                <c:pt idx="133">
                  <c:v>375.0</c:v>
                </c:pt>
                <c:pt idx="134">
                  <c:v>368.0</c:v>
                </c:pt>
                <c:pt idx="135">
                  <c:v>365.0</c:v>
                </c:pt>
                <c:pt idx="136">
                  <c:v>352.0</c:v>
                </c:pt>
                <c:pt idx="137">
                  <c:v>336.0</c:v>
                </c:pt>
                <c:pt idx="138">
                  <c:v>347.0</c:v>
                </c:pt>
                <c:pt idx="139">
                  <c:v>340.0</c:v>
                </c:pt>
                <c:pt idx="140">
                  <c:v>336.0</c:v>
                </c:pt>
                <c:pt idx="141">
                  <c:v>326.0</c:v>
                </c:pt>
                <c:pt idx="142">
                  <c:v>331.0</c:v>
                </c:pt>
                <c:pt idx="143">
                  <c:v>338.0</c:v>
                </c:pt>
                <c:pt idx="144">
                  <c:v>341.0</c:v>
                </c:pt>
                <c:pt idx="145">
                  <c:v>339.0</c:v>
                </c:pt>
                <c:pt idx="146">
                  <c:v>346.0</c:v>
                </c:pt>
                <c:pt idx="147">
                  <c:v>337.0</c:v>
                </c:pt>
                <c:pt idx="148">
                  <c:v>336.0</c:v>
                </c:pt>
                <c:pt idx="149">
                  <c:v>335.0</c:v>
                </c:pt>
                <c:pt idx="150">
                  <c:v>335.0</c:v>
                </c:pt>
                <c:pt idx="151">
                  <c:v>334.0</c:v>
                </c:pt>
                <c:pt idx="152">
                  <c:v>330.0</c:v>
                </c:pt>
                <c:pt idx="153">
                  <c:v>332.0</c:v>
                </c:pt>
                <c:pt idx="154">
                  <c:v>331.0</c:v>
                </c:pt>
                <c:pt idx="155">
                  <c:v>331.0</c:v>
                </c:pt>
                <c:pt idx="156">
                  <c:v>332.0</c:v>
                </c:pt>
                <c:pt idx="157">
                  <c:v>336.0</c:v>
                </c:pt>
                <c:pt idx="158">
                  <c:v>340.0</c:v>
                </c:pt>
                <c:pt idx="159">
                  <c:v>336.0</c:v>
                </c:pt>
                <c:pt idx="160">
                  <c:v>335.0</c:v>
                </c:pt>
                <c:pt idx="161">
                  <c:v>334.0</c:v>
                </c:pt>
                <c:pt idx="162">
                  <c:v>336.0</c:v>
                </c:pt>
                <c:pt idx="163">
                  <c:v>334.0</c:v>
                </c:pt>
                <c:pt idx="164">
                  <c:v>335.0</c:v>
                </c:pt>
                <c:pt idx="165">
                  <c:v>341.0</c:v>
                </c:pt>
                <c:pt idx="166">
                  <c:v>343.0</c:v>
                </c:pt>
                <c:pt idx="167">
                  <c:v>349.0</c:v>
                </c:pt>
                <c:pt idx="168">
                  <c:v>350.0</c:v>
                </c:pt>
                <c:pt idx="169">
                  <c:v>345.0</c:v>
                </c:pt>
                <c:pt idx="170">
                  <c:v>352.0</c:v>
                </c:pt>
                <c:pt idx="171">
                  <c:v>347.0</c:v>
                </c:pt>
                <c:pt idx="172">
                  <c:v>340.0</c:v>
                </c:pt>
                <c:pt idx="173">
                  <c:v>336.0</c:v>
                </c:pt>
                <c:pt idx="174">
                  <c:v>337.0</c:v>
                </c:pt>
                <c:pt idx="175">
                  <c:v>349.0</c:v>
                </c:pt>
                <c:pt idx="176">
                  <c:v>356.0</c:v>
                </c:pt>
                <c:pt idx="177">
                  <c:v>356.0</c:v>
                </c:pt>
                <c:pt idx="178">
                  <c:v>357.0</c:v>
                </c:pt>
                <c:pt idx="179">
                  <c:v>359.0</c:v>
                </c:pt>
                <c:pt idx="180">
                  <c:v>361.0</c:v>
                </c:pt>
                <c:pt idx="181">
                  <c:v>367.0</c:v>
                </c:pt>
                <c:pt idx="182">
                  <c:v>371.0</c:v>
                </c:pt>
                <c:pt idx="183">
                  <c:v>369.0</c:v>
                </c:pt>
                <c:pt idx="184">
                  <c:v>370.0</c:v>
                </c:pt>
                <c:pt idx="185">
                  <c:v>370.0</c:v>
                </c:pt>
                <c:pt idx="186">
                  <c:v>375.0</c:v>
                </c:pt>
                <c:pt idx="187">
                  <c:v>368.0</c:v>
                </c:pt>
                <c:pt idx="188">
                  <c:v>371.0</c:v>
                </c:pt>
                <c:pt idx="189">
                  <c:v>373.0</c:v>
                </c:pt>
                <c:pt idx="190">
                  <c:v>364.0</c:v>
                </c:pt>
                <c:pt idx="191">
                  <c:v>359.0</c:v>
                </c:pt>
                <c:pt idx="192">
                  <c:v>356.0</c:v>
                </c:pt>
                <c:pt idx="193">
                  <c:v>357.0</c:v>
                </c:pt>
                <c:pt idx="194">
                  <c:v>354.0</c:v>
                </c:pt>
                <c:pt idx="195">
                  <c:v>358.0</c:v>
                </c:pt>
                <c:pt idx="196">
                  <c:v>364.0</c:v>
                </c:pt>
                <c:pt idx="197">
                  <c:v>366.0</c:v>
                </c:pt>
                <c:pt idx="198">
                  <c:v>365.0</c:v>
                </c:pt>
                <c:pt idx="199">
                  <c:v>366.0</c:v>
                </c:pt>
                <c:pt idx="200">
                  <c:v>366.0</c:v>
                </c:pt>
                <c:pt idx="201">
                  <c:v>364.0</c:v>
                </c:pt>
                <c:pt idx="202">
                  <c:v>369.0</c:v>
                </c:pt>
                <c:pt idx="203">
                  <c:v>375.0</c:v>
                </c:pt>
                <c:pt idx="204">
                  <c:v>369.0</c:v>
                </c:pt>
                <c:pt idx="205">
                  <c:v>366.0</c:v>
                </c:pt>
                <c:pt idx="206">
                  <c:v>362.0</c:v>
                </c:pt>
                <c:pt idx="207">
                  <c:v>358.0</c:v>
                </c:pt>
                <c:pt idx="208">
                  <c:v>362.0</c:v>
                </c:pt>
                <c:pt idx="209">
                  <c:v>372.0</c:v>
                </c:pt>
                <c:pt idx="210">
                  <c:v>376.0</c:v>
                </c:pt>
                <c:pt idx="211">
                  <c:v>374.0</c:v>
                </c:pt>
                <c:pt idx="212">
                  <c:v>374.0</c:v>
                </c:pt>
                <c:pt idx="213">
                  <c:v>369.0</c:v>
                </c:pt>
                <c:pt idx="214">
                  <c:v>369.0</c:v>
                </c:pt>
                <c:pt idx="215">
                  <c:v>375.0</c:v>
                </c:pt>
                <c:pt idx="216">
                  <c:v>379.0</c:v>
                </c:pt>
                <c:pt idx="217">
                  <c:v>378.0</c:v>
                </c:pt>
                <c:pt idx="218">
                  <c:v>381.0</c:v>
                </c:pt>
                <c:pt idx="219">
                  <c:v>384.0</c:v>
                </c:pt>
                <c:pt idx="220">
                  <c:v>386.0</c:v>
                </c:pt>
                <c:pt idx="221">
                  <c:v>393.0</c:v>
                </c:pt>
                <c:pt idx="222">
                  <c:v>392.0</c:v>
                </c:pt>
                <c:pt idx="223">
                  <c:v>389.0</c:v>
                </c:pt>
                <c:pt idx="224">
                  <c:v>394.0</c:v>
                </c:pt>
                <c:pt idx="225">
                  <c:v>396.0</c:v>
                </c:pt>
                <c:pt idx="226">
                  <c:v>402.0</c:v>
                </c:pt>
                <c:pt idx="227">
                  <c:v>407.0</c:v>
                </c:pt>
                <c:pt idx="228">
                  <c:v>413.0</c:v>
                </c:pt>
                <c:pt idx="229">
                  <c:v>411.0</c:v>
                </c:pt>
                <c:pt idx="230">
                  <c:v>414.0</c:v>
                </c:pt>
                <c:pt idx="231">
                  <c:v>413.0</c:v>
                </c:pt>
                <c:pt idx="232">
                  <c:v>417.0</c:v>
                </c:pt>
                <c:pt idx="233">
                  <c:v>418.0</c:v>
                </c:pt>
                <c:pt idx="234">
                  <c:v>409.0</c:v>
                </c:pt>
                <c:pt idx="235">
                  <c:v>409.0</c:v>
                </c:pt>
                <c:pt idx="236">
                  <c:v>407.0</c:v>
                </c:pt>
                <c:pt idx="237">
                  <c:v>403.0</c:v>
                </c:pt>
                <c:pt idx="238">
                  <c:v>409.0</c:v>
                </c:pt>
                <c:pt idx="239">
                  <c:v>414.0</c:v>
                </c:pt>
                <c:pt idx="240">
                  <c:v>416.0</c:v>
                </c:pt>
                <c:pt idx="241">
                  <c:v>433.0</c:v>
                </c:pt>
                <c:pt idx="242">
                  <c:v>424.0</c:v>
                </c:pt>
                <c:pt idx="243">
                  <c:v>438.0</c:v>
                </c:pt>
                <c:pt idx="244">
                  <c:v>446.0</c:v>
                </c:pt>
                <c:pt idx="245">
                  <c:v>441.0</c:v>
                </c:pt>
                <c:pt idx="246">
                  <c:v>444.0</c:v>
                </c:pt>
                <c:pt idx="247">
                  <c:v>454.0</c:v>
                </c:pt>
                <c:pt idx="248">
                  <c:v>459.0</c:v>
                </c:pt>
                <c:pt idx="249">
                  <c:v>464.0</c:v>
                </c:pt>
                <c:pt idx="250">
                  <c:v>466.0</c:v>
                </c:pt>
                <c:pt idx="251">
                  <c:v>456.0</c:v>
                </c:pt>
                <c:pt idx="252">
                  <c:v>455.0</c:v>
                </c:pt>
                <c:pt idx="253">
                  <c:v>450.0</c:v>
                </c:pt>
                <c:pt idx="254">
                  <c:v>456.0</c:v>
                </c:pt>
                <c:pt idx="255">
                  <c:v>461.0</c:v>
                </c:pt>
                <c:pt idx="256">
                  <c:v>456.0</c:v>
                </c:pt>
                <c:pt idx="257">
                  <c:v>468.0</c:v>
                </c:pt>
                <c:pt idx="258">
                  <c:v>470.0</c:v>
                </c:pt>
                <c:pt idx="259">
                  <c:v>475.0</c:v>
                </c:pt>
                <c:pt idx="260">
                  <c:v>488.0</c:v>
                </c:pt>
                <c:pt idx="261">
                  <c:v>479.0</c:v>
                </c:pt>
                <c:pt idx="262">
                  <c:v>463.0</c:v>
                </c:pt>
                <c:pt idx="263">
                  <c:v>460.0</c:v>
                </c:pt>
                <c:pt idx="264">
                  <c:v>447.0</c:v>
                </c:pt>
                <c:pt idx="265">
                  <c:v>450.0</c:v>
                </c:pt>
                <c:pt idx="266">
                  <c:v>451.0</c:v>
                </c:pt>
                <c:pt idx="267">
                  <c:v>442.0</c:v>
                </c:pt>
                <c:pt idx="268">
                  <c:v>428.0</c:v>
                </c:pt>
                <c:pt idx="269">
                  <c:v>422.0</c:v>
                </c:pt>
                <c:pt idx="270">
                  <c:v>419.0</c:v>
                </c:pt>
                <c:pt idx="271">
                  <c:v>415.0</c:v>
                </c:pt>
                <c:pt idx="272">
                  <c:v>405.0</c:v>
                </c:pt>
                <c:pt idx="273">
                  <c:v>412.0</c:v>
                </c:pt>
                <c:pt idx="274">
                  <c:v>417.0</c:v>
                </c:pt>
                <c:pt idx="275">
                  <c:v>413.0</c:v>
                </c:pt>
                <c:pt idx="276">
                  <c:v>403.0</c:v>
                </c:pt>
                <c:pt idx="277">
                  <c:v>404.0</c:v>
                </c:pt>
                <c:pt idx="278">
                  <c:v>405.0</c:v>
                </c:pt>
                <c:pt idx="279">
                  <c:v>398.0</c:v>
                </c:pt>
                <c:pt idx="280">
                  <c:v>393.0</c:v>
                </c:pt>
                <c:pt idx="281">
                  <c:v>395.0</c:v>
                </c:pt>
                <c:pt idx="282">
                  <c:v>393.0</c:v>
                </c:pt>
                <c:pt idx="283">
                  <c:v>396.0</c:v>
                </c:pt>
                <c:pt idx="284">
                  <c:v>394.0</c:v>
                </c:pt>
                <c:pt idx="285">
                  <c:v>391.0</c:v>
                </c:pt>
                <c:pt idx="286">
                  <c:v>392.0</c:v>
                </c:pt>
                <c:pt idx="287">
                  <c:v>396.0</c:v>
                </c:pt>
                <c:pt idx="288">
                  <c:v>399.0</c:v>
                </c:pt>
                <c:pt idx="289">
                  <c:v>398.0</c:v>
                </c:pt>
                <c:pt idx="290">
                  <c:v>404.0</c:v>
                </c:pt>
                <c:pt idx="291">
                  <c:v>406.0</c:v>
                </c:pt>
                <c:pt idx="292">
                  <c:v>394.0</c:v>
                </c:pt>
                <c:pt idx="293">
                  <c:v>400.0</c:v>
                </c:pt>
                <c:pt idx="294">
                  <c:v>407.0</c:v>
                </c:pt>
                <c:pt idx="295">
                  <c:v>415.0</c:v>
                </c:pt>
                <c:pt idx="296">
                  <c:v>416.0</c:v>
                </c:pt>
                <c:pt idx="297">
                  <c:v>417.0</c:v>
                </c:pt>
                <c:pt idx="298">
                  <c:v>421.0</c:v>
                </c:pt>
                <c:pt idx="299">
                  <c:v>428.0</c:v>
                </c:pt>
                <c:pt idx="300">
                  <c:v>433.0</c:v>
                </c:pt>
                <c:pt idx="301">
                  <c:v>435.0</c:v>
                </c:pt>
                <c:pt idx="302">
                  <c:v>433.0</c:v>
                </c:pt>
                <c:pt idx="303">
                  <c:v>427.0</c:v>
                </c:pt>
                <c:pt idx="304">
                  <c:v>428.0</c:v>
                </c:pt>
                <c:pt idx="305">
                  <c:v>421.0</c:v>
                </c:pt>
                <c:pt idx="306">
                  <c:v>420.0</c:v>
                </c:pt>
                <c:pt idx="307">
                  <c:v>424.0</c:v>
                </c:pt>
                <c:pt idx="308">
                  <c:v>421.0</c:v>
                </c:pt>
                <c:pt idx="309">
                  <c:v>426.0</c:v>
                </c:pt>
                <c:pt idx="310">
                  <c:v>421.0</c:v>
                </c:pt>
                <c:pt idx="311">
                  <c:v>421.0</c:v>
                </c:pt>
                <c:pt idx="312">
                  <c:v>429.0</c:v>
                </c:pt>
                <c:pt idx="313">
                  <c:v>434.0</c:v>
                </c:pt>
                <c:pt idx="314">
                  <c:v>432.0</c:v>
                </c:pt>
                <c:pt idx="315">
                  <c:v>413.0</c:v>
                </c:pt>
                <c:pt idx="316">
                  <c:v>413.0</c:v>
                </c:pt>
                <c:pt idx="317">
                  <c:v>402.0</c:v>
                </c:pt>
                <c:pt idx="318">
                  <c:v>399.0</c:v>
                </c:pt>
                <c:pt idx="319">
                  <c:v>394.0</c:v>
                </c:pt>
                <c:pt idx="320">
                  <c:v>394.0</c:v>
                </c:pt>
                <c:pt idx="321">
                  <c:v>390.0</c:v>
                </c:pt>
                <c:pt idx="322">
                  <c:v>394.0</c:v>
                </c:pt>
                <c:pt idx="323">
                  <c:v>399.0</c:v>
                </c:pt>
                <c:pt idx="324">
                  <c:v>397.0</c:v>
                </c:pt>
                <c:pt idx="325">
                  <c:v>398.0</c:v>
                </c:pt>
                <c:pt idx="326">
                  <c:v>399.0</c:v>
                </c:pt>
                <c:pt idx="327">
                  <c:v>396.0</c:v>
                </c:pt>
                <c:pt idx="328">
                  <c:v>397.0</c:v>
                </c:pt>
                <c:pt idx="329">
                  <c:v>392.0</c:v>
                </c:pt>
                <c:pt idx="330">
                  <c:v>393.0</c:v>
                </c:pt>
                <c:pt idx="331">
                  <c:v>401.0</c:v>
                </c:pt>
                <c:pt idx="332">
                  <c:v>399.0</c:v>
                </c:pt>
                <c:pt idx="333">
                  <c:v>391.0</c:v>
                </c:pt>
                <c:pt idx="334">
                  <c:v>396.0</c:v>
                </c:pt>
                <c:pt idx="335">
                  <c:v>399.0</c:v>
                </c:pt>
                <c:pt idx="336">
                  <c:v>405.0</c:v>
                </c:pt>
                <c:pt idx="337">
                  <c:v>406.0</c:v>
                </c:pt>
                <c:pt idx="338">
                  <c:v>408.0</c:v>
                </c:pt>
                <c:pt idx="339">
                  <c:v>411.0</c:v>
                </c:pt>
                <c:pt idx="340">
                  <c:v>422.0</c:v>
                </c:pt>
                <c:pt idx="341">
                  <c:v>420.0</c:v>
                </c:pt>
                <c:pt idx="342">
                  <c:v>412.0</c:v>
                </c:pt>
                <c:pt idx="343">
                  <c:v>412.0</c:v>
                </c:pt>
                <c:pt idx="344">
                  <c:v>409.0</c:v>
                </c:pt>
                <c:pt idx="345">
                  <c:v>408.0</c:v>
                </c:pt>
                <c:pt idx="346">
                  <c:v>395.0</c:v>
                </c:pt>
                <c:pt idx="347">
                  <c:v>390.0</c:v>
                </c:pt>
                <c:pt idx="348">
                  <c:v>381.0</c:v>
                </c:pt>
                <c:pt idx="349">
                  <c:v>381.0</c:v>
                </c:pt>
                <c:pt idx="350">
                  <c:v>378.0</c:v>
                </c:pt>
                <c:pt idx="351">
                  <c:v>379.0</c:v>
                </c:pt>
                <c:pt idx="352">
                  <c:v>389.0</c:v>
                </c:pt>
                <c:pt idx="353">
                  <c:v>396.0</c:v>
                </c:pt>
                <c:pt idx="354">
                  <c:v>404.0</c:v>
                </c:pt>
                <c:pt idx="355">
                  <c:v>409.0</c:v>
                </c:pt>
                <c:pt idx="356">
                  <c:v>409.0</c:v>
                </c:pt>
                <c:pt idx="357">
                  <c:v>413.0</c:v>
                </c:pt>
                <c:pt idx="358">
                  <c:v>413.0</c:v>
                </c:pt>
                <c:pt idx="359">
                  <c:v>420.0</c:v>
                </c:pt>
                <c:pt idx="360">
                  <c:v>426.0</c:v>
                </c:pt>
                <c:pt idx="361">
                  <c:v>433.0</c:v>
                </c:pt>
                <c:pt idx="362">
                  <c:v>427.0</c:v>
                </c:pt>
                <c:pt idx="363">
                  <c:v>432.0</c:v>
                </c:pt>
                <c:pt idx="364">
                  <c:v>435.0</c:v>
                </c:pt>
                <c:pt idx="365">
                  <c:v>432.0</c:v>
                </c:pt>
                <c:pt idx="366">
                  <c:v>433.0</c:v>
                </c:pt>
                <c:pt idx="367">
                  <c:v>420.0</c:v>
                </c:pt>
                <c:pt idx="368">
                  <c:v>419.0</c:v>
                </c:pt>
                <c:pt idx="369">
                  <c:v>413.0</c:v>
                </c:pt>
                <c:pt idx="370">
                  <c:v>418.0</c:v>
                </c:pt>
                <c:pt idx="371">
                  <c:v>411.0</c:v>
                </c:pt>
                <c:pt idx="372">
                  <c:v>402.0</c:v>
                </c:pt>
                <c:pt idx="373">
                  <c:v>391.0</c:v>
                </c:pt>
                <c:pt idx="374">
                  <c:v>393.0</c:v>
                </c:pt>
                <c:pt idx="375">
                  <c:v>391.0</c:v>
                </c:pt>
                <c:pt idx="376">
                  <c:v>391.0</c:v>
                </c:pt>
                <c:pt idx="377">
                  <c:v>398.0</c:v>
                </c:pt>
                <c:pt idx="378">
                  <c:v>402.0</c:v>
                </c:pt>
                <c:pt idx="379">
                  <c:v>402.0</c:v>
                </c:pt>
                <c:pt idx="380">
                  <c:v>404.0</c:v>
                </c:pt>
                <c:pt idx="381">
                  <c:v>396.0</c:v>
                </c:pt>
                <c:pt idx="382">
                  <c:v>399.0</c:v>
                </c:pt>
                <c:pt idx="383">
                  <c:v>403.0</c:v>
                </c:pt>
                <c:pt idx="384">
                  <c:v>400.0</c:v>
                </c:pt>
                <c:pt idx="385">
                  <c:v>406.0</c:v>
                </c:pt>
                <c:pt idx="386">
                  <c:v>405.0</c:v>
                </c:pt>
                <c:pt idx="387">
                  <c:v>403.0</c:v>
                </c:pt>
                <c:pt idx="388">
                  <c:v>399.0</c:v>
                </c:pt>
                <c:pt idx="389">
                  <c:v>389.0</c:v>
                </c:pt>
                <c:pt idx="390">
                  <c:v>384.0</c:v>
                </c:pt>
                <c:pt idx="391">
                  <c:v>381.0</c:v>
                </c:pt>
                <c:pt idx="392">
                  <c:v>385.0</c:v>
                </c:pt>
                <c:pt idx="393">
                  <c:v>387.0</c:v>
                </c:pt>
                <c:pt idx="394">
                  <c:v>381.0</c:v>
                </c:pt>
                <c:pt idx="395">
                  <c:v>397.0</c:v>
                </c:pt>
                <c:pt idx="396">
                  <c:v>408.0</c:v>
                </c:pt>
                <c:pt idx="397">
                  <c:v>413.0</c:v>
                </c:pt>
                <c:pt idx="398">
                  <c:v>421.0</c:v>
                </c:pt>
                <c:pt idx="399">
                  <c:v>426.0</c:v>
                </c:pt>
                <c:pt idx="400">
                  <c:v>422.0</c:v>
                </c:pt>
                <c:pt idx="401">
                  <c:v>421.0</c:v>
                </c:pt>
                <c:pt idx="402">
                  <c:v>416.0</c:v>
                </c:pt>
                <c:pt idx="403">
                  <c:v>410.0</c:v>
                </c:pt>
                <c:pt idx="404">
                  <c:v>417.0</c:v>
                </c:pt>
                <c:pt idx="405">
                  <c:v>413.0</c:v>
                </c:pt>
                <c:pt idx="406">
                  <c:v>413.0</c:v>
                </c:pt>
                <c:pt idx="407">
                  <c:v>424.0</c:v>
                </c:pt>
                <c:pt idx="408">
                  <c:v>428.0</c:v>
                </c:pt>
                <c:pt idx="409">
                  <c:v>436.0</c:v>
                </c:pt>
                <c:pt idx="410">
                  <c:v>449.0</c:v>
                </c:pt>
                <c:pt idx="411">
                  <c:v>460.0</c:v>
                </c:pt>
                <c:pt idx="412">
                  <c:v>444.0</c:v>
                </c:pt>
                <c:pt idx="413">
                  <c:v>445.0</c:v>
                </c:pt>
                <c:pt idx="414">
                  <c:v>420.0</c:v>
                </c:pt>
                <c:pt idx="415">
                  <c:v>408.0</c:v>
                </c:pt>
                <c:pt idx="416">
                  <c:v>400.0</c:v>
                </c:pt>
                <c:pt idx="417">
                  <c:v>395.0</c:v>
                </c:pt>
                <c:pt idx="418">
                  <c:v>392.0</c:v>
                </c:pt>
                <c:pt idx="419">
                  <c:v>412.0</c:v>
                </c:pt>
                <c:pt idx="420">
                  <c:v>417.0</c:v>
                </c:pt>
                <c:pt idx="421">
                  <c:v>396.0</c:v>
                </c:pt>
                <c:pt idx="422">
                  <c:v>390.0</c:v>
                </c:pt>
                <c:pt idx="423">
                  <c:v>403.0</c:v>
                </c:pt>
                <c:pt idx="424">
                  <c:v>396.0</c:v>
                </c:pt>
                <c:pt idx="425">
                  <c:v>387.0</c:v>
                </c:pt>
                <c:pt idx="426">
                  <c:v>385.0</c:v>
                </c:pt>
                <c:pt idx="427">
                  <c:v>376.0</c:v>
                </c:pt>
                <c:pt idx="428">
                  <c:v>372.0</c:v>
                </c:pt>
                <c:pt idx="429">
                  <c:v>370.0</c:v>
                </c:pt>
                <c:pt idx="430">
                  <c:v>357.0</c:v>
                </c:pt>
                <c:pt idx="431">
                  <c:v>355.0</c:v>
                </c:pt>
                <c:pt idx="432">
                  <c:v>351.0</c:v>
                </c:pt>
                <c:pt idx="433">
                  <c:v>342.0</c:v>
                </c:pt>
                <c:pt idx="434">
                  <c:v>348.0</c:v>
                </c:pt>
                <c:pt idx="435">
                  <c:v>345.0</c:v>
                </c:pt>
                <c:pt idx="436">
                  <c:v>340.0</c:v>
                </c:pt>
                <c:pt idx="437">
                  <c:v>346.0</c:v>
                </c:pt>
                <c:pt idx="438">
                  <c:v>341.0</c:v>
                </c:pt>
                <c:pt idx="439">
                  <c:v>336.0</c:v>
                </c:pt>
                <c:pt idx="440">
                  <c:v>340.0</c:v>
                </c:pt>
                <c:pt idx="441">
                  <c:v>337.0</c:v>
                </c:pt>
                <c:pt idx="442">
                  <c:v>335.0</c:v>
                </c:pt>
                <c:pt idx="443">
                  <c:v>339.0</c:v>
                </c:pt>
                <c:pt idx="444">
                  <c:v>336.0</c:v>
                </c:pt>
                <c:pt idx="445">
                  <c:v>337.0</c:v>
                </c:pt>
                <c:pt idx="446">
                  <c:v>339.0</c:v>
                </c:pt>
                <c:pt idx="447">
                  <c:v>344.0</c:v>
                </c:pt>
                <c:pt idx="448">
                  <c:v>347.0</c:v>
                </c:pt>
                <c:pt idx="449">
                  <c:v>346.0</c:v>
                </c:pt>
                <c:pt idx="450">
                  <c:v>350.0</c:v>
                </c:pt>
                <c:pt idx="451">
                  <c:v>353.0</c:v>
                </c:pt>
                <c:pt idx="452">
                  <c:v>351.0</c:v>
                </c:pt>
                <c:pt idx="453">
                  <c:v>349.0</c:v>
                </c:pt>
                <c:pt idx="454">
                  <c:v>347.0</c:v>
                </c:pt>
                <c:pt idx="455">
                  <c:v>349.0</c:v>
                </c:pt>
                <c:pt idx="456">
                  <c:v>349.0</c:v>
                </c:pt>
                <c:pt idx="457">
                  <c:v>354.0</c:v>
                </c:pt>
                <c:pt idx="458">
                  <c:v>355.0</c:v>
                </c:pt>
                <c:pt idx="459">
                  <c:v>355.0</c:v>
                </c:pt>
                <c:pt idx="460">
                  <c:v>343.0</c:v>
                </c:pt>
                <c:pt idx="461">
                  <c:v>335.0</c:v>
                </c:pt>
                <c:pt idx="462">
                  <c:v>330.0</c:v>
                </c:pt>
                <c:pt idx="463">
                  <c:v>331.0</c:v>
                </c:pt>
                <c:pt idx="464">
                  <c:v>334.0</c:v>
                </c:pt>
                <c:pt idx="465">
                  <c:v>340.0</c:v>
                </c:pt>
                <c:pt idx="466">
                  <c:v>347.0</c:v>
                </c:pt>
                <c:pt idx="467">
                  <c:v>349.0</c:v>
                </c:pt>
                <c:pt idx="468">
                  <c:v>355.0</c:v>
                </c:pt>
                <c:pt idx="469">
                  <c:v>354.0</c:v>
                </c:pt>
                <c:pt idx="470">
                  <c:v>359.0</c:v>
                </c:pt>
                <c:pt idx="471">
                  <c:v>358.0</c:v>
                </c:pt>
                <c:pt idx="472">
                  <c:v>362.0</c:v>
                </c:pt>
                <c:pt idx="473">
                  <c:v>357.0</c:v>
                </c:pt>
                <c:pt idx="474">
                  <c:v>356.0</c:v>
                </c:pt>
                <c:pt idx="475">
                  <c:v>357.0</c:v>
                </c:pt>
                <c:pt idx="476">
                  <c:v>355.0</c:v>
                </c:pt>
                <c:pt idx="477">
                  <c:v>353.0</c:v>
                </c:pt>
                <c:pt idx="478">
                  <c:v>357.0</c:v>
                </c:pt>
                <c:pt idx="479">
                  <c:v>347.0</c:v>
                </c:pt>
                <c:pt idx="480">
                  <c:v>343.0</c:v>
                </c:pt>
                <c:pt idx="481">
                  <c:v>335.0</c:v>
                </c:pt>
                <c:pt idx="482">
                  <c:v>336.0</c:v>
                </c:pt>
                <c:pt idx="483">
                  <c:v>333.0</c:v>
                </c:pt>
                <c:pt idx="484">
                  <c:v>335.0</c:v>
                </c:pt>
                <c:pt idx="485">
                  <c:v>335.0</c:v>
                </c:pt>
                <c:pt idx="486">
                  <c:v>339.0</c:v>
                </c:pt>
                <c:pt idx="487">
                  <c:v>336.0</c:v>
                </c:pt>
                <c:pt idx="488">
                  <c:v>336.0</c:v>
                </c:pt>
                <c:pt idx="489">
                  <c:v>339.0</c:v>
                </c:pt>
                <c:pt idx="490">
                  <c:v>343.0</c:v>
                </c:pt>
                <c:pt idx="491">
                  <c:v>342.0</c:v>
                </c:pt>
                <c:pt idx="492">
                  <c:v>340.0</c:v>
                </c:pt>
                <c:pt idx="493">
                  <c:v>343.0</c:v>
                </c:pt>
                <c:pt idx="494">
                  <c:v>342.0</c:v>
                </c:pt>
                <c:pt idx="495">
                  <c:v>339.0</c:v>
                </c:pt>
                <c:pt idx="496">
                  <c:v>338.0</c:v>
                </c:pt>
                <c:pt idx="497">
                  <c:v>331.0</c:v>
                </c:pt>
                <c:pt idx="498">
                  <c:v>325.0</c:v>
                </c:pt>
                <c:pt idx="499">
                  <c:v>327.0</c:v>
                </c:pt>
                <c:pt idx="500">
                  <c:v>326.0</c:v>
                </c:pt>
                <c:pt idx="501">
                  <c:v>325.0</c:v>
                </c:pt>
                <c:pt idx="502">
                  <c:v>328.0</c:v>
                </c:pt>
                <c:pt idx="503">
                  <c:v>322.0</c:v>
                </c:pt>
                <c:pt idx="504">
                  <c:v>321.0</c:v>
                </c:pt>
                <c:pt idx="505">
                  <c:v>325.0</c:v>
                </c:pt>
                <c:pt idx="506">
                  <c:v>327.0</c:v>
                </c:pt>
                <c:pt idx="507">
                  <c:v>324.0</c:v>
                </c:pt>
                <c:pt idx="508">
                  <c:v>327.0</c:v>
                </c:pt>
                <c:pt idx="509">
                  <c:v>323.0</c:v>
                </c:pt>
                <c:pt idx="510">
                  <c:v>328.0</c:v>
                </c:pt>
                <c:pt idx="511">
                  <c:v>321.0</c:v>
                </c:pt>
                <c:pt idx="512">
                  <c:v>317.0</c:v>
                </c:pt>
                <c:pt idx="513">
                  <c:v>317.0</c:v>
                </c:pt>
                <c:pt idx="514">
                  <c:v>317.0</c:v>
                </c:pt>
                <c:pt idx="515">
                  <c:v>323.0</c:v>
                </c:pt>
                <c:pt idx="516">
                  <c:v>323.0</c:v>
                </c:pt>
                <c:pt idx="517">
                  <c:v>325.0</c:v>
                </c:pt>
                <c:pt idx="518">
                  <c:v>325.0</c:v>
                </c:pt>
                <c:pt idx="519">
                  <c:v>323.0</c:v>
                </c:pt>
                <c:pt idx="520">
                  <c:v>327.0</c:v>
                </c:pt>
                <c:pt idx="521">
                  <c:v>328.0</c:v>
                </c:pt>
                <c:pt idx="522">
                  <c:v>326.0</c:v>
                </c:pt>
                <c:pt idx="523">
                  <c:v>326.0</c:v>
                </c:pt>
                <c:pt idx="524">
                  <c:v>323.0</c:v>
                </c:pt>
                <c:pt idx="525">
                  <c:v>327.0</c:v>
                </c:pt>
                <c:pt idx="526">
                  <c:v>323.0</c:v>
                </c:pt>
                <c:pt idx="527">
                  <c:v>313.0</c:v>
                </c:pt>
                <c:pt idx="528">
                  <c:v>304.0</c:v>
                </c:pt>
                <c:pt idx="529">
                  <c:v>302.0</c:v>
                </c:pt>
                <c:pt idx="530">
                  <c:v>311.0</c:v>
                </c:pt>
                <c:pt idx="531">
                  <c:v>326.0</c:v>
                </c:pt>
                <c:pt idx="532">
                  <c:v>332.0</c:v>
                </c:pt>
                <c:pt idx="533">
                  <c:v>332.0</c:v>
                </c:pt>
                <c:pt idx="534">
                  <c:v>329.0</c:v>
                </c:pt>
                <c:pt idx="535">
                  <c:v>328.0</c:v>
                </c:pt>
                <c:pt idx="536">
                  <c:v>328.0</c:v>
                </c:pt>
                <c:pt idx="537">
                  <c:v>330.0</c:v>
                </c:pt>
                <c:pt idx="538">
                  <c:v>324.0</c:v>
                </c:pt>
                <c:pt idx="539">
                  <c:v>324.0</c:v>
                </c:pt>
                <c:pt idx="540">
                  <c:v>324.0</c:v>
                </c:pt>
                <c:pt idx="541">
                  <c:v>328.0</c:v>
                </c:pt>
                <c:pt idx="542">
                  <c:v>328.0</c:v>
                </c:pt>
                <c:pt idx="543">
                  <c:v>328.0</c:v>
                </c:pt>
                <c:pt idx="544">
                  <c:v>328.0</c:v>
                </c:pt>
                <c:pt idx="545">
                  <c:v>333.0</c:v>
                </c:pt>
                <c:pt idx="546">
                  <c:v>333.0</c:v>
                </c:pt>
                <c:pt idx="547">
                  <c:v>342.0</c:v>
                </c:pt>
                <c:pt idx="548">
                  <c:v>342.0</c:v>
                </c:pt>
                <c:pt idx="549">
                  <c:v>347.0</c:v>
                </c:pt>
                <c:pt idx="550">
                  <c:v>347.0</c:v>
                </c:pt>
                <c:pt idx="551">
                  <c:v>352.0</c:v>
                </c:pt>
                <c:pt idx="552">
                  <c:v>355.0</c:v>
                </c:pt>
                <c:pt idx="553">
                  <c:v>357.0</c:v>
                </c:pt>
                <c:pt idx="554">
                  <c:v>362.0</c:v>
                </c:pt>
                <c:pt idx="555">
                  <c:v>362.0</c:v>
                </c:pt>
                <c:pt idx="556">
                  <c:v>370.0</c:v>
                </c:pt>
                <c:pt idx="557">
                  <c:v>366.0</c:v>
                </c:pt>
                <c:pt idx="558">
                  <c:v>366.0</c:v>
                </c:pt>
                <c:pt idx="559">
                  <c:v>366.0</c:v>
                </c:pt>
                <c:pt idx="560">
                  <c:v>371.0</c:v>
                </c:pt>
                <c:pt idx="561">
                  <c:v>374.0</c:v>
                </c:pt>
                <c:pt idx="562">
                  <c:v>381.0</c:v>
                </c:pt>
                <c:pt idx="563">
                  <c:v>383.0</c:v>
                </c:pt>
                <c:pt idx="564">
                  <c:v>380.0</c:v>
                </c:pt>
                <c:pt idx="565">
                  <c:v>377.0</c:v>
                </c:pt>
                <c:pt idx="566">
                  <c:v>371.0</c:v>
                </c:pt>
                <c:pt idx="567">
                  <c:v>371.0</c:v>
                </c:pt>
                <c:pt idx="568">
                  <c:v>367.0</c:v>
                </c:pt>
                <c:pt idx="569">
                  <c:v>362.0</c:v>
                </c:pt>
                <c:pt idx="570">
                  <c:v>354.0</c:v>
                </c:pt>
                <c:pt idx="571">
                  <c:v>360.0</c:v>
                </c:pt>
                <c:pt idx="572">
                  <c:v>363.0</c:v>
                </c:pt>
                <c:pt idx="573">
                  <c:v>363.0</c:v>
                </c:pt>
                <c:pt idx="574">
                  <c:v>365.0</c:v>
                </c:pt>
                <c:pt idx="575">
                  <c:v>361.0</c:v>
                </c:pt>
                <c:pt idx="576">
                  <c:v>361.0</c:v>
                </c:pt>
                <c:pt idx="577">
                  <c:v>356.0</c:v>
                </c:pt>
                <c:pt idx="578">
                  <c:v>341.0</c:v>
                </c:pt>
                <c:pt idx="579">
                  <c:v>344.0</c:v>
                </c:pt>
                <c:pt idx="580">
                  <c:v>343.0</c:v>
                </c:pt>
                <c:pt idx="581">
                  <c:v>343.0</c:v>
                </c:pt>
                <c:pt idx="582">
                  <c:v>344.0</c:v>
                </c:pt>
                <c:pt idx="583">
                  <c:v>336.0</c:v>
                </c:pt>
                <c:pt idx="584">
                  <c:v>340.0</c:v>
                </c:pt>
                <c:pt idx="585">
                  <c:v>346.0</c:v>
                </c:pt>
                <c:pt idx="586">
                  <c:v>352.0</c:v>
                </c:pt>
                <c:pt idx="587">
                  <c:v>358.0</c:v>
                </c:pt>
                <c:pt idx="588">
                  <c:v>362.0</c:v>
                </c:pt>
                <c:pt idx="589">
                  <c:v>364.0</c:v>
                </c:pt>
                <c:pt idx="590">
                  <c:v>361.0</c:v>
                </c:pt>
                <c:pt idx="591">
                  <c:v>348.0</c:v>
                </c:pt>
                <c:pt idx="592">
                  <c:v>348.0</c:v>
                </c:pt>
                <c:pt idx="593">
                  <c:v>358.0</c:v>
                </c:pt>
                <c:pt idx="594">
                  <c:v>362.0</c:v>
                </c:pt>
                <c:pt idx="595">
                  <c:v>365.0</c:v>
                </c:pt>
                <c:pt idx="596">
                  <c:v>363.0</c:v>
                </c:pt>
                <c:pt idx="597">
                  <c:v>369.0</c:v>
                </c:pt>
                <c:pt idx="598">
                  <c:v>360.0</c:v>
                </c:pt>
                <c:pt idx="599">
                  <c:v>367.0</c:v>
                </c:pt>
                <c:pt idx="600">
                  <c:v>362.0</c:v>
                </c:pt>
                <c:pt idx="601">
                  <c:v>357.0</c:v>
                </c:pt>
                <c:pt idx="602">
                  <c:v>355.0</c:v>
                </c:pt>
                <c:pt idx="603">
                  <c:v>358.0</c:v>
                </c:pt>
                <c:pt idx="604">
                  <c:v>354.0</c:v>
                </c:pt>
                <c:pt idx="605">
                  <c:v>352.0</c:v>
                </c:pt>
                <c:pt idx="606">
                  <c:v>346.0</c:v>
                </c:pt>
                <c:pt idx="607">
                  <c:v>344.0</c:v>
                </c:pt>
                <c:pt idx="608">
                  <c:v>352.0</c:v>
                </c:pt>
                <c:pt idx="609">
                  <c:v>351.0</c:v>
                </c:pt>
                <c:pt idx="610">
                  <c:v>355.0</c:v>
                </c:pt>
                <c:pt idx="611">
                  <c:v>357.0</c:v>
                </c:pt>
                <c:pt idx="612">
                  <c:v>359.0</c:v>
                </c:pt>
                <c:pt idx="613">
                  <c:v>363.0</c:v>
                </c:pt>
                <c:pt idx="614">
                  <c:v>374.0</c:v>
                </c:pt>
                <c:pt idx="615">
                  <c:v>378.0</c:v>
                </c:pt>
                <c:pt idx="616">
                  <c:v>381.0</c:v>
                </c:pt>
                <c:pt idx="617">
                  <c:v>381.0</c:v>
                </c:pt>
                <c:pt idx="618">
                  <c:v>378.0</c:v>
                </c:pt>
                <c:pt idx="619">
                  <c:v>375.0</c:v>
                </c:pt>
                <c:pt idx="620">
                  <c:v>376.0</c:v>
                </c:pt>
                <c:pt idx="621">
                  <c:v>377.0</c:v>
                </c:pt>
                <c:pt idx="622">
                  <c:v>375.0</c:v>
                </c:pt>
                <c:pt idx="623">
                  <c:v>375.0</c:v>
                </c:pt>
                <c:pt idx="624">
                  <c:v>372.0</c:v>
                </c:pt>
                <c:pt idx="625">
                  <c:v>369.0</c:v>
                </c:pt>
                <c:pt idx="626">
                  <c:v>372.0</c:v>
                </c:pt>
                <c:pt idx="627">
                  <c:v>370.0</c:v>
                </c:pt>
                <c:pt idx="628">
                  <c:v>368.0</c:v>
                </c:pt>
                <c:pt idx="629">
                  <c:v>368.0</c:v>
                </c:pt>
                <c:pt idx="630">
                  <c:v>375.0</c:v>
                </c:pt>
                <c:pt idx="631">
                  <c:v>377.0</c:v>
                </c:pt>
                <c:pt idx="632">
                  <c:v>378.0</c:v>
                </c:pt>
                <c:pt idx="633">
                  <c:v>372.0</c:v>
                </c:pt>
                <c:pt idx="634">
                  <c:v>369.0</c:v>
                </c:pt>
                <c:pt idx="635">
                  <c:v>371.0</c:v>
                </c:pt>
                <c:pt idx="636">
                  <c:v>375.0</c:v>
                </c:pt>
                <c:pt idx="637">
                  <c:v>376.0</c:v>
                </c:pt>
                <c:pt idx="638">
                  <c:v>392.0</c:v>
                </c:pt>
                <c:pt idx="639">
                  <c:v>388.0</c:v>
                </c:pt>
                <c:pt idx="640">
                  <c:v>398.0</c:v>
                </c:pt>
                <c:pt idx="641">
                  <c:v>402.0</c:v>
                </c:pt>
                <c:pt idx="642">
                  <c:v>403.0</c:v>
                </c:pt>
                <c:pt idx="643">
                  <c:v>421.0</c:v>
                </c:pt>
                <c:pt idx="644">
                  <c:v>426.0</c:v>
                </c:pt>
                <c:pt idx="645">
                  <c:v>427.0</c:v>
                </c:pt>
                <c:pt idx="646">
                  <c:v>419.0</c:v>
                </c:pt>
                <c:pt idx="647">
                  <c:v>412.0</c:v>
                </c:pt>
                <c:pt idx="648">
                  <c:v>404.0</c:v>
                </c:pt>
                <c:pt idx="649">
                  <c:v>407.0</c:v>
                </c:pt>
                <c:pt idx="650">
                  <c:v>403.0</c:v>
                </c:pt>
                <c:pt idx="651">
                  <c:v>409.0</c:v>
                </c:pt>
                <c:pt idx="652">
                  <c:v>412.0</c:v>
                </c:pt>
                <c:pt idx="653">
                  <c:v>419.0</c:v>
                </c:pt>
                <c:pt idx="654">
                  <c:v>420.0</c:v>
                </c:pt>
                <c:pt idx="655">
                  <c:v>424.0</c:v>
                </c:pt>
                <c:pt idx="656">
                  <c:v>424.0</c:v>
                </c:pt>
                <c:pt idx="657">
                  <c:v>425.0</c:v>
                </c:pt>
                <c:pt idx="658">
                  <c:v>420.0</c:v>
                </c:pt>
                <c:pt idx="659">
                  <c:v>419.0</c:v>
                </c:pt>
                <c:pt idx="660">
                  <c:v>419.0</c:v>
                </c:pt>
                <c:pt idx="661">
                  <c:v>431.0</c:v>
                </c:pt>
                <c:pt idx="662">
                  <c:v>428.0</c:v>
                </c:pt>
                <c:pt idx="663">
                  <c:v>445.0</c:v>
                </c:pt>
                <c:pt idx="664">
                  <c:v>439.0</c:v>
                </c:pt>
                <c:pt idx="665">
                  <c:v>442.0</c:v>
                </c:pt>
                <c:pt idx="666">
                  <c:v>445.0</c:v>
                </c:pt>
                <c:pt idx="667">
                  <c:v>436.0</c:v>
                </c:pt>
                <c:pt idx="668">
                  <c:v>440.0</c:v>
                </c:pt>
                <c:pt idx="669">
                  <c:v>432.0</c:v>
                </c:pt>
                <c:pt idx="670">
                  <c:v>430.0</c:v>
                </c:pt>
                <c:pt idx="671">
                  <c:v>434.0</c:v>
                </c:pt>
                <c:pt idx="672">
                  <c:v>428.0</c:v>
                </c:pt>
                <c:pt idx="673">
                  <c:v>437.0</c:v>
                </c:pt>
                <c:pt idx="674">
                  <c:v>440.0</c:v>
                </c:pt>
                <c:pt idx="675">
                  <c:v>441.0</c:v>
                </c:pt>
                <c:pt idx="676">
                  <c:v>451.0</c:v>
                </c:pt>
                <c:pt idx="677">
                  <c:v>443.0</c:v>
                </c:pt>
                <c:pt idx="678">
                  <c:v>444.0</c:v>
                </c:pt>
                <c:pt idx="679">
                  <c:v>443.0</c:v>
                </c:pt>
                <c:pt idx="680">
                  <c:v>462.0</c:v>
                </c:pt>
                <c:pt idx="681">
                  <c:v>478.0</c:v>
                </c:pt>
                <c:pt idx="682">
                  <c:v>488.0</c:v>
                </c:pt>
                <c:pt idx="683">
                  <c:v>480.0</c:v>
                </c:pt>
                <c:pt idx="684">
                  <c:v>473.0</c:v>
                </c:pt>
                <c:pt idx="685">
                  <c:v>461.0</c:v>
                </c:pt>
                <c:pt idx="686">
                  <c:v>459.0</c:v>
                </c:pt>
                <c:pt idx="687">
                  <c:v>459.0</c:v>
                </c:pt>
                <c:pt idx="688">
                  <c:v>457.0</c:v>
                </c:pt>
                <c:pt idx="689">
                  <c:v>457.0</c:v>
                </c:pt>
                <c:pt idx="690">
                  <c:v>443.0</c:v>
                </c:pt>
                <c:pt idx="691">
                  <c:v>446.0</c:v>
                </c:pt>
                <c:pt idx="692">
                  <c:v>452.0</c:v>
                </c:pt>
                <c:pt idx="693">
                  <c:v>450.0</c:v>
                </c:pt>
                <c:pt idx="694">
                  <c:v>441.0</c:v>
                </c:pt>
                <c:pt idx="695">
                  <c:v>432.0</c:v>
                </c:pt>
                <c:pt idx="696">
                  <c:v>423.0</c:v>
                </c:pt>
                <c:pt idx="697">
                  <c:v>407.0</c:v>
                </c:pt>
                <c:pt idx="698">
                  <c:v>395.0</c:v>
                </c:pt>
                <c:pt idx="699">
                  <c:v>397.0</c:v>
                </c:pt>
                <c:pt idx="700">
                  <c:v>390.0</c:v>
                </c:pt>
                <c:pt idx="701">
                  <c:v>384.0</c:v>
                </c:pt>
                <c:pt idx="702">
                  <c:v>383.0</c:v>
                </c:pt>
                <c:pt idx="703">
                  <c:v>373.0</c:v>
                </c:pt>
                <c:pt idx="704">
                  <c:v>377.0</c:v>
                </c:pt>
                <c:pt idx="705">
                  <c:v>379.0</c:v>
                </c:pt>
                <c:pt idx="706">
                  <c:v>383.0</c:v>
                </c:pt>
                <c:pt idx="707">
                  <c:v>388.0</c:v>
                </c:pt>
                <c:pt idx="708">
                  <c:v>390.0</c:v>
                </c:pt>
                <c:pt idx="709">
                  <c:v>389.0</c:v>
                </c:pt>
                <c:pt idx="710">
                  <c:v>392.0</c:v>
                </c:pt>
                <c:pt idx="711">
                  <c:v>396.0</c:v>
                </c:pt>
                <c:pt idx="712">
                  <c:v>390.0</c:v>
                </c:pt>
                <c:pt idx="713">
                  <c:v>395.0</c:v>
                </c:pt>
                <c:pt idx="714">
                  <c:v>403.0</c:v>
                </c:pt>
                <c:pt idx="715">
                  <c:v>396.0</c:v>
                </c:pt>
                <c:pt idx="716">
                  <c:v>403.0</c:v>
                </c:pt>
                <c:pt idx="717">
                  <c:v>401.0</c:v>
                </c:pt>
                <c:pt idx="718">
                  <c:v>394.0</c:v>
                </c:pt>
                <c:pt idx="719">
                  <c:v>401.0</c:v>
                </c:pt>
                <c:pt idx="720">
                  <c:v>407.0</c:v>
                </c:pt>
                <c:pt idx="721">
                  <c:v>400.0</c:v>
                </c:pt>
                <c:pt idx="722">
                  <c:v>388.0</c:v>
                </c:pt>
                <c:pt idx="723">
                  <c:v>388.0</c:v>
                </c:pt>
                <c:pt idx="724">
                  <c:v>380.0</c:v>
                </c:pt>
                <c:pt idx="725">
                  <c:v>371.0</c:v>
                </c:pt>
                <c:pt idx="726">
                  <c:v>379.0</c:v>
                </c:pt>
                <c:pt idx="727">
                  <c:v>377.0</c:v>
                </c:pt>
                <c:pt idx="728">
                  <c:v>381.0</c:v>
                </c:pt>
                <c:pt idx="729">
                  <c:v>376.0</c:v>
                </c:pt>
                <c:pt idx="730">
                  <c:v>378.0</c:v>
                </c:pt>
                <c:pt idx="731">
                  <c:v>373.0</c:v>
                </c:pt>
                <c:pt idx="732">
                  <c:v>371.0</c:v>
                </c:pt>
                <c:pt idx="733">
                  <c:v>366.0</c:v>
                </c:pt>
                <c:pt idx="734">
                  <c:v>361.0</c:v>
                </c:pt>
                <c:pt idx="735">
                  <c:v>354.0</c:v>
                </c:pt>
                <c:pt idx="736">
                  <c:v>352.0</c:v>
                </c:pt>
                <c:pt idx="737">
                  <c:v>356.0</c:v>
                </c:pt>
                <c:pt idx="738">
                  <c:v>356.0</c:v>
                </c:pt>
                <c:pt idx="739">
                  <c:v>355.0</c:v>
                </c:pt>
                <c:pt idx="740">
                  <c:v>364.0</c:v>
                </c:pt>
                <c:pt idx="741">
                  <c:v>375.0</c:v>
                </c:pt>
                <c:pt idx="742">
                  <c:v>379.0</c:v>
                </c:pt>
                <c:pt idx="743">
                  <c:v>381.0</c:v>
                </c:pt>
                <c:pt idx="744">
                  <c:v>391.0</c:v>
                </c:pt>
                <c:pt idx="745">
                  <c:v>396.0</c:v>
                </c:pt>
                <c:pt idx="746">
                  <c:v>385.0</c:v>
                </c:pt>
                <c:pt idx="747">
                  <c:v>381.0</c:v>
                </c:pt>
                <c:pt idx="748">
                  <c:v>384.0</c:v>
                </c:pt>
                <c:pt idx="749">
                  <c:v>390.0</c:v>
                </c:pt>
                <c:pt idx="750">
                  <c:v>396.0</c:v>
                </c:pt>
                <c:pt idx="751">
                  <c:v>403.0</c:v>
                </c:pt>
                <c:pt idx="752">
                  <c:v>402.0</c:v>
                </c:pt>
                <c:pt idx="753">
                  <c:v>404.0</c:v>
                </c:pt>
                <c:pt idx="754">
                  <c:v>400.0</c:v>
                </c:pt>
                <c:pt idx="755">
                  <c:v>405.0</c:v>
                </c:pt>
                <c:pt idx="756">
                  <c:v>413.0</c:v>
                </c:pt>
                <c:pt idx="757">
                  <c:v>413.0</c:v>
                </c:pt>
                <c:pt idx="758">
                  <c:v>417.0</c:v>
                </c:pt>
                <c:pt idx="759">
                  <c:v>421.0</c:v>
                </c:pt>
                <c:pt idx="760">
                  <c:v>419.0</c:v>
                </c:pt>
                <c:pt idx="761">
                  <c:v>412.0</c:v>
                </c:pt>
                <c:pt idx="762">
                  <c:v>424.0</c:v>
                </c:pt>
                <c:pt idx="763">
                  <c:v>416.0</c:v>
                </c:pt>
                <c:pt idx="764">
                  <c:v>421.0</c:v>
                </c:pt>
                <c:pt idx="765">
                  <c:v>420.0</c:v>
                </c:pt>
                <c:pt idx="766">
                  <c:v>426.0</c:v>
                </c:pt>
                <c:pt idx="767">
                  <c:v>424.0</c:v>
                </c:pt>
                <c:pt idx="768">
                  <c:v>439.0</c:v>
                </c:pt>
                <c:pt idx="769">
                  <c:v>438.0</c:v>
                </c:pt>
                <c:pt idx="770">
                  <c:v>449.0</c:v>
                </c:pt>
                <c:pt idx="771">
                  <c:v>456.0</c:v>
                </c:pt>
                <c:pt idx="772">
                  <c:v>452.0</c:v>
                </c:pt>
                <c:pt idx="773">
                  <c:v>450.0</c:v>
                </c:pt>
                <c:pt idx="774">
                  <c:v>443.0</c:v>
                </c:pt>
                <c:pt idx="775">
                  <c:v>447.0</c:v>
                </c:pt>
                <c:pt idx="776">
                  <c:v>447.0</c:v>
                </c:pt>
                <c:pt idx="777">
                  <c:v>452.0</c:v>
                </c:pt>
                <c:pt idx="778">
                  <c:v>459.0</c:v>
                </c:pt>
                <c:pt idx="779">
                  <c:v>472.0</c:v>
                </c:pt>
                <c:pt idx="780">
                  <c:v>479.0</c:v>
                </c:pt>
                <c:pt idx="781">
                  <c:v>482.0</c:v>
                </c:pt>
                <c:pt idx="782">
                  <c:v>482.0</c:v>
                </c:pt>
                <c:pt idx="783">
                  <c:v>475.0</c:v>
                </c:pt>
                <c:pt idx="784">
                  <c:v>478.0</c:v>
                </c:pt>
                <c:pt idx="785">
                  <c:v>465.0</c:v>
                </c:pt>
                <c:pt idx="786">
                  <c:v>462.0</c:v>
                </c:pt>
                <c:pt idx="787">
                  <c:v>461.0</c:v>
                </c:pt>
                <c:pt idx="788">
                  <c:v>456.0</c:v>
                </c:pt>
                <c:pt idx="789">
                  <c:v>457.0</c:v>
                </c:pt>
                <c:pt idx="790">
                  <c:v>458.0</c:v>
                </c:pt>
                <c:pt idx="791">
                  <c:v>468.0</c:v>
                </c:pt>
                <c:pt idx="792">
                  <c:v>468.0</c:v>
                </c:pt>
                <c:pt idx="793">
                  <c:v>455.0</c:v>
                </c:pt>
                <c:pt idx="794">
                  <c:v>452.0</c:v>
                </c:pt>
                <c:pt idx="795">
                  <c:v>443.0</c:v>
                </c:pt>
                <c:pt idx="796">
                  <c:v>442.0</c:v>
                </c:pt>
                <c:pt idx="797">
                  <c:v>442.0</c:v>
                </c:pt>
                <c:pt idx="798">
                  <c:v>450.0</c:v>
                </c:pt>
                <c:pt idx="799">
                  <c:v>452.0</c:v>
                </c:pt>
                <c:pt idx="800">
                  <c:v>457.0</c:v>
                </c:pt>
                <c:pt idx="801">
                  <c:v>469.0</c:v>
                </c:pt>
                <c:pt idx="802">
                  <c:v>466.0</c:v>
                </c:pt>
                <c:pt idx="803">
                  <c:v>459.0</c:v>
                </c:pt>
                <c:pt idx="804">
                  <c:v>458.0</c:v>
                </c:pt>
                <c:pt idx="805">
                  <c:v>448.0</c:v>
                </c:pt>
                <c:pt idx="806">
                  <c:v>446.0</c:v>
                </c:pt>
                <c:pt idx="807">
                  <c:v>442.0</c:v>
                </c:pt>
                <c:pt idx="808">
                  <c:v>455.0</c:v>
                </c:pt>
                <c:pt idx="809">
                  <c:v>452.0</c:v>
                </c:pt>
                <c:pt idx="810">
                  <c:v>447.0</c:v>
                </c:pt>
                <c:pt idx="811">
                  <c:v>455.0</c:v>
                </c:pt>
                <c:pt idx="812">
                  <c:v>459.0</c:v>
                </c:pt>
                <c:pt idx="813">
                  <c:v>456.0</c:v>
                </c:pt>
                <c:pt idx="814">
                  <c:v>463.0</c:v>
                </c:pt>
                <c:pt idx="815">
                  <c:v>479.0</c:v>
                </c:pt>
                <c:pt idx="816">
                  <c:v>483.0</c:v>
                </c:pt>
                <c:pt idx="817">
                  <c:v>490.0</c:v>
                </c:pt>
                <c:pt idx="818">
                  <c:v>490.0</c:v>
                </c:pt>
                <c:pt idx="819">
                  <c:v>490.0</c:v>
                </c:pt>
                <c:pt idx="820">
                  <c:v>480.0</c:v>
                </c:pt>
                <c:pt idx="821">
                  <c:v>479.0</c:v>
                </c:pt>
                <c:pt idx="822">
                  <c:v>467.0</c:v>
                </c:pt>
                <c:pt idx="823">
                  <c:v>468.0</c:v>
                </c:pt>
                <c:pt idx="824">
                  <c:v>455.0</c:v>
                </c:pt>
                <c:pt idx="825">
                  <c:v>452.0</c:v>
                </c:pt>
                <c:pt idx="826">
                  <c:v>451.0</c:v>
                </c:pt>
                <c:pt idx="827">
                  <c:v>450.0</c:v>
                </c:pt>
                <c:pt idx="828">
                  <c:v>450.0</c:v>
                </c:pt>
                <c:pt idx="829">
                  <c:v>458.0</c:v>
                </c:pt>
                <c:pt idx="830">
                  <c:v>440.0</c:v>
                </c:pt>
                <c:pt idx="831">
                  <c:v>451.0</c:v>
                </c:pt>
                <c:pt idx="832">
                  <c:v>446.0</c:v>
                </c:pt>
                <c:pt idx="833">
                  <c:v>444.0</c:v>
                </c:pt>
                <c:pt idx="834">
                  <c:v>462.0</c:v>
                </c:pt>
                <c:pt idx="835">
                  <c:v>464.0</c:v>
                </c:pt>
                <c:pt idx="836">
                  <c:v>454.0</c:v>
                </c:pt>
                <c:pt idx="837">
                  <c:v>440.0</c:v>
                </c:pt>
                <c:pt idx="838">
                  <c:v>427.0</c:v>
                </c:pt>
                <c:pt idx="839">
                  <c:v>457.0</c:v>
                </c:pt>
                <c:pt idx="840">
                  <c:v>468.0</c:v>
                </c:pt>
                <c:pt idx="841">
                  <c:v>465.0</c:v>
                </c:pt>
                <c:pt idx="842">
                  <c:v>471.0</c:v>
                </c:pt>
                <c:pt idx="843">
                  <c:v>478.0</c:v>
                </c:pt>
                <c:pt idx="844">
                  <c:v>474.0</c:v>
                </c:pt>
                <c:pt idx="845">
                  <c:v>475.0</c:v>
                </c:pt>
                <c:pt idx="846">
                  <c:v>473.0</c:v>
                </c:pt>
                <c:pt idx="847">
                  <c:v>468.0</c:v>
                </c:pt>
                <c:pt idx="848">
                  <c:v>481.0</c:v>
                </c:pt>
                <c:pt idx="849">
                  <c:v>472.0</c:v>
                </c:pt>
                <c:pt idx="850">
                  <c:v>489.0</c:v>
                </c:pt>
                <c:pt idx="851">
                  <c:v>506.0</c:v>
                </c:pt>
                <c:pt idx="852">
                  <c:v>506.0</c:v>
                </c:pt>
                <c:pt idx="853">
                  <c:v>514.0</c:v>
                </c:pt>
                <c:pt idx="854">
                  <c:v>533.0</c:v>
                </c:pt>
                <c:pt idx="855">
                  <c:v>542.0</c:v>
                </c:pt>
                <c:pt idx="856">
                  <c:v>540.0</c:v>
                </c:pt>
                <c:pt idx="857">
                  <c:v>527.0</c:v>
                </c:pt>
                <c:pt idx="858">
                  <c:v>502.0</c:v>
                </c:pt>
                <c:pt idx="859">
                  <c:v>505.0</c:v>
                </c:pt>
                <c:pt idx="860">
                  <c:v>499.0</c:v>
                </c:pt>
                <c:pt idx="861">
                  <c:v>520.0</c:v>
                </c:pt>
                <c:pt idx="862">
                  <c:v>514.0</c:v>
                </c:pt>
                <c:pt idx="863">
                  <c:v>515.0</c:v>
                </c:pt>
                <c:pt idx="864">
                  <c:v>480.0</c:v>
                </c:pt>
                <c:pt idx="865">
                  <c:v>468.0</c:v>
                </c:pt>
                <c:pt idx="866">
                  <c:v>473.0</c:v>
                </c:pt>
                <c:pt idx="867">
                  <c:v>454.0</c:v>
                </c:pt>
                <c:pt idx="868">
                  <c:v>454.0</c:v>
                </c:pt>
                <c:pt idx="869">
                  <c:v>460.0</c:v>
                </c:pt>
                <c:pt idx="870">
                  <c:v>453.0</c:v>
                </c:pt>
                <c:pt idx="871">
                  <c:v>457.0</c:v>
                </c:pt>
                <c:pt idx="872">
                  <c:v>452.0</c:v>
                </c:pt>
                <c:pt idx="873">
                  <c:v>438.0</c:v>
                </c:pt>
                <c:pt idx="874">
                  <c:v>432.0</c:v>
                </c:pt>
                <c:pt idx="875">
                  <c:v>441.0</c:v>
                </c:pt>
                <c:pt idx="876">
                  <c:v>437.0</c:v>
                </c:pt>
                <c:pt idx="877">
                  <c:v>437.0</c:v>
                </c:pt>
                <c:pt idx="878">
                  <c:v>425.0</c:v>
                </c:pt>
                <c:pt idx="879">
                  <c:v>414.0</c:v>
                </c:pt>
                <c:pt idx="880">
                  <c:v>427.0</c:v>
                </c:pt>
                <c:pt idx="881">
                  <c:v>424.0</c:v>
                </c:pt>
                <c:pt idx="882">
                  <c:v>435.0</c:v>
                </c:pt>
                <c:pt idx="883">
                  <c:v>430.0</c:v>
                </c:pt>
                <c:pt idx="884">
                  <c:v>426.0</c:v>
                </c:pt>
                <c:pt idx="885">
                  <c:v>438.0</c:v>
                </c:pt>
                <c:pt idx="886">
                  <c:v>436.0</c:v>
                </c:pt>
                <c:pt idx="887">
                  <c:v>435.0</c:v>
                </c:pt>
                <c:pt idx="888">
                  <c:v>436.0</c:v>
                </c:pt>
                <c:pt idx="889">
                  <c:v>423.0</c:v>
                </c:pt>
                <c:pt idx="890">
                  <c:v>426.0</c:v>
                </c:pt>
                <c:pt idx="891">
                  <c:v>420.0</c:v>
                </c:pt>
                <c:pt idx="892">
                  <c:v>434.0</c:v>
                </c:pt>
                <c:pt idx="893">
                  <c:v>437.0</c:v>
                </c:pt>
                <c:pt idx="894">
                  <c:v>439.0</c:v>
                </c:pt>
                <c:pt idx="895">
                  <c:v>432.0</c:v>
                </c:pt>
                <c:pt idx="896">
                  <c:v>427.0</c:v>
                </c:pt>
                <c:pt idx="897">
                  <c:v>384.0</c:v>
                </c:pt>
                <c:pt idx="898">
                  <c:v>385.0</c:v>
                </c:pt>
                <c:pt idx="899">
                  <c:v>363.0</c:v>
                </c:pt>
                <c:pt idx="900">
                  <c:v>360.0</c:v>
                </c:pt>
                <c:pt idx="901">
                  <c:v>354.0</c:v>
                </c:pt>
                <c:pt idx="902">
                  <c:v>361.0</c:v>
                </c:pt>
                <c:pt idx="903">
                  <c:v>358.0</c:v>
                </c:pt>
                <c:pt idx="904">
                  <c:v>361.0</c:v>
                </c:pt>
                <c:pt idx="905">
                  <c:v>365.0</c:v>
                </c:pt>
                <c:pt idx="906">
                  <c:v>364.0</c:v>
                </c:pt>
                <c:pt idx="907">
                  <c:v>367.0</c:v>
                </c:pt>
                <c:pt idx="908">
                  <c:v>364.0</c:v>
                </c:pt>
                <c:pt idx="909">
                  <c:v>374.0</c:v>
                </c:pt>
                <c:pt idx="910">
                  <c:v>379.0</c:v>
                </c:pt>
                <c:pt idx="911">
                  <c:v>379.0</c:v>
                </c:pt>
                <c:pt idx="912">
                  <c:v>380.0</c:v>
                </c:pt>
                <c:pt idx="913">
                  <c:v>377.0</c:v>
                </c:pt>
                <c:pt idx="914">
                  <c:v>382.0</c:v>
                </c:pt>
                <c:pt idx="915">
                  <c:v>381.0</c:v>
                </c:pt>
                <c:pt idx="916">
                  <c:v>377.0</c:v>
                </c:pt>
                <c:pt idx="917">
                  <c:v>364.0</c:v>
                </c:pt>
                <c:pt idx="918">
                  <c:v>352.0</c:v>
                </c:pt>
                <c:pt idx="919">
                  <c:v>361.0</c:v>
                </c:pt>
                <c:pt idx="920">
                  <c:v>357.0</c:v>
                </c:pt>
                <c:pt idx="921">
                  <c:v>349.0</c:v>
                </c:pt>
                <c:pt idx="922">
                  <c:v>349.0</c:v>
                </c:pt>
                <c:pt idx="923">
                  <c:v>355.0</c:v>
                </c:pt>
                <c:pt idx="924">
                  <c:v>366.0</c:v>
                </c:pt>
                <c:pt idx="925">
                  <c:v>375.0</c:v>
                </c:pt>
                <c:pt idx="926">
                  <c:v>385.0</c:v>
                </c:pt>
                <c:pt idx="927">
                  <c:v>398.0</c:v>
                </c:pt>
                <c:pt idx="928">
                  <c:v>395.0</c:v>
                </c:pt>
                <c:pt idx="929">
                  <c:v>386.0</c:v>
                </c:pt>
                <c:pt idx="930">
                  <c:v>392.0</c:v>
                </c:pt>
                <c:pt idx="931">
                  <c:v>397.0</c:v>
                </c:pt>
                <c:pt idx="932">
                  <c:v>401.0</c:v>
                </c:pt>
                <c:pt idx="933">
                  <c:v>401.0</c:v>
                </c:pt>
                <c:pt idx="934">
                  <c:v>393.0</c:v>
                </c:pt>
                <c:pt idx="935">
                  <c:v>378.0</c:v>
                </c:pt>
                <c:pt idx="936">
                  <c:v>390.0</c:v>
                </c:pt>
                <c:pt idx="937">
                  <c:v>390.0</c:v>
                </c:pt>
                <c:pt idx="938">
                  <c:v>387.0</c:v>
                </c:pt>
                <c:pt idx="939">
                  <c:v>394.0</c:v>
                </c:pt>
                <c:pt idx="940">
                  <c:v>388.0</c:v>
                </c:pt>
                <c:pt idx="941">
                  <c:v>392.0</c:v>
                </c:pt>
                <c:pt idx="942">
                  <c:v>390.0</c:v>
                </c:pt>
                <c:pt idx="943">
                  <c:v>389.0</c:v>
                </c:pt>
                <c:pt idx="944">
                  <c:v>394.0</c:v>
                </c:pt>
                <c:pt idx="945">
                  <c:v>387.0</c:v>
                </c:pt>
                <c:pt idx="946">
                  <c:v>391.0</c:v>
                </c:pt>
                <c:pt idx="947">
                  <c:v>391.0</c:v>
                </c:pt>
                <c:pt idx="948">
                  <c:v>391.0</c:v>
                </c:pt>
                <c:pt idx="949">
                  <c:v>380.0</c:v>
                </c:pt>
                <c:pt idx="950">
                  <c:v>379.0</c:v>
                </c:pt>
                <c:pt idx="951">
                  <c:v>375.0</c:v>
                </c:pt>
                <c:pt idx="952">
                  <c:v>372.0</c:v>
                </c:pt>
                <c:pt idx="953">
                  <c:v>370.0</c:v>
                </c:pt>
                <c:pt idx="954">
                  <c:v>372.0</c:v>
                </c:pt>
                <c:pt idx="955">
                  <c:v>379.0</c:v>
                </c:pt>
                <c:pt idx="956">
                  <c:v>376.0</c:v>
                </c:pt>
                <c:pt idx="957">
                  <c:v>375.0</c:v>
                </c:pt>
                <c:pt idx="958">
                  <c:v>374.0</c:v>
                </c:pt>
                <c:pt idx="959">
                  <c:v>382.0</c:v>
                </c:pt>
                <c:pt idx="960">
                  <c:v>377.0</c:v>
                </c:pt>
                <c:pt idx="961">
                  <c:v>382.0</c:v>
                </c:pt>
                <c:pt idx="962">
                  <c:v>381.0</c:v>
                </c:pt>
                <c:pt idx="963">
                  <c:v>383.0</c:v>
                </c:pt>
                <c:pt idx="964">
                  <c:v>379.0</c:v>
                </c:pt>
                <c:pt idx="965">
                  <c:v>377.0</c:v>
                </c:pt>
                <c:pt idx="966">
                  <c:v>373.0</c:v>
                </c:pt>
                <c:pt idx="967">
                  <c:v>377.0</c:v>
                </c:pt>
                <c:pt idx="968">
                  <c:v>382.0</c:v>
                </c:pt>
                <c:pt idx="969">
                  <c:v>382.0</c:v>
                </c:pt>
                <c:pt idx="970">
                  <c:v>382.0</c:v>
                </c:pt>
                <c:pt idx="971">
                  <c:v>379.0</c:v>
                </c:pt>
                <c:pt idx="972">
                  <c:v>374.0</c:v>
                </c:pt>
                <c:pt idx="973">
                  <c:v>374.0</c:v>
                </c:pt>
                <c:pt idx="974">
                  <c:v>374.0</c:v>
                </c:pt>
                <c:pt idx="975">
                  <c:v>380.0</c:v>
                </c:pt>
                <c:pt idx="976">
                  <c:v>378.0</c:v>
                </c:pt>
                <c:pt idx="977">
                  <c:v>371.0</c:v>
                </c:pt>
                <c:pt idx="978">
                  <c:v>367.0</c:v>
                </c:pt>
                <c:pt idx="979">
                  <c:v>366.0</c:v>
                </c:pt>
                <c:pt idx="980">
                  <c:v>364.0</c:v>
                </c:pt>
                <c:pt idx="981">
                  <c:v>356.0</c:v>
                </c:pt>
                <c:pt idx="982">
                  <c:v>355.0</c:v>
                </c:pt>
                <c:pt idx="983">
                  <c:v>359.0</c:v>
                </c:pt>
                <c:pt idx="984">
                  <c:v>360.0</c:v>
                </c:pt>
                <c:pt idx="985">
                  <c:v>367.0</c:v>
                </c:pt>
                <c:pt idx="986">
                  <c:v>369.0</c:v>
                </c:pt>
                <c:pt idx="987">
                  <c:v>368.0</c:v>
                </c:pt>
                <c:pt idx="988">
                  <c:v>373.0</c:v>
                </c:pt>
                <c:pt idx="989">
                  <c:v>357.0</c:v>
                </c:pt>
                <c:pt idx="990">
                  <c:v>359.0</c:v>
                </c:pt>
                <c:pt idx="991">
                  <c:v>357.0</c:v>
                </c:pt>
                <c:pt idx="992">
                  <c:v>358.0</c:v>
                </c:pt>
                <c:pt idx="993">
                  <c:v>363.0</c:v>
                </c:pt>
                <c:pt idx="994">
                  <c:v>369.0</c:v>
                </c:pt>
                <c:pt idx="995">
                  <c:v>374.0</c:v>
                </c:pt>
                <c:pt idx="996">
                  <c:v>371.0</c:v>
                </c:pt>
                <c:pt idx="997">
                  <c:v>378.0</c:v>
                </c:pt>
                <c:pt idx="998">
                  <c:v>382.0</c:v>
                </c:pt>
                <c:pt idx="999">
                  <c:v>386.0</c:v>
                </c:pt>
                <c:pt idx="1000">
                  <c:v>374.0</c:v>
                </c:pt>
                <c:pt idx="1001">
                  <c:v>367.0</c:v>
                </c:pt>
                <c:pt idx="1002">
                  <c:v>362.0</c:v>
                </c:pt>
                <c:pt idx="1003">
                  <c:v>365.0</c:v>
                </c:pt>
                <c:pt idx="1004">
                  <c:v>351.0</c:v>
                </c:pt>
                <c:pt idx="1005">
                  <c:v>345.0</c:v>
                </c:pt>
                <c:pt idx="1006">
                  <c:v>353.0</c:v>
                </c:pt>
                <c:pt idx="1007">
                  <c:v>354.0</c:v>
                </c:pt>
                <c:pt idx="1008">
                  <c:v>350.0</c:v>
                </c:pt>
                <c:pt idx="1009">
                  <c:v>363.0</c:v>
                </c:pt>
                <c:pt idx="1010">
                  <c:v>370.0</c:v>
                </c:pt>
                <c:pt idx="1011">
                  <c:v>371.0</c:v>
                </c:pt>
                <c:pt idx="1012">
                  <c:v>364.0</c:v>
                </c:pt>
                <c:pt idx="1013">
                  <c:v>367.0</c:v>
                </c:pt>
                <c:pt idx="1014">
                  <c:v>363.0</c:v>
                </c:pt>
                <c:pt idx="1015">
                  <c:v>362.0</c:v>
                </c:pt>
                <c:pt idx="1016">
                  <c:v>349.0</c:v>
                </c:pt>
                <c:pt idx="1017">
                  <c:v>349.0</c:v>
                </c:pt>
                <c:pt idx="1018">
                  <c:v>349.0</c:v>
                </c:pt>
                <c:pt idx="1019">
                  <c:v>350.0</c:v>
                </c:pt>
                <c:pt idx="1020">
                  <c:v>358.0</c:v>
                </c:pt>
                <c:pt idx="1021">
                  <c:v>354.0</c:v>
                </c:pt>
                <c:pt idx="1022">
                  <c:v>345.0</c:v>
                </c:pt>
                <c:pt idx="1023">
                  <c:v>340.0</c:v>
                </c:pt>
                <c:pt idx="1024">
                  <c:v>339.0</c:v>
                </c:pt>
                <c:pt idx="1025">
                  <c:v>329.0</c:v>
                </c:pt>
                <c:pt idx="1026">
                  <c:v>331.0</c:v>
                </c:pt>
                <c:pt idx="1027">
                  <c:v>328.0</c:v>
                </c:pt>
                <c:pt idx="1028">
                  <c:v>334.0</c:v>
                </c:pt>
                <c:pt idx="1029">
                  <c:v>334.0</c:v>
                </c:pt>
                <c:pt idx="1030">
                  <c:v>341.0</c:v>
                </c:pt>
                <c:pt idx="1031">
                  <c:v>355.0</c:v>
                </c:pt>
                <c:pt idx="1032">
                  <c:v>361.0</c:v>
                </c:pt>
                <c:pt idx="1033">
                  <c:v>345.0</c:v>
                </c:pt>
                <c:pt idx="1034">
                  <c:v>338.0</c:v>
                </c:pt>
                <c:pt idx="1035">
                  <c:v>347.0</c:v>
                </c:pt>
                <c:pt idx="1036">
                  <c:v>338.0</c:v>
                </c:pt>
                <c:pt idx="1037">
                  <c:v>341.0</c:v>
                </c:pt>
                <c:pt idx="1038">
                  <c:v>341.0</c:v>
                </c:pt>
                <c:pt idx="1039">
                  <c:v>346.0</c:v>
                </c:pt>
                <c:pt idx="1040">
                  <c:v>337.0</c:v>
                </c:pt>
                <c:pt idx="1041">
                  <c:v>340.0</c:v>
                </c:pt>
                <c:pt idx="1042">
                  <c:v>340.0</c:v>
                </c:pt>
                <c:pt idx="1043">
                  <c:v>339.0</c:v>
                </c:pt>
                <c:pt idx="1044">
                  <c:v>337.0</c:v>
                </c:pt>
                <c:pt idx="1045">
                  <c:v>341.0</c:v>
                </c:pt>
                <c:pt idx="1046">
                  <c:v>348.0</c:v>
                </c:pt>
                <c:pt idx="1047">
                  <c:v>344.0</c:v>
                </c:pt>
                <c:pt idx="1048">
                  <c:v>336.0</c:v>
                </c:pt>
                <c:pt idx="1049">
                  <c:v>332.0</c:v>
                </c:pt>
                <c:pt idx="1050">
                  <c:v>336.0</c:v>
                </c:pt>
                <c:pt idx="1051">
                  <c:v>348.0</c:v>
                </c:pt>
                <c:pt idx="1052">
                  <c:v>357.0</c:v>
                </c:pt>
                <c:pt idx="1053">
                  <c:v>349.0</c:v>
                </c:pt>
                <c:pt idx="1054">
                  <c:v>354.0</c:v>
                </c:pt>
                <c:pt idx="1055">
                  <c:v>347.0</c:v>
                </c:pt>
                <c:pt idx="1056">
                  <c:v>348.0</c:v>
                </c:pt>
                <c:pt idx="1057">
                  <c:v>350.0</c:v>
                </c:pt>
                <c:pt idx="1058">
                  <c:v>350.0</c:v>
                </c:pt>
                <c:pt idx="1059">
                  <c:v>352.0</c:v>
                </c:pt>
                <c:pt idx="1060">
                  <c:v>358.0</c:v>
                </c:pt>
                <c:pt idx="1061">
                  <c:v>357.0</c:v>
                </c:pt>
                <c:pt idx="1062">
                  <c:v>362.0</c:v>
                </c:pt>
                <c:pt idx="1063">
                  <c:v>351.0</c:v>
                </c:pt>
                <c:pt idx="1064">
                  <c:v>343.0</c:v>
                </c:pt>
                <c:pt idx="1065">
                  <c:v>333.0</c:v>
                </c:pt>
                <c:pt idx="1066">
                  <c:v>344.0</c:v>
                </c:pt>
                <c:pt idx="1067">
                  <c:v>341.0</c:v>
                </c:pt>
                <c:pt idx="1068">
                  <c:v>343.0</c:v>
                </c:pt>
                <c:pt idx="1069">
                  <c:v>344.0</c:v>
                </c:pt>
                <c:pt idx="1070">
                  <c:v>338.0</c:v>
                </c:pt>
                <c:pt idx="1071">
                  <c:v>355.0</c:v>
                </c:pt>
                <c:pt idx="1072">
                  <c:v>352.0</c:v>
                </c:pt>
                <c:pt idx="1073">
                  <c:v>360.0</c:v>
                </c:pt>
                <c:pt idx="1074">
                  <c:v>368.0</c:v>
                </c:pt>
                <c:pt idx="1075">
                  <c:v>388.0</c:v>
                </c:pt>
                <c:pt idx="1076">
                  <c:v>368.0</c:v>
                </c:pt>
                <c:pt idx="1077">
                  <c:v>349.0</c:v>
                </c:pt>
                <c:pt idx="1078">
                  <c:v>349.0</c:v>
                </c:pt>
                <c:pt idx="1079">
                  <c:v>349.0</c:v>
                </c:pt>
                <c:pt idx="1080">
                  <c:v>364.0</c:v>
                </c:pt>
                <c:pt idx="1081">
                  <c:v>356.0</c:v>
                </c:pt>
                <c:pt idx="1082">
                  <c:v>349.0</c:v>
                </c:pt>
                <c:pt idx="1083">
                  <c:v>347.0</c:v>
                </c:pt>
                <c:pt idx="1084">
                  <c:v>350.0</c:v>
                </c:pt>
                <c:pt idx="1085">
                  <c:v>359.0</c:v>
                </c:pt>
                <c:pt idx="1086">
                  <c:v>338.0</c:v>
                </c:pt>
                <c:pt idx="1087">
                  <c:v>341.0</c:v>
                </c:pt>
                <c:pt idx="1088">
                  <c:v>338.0</c:v>
                </c:pt>
                <c:pt idx="1089">
                  <c:v>338.0</c:v>
                </c:pt>
                <c:pt idx="1090">
                  <c:v>333.0</c:v>
                </c:pt>
                <c:pt idx="1091">
                  <c:v>336.0</c:v>
                </c:pt>
                <c:pt idx="1092">
                  <c:v>328.0</c:v>
                </c:pt>
                <c:pt idx="1093">
                  <c:v>331.0</c:v>
                </c:pt>
                <c:pt idx="1094">
                  <c:v>331.0</c:v>
                </c:pt>
                <c:pt idx="1095">
                  <c:v>335.0</c:v>
                </c:pt>
                <c:pt idx="1096">
                  <c:v>333.0</c:v>
                </c:pt>
                <c:pt idx="1097">
                  <c:v>337.0</c:v>
                </c:pt>
                <c:pt idx="1098">
                  <c:v>324.0</c:v>
                </c:pt>
                <c:pt idx="1099">
                  <c:v>323.0</c:v>
                </c:pt>
                <c:pt idx="1100">
                  <c:v>330.0</c:v>
                </c:pt>
                <c:pt idx="1101">
                  <c:v>336.0</c:v>
                </c:pt>
                <c:pt idx="1102">
                  <c:v>343.0</c:v>
                </c:pt>
                <c:pt idx="1103">
                  <c:v>350.0</c:v>
                </c:pt>
                <c:pt idx="1104">
                  <c:v>352.0</c:v>
                </c:pt>
                <c:pt idx="1105">
                  <c:v>353.0</c:v>
                </c:pt>
                <c:pt idx="1106">
                  <c:v>344.0</c:v>
                </c:pt>
                <c:pt idx="1107">
                  <c:v>335.0</c:v>
                </c:pt>
                <c:pt idx="1108">
                  <c:v>335.0</c:v>
                </c:pt>
                <c:pt idx="1109">
                  <c:v>336.0</c:v>
                </c:pt>
                <c:pt idx="1110">
                  <c:v>344.0</c:v>
                </c:pt>
                <c:pt idx="1111">
                  <c:v>357.0</c:v>
                </c:pt>
                <c:pt idx="1112">
                  <c:v>357.0</c:v>
                </c:pt>
                <c:pt idx="1113">
                  <c:v>361.0</c:v>
                </c:pt>
                <c:pt idx="1114">
                  <c:v>363.0</c:v>
                </c:pt>
                <c:pt idx="1115">
                  <c:v>361.0</c:v>
                </c:pt>
                <c:pt idx="1116">
                  <c:v>363.0</c:v>
                </c:pt>
                <c:pt idx="1117">
                  <c:v>360.0</c:v>
                </c:pt>
                <c:pt idx="1118">
                  <c:v>363.0</c:v>
                </c:pt>
                <c:pt idx="1119">
                  <c:v>363.0</c:v>
                </c:pt>
                <c:pt idx="1120">
                  <c:v>372.0</c:v>
                </c:pt>
                <c:pt idx="1121">
                  <c:v>369.0</c:v>
                </c:pt>
                <c:pt idx="1122">
                  <c:v>368.0</c:v>
                </c:pt>
                <c:pt idx="1123">
                  <c:v>378.0</c:v>
                </c:pt>
                <c:pt idx="1124">
                  <c:v>376.0</c:v>
                </c:pt>
                <c:pt idx="1125">
                  <c:v>378.0</c:v>
                </c:pt>
                <c:pt idx="1126">
                  <c:v>368.0</c:v>
                </c:pt>
                <c:pt idx="1127">
                  <c:v>365.0</c:v>
                </c:pt>
                <c:pt idx="1128">
                  <c:v>360.0</c:v>
                </c:pt>
                <c:pt idx="1129">
                  <c:v>368.0</c:v>
                </c:pt>
                <c:pt idx="1130">
                  <c:v>379.0</c:v>
                </c:pt>
                <c:pt idx="1131">
                  <c:v>376.0</c:v>
                </c:pt>
                <c:pt idx="1132">
                  <c:v>374.0</c:v>
                </c:pt>
                <c:pt idx="1133">
                  <c:v>379.0</c:v>
                </c:pt>
                <c:pt idx="1134">
                  <c:v>387.0</c:v>
                </c:pt>
                <c:pt idx="1135">
                  <c:v>383.0</c:v>
                </c:pt>
                <c:pt idx="1136">
                  <c:v>368.0</c:v>
                </c:pt>
                <c:pt idx="1137">
                  <c:v>368.0</c:v>
                </c:pt>
                <c:pt idx="1138">
                  <c:v>374.0</c:v>
                </c:pt>
                <c:pt idx="1139">
                  <c:v>376.0</c:v>
                </c:pt>
                <c:pt idx="1140">
                  <c:v>389.0</c:v>
                </c:pt>
                <c:pt idx="1141">
                  <c:v>388.0</c:v>
                </c:pt>
                <c:pt idx="1142">
                  <c:v>374.0</c:v>
                </c:pt>
                <c:pt idx="1143">
                  <c:v>382.0</c:v>
                </c:pt>
                <c:pt idx="1144">
                  <c:v>372.0</c:v>
                </c:pt>
                <c:pt idx="1145">
                  <c:v>371.0</c:v>
                </c:pt>
                <c:pt idx="1146">
                  <c:v>354.0</c:v>
                </c:pt>
                <c:pt idx="1147">
                  <c:v>358.0</c:v>
                </c:pt>
                <c:pt idx="1148">
                  <c:v>355.0</c:v>
                </c:pt>
                <c:pt idx="1149">
                  <c:v>348.0</c:v>
                </c:pt>
                <c:pt idx="1150">
                  <c:v>355.0</c:v>
                </c:pt>
                <c:pt idx="1151">
                  <c:v>372.0</c:v>
                </c:pt>
                <c:pt idx="1152">
                  <c:v>362.0</c:v>
                </c:pt>
                <c:pt idx="1153">
                  <c:v>356.0</c:v>
                </c:pt>
                <c:pt idx="1154">
                  <c:v>355.0</c:v>
                </c:pt>
                <c:pt idx="1155">
                  <c:v>351.0</c:v>
                </c:pt>
                <c:pt idx="1156">
                  <c:v>346.0</c:v>
                </c:pt>
                <c:pt idx="1157">
                  <c:v>357.0</c:v>
                </c:pt>
                <c:pt idx="1158">
                  <c:v>351.0</c:v>
                </c:pt>
                <c:pt idx="1159">
                  <c:v>347.0</c:v>
                </c:pt>
                <c:pt idx="1160">
                  <c:v>356.0</c:v>
                </c:pt>
                <c:pt idx="1161">
                  <c:v>356.0</c:v>
                </c:pt>
                <c:pt idx="1162">
                  <c:v>370.0</c:v>
                </c:pt>
                <c:pt idx="1163">
                  <c:v>362.0</c:v>
                </c:pt>
                <c:pt idx="1164">
                  <c:v>365.0</c:v>
                </c:pt>
                <c:pt idx="1165">
                  <c:v>360.0</c:v>
                </c:pt>
                <c:pt idx="1166">
                  <c:v>365.0</c:v>
                </c:pt>
                <c:pt idx="1167">
                  <c:v>373.0</c:v>
                </c:pt>
                <c:pt idx="1168">
                  <c:v>380.0</c:v>
                </c:pt>
                <c:pt idx="1169">
                  <c:v>391.0</c:v>
                </c:pt>
                <c:pt idx="1170">
                  <c:v>386.0</c:v>
                </c:pt>
                <c:pt idx="1171">
                  <c:v>389.0</c:v>
                </c:pt>
                <c:pt idx="1172">
                  <c:v>395.0</c:v>
                </c:pt>
                <c:pt idx="1173">
                  <c:v>395.0</c:v>
                </c:pt>
                <c:pt idx="1174">
                  <c:v>390.0</c:v>
                </c:pt>
                <c:pt idx="1175">
                  <c:v>382.0</c:v>
                </c:pt>
                <c:pt idx="1176">
                  <c:v>390.0</c:v>
                </c:pt>
                <c:pt idx="1177">
                  <c:v>392.0</c:v>
                </c:pt>
                <c:pt idx="1178">
                  <c:v>399.0</c:v>
                </c:pt>
                <c:pt idx="1179">
                  <c:v>407.0</c:v>
                </c:pt>
                <c:pt idx="1180">
                  <c:v>416.0</c:v>
                </c:pt>
                <c:pt idx="1181">
                  <c:v>416.0</c:v>
                </c:pt>
                <c:pt idx="1182">
                  <c:v>416.0</c:v>
                </c:pt>
                <c:pt idx="1183">
                  <c:v>421.0</c:v>
                </c:pt>
                <c:pt idx="1184">
                  <c:v>415.0</c:v>
                </c:pt>
                <c:pt idx="1185">
                  <c:v>409.0</c:v>
                </c:pt>
                <c:pt idx="1186">
                  <c:v>399.0</c:v>
                </c:pt>
                <c:pt idx="1187">
                  <c:v>397.0</c:v>
                </c:pt>
                <c:pt idx="1188">
                  <c:v>395.0</c:v>
                </c:pt>
                <c:pt idx="1189">
                  <c:v>396.0</c:v>
                </c:pt>
                <c:pt idx="1190">
                  <c:v>390.0</c:v>
                </c:pt>
                <c:pt idx="1191">
                  <c:v>380.0</c:v>
                </c:pt>
                <c:pt idx="1192">
                  <c:v>382.0</c:v>
                </c:pt>
                <c:pt idx="1193">
                  <c:v>392.0</c:v>
                </c:pt>
                <c:pt idx="1194">
                  <c:v>391.0</c:v>
                </c:pt>
                <c:pt idx="1195">
                  <c:v>393.0</c:v>
                </c:pt>
                <c:pt idx="1196">
                  <c:v>401.0</c:v>
                </c:pt>
                <c:pt idx="1197">
                  <c:v>409.0</c:v>
                </c:pt>
                <c:pt idx="1198">
                  <c:v>402.0</c:v>
                </c:pt>
                <c:pt idx="1199">
                  <c:v>420.0</c:v>
                </c:pt>
                <c:pt idx="1200">
                  <c:v>427.0</c:v>
                </c:pt>
                <c:pt idx="1201">
                  <c:v>416.0</c:v>
                </c:pt>
                <c:pt idx="1202">
                  <c:v>413.0</c:v>
                </c:pt>
                <c:pt idx="1203">
                  <c:v>389.0</c:v>
                </c:pt>
                <c:pt idx="1204">
                  <c:v>396.0</c:v>
                </c:pt>
                <c:pt idx="1205">
                  <c:v>405.0</c:v>
                </c:pt>
                <c:pt idx="1206">
                  <c:v>407.0</c:v>
                </c:pt>
                <c:pt idx="1207">
                  <c:v>407.0</c:v>
                </c:pt>
                <c:pt idx="1208">
                  <c:v>401.0</c:v>
                </c:pt>
                <c:pt idx="1209">
                  <c:v>417.0</c:v>
                </c:pt>
                <c:pt idx="1210">
                  <c:v>428.0</c:v>
                </c:pt>
                <c:pt idx="1211">
                  <c:v>413.0</c:v>
                </c:pt>
                <c:pt idx="1212">
                  <c:v>417.0</c:v>
                </c:pt>
                <c:pt idx="1213">
                  <c:v>417.0</c:v>
                </c:pt>
                <c:pt idx="1214">
                  <c:v>395.0</c:v>
                </c:pt>
                <c:pt idx="1215">
                  <c:v>385.0</c:v>
                </c:pt>
                <c:pt idx="1216">
                  <c:v>366.0</c:v>
                </c:pt>
                <c:pt idx="1217">
                  <c:v>365.0</c:v>
                </c:pt>
                <c:pt idx="1218">
                  <c:v>346.0</c:v>
                </c:pt>
                <c:pt idx="1219">
                  <c:v>350.0</c:v>
                </c:pt>
                <c:pt idx="1220">
                  <c:v>360.0</c:v>
                </c:pt>
                <c:pt idx="1221">
                  <c:v>364.0</c:v>
                </c:pt>
                <c:pt idx="1222">
                  <c:v>393.0</c:v>
                </c:pt>
                <c:pt idx="1223">
                  <c:v>397.0</c:v>
                </c:pt>
                <c:pt idx="1224">
                  <c:v>360.0</c:v>
                </c:pt>
                <c:pt idx="1225">
                  <c:v>345.0</c:v>
                </c:pt>
                <c:pt idx="1226">
                  <c:v>324.0</c:v>
                </c:pt>
                <c:pt idx="1227">
                  <c:v>329.0</c:v>
                </c:pt>
                <c:pt idx="1228">
                  <c:v>325.0</c:v>
                </c:pt>
                <c:pt idx="1229">
                  <c:v>317.0</c:v>
                </c:pt>
                <c:pt idx="1230">
                  <c:v>323.0</c:v>
                </c:pt>
                <c:pt idx="1231">
                  <c:v>304.0</c:v>
                </c:pt>
                <c:pt idx="1232">
                  <c:v>305.0</c:v>
                </c:pt>
                <c:pt idx="1233">
                  <c:v>308.0</c:v>
                </c:pt>
                <c:pt idx="1234">
                  <c:v>307.0</c:v>
                </c:pt>
                <c:pt idx="1235">
                  <c:v>301.0</c:v>
                </c:pt>
                <c:pt idx="1236">
                  <c:v>305.0</c:v>
                </c:pt>
                <c:pt idx="1237">
                  <c:v>308.0</c:v>
                </c:pt>
                <c:pt idx="1238">
                  <c:v>296.0</c:v>
                </c:pt>
                <c:pt idx="1239">
                  <c:v>302.0</c:v>
                </c:pt>
                <c:pt idx="1240">
                  <c:v>313.0</c:v>
                </c:pt>
                <c:pt idx="1241">
                  <c:v>313.0</c:v>
                </c:pt>
                <c:pt idx="1242">
                  <c:v>310.0</c:v>
                </c:pt>
                <c:pt idx="1243">
                  <c:v>311.0</c:v>
                </c:pt>
                <c:pt idx="1244">
                  <c:v>313.0</c:v>
                </c:pt>
                <c:pt idx="1245">
                  <c:v>302.0</c:v>
                </c:pt>
                <c:pt idx="1246">
                  <c:v>298.0</c:v>
                </c:pt>
                <c:pt idx="1247">
                  <c:v>315.0</c:v>
                </c:pt>
                <c:pt idx="1248">
                  <c:v>317.0</c:v>
                </c:pt>
                <c:pt idx="1249">
                  <c:v>316.0</c:v>
                </c:pt>
                <c:pt idx="1250">
                  <c:v>318.0</c:v>
                </c:pt>
                <c:pt idx="1251">
                  <c:v>319.0</c:v>
                </c:pt>
                <c:pt idx="1252">
                  <c:v>314.0</c:v>
                </c:pt>
                <c:pt idx="1253">
                  <c:v>318.0</c:v>
                </c:pt>
                <c:pt idx="1254">
                  <c:v>328.0</c:v>
                </c:pt>
                <c:pt idx="1255">
                  <c:v>330.0</c:v>
                </c:pt>
                <c:pt idx="1256">
                  <c:v>326.0</c:v>
                </c:pt>
                <c:pt idx="1257">
                  <c:v>327.0</c:v>
                </c:pt>
                <c:pt idx="1258">
                  <c:v>328.0</c:v>
                </c:pt>
                <c:pt idx="1259">
                  <c:v>330.0</c:v>
                </c:pt>
                <c:pt idx="1260">
                  <c:v>328.0</c:v>
                </c:pt>
                <c:pt idx="1261">
                  <c:v>328.0</c:v>
                </c:pt>
                <c:pt idx="1262">
                  <c:v>326.0</c:v>
                </c:pt>
                <c:pt idx="1263">
                  <c:v>327.0</c:v>
                </c:pt>
                <c:pt idx="1264">
                  <c:v>331.0</c:v>
                </c:pt>
                <c:pt idx="1265">
                  <c:v>335.0</c:v>
                </c:pt>
                <c:pt idx="1266">
                  <c:v>342.0</c:v>
                </c:pt>
                <c:pt idx="1267">
                  <c:v>355.0</c:v>
                </c:pt>
                <c:pt idx="1268">
                  <c:v>357.0</c:v>
                </c:pt>
                <c:pt idx="1269">
                  <c:v>353.0</c:v>
                </c:pt>
                <c:pt idx="1270">
                  <c:v>354.0</c:v>
                </c:pt>
                <c:pt idx="1271">
                  <c:v>366.0</c:v>
                </c:pt>
                <c:pt idx="1272">
                  <c:v>370.0</c:v>
                </c:pt>
                <c:pt idx="1273">
                  <c:v>373.0</c:v>
                </c:pt>
                <c:pt idx="1274">
                  <c:v>379.0</c:v>
                </c:pt>
                <c:pt idx="1275">
                  <c:v>364.0</c:v>
                </c:pt>
                <c:pt idx="1276">
                  <c:v>366.0</c:v>
                </c:pt>
                <c:pt idx="1277">
                  <c:v>366.0</c:v>
                </c:pt>
                <c:pt idx="1278">
                  <c:v>369.0</c:v>
                </c:pt>
                <c:pt idx="1279">
                  <c:v>376.0</c:v>
                </c:pt>
                <c:pt idx="1280">
                  <c:v>376.0</c:v>
                </c:pt>
                <c:pt idx="1281">
                  <c:v>368.0</c:v>
                </c:pt>
                <c:pt idx="1282">
                  <c:v>378.0</c:v>
                </c:pt>
                <c:pt idx="1283">
                  <c:v>387.0</c:v>
                </c:pt>
                <c:pt idx="1284">
                  <c:v>393.0</c:v>
                </c:pt>
                <c:pt idx="1285">
                  <c:v>399.0</c:v>
                </c:pt>
                <c:pt idx="1286">
                  <c:v>390.0</c:v>
                </c:pt>
                <c:pt idx="1287">
                  <c:v>373.0</c:v>
                </c:pt>
                <c:pt idx="1288">
                  <c:v>375.0</c:v>
                </c:pt>
                <c:pt idx="1289">
                  <c:v>376.0</c:v>
                </c:pt>
                <c:pt idx="1290">
                  <c:v>381.0</c:v>
                </c:pt>
                <c:pt idx="1291">
                  <c:v>378.0</c:v>
                </c:pt>
                <c:pt idx="1292">
                  <c:v>374.0</c:v>
                </c:pt>
                <c:pt idx="1293">
                  <c:v>372.0</c:v>
                </c:pt>
                <c:pt idx="1294">
                  <c:v>368.0</c:v>
                </c:pt>
                <c:pt idx="1295">
                  <c:v>375.0</c:v>
                </c:pt>
                <c:pt idx="1296">
                  <c:v>372.0</c:v>
                </c:pt>
                <c:pt idx="1297">
                  <c:v>360.0</c:v>
                </c:pt>
                <c:pt idx="1298">
                  <c:v>352.0</c:v>
                </c:pt>
                <c:pt idx="1299">
                  <c:v>348.0</c:v>
                </c:pt>
                <c:pt idx="1300">
                  <c:v>339.0</c:v>
                </c:pt>
                <c:pt idx="1301">
                  <c:v>336.0</c:v>
                </c:pt>
                <c:pt idx="1302">
                  <c:v>326.0</c:v>
                </c:pt>
                <c:pt idx="1303">
                  <c:v>341.0</c:v>
                </c:pt>
                <c:pt idx="1304">
                  <c:v>341.0</c:v>
                </c:pt>
                <c:pt idx="1305">
                  <c:v>340.0</c:v>
                </c:pt>
                <c:pt idx="1306">
                  <c:v>348.0</c:v>
                </c:pt>
                <c:pt idx="1307">
                  <c:v>346.0</c:v>
                </c:pt>
                <c:pt idx="1308">
                  <c:v>356.0</c:v>
                </c:pt>
                <c:pt idx="1309">
                  <c:v>345.0</c:v>
                </c:pt>
                <c:pt idx="1310">
                  <c:v>345.0</c:v>
                </c:pt>
                <c:pt idx="1311">
                  <c:v>342.0</c:v>
                </c:pt>
                <c:pt idx="1312">
                  <c:v>349.0</c:v>
                </c:pt>
                <c:pt idx="1313">
                  <c:v>349.0</c:v>
                </c:pt>
                <c:pt idx="1314">
                  <c:v>353.0</c:v>
                </c:pt>
                <c:pt idx="1315">
                  <c:v>352.0</c:v>
                </c:pt>
                <c:pt idx="1316">
                  <c:v>356.0</c:v>
                </c:pt>
                <c:pt idx="1317">
                  <c:v>368.0</c:v>
                </c:pt>
                <c:pt idx="1318">
                  <c:v>373.0</c:v>
                </c:pt>
                <c:pt idx="1319">
                  <c:v>357.0</c:v>
                </c:pt>
                <c:pt idx="1320">
                  <c:v>355.0</c:v>
                </c:pt>
                <c:pt idx="1321">
                  <c:v>358.0</c:v>
                </c:pt>
                <c:pt idx="1322">
                  <c:v>363.0</c:v>
                </c:pt>
                <c:pt idx="1323">
                  <c:v>370.0</c:v>
                </c:pt>
                <c:pt idx="1324">
                  <c:v>375.0</c:v>
                </c:pt>
                <c:pt idx="1325">
                  <c:v>375.0</c:v>
                </c:pt>
                <c:pt idx="1326">
                  <c:v>367.0</c:v>
                </c:pt>
                <c:pt idx="1327">
                  <c:v>368.0</c:v>
                </c:pt>
                <c:pt idx="1328">
                  <c:v>376.0</c:v>
                </c:pt>
                <c:pt idx="1329">
                  <c:v>377.0</c:v>
                </c:pt>
                <c:pt idx="1330">
                  <c:v>373.0</c:v>
                </c:pt>
                <c:pt idx="1331">
                  <c:v>383.0</c:v>
                </c:pt>
                <c:pt idx="1332">
                  <c:v>375.0</c:v>
                </c:pt>
                <c:pt idx="1333">
                  <c:v>363.0</c:v>
                </c:pt>
                <c:pt idx="1334">
                  <c:v>363.0</c:v>
                </c:pt>
                <c:pt idx="1335">
                  <c:v>360.0</c:v>
                </c:pt>
                <c:pt idx="1336">
                  <c:v>364.0</c:v>
                </c:pt>
                <c:pt idx="1337">
                  <c:v>366.0</c:v>
                </c:pt>
                <c:pt idx="1338">
                  <c:v>363.0</c:v>
                </c:pt>
                <c:pt idx="1339">
                  <c:v>370.0</c:v>
                </c:pt>
                <c:pt idx="1340">
                  <c:v>371.0</c:v>
                </c:pt>
                <c:pt idx="1341">
                  <c:v>366.0</c:v>
                </c:pt>
                <c:pt idx="1342">
                  <c:v>364.0</c:v>
                </c:pt>
                <c:pt idx="1343">
                  <c:v>361.0</c:v>
                </c:pt>
                <c:pt idx="1344">
                  <c:v>363.0</c:v>
                </c:pt>
                <c:pt idx="1345">
                  <c:v>373.0</c:v>
                </c:pt>
                <c:pt idx="1346">
                  <c:v>372.0</c:v>
                </c:pt>
                <c:pt idx="1347">
                  <c:v>370.0</c:v>
                </c:pt>
                <c:pt idx="1348">
                  <c:v>379.0</c:v>
                </c:pt>
                <c:pt idx="1349">
                  <c:v>379.0</c:v>
                </c:pt>
                <c:pt idx="1350">
                  <c:v>376.0</c:v>
                </c:pt>
                <c:pt idx="1351">
                  <c:v>377.0</c:v>
                </c:pt>
                <c:pt idx="1352">
                  <c:v>393.0</c:v>
                </c:pt>
                <c:pt idx="1353">
                  <c:v>384.0</c:v>
                </c:pt>
                <c:pt idx="1354">
                  <c:v>363.0</c:v>
                </c:pt>
                <c:pt idx="1355">
                  <c:v>362.0</c:v>
                </c:pt>
                <c:pt idx="1356">
                  <c:v>363.0</c:v>
                </c:pt>
                <c:pt idx="1357">
                  <c:v>362.0</c:v>
                </c:pt>
                <c:pt idx="1358">
                  <c:v>363.0</c:v>
                </c:pt>
                <c:pt idx="1359">
                  <c:v>359.0</c:v>
                </c:pt>
                <c:pt idx="1360">
                  <c:v>355.0</c:v>
                </c:pt>
                <c:pt idx="1361">
                  <c:v>348.0</c:v>
                </c:pt>
                <c:pt idx="1362">
                  <c:v>345.0</c:v>
                </c:pt>
                <c:pt idx="1363">
                  <c:v>353.0</c:v>
                </c:pt>
                <c:pt idx="1364">
                  <c:v>343.0</c:v>
                </c:pt>
                <c:pt idx="1365">
                  <c:v>355.0</c:v>
                </c:pt>
                <c:pt idx="1366">
                  <c:v>371.0</c:v>
                </c:pt>
                <c:pt idx="1367">
                  <c:v>362.0</c:v>
                </c:pt>
                <c:pt idx="1368">
                  <c:v>368.0</c:v>
                </c:pt>
                <c:pt idx="1369">
                  <c:v>385.0</c:v>
                </c:pt>
                <c:pt idx="1370">
                  <c:v>386.0</c:v>
                </c:pt>
                <c:pt idx="1371">
                  <c:v>372.0</c:v>
                </c:pt>
                <c:pt idx="1372">
                  <c:v>381.0</c:v>
                </c:pt>
                <c:pt idx="1373">
                  <c:v>384.0</c:v>
                </c:pt>
                <c:pt idx="1374">
                  <c:v>383.0</c:v>
                </c:pt>
                <c:pt idx="1375">
                  <c:v>374.0</c:v>
                </c:pt>
                <c:pt idx="1376">
                  <c:v>366.0</c:v>
                </c:pt>
                <c:pt idx="1377">
                  <c:v>362.0</c:v>
                </c:pt>
                <c:pt idx="1378">
                  <c:v>363.0</c:v>
                </c:pt>
                <c:pt idx="1379">
                  <c:v>360.0</c:v>
                </c:pt>
                <c:pt idx="1380">
                  <c:v>363.0</c:v>
                </c:pt>
                <c:pt idx="1381">
                  <c:v>353.0</c:v>
                </c:pt>
                <c:pt idx="1382">
                  <c:v>369.0</c:v>
                </c:pt>
                <c:pt idx="1383">
                  <c:v>382.0</c:v>
                </c:pt>
                <c:pt idx="1384">
                  <c:v>395.0</c:v>
                </c:pt>
                <c:pt idx="1385">
                  <c:v>403.0</c:v>
                </c:pt>
                <c:pt idx="1386">
                  <c:v>393.0</c:v>
                </c:pt>
                <c:pt idx="1387">
                  <c:v>395.0</c:v>
                </c:pt>
                <c:pt idx="1388">
                  <c:v>417.0</c:v>
                </c:pt>
                <c:pt idx="1389">
                  <c:v>423.0</c:v>
                </c:pt>
                <c:pt idx="1390">
                  <c:v>436.0</c:v>
                </c:pt>
                <c:pt idx="1391">
                  <c:v>432.0</c:v>
                </c:pt>
                <c:pt idx="1392">
                  <c:v>428.0</c:v>
                </c:pt>
                <c:pt idx="1393">
                  <c:v>423.0</c:v>
                </c:pt>
                <c:pt idx="1394">
                  <c:v>420.0</c:v>
                </c:pt>
                <c:pt idx="1395">
                  <c:v>422.0</c:v>
                </c:pt>
                <c:pt idx="1396">
                  <c:v>416.0</c:v>
                </c:pt>
                <c:pt idx="1397">
                  <c:v>408.0</c:v>
                </c:pt>
                <c:pt idx="1398">
                  <c:v>406.0</c:v>
                </c:pt>
                <c:pt idx="1399">
                  <c:v>422.0</c:v>
                </c:pt>
                <c:pt idx="1400">
                  <c:v>419.0</c:v>
                </c:pt>
                <c:pt idx="1401">
                  <c:v>412.0</c:v>
                </c:pt>
                <c:pt idx="1402">
                  <c:v>419.0</c:v>
                </c:pt>
                <c:pt idx="1403">
                  <c:v>413.0</c:v>
                </c:pt>
                <c:pt idx="1404">
                  <c:v>410.0</c:v>
                </c:pt>
                <c:pt idx="1405">
                  <c:v>401.0</c:v>
                </c:pt>
                <c:pt idx="1406">
                  <c:v>402.0</c:v>
                </c:pt>
                <c:pt idx="1407">
                  <c:v>387.0</c:v>
                </c:pt>
                <c:pt idx="1408">
                  <c:v>375.0</c:v>
                </c:pt>
                <c:pt idx="1409">
                  <c:v>390.0</c:v>
                </c:pt>
                <c:pt idx="1410">
                  <c:v>384.0</c:v>
                </c:pt>
                <c:pt idx="1411">
                  <c:v>395.0</c:v>
                </c:pt>
                <c:pt idx="1412">
                  <c:v>407.0</c:v>
                </c:pt>
                <c:pt idx="1413">
                  <c:v>433.0</c:v>
                </c:pt>
                <c:pt idx="1414">
                  <c:v>424.0</c:v>
                </c:pt>
                <c:pt idx="1415">
                  <c:v>426.0</c:v>
                </c:pt>
                <c:pt idx="1416">
                  <c:v>420.0</c:v>
                </c:pt>
                <c:pt idx="1417">
                  <c:v>417.0</c:v>
                </c:pt>
                <c:pt idx="1418">
                  <c:v>427.0</c:v>
                </c:pt>
                <c:pt idx="1419">
                  <c:v>422.0</c:v>
                </c:pt>
                <c:pt idx="1420">
                  <c:v>444.0</c:v>
                </c:pt>
                <c:pt idx="1421">
                  <c:v>453.0</c:v>
                </c:pt>
                <c:pt idx="1422">
                  <c:v>444.0</c:v>
                </c:pt>
                <c:pt idx="1423">
                  <c:v>441.0</c:v>
                </c:pt>
                <c:pt idx="1424">
                  <c:v>455.0</c:v>
                </c:pt>
                <c:pt idx="1425">
                  <c:v>457.0</c:v>
                </c:pt>
                <c:pt idx="1426">
                  <c:v>472.0</c:v>
                </c:pt>
                <c:pt idx="1427">
                  <c:v>485.0</c:v>
                </c:pt>
                <c:pt idx="1428">
                  <c:v>491.0</c:v>
                </c:pt>
                <c:pt idx="1429">
                  <c:v>479.0</c:v>
                </c:pt>
                <c:pt idx="1430">
                  <c:v>493.0</c:v>
                </c:pt>
                <c:pt idx="1431">
                  <c:v>474.0</c:v>
                </c:pt>
                <c:pt idx="1432">
                  <c:v>471.0</c:v>
                </c:pt>
                <c:pt idx="1433">
                  <c:v>469.0</c:v>
                </c:pt>
                <c:pt idx="1434">
                  <c:v>469.0</c:v>
                </c:pt>
                <c:pt idx="1435">
                  <c:v>457.0</c:v>
                </c:pt>
                <c:pt idx="1436">
                  <c:v>464.0</c:v>
                </c:pt>
                <c:pt idx="1437">
                  <c:v>490.0</c:v>
                </c:pt>
                <c:pt idx="1438">
                  <c:v>500.0</c:v>
                </c:pt>
                <c:pt idx="1439">
                  <c:v>505.0</c:v>
                </c:pt>
                <c:pt idx="1440">
                  <c:v>504.0</c:v>
                </c:pt>
                <c:pt idx="1441">
                  <c:v>516.0</c:v>
                </c:pt>
                <c:pt idx="1442">
                  <c:v>513.0</c:v>
                </c:pt>
                <c:pt idx="1443">
                  <c:v>495.0</c:v>
                </c:pt>
                <c:pt idx="1444">
                  <c:v>489.0</c:v>
                </c:pt>
                <c:pt idx="1445">
                  <c:v>497.0</c:v>
                </c:pt>
                <c:pt idx="1446">
                  <c:v>483.0</c:v>
                </c:pt>
                <c:pt idx="1447">
                  <c:v>474.0</c:v>
                </c:pt>
                <c:pt idx="1448">
                  <c:v>461.0</c:v>
                </c:pt>
                <c:pt idx="1449">
                  <c:v>457.0</c:v>
                </c:pt>
                <c:pt idx="1450">
                  <c:v>461.0</c:v>
                </c:pt>
                <c:pt idx="1451">
                  <c:v>462.0</c:v>
                </c:pt>
                <c:pt idx="1452">
                  <c:v>469.0</c:v>
                </c:pt>
                <c:pt idx="1453">
                  <c:v>473.0</c:v>
                </c:pt>
                <c:pt idx="1454">
                  <c:v>484.0</c:v>
                </c:pt>
                <c:pt idx="1455">
                  <c:v>497.0</c:v>
                </c:pt>
                <c:pt idx="1456">
                  <c:v>485.0</c:v>
                </c:pt>
                <c:pt idx="1457">
                  <c:v>478.0</c:v>
                </c:pt>
                <c:pt idx="1458">
                  <c:v>514.0</c:v>
                </c:pt>
                <c:pt idx="1459">
                  <c:v>503.0</c:v>
                </c:pt>
                <c:pt idx="1460">
                  <c:v>499.0</c:v>
                </c:pt>
                <c:pt idx="1461">
                  <c:v>518.0</c:v>
                </c:pt>
                <c:pt idx="1462">
                  <c:v>527.0</c:v>
                </c:pt>
                <c:pt idx="1463">
                  <c:v>531.0</c:v>
                </c:pt>
                <c:pt idx="1464">
                  <c:v>532.0</c:v>
                </c:pt>
                <c:pt idx="1465">
                  <c:v>535.0</c:v>
                </c:pt>
                <c:pt idx="1466">
                  <c:v>543.0</c:v>
                </c:pt>
                <c:pt idx="1467">
                  <c:v>558.0</c:v>
                </c:pt>
                <c:pt idx="1468">
                  <c:v>559.0</c:v>
                </c:pt>
                <c:pt idx="1469">
                  <c:v>567.0</c:v>
                </c:pt>
                <c:pt idx="1470">
                  <c:v>550.0</c:v>
                </c:pt>
                <c:pt idx="1471">
                  <c:v>543.0</c:v>
                </c:pt>
                <c:pt idx="1472">
                  <c:v>525.0</c:v>
                </c:pt>
                <c:pt idx="1473">
                  <c:v>524.0</c:v>
                </c:pt>
                <c:pt idx="1474">
                  <c:v>534.0</c:v>
                </c:pt>
                <c:pt idx="1475">
                  <c:v>554.0</c:v>
                </c:pt>
                <c:pt idx="1476">
                  <c:v>570.0</c:v>
                </c:pt>
                <c:pt idx="1477">
                  <c:v>580.0</c:v>
                </c:pt>
                <c:pt idx="1478">
                  <c:v>584.0</c:v>
                </c:pt>
                <c:pt idx="1479">
                  <c:v>593.0</c:v>
                </c:pt>
                <c:pt idx="1480">
                  <c:v>605.0</c:v>
                </c:pt>
                <c:pt idx="1481">
                  <c:v>617.0</c:v>
                </c:pt>
                <c:pt idx="1482">
                  <c:v>605.0</c:v>
                </c:pt>
                <c:pt idx="1483">
                  <c:v>620.0</c:v>
                </c:pt>
                <c:pt idx="1484">
                  <c:v>618.0</c:v>
                </c:pt>
                <c:pt idx="1485">
                  <c:v>626.0</c:v>
                </c:pt>
                <c:pt idx="1486">
                  <c:v>632.0</c:v>
                </c:pt>
                <c:pt idx="1487">
                  <c:v>610.0</c:v>
                </c:pt>
                <c:pt idx="1488">
                  <c:v>613.0</c:v>
                </c:pt>
                <c:pt idx="1489">
                  <c:v>624.0</c:v>
                </c:pt>
                <c:pt idx="1490">
                  <c:v>624.0</c:v>
                </c:pt>
                <c:pt idx="1491">
                  <c:v>615.0</c:v>
                </c:pt>
                <c:pt idx="1492">
                  <c:v>618.0</c:v>
                </c:pt>
                <c:pt idx="1493">
                  <c:v>618.0</c:v>
                </c:pt>
                <c:pt idx="1494">
                  <c:v>628.0</c:v>
                </c:pt>
                <c:pt idx="1495">
                  <c:v>639.0</c:v>
                </c:pt>
                <c:pt idx="1496">
                  <c:v>632.0</c:v>
                </c:pt>
                <c:pt idx="1497">
                  <c:v>638.0</c:v>
                </c:pt>
                <c:pt idx="1498">
                  <c:v>670.0</c:v>
                </c:pt>
                <c:pt idx="1499">
                  <c:v>695.0</c:v>
                </c:pt>
                <c:pt idx="1500">
                  <c:v>695.0</c:v>
                </c:pt>
                <c:pt idx="1501">
                  <c:v>700.0</c:v>
                </c:pt>
                <c:pt idx="1502">
                  <c:v>688.0</c:v>
                </c:pt>
                <c:pt idx="1503">
                  <c:v>687.0</c:v>
                </c:pt>
                <c:pt idx="1504">
                  <c:v>693.0</c:v>
                </c:pt>
                <c:pt idx="1505">
                  <c:v>695.0</c:v>
                </c:pt>
                <c:pt idx="1506">
                  <c:v>692.0</c:v>
                </c:pt>
                <c:pt idx="1507">
                  <c:v>694.0</c:v>
                </c:pt>
                <c:pt idx="1508">
                  <c:v>691.0</c:v>
                </c:pt>
                <c:pt idx="1509">
                  <c:v>710.0</c:v>
                </c:pt>
                <c:pt idx="1510">
                  <c:v>694.0</c:v>
                </c:pt>
                <c:pt idx="1511">
                  <c:v>695.0</c:v>
                </c:pt>
                <c:pt idx="1512">
                  <c:v>706.0</c:v>
                </c:pt>
                <c:pt idx="1513">
                  <c:v>709.0</c:v>
                </c:pt>
                <c:pt idx="1514">
                  <c:v>717.0</c:v>
                </c:pt>
                <c:pt idx="1515">
                  <c:v>714.0</c:v>
                </c:pt>
                <c:pt idx="1516">
                  <c:v>728.0</c:v>
                </c:pt>
                <c:pt idx="1517">
                  <c:v>728.0</c:v>
                </c:pt>
                <c:pt idx="1518">
                  <c:v>726.0</c:v>
                </c:pt>
                <c:pt idx="1519">
                  <c:v>698.0</c:v>
                </c:pt>
                <c:pt idx="1520">
                  <c:v>709.0</c:v>
                </c:pt>
                <c:pt idx="1521">
                  <c:v>710.0</c:v>
                </c:pt>
                <c:pt idx="1522">
                  <c:v>689.0</c:v>
                </c:pt>
                <c:pt idx="1523">
                  <c:v>692.0</c:v>
                </c:pt>
                <c:pt idx="1524">
                  <c:v>695.0</c:v>
                </c:pt>
                <c:pt idx="1525">
                  <c:v>712.0</c:v>
                </c:pt>
                <c:pt idx="1526">
                  <c:v>718.0</c:v>
                </c:pt>
                <c:pt idx="1527">
                  <c:v>707.0</c:v>
                </c:pt>
                <c:pt idx="1528">
                  <c:v>700.0</c:v>
                </c:pt>
                <c:pt idx="1529">
                  <c:v>727.0</c:v>
                </c:pt>
                <c:pt idx="1530">
                  <c:v>743.0</c:v>
                </c:pt>
                <c:pt idx="1531">
                  <c:v>718.0</c:v>
                </c:pt>
                <c:pt idx="1532">
                  <c:v>741.0</c:v>
                </c:pt>
                <c:pt idx="1533">
                  <c:v>730.0</c:v>
                </c:pt>
                <c:pt idx="1534">
                  <c:v>715.0</c:v>
                </c:pt>
                <c:pt idx="1535">
                  <c:v>692.0</c:v>
                </c:pt>
                <c:pt idx="1536">
                  <c:v>697.0</c:v>
                </c:pt>
                <c:pt idx="1537">
                  <c:v>714.0</c:v>
                </c:pt>
                <c:pt idx="1538">
                  <c:v>706.0</c:v>
                </c:pt>
                <c:pt idx="1539">
                  <c:v>700.0</c:v>
                </c:pt>
                <c:pt idx="1540">
                  <c:v>709.0</c:v>
                </c:pt>
                <c:pt idx="1541">
                  <c:v>693.0</c:v>
                </c:pt>
                <c:pt idx="1542">
                  <c:v>706.0</c:v>
                </c:pt>
                <c:pt idx="1543">
                  <c:v>708.0</c:v>
                </c:pt>
                <c:pt idx="1544">
                  <c:v>725.0</c:v>
                </c:pt>
                <c:pt idx="1545">
                  <c:v>718.0</c:v>
                </c:pt>
                <c:pt idx="1546">
                  <c:v>724.0</c:v>
                </c:pt>
                <c:pt idx="1547">
                  <c:v>728.0</c:v>
                </c:pt>
                <c:pt idx="1548">
                  <c:v>736.0</c:v>
                </c:pt>
                <c:pt idx="1549">
                  <c:v>747.0</c:v>
                </c:pt>
                <c:pt idx="1550">
                  <c:v>733.0</c:v>
                </c:pt>
                <c:pt idx="1551">
                  <c:v>743.0</c:v>
                </c:pt>
                <c:pt idx="1552">
                  <c:v>736.0</c:v>
                </c:pt>
                <c:pt idx="1553">
                  <c:v>724.0</c:v>
                </c:pt>
                <c:pt idx="1554">
                  <c:v>721.0</c:v>
                </c:pt>
                <c:pt idx="1555">
                  <c:v>706.0</c:v>
                </c:pt>
                <c:pt idx="1556">
                  <c:v>709.0</c:v>
                </c:pt>
                <c:pt idx="1557">
                  <c:v>691.0</c:v>
                </c:pt>
                <c:pt idx="1558">
                  <c:v>682.0</c:v>
                </c:pt>
                <c:pt idx="1559">
                  <c:v>701.0</c:v>
                </c:pt>
                <c:pt idx="1560">
                  <c:v>723.0</c:v>
                </c:pt>
                <c:pt idx="1561">
                  <c:v>746.0</c:v>
                </c:pt>
                <c:pt idx="1562">
                  <c:v>747.0</c:v>
                </c:pt>
                <c:pt idx="1563">
                  <c:v>754.0</c:v>
                </c:pt>
                <c:pt idx="1564">
                  <c:v>749.0</c:v>
                </c:pt>
                <c:pt idx="1565">
                  <c:v>748.0</c:v>
                </c:pt>
                <c:pt idx="1566">
                  <c:v>749.0</c:v>
                </c:pt>
                <c:pt idx="1567">
                  <c:v>757.0</c:v>
                </c:pt>
                <c:pt idx="1568">
                  <c:v>760.0</c:v>
                </c:pt>
                <c:pt idx="1569">
                  <c:v>768.0</c:v>
                </c:pt>
                <c:pt idx="1570">
                  <c:v>771.0</c:v>
                </c:pt>
                <c:pt idx="1571">
                  <c:v>805.0</c:v>
                </c:pt>
                <c:pt idx="1572">
                  <c:v>803.0</c:v>
                </c:pt>
                <c:pt idx="1573">
                  <c:v>791.0</c:v>
                </c:pt>
                <c:pt idx="1574">
                  <c:v>777.0</c:v>
                </c:pt>
                <c:pt idx="1575">
                  <c:v>778.0</c:v>
                </c:pt>
                <c:pt idx="1576">
                  <c:v>781.0</c:v>
                </c:pt>
                <c:pt idx="1577">
                  <c:v>780.0</c:v>
                </c:pt>
                <c:pt idx="1578">
                  <c:v>804.0</c:v>
                </c:pt>
                <c:pt idx="1579">
                  <c:v>813.0</c:v>
                </c:pt>
                <c:pt idx="1580">
                  <c:v>800.0</c:v>
                </c:pt>
                <c:pt idx="1581">
                  <c:v>805.0</c:v>
                </c:pt>
                <c:pt idx="1582">
                  <c:v>802.0</c:v>
                </c:pt>
                <c:pt idx="1583">
                  <c:v>765.0</c:v>
                </c:pt>
                <c:pt idx="1584">
                  <c:v>761.0</c:v>
                </c:pt>
                <c:pt idx="1585">
                  <c:v>760.0</c:v>
                </c:pt>
                <c:pt idx="1586">
                  <c:v>775.0</c:v>
                </c:pt>
                <c:pt idx="1587">
                  <c:v>816.0</c:v>
                </c:pt>
                <c:pt idx="1588">
                  <c:v>812.0</c:v>
                </c:pt>
                <c:pt idx="1589">
                  <c:v>771.0</c:v>
                </c:pt>
                <c:pt idx="1590">
                  <c:v>745.0</c:v>
                </c:pt>
                <c:pt idx="1591">
                  <c:v>734.0</c:v>
                </c:pt>
                <c:pt idx="1592">
                  <c:v>740.0</c:v>
                </c:pt>
                <c:pt idx="1593">
                  <c:v>740.0</c:v>
                </c:pt>
                <c:pt idx="1594">
                  <c:v>724.0</c:v>
                </c:pt>
                <c:pt idx="1595">
                  <c:v>690.0</c:v>
                </c:pt>
                <c:pt idx="1596">
                  <c:v>701.0</c:v>
                </c:pt>
                <c:pt idx="1597">
                  <c:v>708.0</c:v>
                </c:pt>
                <c:pt idx="1598">
                  <c:v>694.0</c:v>
                </c:pt>
                <c:pt idx="1599">
                  <c:v>666.0</c:v>
                </c:pt>
                <c:pt idx="1600">
                  <c:v>692.0</c:v>
                </c:pt>
                <c:pt idx="1601">
                  <c:v>709.0</c:v>
                </c:pt>
                <c:pt idx="1602">
                  <c:v>744.0</c:v>
                </c:pt>
                <c:pt idx="1603">
                  <c:v>774.0</c:v>
                </c:pt>
                <c:pt idx="1604">
                  <c:v>818.0</c:v>
                </c:pt>
                <c:pt idx="1605">
                  <c:v>869.0</c:v>
                </c:pt>
                <c:pt idx="1606">
                  <c:v>901.0</c:v>
                </c:pt>
                <c:pt idx="1607">
                  <c:v>914.0</c:v>
                </c:pt>
                <c:pt idx="1608">
                  <c:v>884.0</c:v>
                </c:pt>
                <c:pt idx="1609">
                  <c:v>762.0</c:v>
                </c:pt>
                <c:pt idx="1610">
                  <c:v>703.0</c:v>
                </c:pt>
                <c:pt idx="1611">
                  <c:v>689.0</c:v>
                </c:pt>
                <c:pt idx="1612">
                  <c:v>687.0</c:v>
                </c:pt>
                <c:pt idx="1613">
                  <c:v>651.0</c:v>
                </c:pt>
                <c:pt idx="1614">
                  <c:v>615.0</c:v>
                </c:pt>
                <c:pt idx="1615">
                  <c:v>700.0</c:v>
                </c:pt>
                <c:pt idx="1616">
                  <c:v>635.0</c:v>
                </c:pt>
                <c:pt idx="1617">
                  <c:v>622.0</c:v>
                </c:pt>
                <c:pt idx="1618">
                  <c:v>578.0</c:v>
                </c:pt>
                <c:pt idx="1619">
                  <c:v>573.0</c:v>
                </c:pt>
                <c:pt idx="1620">
                  <c:v>498.0</c:v>
                </c:pt>
                <c:pt idx="1621">
                  <c:v>501.0</c:v>
                </c:pt>
                <c:pt idx="1622">
                  <c:v>480.0</c:v>
                </c:pt>
                <c:pt idx="1623">
                  <c:v>470.0</c:v>
                </c:pt>
                <c:pt idx="1624">
                  <c:v>471.0</c:v>
                </c:pt>
                <c:pt idx="1625">
                  <c:v>432.0</c:v>
                </c:pt>
                <c:pt idx="1626">
                  <c:v>418.0</c:v>
                </c:pt>
                <c:pt idx="1627">
                  <c:v>424.0</c:v>
                </c:pt>
                <c:pt idx="1628">
                  <c:v>413.0</c:v>
                </c:pt>
                <c:pt idx="1629">
                  <c:v>401.0</c:v>
                </c:pt>
                <c:pt idx="1630">
                  <c:v>409.0</c:v>
                </c:pt>
                <c:pt idx="1631">
                  <c:v>475.0</c:v>
                </c:pt>
                <c:pt idx="1632">
                  <c:v>498.0</c:v>
                </c:pt>
                <c:pt idx="1633">
                  <c:v>481.0</c:v>
                </c:pt>
                <c:pt idx="1634">
                  <c:v>437.0</c:v>
                </c:pt>
                <c:pt idx="1635">
                  <c:v>388.0</c:v>
                </c:pt>
                <c:pt idx="1636">
                  <c:v>385.0</c:v>
                </c:pt>
                <c:pt idx="1637">
                  <c:v>379.0</c:v>
                </c:pt>
                <c:pt idx="1638">
                  <c:v>377.0</c:v>
                </c:pt>
                <c:pt idx="1639">
                  <c:v>362.0</c:v>
                </c:pt>
                <c:pt idx="1640">
                  <c:v>369.0</c:v>
                </c:pt>
                <c:pt idx="1641">
                  <c:v>366.0</c:v>
                </c:pt>
                <c:pt idx="1642">
                  <c:v>358.0</c:v>
                </c:pt>
                <c:pt idx="1643">
                  <c:v>352.0</c:v>
                </c:pt>
                <c:pt idx="1644">
                  <c:v>344.0</c:v>
                </c:pt>
                <c:pt idx="1645">
                  <c:v>349.0</c:v>
                </c:pt>
                <c:pt idx="1646">
                  <c:v>354.0</c:v>
                </c:pt>
                <c:pt idx="1647">
                  <c:v>354.0</c:v>
                </c:pt>
                <c:pt idx="1648">
                  <c:v>354.0</c:v>
                </c:pt>
                <c:pt idx="1649">
                  <c:v>348.0</c:v>
                </c:pt>
                <c:pt idx="1650">
                  <c:v>350.0</c:v>
                </c:pt>
                <c:pt idx="1651">
                  <c:v>353.0</c:v>
                </c:pt>
                <c:pt idx="1652">
                  <c:v>348.0</c:v>
                </c:pt>
                <c:pt idx="1653">
                  <c:v>351.0</c:v>
                </c:pt>
                <c:pt idx="1654">
                  <c:v>347.0</c:v>
                </c:pt>
                <c:pt idx="1655">
                  <c:v>346.0</c:v>
                </c:pt>
                <c:pt idx="1656">
                  <c:v>343.0</c:v>
                </c:pt>
                <c:pt idx="1657">
                  <c:v>345.0</c:v>
                </c:pt>
                <c:pt idx="1658">
                  <c:v>338.0</c:v>
                </c:pt>
                <c:pt idx="1659">
                  <c:v>344.0</c:v>
                </c:pt>
                <c:pt idx="1660">
                  <c:v>339.0</c:v>
                </c:pt>
                <c:pt idx="1661">
                  <c:v>328.0</c:v>
                </c:pt>
                <c:pt idx="1662">
                  <c:v>332.0</c:v>
                </c:pt>
                <c:pt idx="1663">
                  <c:v>336.0</c:v>
                </c:pt>
                <c:pt idx="1664">
                  <c:v>336.0</c:v>
                </c:pt>
                <c:pt idx="1665">
                  <c:v>332.0</c:v>
                </c:pt>
                <c:pt idx="1666">
                  <c:v>316.0</c:v>
                </c:pt>
                <c:pt idx="1667">
                  <c:v>316.0</c:v>
                </c:pt>
                <c:pt idx="1668">
                  <c:v>319.0</c:v>
                </c:pt>
                <c:pt idx="1669">
                  <c:v>312.0</c:v>
                </c:pt>
                <c:pt idx="1670">
                  <c:v>320.0</c:v>
                </c:pt>
                <c:pt idx="1671">
                  <c:v>309.0</c:v>
                </c:pt>
                <c:pt idx="1672">
                  <c:v>314.0</c:v>
                </c:pt>
                <c:pt idx="1673">
                  <c:v>315.0</c:v>
                </c:pt>
                <c:pt idx="1674">
                  <c:v>315.0</c:v>
                </c:pt>
                <c:pt idx="1675">
                  <c:v>319.0</c:v>
                </c:pt>
                <c:pt idx="1676">
                  <c:v>330.0</c:v>
                </c:pt>
                <c:pt idx="1677">
                  <c:v>339.0</c:v>
                </c:pt>
                <c:pt idx="1678">
                  <c:v>335.0</c:v>
                </c:pt>
                <c:pt idx="1679">
                  <c:v>328.0</c:v>
                </c:pt>
                <c:pt idx="1680">
                  <c:v>336.0</c:v>
                </c:pt>
                <c:pt idx="1681">
                  <c:v>332.0</c:v>
                </c:pt>
                <c:pt idx="1682">
                  <c:v>329.0</c:v>
                </c:pt>
                <c:pt idx="1683">
                  <c:v>323.0</c:v>
                </c:pt>
                <c:pt idx="1684">
                  <c:v>319.0</c:v>
                </c:pt>
                <c:pt idx="1685">
                  <c:v>321.0</c:v>
                </c:pt>
                <c:pt idx="1686">
                  <c:v>317.0</c:v>
                </c:pt>
                <c:pt idx="1687">
                  <c:v>313.0</c:v>
                </c:pt>
                <c:pt idx="1688">
                  <c:v>317.0</c:v>
                </c:pt>
                <c:pt idx="1689">
                  <c:v>309.0</c:v>
                </c:pt>
                <c:pt idx="1690">
                  <c:v>294.0</c:v>
                </c:pt>
                <c:pt idx="1691">
                  <c:v>291.0</c:v>
                </c:pt>
                <c:pt idx="1692">
                  <c:v>283.0</c:v>
                </c:pt>
                <c:pt idx="1693">
                  <c:v>283.0</c:v>
                </c:pt>
                <c:pt idx="1694">
                  <c:v>274.0</c:v>
                </c:pt>
                <c:pt idx="1695">
                  <c:v>276.0</c:v>
                </c:pt>
                <c:pt idx="1696">
                  <c:v>272.0</c:v>
                </c:pt>
                <c:pt idx="1697">
                  <c:v>272.0</c:v>
                </c:pt>
                <c:pt idx="1698">
                  <c:v>268.0</c:v>
                </c:pt>
                <c:pt idx="1699">
                  <c:v>271.0</c:v>
                </c:pt>
                <c:pt idx="1700">
                  <c:v>275.0</c:v>
                </c:pt>
                <c:pt idx="1701">
                  <c:v>272.0</c:v>
                </c:pt>
                <c:pt idx="1702">
                  <c:v>284.0</c:v>
                </c:pt>
                <c:pt idx="1703">
                  <c:v>282.0</c:v>
                </c:pt>
                <c:pt idx="1704">
                  <c:v>273.0</c:v>
                </c:pt>
                <c:pt idx="1705">
                  <c:v>277.0</c:v>
                </c:pt>
                <c:pt idx="1706">
                  <c:v>282.0</c:v>
                </c:pt>
                <c:pt idx="1707">
                  <c:v>277.0</c:v>
                </c:pt>
                <c:pt idx="1708">
                  <c:v>275.0</c:v>
                </c:pt>
                <c:pt idx="1709">
                  <c:v>277.0</c:v>
                </c:pt>
                <c:pt idx="1710">
                  <c:v>287.0</c:v>
                </c:pt>
                <c:pt idx="1711">
                  <c:v>288.0</c:v>
                </c:pt>
                <c:pt idx="1712">
                  <c:v>293.0</c:v>
                </c:pt>
                <c:pt idx="1713">
                  <c:v>286.0</c:v>
                </c:pt>
                <c:pt idx="1714">
                  <c:v>293.0</c:v>
                </c:pt>
                <c:pt idx="1715">
                  <c:v>296.0</c:v>
                </c:pt>
                <c:pt idx="1716">
                  <c:v>291.0</c:v>
                </c:pt>
                <c:pt idx="1717">
                  <c:v>292.0</c:v>
                </c:pt>
                <c:pt idx="1718">
                  <c:v>297.0</c:v>
                </c:pt>
                <c:pt idx="1719">
                  <c:v>292.0</c:v>
                </c:pt>
                <c:pt idx="1720">
                  <c:v>294.0</c:v>
                </c:pt>
                <c:pt idx="1721">
                  <c:v>302.0</c:v>
                </c:pt>
                <c:pt idx="1722">
                  <c:v>301.0</c:v>
                </c:pt>
                <c:pt idx="1723">
                  <c:v>296.0</c:v>
                </c:pt>
                <c:pt idx="1724">
                  <c:v>288.0</c:v>
                </c:pt>
                <c:pt idx="1725">
                  <c:v>282.0</c:v>
                </c:pt>
                <c:pt idx="1726">
                  <c:v>286.0</c:v>
                </c:pt>
                <c:pt idx="1727">
                  <c:v>287.0</c:v>
                </c:pt>
                <c:pt idx="1728">
                  <c:v>295.0</c:v>
                </c:pt>
                <c:pt idx="1729">
                  <c:v>301.0</c:v>
                </c:pt>
                <c:pt idx="1730">
                  <c:v>303.0</c:v>
                </c:pt>
                <c:pt idx="1731">
                  <c:v>305.0</c:v>
                </c:pt>
                <c:pt idx="1732">
                  <c:v>302.0</c:v>
                </c:pt>
                <c:pt idx="1733">
                  <c:v>303.0</c:v>
                </c:pt>
                <c:pt idx="1734">
                  <c:v>308.0</c:v>
                </c:pt>
                <c:pt idx="1735">
                  <c:v>309.0</c:v>
                </c:pt>
                <c:pt idx="1736">
                  <c:v>307.0</c:v>
                </c:pt>
                <c:pt idx="1737">
                  <c:v>301.0</c:v>
                </c:pt>
                <c:pt idx="1738">
                  <c:v>301.0</c:v>
                </c:pt>
                <c:pt idx="1739">
                  <c:v>299.0</c:v>
                </c:pt>
                <c:pt idx="1740">
                  <c:v>313.0</c:v>
                </c:pt>
                <c:pt idx="1741">
                  <c:v>320.0</c:v>
                </c:pt>
                <c:pt idx="1742">
                  <c:v>323.0</c:v>
                </c:pt>
                <c:pt idx="1743">
                  <c:v>320.0</c:v>
                </c:pt>
                <c:pt idx="1744">
                  <c:v>327.0</c:v>
                </c:pt>
                <c:pt idx="1745">
                  <c:v>319.0</c:v>
                </c:pt>
                <c:pt idx="1746">
                  <c:v>321.0</c:v>
                </c:pt>
                <c:pt idx="1747">
                  <c:v>330.0</c:v>
                </c:pt>
                <c:pt idx="1748">
                  <c:v>326.0</c:v>
                </c:pt>
                <c:pt idx="1749">
                  <c:v>330.0</c:v>
                </c:pt>
                <c:pt idx="1750">
                  <c:v>335.0</c:v>
                </c:pt>
                <c:pt idx="1751">
                  <c:v>347.0</c:v>
                </c:pt>
                <c:pt idx="1752">
                  <c:v>340.0</c:v>
                </c:pt>
                <c:pt idx="1753">
                  <c:v>334.0</c:v>
                </c:pt>
                <c:pt idx="1754">
                  <c:v>337.0</c:v>
                </c:pt>
                <c:pt idx="1755">
                  <c:v>334.0</c:v>
                </c:pt>
                <c:pt idx="1756">
                  <c:v>332.0</c:v>
                </c:pt>
                <c:pt idx="1757">
                  <c:v>348.0</c:v>
                </c:pt>
                <c:pt idx="1758">
                  <c:v>348.0</c:v>
                </c:pt>
                <c:pt idx="1759">
                  <c:v>340.0</c:v>
                </c:pt>
                <c:pt idx="1760">
                  <c:v>362.0</c:v>
                </c:pt>
                <c:pt idx="1761">
                  <c:v>345.0</c:v>
                </c:pt>
                <c:pt idx="1762">
                  <c:v>330.0</c:v>
                </c:pt>
                <c:pt idx="1763">
                  <c:v>330.0</c:v>
                </c:pt>
                <c:pt idx="1764">
                  <c:v>321.0</c:v>
                </c:pt>
                <c:pt idx="1765">
                  <c:v>339.0</c:v>
                </c:pt>
                <c:pt idx="1766">
                  <c:v>330.0</c:v>
                </c:pt>
                <c:pt idx="1767">
                  <c:v>317.0</c:v>
                </c:pt>
                <c:pt idx="1768">
                  <c:v>311.0</c:v>
                </c:pt>
                <c:pt idx="1769">
                  <c:v>318.0</c:v>
                </c:pt>
                <c:pt idx="1770">
                  <c:v>327.0</c:v>
                </c:pt>
                <c:pt idx="1771">
                  <c:v>323.0</c:v>
                </c:pt>
                <c:pt idx="1772">
                  <c:v>310.0</c:v>
                </c:pt>
                <c:pt idx="1773">
                  <c:v>297.0</c:v>
                </c:pt>
                <c:pt idx="1774">
                  <c:v>295.0</c:v>
                </c:pt>
                <c:pt idx="1775">
                  <c:v>296.0</c:v>
                </c:pt>
                <c:pt idx="1776">
                  <c:v>306.0</c:v>
                </c:pt>
                <c:pt idx="1777">
                  <c:v>313.0</c:v>
                </c:pt>
                <c:pt idx="1778">
                  <c:v>306.0</c:v>
                </c:pt>
                <c:pt idx="1779">
                  <c:v>313.0</c:v>
                </c:pt>
                <c:pt idx="1780">
                  <c:v>316.0</c:v>
                </c:pt>
                <c:pt idx="1781">
                  <c:v>308.0</c:v>
                </c:pt>
                <c:pt idx="1782">
                  <c:v>313.0</c:v>
                </c:pt>
                <c:pt idx="1783">
                  <c:v>317.0</c:v>
                </c:pt>
                <c:pt idx="1784">
                  <c:v>326.0</c:v>
                </c:pt>
                <c:pt idx="1785">
                  <c:v>325.0</c:v>
                </c:pt>
                <c:pt idx="1786">
                  <c:v>307.0</c:v>
                </c:pt>
                <c:pt idx="1787">
                  <c:v>316.0</c:v>
                </c:pt>
                <c:pt idx="1788">
                  <c:v>316.0</c:v>
                </c:pt>
                <c:pt idx="1789">
                  <c:v>306.0</c:v>
                </c:pt>
                <c:pt idx="1790">
                  <c:v>312.0</c:v>
                </c:pt>
                <c:pt idx="1791">
                  <c:v>309.0</c:v>
                </c:pt>
                <c:pt idx="1792">
                  <c:v>298.0</c:v>
                </c:pt>
                <c:pt idx="1793">
                  <c:v>306.0</c:v>
                </c:pt>
                <c:pt idx="1794">
                  <c:v>311.0</c:v>
                </c:pt>
                <c:pt idx="1795">
                  <c:v>312.0</c:v>
                </c:pt>
                <c:pt idx="1796">
                  <c:v>305.0</c:v>
                </c:pt>
                <c:pt idx="1797">
                  <c:v>328.0</c:v>
                </c:pt>
                <c:pt idx="1798">
                  <c:v>322.0</c:v>
                </c:pt>
                <c:pt idx="1799">
                  <c:v>304.0</c:v>
                </c:pt>
                <c:pt idx="1800">
                  <c:v>302.0</c:v>
                </c:pt>
                <c:pt idx="1801">
                  <c:v>291.0</c:v>
                </c:pt>
                <c:pt idx="1802">
                  <c:v>292.0</c:v>
                </c:pt>
                <c:pt idx="1803">
                  <c:v>285.0</c:v>
                </c:pt>
                <c:pt idx="1804">
                  <c:v>282.0</c:v>
                </c:pt>
                <c:pt idx="1805">
                  <c:v>290.0</c:v>
                </c:pt>
                <c:pt idx="1806">
                  <c:v>280.0</c:v>
                </c:pt>
                <c:pt idx="1807">
                  <c:v>285.0</c:v>
                </c:pt>
                <c:pt idx="1808">
                  <c:v>288.0</c:v>
                </c:pt>
                <c:pt idx="1809">
                  <c:v>282.0</c:v>
                </c:pt>
                <c:pt idx="1810">
                  <c:v>284.0</c:v>
                </c:pt>
              </c:numCache>
            </c:numRef>
          </c:val>
          <c:smooth val="0"/>
        </c:ser>
        <c:dLbls>
          <c:showLegendKey val="0"/>
          <c:showVal val="0"/>
          <c:showCatName val="0"/>
          <c:showSerName val="0"/>
          <c:showPercent val="0"/>
          <c:showBubbleSize val="0"/>
        </c:dLbls>
        <c:marker val="1"/>
        <c:smooth val="0"/>
        <c:axId val="-2109096328"/>
        <c:axId val="-2104790984"/>
      </c:lineChart>
      <c:catAx>
        <c:axId val="2144221192"/>
        <c:scaling>
          <c:orientation val="maxMin"/>
        </c:scaling>
        <c:delete val="0"/>
        <c:axPos val="b"/>
        <c:numFmt formatCode="[$-409]mmmmm\-yy;@" sourceLinked="0"/>
        <c:majorTickMark val="out"/>
        <c:minorTickMark val="none"/>
        <c:tickLblPos val="nextTo"/>
        <c:spPr>
          <a:ln w="3175">
            <a:solidFill>
              <a:srgbClr val="000000"/>
            </a:solidFill>
            <a:prstDash val="solid"/>
          </a:ln>
        </c:spPr>
        <c:txPr>
          <a:bodyPr rot="-5400000" vert="horz"/>
          <a:lstStyle/>
          <a:p>
            <a:pPr>
              <a:defRPr/>
            </a:pPr>
            <a:endParaRPr lang="en-US"/>
          </a:p>
        </c:txPr>
        <c:crossAx val="-2102958104"/>
        <c:crosses val="autoZero"/>
        <c:auto val="0"/>
        <c:lblAlgn val="ctr"/>
        <c:lblOffset val="220"/>
        <c:tickLblSkip val="90"/>
        <c:tickMarkSkip val="16"/>
        <c:noMultiLvlLbl val="0"/>
      </c:catAx>
      <c:valAx>
        <c:axId val="-2102958104"/>
        <c:scaling>
          <c:orientation val="minMax"/>
          <c:max val="950.0"/>
          <c:min val="100.0"/>
        </c:scaling>
        <c:delete val="0"/>
        <c:axPos val="l"/>
        <c:numFmt formatCode="#,##0" sourceLinked="0"/>
        <c:majorTickMark val="out"/>
        <c:minorTickMark val="none"/>
        <c:tickLblPos val="nextTo"/>
        <c:spPr>
          <a:ln w="3175">
            <a:solidFill>
              <a:srgbClr val="000000"/>
            </a:solidFill>
            <a:prstDash val="solid"/>
          </a:ln>
        </c:spPr>
        <c:txPr>
          <a:bodyPr rot="0" vert="horz"/>
          <a:lstStyle/>
          <a:p>
            <a:pPr>
              <a:defRPr/>
            </a:pPr>
            <a:endParaRPr lang="en-US"/>
          </a:p>
        </c:txPr>
        <c:crossAx val="2144221192"/>
        <c:crosses val="max"/>
        <c:crossBetween val="between"/>
        <c:majorUnit val="100.0"/>
      </c:valAx>
      <c:dateAx>
        <c:axId val="-2109096328"/>
        <c:scaling>
          <c:orientation val="maxMin"/>
        </c:scaling>
        <c:delete val="1"/>
        <c:axPos val="b"/>
        <c:numFmt formatCode="mmm\-yy" sourceLinked="1"/>
        <c:majorTickMark val="out"/>
        <c:minorTickMark val="none"/>
        <c:tickLblPos val="none"/>
        <c:crossAx val="-2104790984"/>
        <c:crosses val="autoZero"/>
        <c:auto val="1"/>
        <c:lblOffset val="100"/>
        <c:baseTimeUnit val="days"/>
      </c:dateAx>
      <c:valAx>
        <c:axId val="-2104790984"/>
        <c:scaling>
          <c:orientation val="minMax"/>
        </c:scaling>
        <c:delete val="1"/>
        <c:axPos val="r"/>
        <c:numFmt formatCode="General" sourceLinked="1"/>
        <c:majorTickMark val="out"/>
        <c:minorTickMark val="none"/>
        <c:tickLblPos val="none"/>
        <c:crossAx val="-2109096328"/>
        <c:crosses val="autoZero"/>
        <c:crossBetween val="between"/>
      </c:valAx>
      <c:spPr>
        <a:noFill/>
        <a:ln w="25400">
          <a:noFill/>
        </a:ln>
      </c:spPr>
    </c:plotArea>
    <c:legend>
      <c:legendPos val="r"/>
      <c:layout>
        <c:manualLayout>
          <c:xMode val="edge"/>
          <c:yMode val="edge"/>
          <c:x val="0.610520614668546"/>
          <c:y val="0.0319927818753706"/>
          <c:w val="0.377066534517607"/>
          <c:h val="0.231631310869809"/>
        </c:manualLayout>
      </c:layout>
      <c:overlay val="0"/>
      <c:spPr>
        <a:noFill/>
        <a:ln w="25400">
          <a:noFill/>
        </a:ln>
      </c:spPr>
    </c:legend>
    <c:plotVisOnly val="1"/>
    <c:dispBlanksAs val="gap"/>
    <c:showDLblsOverMax val="0"/>
  </c:chart>
  <c:spPr>
    <a:noFill/>
    <a:ln w="9525">
      <a:noFill/>
    </a:ln>
  </c:spPr>
  <c:txPr>
    <a:bodyPr/>
    <a:lstStyle/>
    <a:p>
      <a:pPr>
        <a:defRPr sz="1200" b="0" i="0" u="none" strike="noStrike" baseline="0">
          <a:solidFill>
            <a:srgbClr val="000000"/>
          </a:solidFill>
          <a:latin typeface="Arial Narrow" panose="020B0606020202030204" pitchFamily="34" charset="0"/>
          <a:ea typeface="Tahoma"/>
          <a:cs typeface="Tahoma"/>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810301837270341"/>
          <c:y val="0.0677113937708476"/>
          <c:w val="0.9046843832021"/>
          <c:h val="0.788786469874777"/>
        </c:manualLayout>
      </c:layout>
      <c:areaChart>
        <c:grouping val="standard"/>
        <c:varyColors val="0"/>
        <c:ser>
          <c:idx val="4"/>
          <c:order val="3"/>
          <c:tx>
            <c:strRef>
              <c:f>TC!$J$386</c:f>
              <c:strCache>
                <c:ptCount val="1"/>
                <c:pt idx="0">
                  <c:v>Perú</c:v>
                </c:pt>
              </c:strCache>
            </c:strRef>
          </c:tx>
          <c:spPr>
            <a:solidFill>
              <a:srgbClr val="FF0000"/>
            </a:solidFill>
            <a:ln>
              <a:solidFill>
                <a:srgbClr val="C00000"/>
              </a:solidFill>
            </a:ln>
          </c:spPr>
          <c:cat>
            <c:strRef>
              <c:f>TC!$E$252:$E$378</c:f>
              <c:strCache>
                <c:ptCount val="127"/>
                <c:pt idx="0">
                  <c:v>E-03</c:v>
                </c:pt>
                <c:pt idx="1">
                  <c:v>F-03</c:v>
                </c:pt>
                <c:pt idx="2">
                  <c:v>M-03</c:v>
                </c:pt>
                <c:pt idx="3">
                  <c:v>A-03</c:v>
                </c:pt>
                <c:pt idx="4">
                  <c:v>M-03</c:v>
                </c:pt>
                <c:pt idx="5">
                  <c:v>J-03</c:v>
                </c:pt>
                <c:pt idx="6">
                  <c:v>J-03</c:v>
                </c:pt>
                <c:pt idx="7">
                  <c:v>A-03</c:v>
                </c:pt>
                <c:pt idx="8">
                  <c:v>S-03</c:v>
                </c:pt>
                <c:pt idx="9">
                  <c:v>O-03</c:v>
                </c:pt>
                <c:pt idx="10">
                  <c:v>N-03</c:v>
                </c:pt>
                <c:pt idx="11">
                  <c:v>D-03</c:v>
                </c:pt>
                <c:pt idx="12">
                  <c:v>E-04</c:v>
                </c:pt>
                <c:pt idx="13">
                  <c:v>F-04</c:v>
                </c:pt>
                <c:pt idx="14">
                  <c:v>M-04</c:v>
                </c:pt>
                <c:pt idx="15">
                  <c:v>A-04</c:v>
                </c:pt>
                <c:pt idx="16">
                  <c:v>M-04</c:v>
                </c:pt>
                <c:pt idx="17">
                  <c:v>J-04</c:v>
                </c:pt>
                <c:pt idx="18">
                  <c:v>J-04</c:v>
                </c:pt>
                <c:pt idx="19">
                  <c:v>A-04</c:v>
                </c:pt>
                <c:pt idx="20">
                  <c:v>S-04</c:v>
                </c:pt>
                <c:pt idx="21">
                  <c:v>O-04</c:v>
                </c:pt>
                <c:pt idx="22">
                  <c:v>N-04</c:v>
                </c:pt>
                <c:pt idx="23">
                  <c:v>D-04</c:v>
                </c:pt>
                <c:pt idx="24">
                  <c:v>E-05</c:v>
                </c:pt>
                <c:pt idx="25">
                  <c:v>F-05</c:v>
                </c:pt>
                <c:pt idx="26">
                  <c:v>M-05</c:v>
                </c:pt>
                <c:pt idx="27">
                  <c:v>A-05</c:v>
                </c:pt>
                <c:pt idx="28">
                  <c:v>M-05</c:v>
                </c:pt>
                <c:pt idx="29">
                  <c:v>J-05</c:v>
                </c:pt>
                <c:pt idx="30">
                  <c:v>J-05</c:v>
                </c:pt>
                <c:pt idx="31">
                  <c:v>A-05</c:v>
                </c:pt>
                <c:pt idx="32">
                  <c:v>S-05</c:v>
                </c:pt>
                <c:pt idx="33">
                  <c:v>O-05</c:v>
                </c:pt>
                <c:pt idx="34">
                  <c:v>N-05</c:v>
                </c:pt>
                <c:pt idx="35">
                  <c:v>D-05</c:v>
                </c:pt>
                <c:pt idx="36">
                  <c:v>E-06</c:v>
                </c:pt>
                <c:pt idx="37">
                  <c:v>F-06</c:v>
                </c:pt>
                <c:pt idx="38">
                  <c:v>M-06</c:v>
                </c:pt>
                <c:pt idx="39">
                  <c:v>A-06</c:v>
                </c:pt>
                <c:pt idx="40">
                  <c:v>M-06</c:v>
                </c:pt>
                <c:pt idx="41">
                  <c:v>J-06</c:v>
                </c:pt>
                <c:pt idx="42">
                  <c:v>J-06</c:v>
                </c:pt>
                <c:pt idx="43">
                  <c:v>A-06</c:v>
                </c:pt>
                <c:pt idx="44">
                  <c:v>S-06</c:v>
                </c:pt>
                <c:pt idx="45">
                  <c:v>O-06</c:v>
                </c:pt>
                <c:pt idx="46">
                  <c:v>N-06</c:v>
                </c:pt>
                <c:pt idx="47">
                  <c:v>D-06</c:v>
                </c:pt>
                <c:pt idx="48">
                  <c:v>E-07</c:v>
                </c:pt>
                <c:pt idx="49">
                  <c:v>F-07</c:v>
                </c:pt>
                <c:pt idx="50">
                  <c:v>M-07</c:v>
                </c:pt>
                <c:pt idx="51">
                  <c:v>A-07</c:v>
                </c:pt>
                <c:pt idx="52">
                  <c:v>M-07</c:v>
                </c:pt>
                <c:pt idx="53">
                  <c:v>J-07</c:v>
                </c:pt>
                <c:pt idx="54">
                  <c:v>J-07</c:v>
                </c:pt>
                <c:pt idx="55">
                  <c:v>A-07</c:v>
                </c:pt>
                <c:pt idx="56">
                  <c:v>S-07</c:v>
                </c:pt>
                <c:pt idx="57">
                  <c:v>O-07</c:v>
                </c:pt>
                <c:pt idx="58">
                  <c:v>N-07</c:v>
                </c:pt>
                <c:pt idx="59">
                  <c:v>D-07</c:v>
                </c:pt>
                <c:pt idx="60">
                  <c:v>E-08</c:v>
                </c:pt>
                <c:pt idx="61">
                  <c:v>F-08</c:v>
                </c:pt>
                <c:pt idx="62">
                  <c:v>M-08</c:v>
                </c:pt>
                <c:pt idx="63">
                  <c:v>A-08</c:v>
                </c:pt>
                <c:pt idx="64">
                  <c:v>M-08</c:v>
                </c:pt>
                <c:pt idx="65">
                  <c:v>J-08</c:v>
                </c:pt>
                <c:pt idx="66">
                  <c:v>J-08</c:v>
                </c:pt>
                <c:pt idx="67">
                  <c:v>A-08</c:v>
                </c:pt>
                <c:pt idx="68">
                  <c:v>S-08</c:v>
                </c:pt>
                <c:pt idx="69">
                  <c:v>O-08</c:v>
                </c:pt>
                <c:pt idx="70">
                  <c:v>N-08</c:v>
                </c:pt>
                <c:pt idx="71">
                  <c:v>D-08</c:v>
                </c:pt>
                <c:pt idx="72">
                  <c:v>E-09</c:v>
                </c:pt>
                <c:pt idx="73">
                  <c:v>F-09</c:v>
                </c:pt>
                <c:pt idx="74">
                  <c:v>M-09</c:v>
                </c:pt>
                <c:pt idx="75">
                  <c:v>A-09</c:v>
                </c:pt>
                <c:pt idx="76">
                  <c:v>M-09</c:v>
                </c:pt>
                <c:pt idx="77">
                  <c:v>J-09</c:v>
                </c:pt>
                <c:pt idx="78">
                  <c:v>J-09</c:v>
                </c:pt>
                <c:pt idx="79">
                  <c:v>A-09</c:v>
                </c:pt>
                <c:pt idx="80">
                  <c:v>S-09</c:v>
                </c:pt>
                <c:pt idx="81">
                  <c:v>O-09</c:v>
                </c:pt>
                <c:pt idx="82">
                  <c:v>N-09</c:v>
                </c:pt>
                <c:pt idx="83">
                  <c:v>D-09</c:v>
                </c:pt>
                <c:pt idx="84">
                  <c:v>E-10</c:v>
                </c:pt>
                <c:pt idx="85">
                  <c:v>F-10</c:v>
                </c:pt>
                <c:pt idx="86">
                  <c:v>M-10</c:v>
                </c:pt>
                <c:pt idx="87">
                  <c:v>A-10</c:v>
                </c:pt>
                <c:pt idx="88">
                  <c:v>M-10</c:v>
                </c:pt>
                <c:pt idx="89">
                  <c:v>J-10</c:v>
                </c:pt>
                <c:pt idx="90">
                  <c:v>J-10</c:v>
                </c:pt>
                <c:pt idx="91">
                  <c:v>A-10</c:v>
                </c:pt>
                <c:pt idx="92">
                  <c:v>S-10</c:v>
                </c:pt>
                <c:pt idx="93">
                  <c:v>O-10</c:v>
                </c:pt>
                <c:pt idx="94">
                  <c:v>N-10</c:v>
                </c:pt>
                <c:pt idx="95">
                  <c:v>D-10</c:v>
                </c:pt>
                <c:pt idx="96">
                  <c:v>E-11</c:v>
                </c:pt>
                <c:pt idx="97">
                  <c:v>F-11</c:v>
                </c:pt>
                <c:pt idx="98">
                  <c:v>M-11</c:v>
                </c:pt>
                <c:pt idx="99">
                  <c:v>A-11</c:v>
                </c:pt>
                <c:pt idx="100">
                  <c:v>M-11</c:v>
                </c:pt>
                <c:pt idx="101">
                  <c:v>J-11</c:v>
                </c:pt>
                <c:pt idx="102">
                  <c:v>J-11</c:v>
                </c:pt>
                <c:pt idx="103">
                  <c:v>A-11</c:v>
                </c:pt>
                <c:pt idx="104">
                  <c:v>S-11</c:v>
                </c:pt>
                <c:pt idx="105">
                  <c:v>O-11</c:v>
                </c:pt>
                <c:pt idx="106">
                  <c:v>N-11</c:v>
                </c:pt>
                <c:pt idx="107">
                  <c:v>D-11</c:v>
                </c:pt>
                <c:pt idx="108">
                  <c:v>E-12</c:v>
                </c:pt>
                <c:pt idx="109">
                  <c:v>F-12</c:v>
                </c:pt>
                <c:pt idx="110">
                  <c:v>M-12</c:v>
                </c:pt>
                <c:pt idx="111">
                  <c:v>A-12</c:v>
                </c:pt>
                <c:pt idx="112">
                  <c:v>M-12</c:v>
                </c:pt>
                <c:pt idx="113">
                  <c:v>J-12</c:v>
                </c:pt>
                <c:pt idx="114">
                  <c:v>J-12</c:v>
                </c:pt>
                <c:pt idx="115">
                  <c:v>A-12</c:v>
                </c:pt>
                <c:pt idx="116">
                  <c:v>S-12</c:v>
                </c:pt>
                <c:pt idx="117">
                  <c:v>O-12</c:v>
                </c:pt>
                <c:pt idx="118">
                  <c:v>N-12</c:v>
                </c:pt>
                <c:pt idx="119">
                  <c:v>D-12</c:v>
                </c:pt>
                <c:pt idx="120">
                  <c:v>E-13</c:v>
                </c:pt>
                <c:pt idx="121">
                  <c:v>F-13</c:v>
                </c:pt>
                <c:pt idx="122">
                  <c:v>M-13</c:v>
                </c:pt>
                <c:pt idx="123">
                  <c:v>A-13</c:v>
                </c:pt>
                <c:pt idx="124">
                  <c:v>M-13</c:v>
                </c:pt>
                <c:pt idx="125">
                  <c:v>J-13</c:v>
                </c:pt>
                <c:pt idx="126">
                  <c:v>J-13</c:v>
                </c:pt>
              </c:strCache>
            </c:strRef>
          </c:cat>
          <c:val>
            <c:numRef>
              <c:f>TC!$J$387:$J$517</c:f>
              <c:numCache>
                <c:formatCode>General</c:formatCode>
                <c:ptCount val="131"/>
                <c:pt idx="0">
                  <c:v>102.25</c:v>
                </c:pt>
                <c:pt idx="1">
                  <c:v>101.37</c:v>
                </c:pt>
                <c:pt idx="2">
                  <c:v>100.02</c:v>
                </c:pt>
                <c:pt idx="3">
                  <c:v>100.56</c:v>
                </c:pt>
                <c:pt idx="4">
                  <c:v>99.86</c:v>
                </c:pt>
                <c:pt idx="5">
                  <c:v>99.65</c:v>
                </c:pt>
                <c:pt idx="6">
                  <c:v>98.98</c:v>
                </c:pt>
                <c:pt idx="7">
                  <c:v>97.86</c:v>
                </c:pt>
                <c:pt idx="8">
                  <c:v>97.59</c:v>
                </c:pt>
                <c:pt idx="9">
                  <c:v>97.58</c:v>
                </c:pt>
                <c:pt idx="10">
                  <c:v>98.63</c:v>
                </c:pt>
                <c:pt idx="11">
                  <c:v>98.97</c:v>
                </c:pt>
                <c:pt idx="12">
                  <c:v>98.24</c:v>
                </c:pt>
                <c:pt idx="13">
                  <c:v>98.77</c:v>
                </c:pt>
                <c:pt idx="14">
                  <c:v>98.2</c:v>
                </c:pt>
                <c:pt idx="15">
                  <c:v>98.66</c:v>
                </c:pt>
                <c:pt idx="16">
                  <c:v>98.41</c:v>
                </c:pt>
                <c:pt idx="17">
                  <c:v>97.43</c:v>
                </c:pt>
                <c:pt idx="18">
                  <c:v>97.58</c:v>
                </c:pt>
                <c:pt idx="19">
                  <c:v>99.25</c:v>
                </c:pt>
                <c:pt idx="20">
                  <c:v>101.99</c:v>
                </c:pt>
                <c:pt idx="21">
                  <c:v>103.9</c:v>
                </c:pt>
                <c:pt idx="22">
                  <c:v>103.33</c:v>
                </c:pt>
                <c:pt idx="23">
                  <c:v>104.24</c:v>
                </c:pt>
                <c:pt idx="24">
                  <c:v>103.88</c:v>
                </c:pt>
                <c:pt idx="25">
                  <c:v>100.38</c:v>
                </c:pt>
                <c:pt idx="26">
                  <c:v>101.74</c:v>
                </c:pt>
                <c:pt idx="27">
                  <c:v>102.37</c:v>
                </c:pt>
                <c:pt idx="28">
                  <c:v>102.52</c:v>
                </c:pt>
                <c:pt idx="29">
                  <c:v>101.19</c:v>
                </c:pt>
                <c:pt idx="30">
                  <c:v>101.22</c:v>
                </c:pt>
                <c:pt idx="31">
                  <c:v>101.63</c:v>
                </c:pt>
                <c:pt idx="32">
                  <c:v>101.95</c:v>
                </c:pt>
                <c:pt idx="33">
                  <c:v>101.51</c:v>
                </c:pt>
                <c:pt idx="34">
                  <c:v>102.24</c:v>
                </c:pt>
                <c:pt idx="35">
                  <c:v>102.45</c:v>
                </c:pt>
                <c:pt idx="36">
                  <c:v>101.34</c:v>
                </c:pt>
                <c:pt idx="37">
                  <c:v>101.73</c:v>
                </c:pt>
                <c:pt idx="38">
                  <c:v>102.08</c:v>
                </c:pt>
                <c:pt idx="39">
                  <c:v>103.38</c:v>
                </c:pt>
                <c:pt idx="40">
                  <c:v>103.49</c:v>
                </c:pt>
                <c:pt idx="41">
                  <c:v>103.57</c:v>
                </c:pt>
                <c:pt idx="42">
                  <c:v>104.06</c:v>
                </c:pt>
                <c:pt idx="43">
                  <c:v>103.56</c:v>
                </c:pt>
                <c:pt idx="44">
                  <c:v>103.78</c:v>
                </c:pt>
                <c:pt idx="45">
                  <c:v>101.48</c:v>
                </c:pt>
                <c:pt idx="46">
                  <c:v>102.51</c:v>
                </c:pt>
                <c:pt idx="47">
                  <c:v>101.11</c:v>
                </c:pt>
                <c:pt idx="48">
                  <c:v>101.56</c:v>
                </c:pt>
                <c:pt idx="49">
                  <c:v>100.57</c:v>
                </c:pt>
                <c:pt idx="50">
                  <c:v>98.66999999999997</c:v>
                </c:pt>
                <c:pt idx="51">
                  <c:v>97.74</c:v>
                </c:pt>
                <c:pt idx="52">
                  <c:v>99.12</c:v>
                </c:pt>
                <c:pt idx="53">
                  <c:v>102.44</c:v>
                </c:pt>
                <c:pt idx="54">
                  <c:v>101.21</c:v>
                </c:pt>
                <c:pt idx="55">
                  <c:v>100.4</c:v>
                </c:pt>
                <c:pt idx="56">
                  <c:v>100.47</c:v>
                </c:pt>
                <c:pt idx="57">
                  <c:v>98.45</c:v>
                </c:pt>
                <c:pt idx="58">
                  <c:v>96.78</c:v>
                </c:pt>
                <c:pt idx="59">
                  <c:v>97.47</c:v>
                </c:pt>
                <c:pt idx="60">
                  <c:v>98.66999999999997</c:v>
                </c:pt>
                <c:pt idx="61">
                  <c:v>99.96</c:v>
                </c:pt>
                <c:pt idx="62">
                  <c:v>97.66999999999997</c:v>
                </c:pt>
                <c:pt idx="63">
                  <c:v>96.71</c:v>
                </c:pt>
                <c:pt idx="64">
                  <c:v>96.08</c:v>
                </c:pt>
                <c:pt idx="65">
                  <c:v>97.6</c:v>
                </c:pt>
                <c:pt idx="66">
                  <c:v>98.38</c:v>
                </c:pt>
                <c:pt idx="67">
                  <c:v>97.66</c:v>
                </c:pt>
                <c:pt idx="68">
                  <c:v>97.53</c:v>
                </c:pt>
                <c:pt idx="69">
                  <c:v>97.59</c:v>
                </c:pt>
                <c:pt idx="70">
                  <c:v>98.83</c:v>
                </c:pt>
                <c:pt idx="71">
                  <c:v>97.62</c:v>
                </c:pt>
                <c:pt idx="72">
                  <c:v>95.88</c:v>
                </c:pt>
                <c:pt idx="73">
                  <c:v>94.53</c:v>
                </c:pt>
                <c:pt idx="74">
                  <c:v>94.39</c:v>
                </c:pt>
                <c:pt idx="75">
                  <c:v>95.13</c:v>
                </c:pt>
                <c:pt idx="76">
                  <c:v>93.0</c:v>
                </c:pt>
                <c:pt idx="77">
                  <c:v>92.14</c:v>
                </c:pt>
                <c:pt idx="78">
                  <c:v>93.01</c:v>
                </c:pt>
                <c:pt idx="79">
                  <c:v>92.88</c:v>
                </c:pt>
                <c:pt idx="80">
                  <c:v>93.83</c:v>
                </c:pt>
                <c:pt idx="81">
                  <c:v>96.37</c:v>
                </c:pt>
                <c:pt idx="82">
                  <c:v>96.63</c:v>
                </c:pt>
                <c:pt idx="83">
                  <c:v>96.43</c:v>
                </c:pt>
                <c:pt idx="84">
                  <c:v>96.22</c:v>
                </c:pt>
                <c:pt idx="85">
                  <c:v>96.42</c:v>
                </c:pt>
                <c:pt idx="86">
                  <c:v>97.32</c:v>
                </c:pt>
                <c:pt idx="87">
                  <c:v>100.18</c:v>
                </c:pt>
                <c:pt idx="88">
                  <c:v>98.97</c:v>
                </c:pt>
                <c:pt idx="89">
                  <c:v>98.9</c:v>
                </c:pt>
                <c:pt idx="90">
                  <c:v>98.11</c:v>
                </c:pt>
                <c:pt idx="91">
                  <c:v>98.15</c:v>
                </c:pt>
                <c:pt idx="92">
                  <c:v>95.97</c:v>
                </c:pt>
                <c:pt idx="93">
                  <c:v>94.76</c:v>
                </c:pt>
                <c:pt idx="94">
                  <c:v>93.17999999999998</c:v>
                </c:pt>
                <c:pt idx="95">
                  <c:v>91.57</c:v>
                </c:pt>
                <c:pt idx="96">
                  <c:v>92.35</c:v>
                </c:pt>
                <c:pt idx="97">
                  <c:v>93.25</c:v>
                </c:pt>
                <c:pt idx="98">
                  <c:v>92.06</c:v>
                </c:pt>
                <c:pt idx="99">
                  <c:v>91.47</c:v>
                </c:pt>
                <c:pt idx="100">
                  <c:v>90.35</c:v>
                </c:pt>
                <c:pt idx="101">
                  <c:v>89.47</c:v>
                </c:pt>
                <c:pt idx="102">
                  <c:v>88.16999999999997</c:v>
                </c:pt>
                <c:pt idx="103">
                  <c:v>87.91</c:v>
                </c:pt>
                <c:pt idx="104">
                  <c:v>88.48</c:v>
                </c:pt>
                <c:pt idx="105">
                  <c:v>88.74</c:v>
                </c:pt>
                <c:pt idx="106">
                  <c:v>88.69</c:v>
                </c:pt>
                <c:pt idx="107">
                  <c:v>87.6</c:v>
                </c:pt>
                <c:pt idx="108">
                  <c:v>87.54</c:v>
                </c:pt>
                <c:pt idx="109">
                  <c:v>88.48</c:v>
                </c:pt>
                <c:pt idx="110">
                  <c:v>87.39</c:v>
                </c:pt>
                <c:pt idx="111">
                  <c:v>87.82</c:v>
                </c:pt>
                <c:pt idx="112">
                  <c:v>88.8</c:v>
                </c:pt>
                <c:pt idx="113">
                  <c:v>91.95</c:v>
                </c:pt>
                <c:pt idx="114">
                  <c:v>91.97</c:v>
                </c:pt>
                <c:pt idx="115">
                  <c:v>92.61</c:v>
                </c:pt>
                <c:pt idx="116">
                  <c:v>92.52</c:v>
                </c:pt>
                <c:pt idx="117">
                  <c:v>93.28</c:v>
                </c:pt>
                <c:pt idx="118">
                  <c:v>93.7</c:v>
                </c:pt>
                <c:pt idx="119">
                  <c:v>92.99</c:v>
                </c:pt>
                <c:pt idx="120">
                  <c:v>93.12</c:v>
                </c:pt>
                <c:pt idx="121">
                  <c:v>92.62</c:v>
                </c:pt>
                <c:pt idx="122">
                  <c:v>92.37</c:v>
                </c:pt>
                <c:pt idx="123">
                  <c:v>92.58</c:v>
                </c:pt>
                <c:pt idx="124">
                  <c:v>92.44</c:v>
                </c:pt>
                <c:pt idx="125">
                  <c:v>92.63</c:v>
                </c:pt>
                <c:pt idx="126">
                  <c:v>92.09</c:v>
                </c:pt>
                <c:pt idx="127">
                  <c:v>92.55</c:v>
                </c:pt>
                <c:pt idx="128">
                  <c:v>93.21</c:v>
                </c:pt>
                <c:pt idx="129">
                  <c:v>93.64</c:v>
                </c:pt>
                <c:pt idx="130">
                  <c:v>93.01</c:v>
                </c:pt>
              </c:numCache>
            </c:numRef>
          </c:val>
        </c:ser>
        <c:dLbls>
          <c:showLegendKey val="0"/>
          <c:showVal val="0"/>
          <c:showCatName val="0"/>
          <c:showSerName val="0"/>
          <c:showPercent val="0"/>
          <c:showBubbleSize val="0"/>
        </c:dLbls>
        <c:axId val="-2102425080"/>
        <c:axId val="-2102684056"/>
      </c:areaChart>
      <c:lineChart>
        <c:grouping val="standard"/>
        <c:varyColors val="0"/>
        <c:ser>
          <c:idx val="1"/>
          <c:order val="0"/>
          <c:tx>
            <c:strRef>
              <c:f>TC!$G$386</c:f>
              <c:strCache>
                <c:ptCount val="1"/>
                <c:pt idx="0">
                  <c:v>Chile</c:v>
                </c:pt>
              </c:strCache>
            </c:strRef>
          </c:tx>
          <c:spPr>
            <a:ln>
              <a:solidFill>
                <a:srgbClr val="00B0F0"/>
              </a:solidFill>
            </a:ln>
          </c:spPr>
          <c:marker>
            <c:symbol val="none"/>
          </c:marker>
          <c:cat>
            <c:strRef>
              <c:f>TC!$E$387:$E$517</c:f>
              <c:strCache>
                <c:ptCount val="131"/>
                <c:pt idx="0">
                  <c:v>E-04</c:v>
                </c:pt>
                <c:pt idx="1">
                  <c:v>F-04</c:v>
                </c:pt>
                <c:pt idx="2">
                  <c:v>M-04</c:v>
                </c:pt>
                <c:pt idx="3">
                  <c:v>A-04</c:v>
                </c:pt>
                <c:pt idx="4">
                  <c:v>M-04</c:v>
                </c:pt>
                <c:pt idx="5">
                  <c:v>J-04</c:v>
                </c:pt>
                <c:pt idx="6">
                  <c:v>J-04</c:v>
                </c:pt>
                <c:pt idx="7">
                  <c:v>A-04</c:v>
                </c:pt>
                <c:pt idx="8">
                  <c:v>S-04</c:v>
                </c:pt>
                <c:pt idx="9">
                  <c:v>O-04</c:v>
                </c:pt>
                <c:pt idx="10">
                  <c:v>N-04</c:v>
                </c:pt>
                <c:pt idx="11">
                  <c:v>D-04</c:v>
                </c:pt>
                <c:pt idx="12">
                  <c:v>E-05</c:v>
                </c:pt>
                <c:pt idx="13">
                  <c:v>F-05</c:v>
                </c:pt>
                <c:pt idx="14">
                  <c:v>M-05</c:v>
                </c:pt>
                <c:pt idx="15">
                  <c:v>A-05</c:v>
                </c:pt>
                <c:pt idx="16">
                  <c:v>M-05</c:v>
                </c:pt>
                <c:pt idx="17">
                  <c:v>J-05</c:v>
                </c:pt>
                <c:pt idx="18">
                  <c:v>J-05</c:v>
                </c:pt>
                <c:pt idx="19">
                  <c:v>A-05</c:v>
                </c:pt>
                <c:pt idx="20">
                  <c:v>S-05</c:v>
                </c:pt>
                <c:pt idx="21">
                  <c:v>O-05</c:v>
                </c:pt>
                <c:pt idx="22">
                  <c:v>N-05</c:v>
                </c:pt>
                <c:pt idx="23">
                  <c:v>D-05</c:v>
                </c:pt>
                <c:pt idx="24">
                  <c:v>E-06</c:v>
                </c:pt>
                <c:pt idx="25">
                  <c:v>F-06</c:v>
                </c:pt>
                <c:pt idx="26">
                  <c:v>M-06</c:v>
                </c:pt>
                <c:pt idx="27">
                  <c:v>A-06</c:v>
                </c:pt>
                <c:pt idx="28">
                  <c:v>M-06</c:v>
                </c:pt>
                <c:pt idx="29">
                  <c:v>J-06</c:v>
                </c:pt>
                <c:pt idx="30">
                  <c:v>J-06</c:v>
                </c:pt>
                <c:pt idx="31">
                  <c:v>A-06</c:v>
                </c:pt>
                <c:pt idx="32">
                  <c:v>S-06</c:v>
                </c:pt>
                <c:pt idx="33">
                  <c:v>O-06</c:v>
                </c:pt>
                <c:pt idx="34">
                  <c:v>N-06</c:v>
                </c:pt>
                <c:pt idx="35">
                  <c:v>D-06</c:v>
                </c:pt>
                <c:pt idx="36">
                  <c:v>E-07</c:v>
                </c:pt>
                <c:pt idx="37">
                  <c:v>F-07</c:v>
                </c:pt>
                <c:pt idx="38">
                  <c:v>M-07</c:v>
                </c:pt>
                <c:pt idx="39">
                  <c:v>A-07</c:v>
                </c:pt>
                <c:pt idx="40">
                  <c:v>M-07</c:v>
                </c:pt>
                <c:pt idx="41">
                  <c:v>J-07</c:v>
                </c:pt>
                <c:pt idx="42">
                  <c:v>J-07</c:v>
                </c:pt>
                <c:pt idx="43">
                  <c:v>A-07</c:v>
                </c:pt>
                <c:pt idx="44">
                  <c:v>S-07</c:v>
                </c:pt>
                <c:pt idx="45">
                  <c:v>O-07</c:v>
                </c:pt>
                <c:pt idx="46">
                  <c:v>N-07</c:v>
                </c:pt>
                <c:pt idx="47">
                  <c:v>D-07</c:v>
                </c:pt>
                <c:pt idx="48">
                  <c:v>E-08</c:v>
                </c:pt>
                <c:pt idx="49">
                  <c:v>F-08</c:v>
                </c:pt>
                <c:pt idx="50">
                  <c:v>M-08</c:v>
                </c:pt>
                <c:pt idx="51">
                  <c:v>A-08</c:v>
                </c:pt>
                <c:pt idx="52">
                  <c:v>M-08</c:v>
                </c:pt>
                <c:pt idx="53">
                  <c:v>J-08</c:v>
                </c:pt>
                <c:pt idx="54">
                  <c:v>J-08</c:v>
                </c:pt>
                <c:pt idx="55">
                  <c:v>A-08</c:v>
                </c:pt>
                <c:pt idx="56">
                  <c:v>S-08</c:v>
                </c:pt>
                <c:pt idx="57">
                  <c:v>O-08</c:v>
                </c:pt>
                <c:pt idx="58">
                  <c:v>N-08</c:v>
                </c:pt>
                <c:pt idx="59">
                  <c:v>D-08</c:v>
                </c:pt>
                <c:pt idx="60">
                  <c:v>E-09</c:v>
                </c:pt>
                <c:pt idx="61">
                  <c:v>F-09</c:v>
                </c:pt>
                <c:pt idx="62">
                  <c:v>M-09</c:v>
                </c:pt>
                <c:pt idx="63">
                  <c:v>A-09</c:v>
                </c:pt>
                <c:pt idx="64">
                  <c:v>M-09</c:v>
                </c:pt>
                <c:pt idx="65">
                  <c:v>J-09</c:v>
                </c:pt>
                <c:pt idx="66">
                  <c:v>J-09</c:v>
                </c:pt>
                <c:pt idx="67">
                  <c:v>A-09</c:v>
                </c:pt>
                <c:pt idx="68">
                  <c:v>S-09</c:v>
                </c:pt>
                <c:pt idx="69">
                  <c:v>O-09</c:v>
                </c:pt>
                <c:pt idx="70">
                  <c:v>N-09</c:v>
                </c:pt>
                <c:pt idx="71">
                  <c:v>D-09</c:v>
                </c:pt>
                <c:pt idx="72">
                  <c:v>E-10</c:v>
                </c:pt>
                <c:pt idx="73">
                  <c:v>F-10</c:v>
                </c:pt>
                <c:pt idx="74">
                  <c:v>M-10</c:v>
                </c:pt>
                <c:pt idx="75">
                  <c:v>A-10</c:v>
                </c:pt>
                <c:pt idx="76">
                  <c:v>M-10</c:v>
                </c:pt>
                <c:pt idx="77">
                  <c:v>J-10</c:v>
                </c:pt>
                <c:pt idx="78">
                  <c:v>J-10</c:v>
                </c:pt>
                <c:pt idx="79">
                  <c:v>A-10</c:v>
                </c:pt>
                <c:pt idx="80">
                  <c:v>S-10</c:v>
                </c:pt>
                <c:pt idx="81">
                  <c:v>O-10</c:v>
                </c:pt>
                <c:pt idx="82">
                  <c:v>N-10</c:v>
                </c:pt>
                <c:pt idx="83">
                  <c:v>D-10</c:v>
                </c:pt>
                <c:pt idx="84">
                  <c:v>E-11</c:v>
                </c:pt>
                <c:pt idx="85">
                  <c:v>F-11</c:v>
                </c:pt>
                <c:pt idx="86">
                  <c:v>M-11</c:v>
                </c:pt>
                <c:pt idx="87">
                  <c:v>A-11</c:v>
                </c:pt>
                <c:pt idx="88">
                  <c:v>M-11</c:v>
                </c:pt>
                <c:pt idx="89">
                  <c:v>J-11</c:v>
                </c:pt>
                <c:pt idx="90">
                  <c:v>J-11</c:v>
                </c:pt>
                <c:pt idx="91">
                  <c:v>A-11</c:v>
                </c:pt>
                <c:pt idx="92">
                  <c:v>S-11</c:v>
                </c:pt>
                <c:pt idx="93">
                  <c:v>O-11</c:v>
                </c:pt>
                <c:pt idx="94">
                  <c:v>N-11</c:v>
                </c:pt>
                <c:pt idx="95">
                  <c:v>D-11</c:v>
                </c:pt>
                <c:pt idx="96">
                  <c:v>E-12</c:v>
                </c:pt>
                <c:pt idx="97">
                  <c:v>F-12</c:v>
                </c:pt>
                <c:pt idx="98">
                  <c:v>M-12</c:v>
                </c:pt>
                <c:pt idx="99">
                  <c:v>A-12</c:v>
                </c:pt>
                <c:pt idx="100">
                  <c:v>M-12</c:v>
                </c:pt>
                <c:pt idx="101">
                  <c:v>J-12</c:v>
                </c:pt>
                <c:pt idx="102">
                  <c:v>J-12</c:v>
                </c:pt>
                <c:pt idx="103">
                  <c:v>A-12</c:v>
                </c:pt>
                <c:pt idx="104">
                  <c:v>S-12</c:v>
                </c:pt>
                <c:pt idx="105">
                  <c:v>O-12</c:v>
                </c:pt>
                <c:pt idx="106">
                  <c:v>N-12</c:v>
                </c:pt>
                <c:pt idx="107">
                  <c:v>D-12</c:v>
                </c:pt>
                <c:pt idx="108">
                  <c:v>E-13</c:v>
                </c:pt>
                <c:pt idx="109">
                  <c:v>F-13</c:v>
                </c:pt>
                <c:pt idx="110">
                  <c:v>M-13</c:v>
                </c:pt>
                <c:pt idx="111">
                  <c:v>A-13</c:v>
                </c:pt>
                <c:pt idx="112">
                  <c:v>M-13</c:v>
                </c:pt>
                <c:pt idx="113">
                  <c:v>J-13</c:v>
                </c:pt>
                <c:pt idx="114">
                  <c:v>J-13</c:v>
                </c:pt>
                <c:pt idx="115">
                  <c:v>A-13</c:v>
                </c:pt>
                <c:pt idx="116">
                  <c:v>S-13</c:v>
                </c:pt>
                <c:pt idx="117">
                  <c:v>O-1e</c:v>
                </c:pt>
                <c:pt idx="118">
                  <c:v>N-13</c:v>
                </c:pt>
                <c:pt idx="119">
                  <c:v>D-13</c:v>
                </c:pt>
                <c:pt idx="120">
                  <c:v>E-14</c:v>
                </c:pt>
                <c:pt idx="121">
                  <c:v>F-14</c:v>
                </c:pt>
                <c:pt idx="122">
                  <c:v>M-14</c:v>
                </c:pt>
                <c:pt idx="123">
                  <c:v>A-14</c:v>
                </c:pt>
                <c:pt idx="124">
                  <c:v>M-14</c:v>
                </c:pt>
                <c:pt idx="125">
                  <c:v>J-14</c:v>
                </c:pt>
                <c:pt idx="126">
                  <c:v>J-14</c:v>
                </c:pt>
                <c:pt idx="127">
                  <c:v>A-14</c:v>
                </c:pt>
                <c:pt idx="128">
                  <c:v>S-14</c:v>
                </c:pt>
                <c:pt idx="129">
                  <c:v>O-14</c:v>
                </c:pt>
                <c:pt idx="130">
                  <c:v>N-14</c:v>
                </c:pt>
              </c:strCache>
            </c:strRef>
          </c:cat>
          <c:val>
            <c:numRef>
              <c:f>TC!$G$387:$G$517</c:f>
              <c:numCache>
                <c:formatCode>General</c:formatCode>
                <c:ptCount val="131"/>
                <c:pt idx="0">
                  <c:v>99.99</c:v>
                </c:pt>
                <c:pt idx="1">
                  <c:v>101.77</c:v>
                </c:pt>
                <c:pt idx="2">
                  <c:v>104.53</c:v>
                </c:pt>
                <c:pt idx="3">
                  <c:v>105.33</c:v>
                </c:pt>
                <c:pt idx="4">
                  <c:v>108.2</c:v>
                </c:pt>
                <c:pt idx="5">
                  <c:v>109.82</c:v>
                </c:pt>
                <c:pt idx="6">
                  <c:v>108.34</c:v>
                </c:pt>
                <c:pt idx="7">
                  <c:v>108.62</c:v>
                </c:pt>
                <c:pt idx="8">
                  <c:v>106.21</c:v>
                </c:pt>
                <c:pt idx="9">
                  <c:v>105.67</c:v>
                </c:pt>
                <c:pt idx="10">
                  <c:v>105.63</c:v>
                </c:pt>
                <c:pt idx="11">
                  <c:v>103.56</c:v>
                </c:pt>
                <c:pt idx="12">
                  <c:v>103.51</c:v>
                </c:pt>
                <c:pt idx="13">
                  <c:v>104.23</c:v>
                </c:pt>
                <c:pt idx="14">
                  <c:v>106.25</c:v>
                </c:pt>
                <c:pt idx="15">
                  <c:v>104.84</c:v>
                </c:pt>
                <c:pt idx="16">
                  <c:v>104.27</c:v>
                </c:pt>
                <c:pt idx="17">
                  <c:v>104.22</c:v>
                </c:pt>
                <c:pt idx="18">
                  <c:v>101.9</c:v>
                </c:pt>
                <c:pt idx="19">
                  <c:v>97.5</c:v>
                </c:pt>
                <c:pt idx="20">
                  <c:v>95.52</c:v>
                </c:pt>
                <c:pt idx="21">
                  <c:v>94.31</c:v>
                </c:pt>
                <c:pt idx="22">
                  <c:v>93.09</c:v>
                </c:pt>
                <c:pt idx="23">
                  <c:v>90.36</c:v>
                </c:pt>
                <c:pt idx="24">
                  <c:v>93.49</c:v>
                </c:pt>
                <c:pt idx="25">
                  <c:v>94.06</c:v>
                </c:pt>
                <c:pt idx="26">
                  <c:v>94.35</c:v>
                </c:pt>
                <c:pt idx="27">
                  <c:v>93.06</c:v>
                </c:pt>
                <c:pt idx="28">
                  <c:v>94.76</c:v>
                </c:pt>
                <c:pt idx="29">
                  <c:v>97.31</c:v>
                </c:pt>
                <c:pt idx="30">
                  <c:v>96.95</c:v>
                </c:pt>
                <c:pt idx="31">
                  <c:v>96.96</c:v>
                </c:pt>
                <c:pt idx="32">
                  <c:v>96.89</c:v>
                </c:pt>
                <c:pt idx="33">
                  <c:v>95.63</c:v>
                </c:pt>
                <c:pt idx="34">
                  <c:v>96.06</c:v>
                </c:pt>
                <c:pt idx="35">
                  <c:v>96.91</c:v>
                </c:pt>
                <c:pt idx="36">
                  <c:v>98.74</c:v>
                </c:pt>
                <c:pt idx="37">
                  <c:v>99.98</c:v>
                </c:pt>
                <c:pt idx="38">
                  <c:v>99.61</c:v>
                </c:pt>
                <c:pt idx="39">
                  <c:v>99.61</c:v>
                </c:pt>
                <c:pt idx="40">
                  <c:v>97.79</c:v>
                </c:pt>
                <c:pt idx="41">
                  <c:v>98.19</c:v>
                </c:pt>
                <c:pt idx="42">
                  <c:v>97.06</c:v>
                </c:pt>
                <c:pt idx="43">
                  <c:v>96.48</c:v>
                </c:pt>
                <c:pt idx="44">
                  <c:v>95.77</c:v>
                </c:pt>
                <c:pt idx="45">
                  <c:v>94.26</c:v>
                </c:pt>
                <c:pt idx="46">
                  <c:v>96.37</c:v>
                </c:pt>
                <c:pt idx="47">
                  <c:v>94.16999999999997</c:v>
                </c:pt>
                <c:pt idx="48">
                  <c:v>92.07</c:v>
                </c:pt>
                <c:pt idx="49">
                  <c:v>90.31</c:v>
                </c:pt>
                <c:pt idx="50">
                  <c:v>86.89</c:v>
                </c:pt>
                <c:pt idx="51">
                  <c:v>88.52</c:v>
                </c:pt>
                <c:pt idx="52">
                  <c:v>92.05</c:v>
                </c:pt>
                <c:pt idx="53">
                  <c:v>96.22</c:v>
                </c:pt>
                <c:pt idx="54">
                  <c:v>97.85</c:v>
                </c:pt>
                <c:pt idx="55">
                  <c:v>98.04</c:v>
                </c:pt>
                <c:pt idx="56">
                  <c:v>97.24</c:v>
                </c:pt>
                <c:pt idx="57">
                  <c:v>106.93</c:v>
                </c:pt>
                <c:pt idx="58">
                  <c:v>110.35</c:v>
                </c:pt>
                <c:pt idx="59">
                  <c:v>111.89</c:v>
                </c:pt>
                <c:pt idx="60">
                  <c:v>109.29</c:v>
                </c:pt>
                <c:pt idx="61">
                  <c:v>104.88</c:v>
                </c:pt>
                <c:pt idx="62">
                  <c:v>101.86</c:v>
                </c:pt>
                <c:pt idx="63">
                  <c:v>102.76</c:v>
                </c:pt>
                <c:pt idx="64">
                  <c:v>101.85</c:v>
                </c:pt>
                <c:pt idx="65">
                  <c:v>100.4</c:v>
                </c:pt>
                <c:pt idx="66">
                  <c:v>98.9</c:v>
                </c:pt>
                <c:pt idx="67">
                  <c:v>101.64</c:v>
                </c:pt>
                <c:pt idx="68">
                  <c:v>102.31</c:v>
                </c:pt>
                <c:pt idx="69">
                  <c:v>103.34</c:v>
                </c:pt>
                <c:pt idx="70">
                  <c:v>97.16</c:v>
                </c:pt>
                <c:pt idx="71">
                  <c:v>95.71</c:v>
                </c:pt>
                <c:pt idx="72">
                  <c:v>95.08</c:v>
                </c:pt>
                <c:pt idx="73">
                  <c:v>100.02</c:v>
                </c:pt>
                <c:pt idx="74">
                  <c:v>98.7</c:v>
                </c:pt>
                <c:pt idx="75">
                  <c:v>98.55</c:v>
                </c:pt>
                <c:pt idx="76">
                  <c:v>98.84</c:v>
                </c:pt>
                <c:pt idx="77">
                  <c:v>98.99</c:v>
                </c:pt>
                <c:pt idx="78">
                  <c:v>98.66</c:v>
                </c:pt>
                <c:pt idx="79">
                  <c:v>95.49</c:v>
                </c:pt>
                <c:pt idx="80">
                  <c:v>93.62</c:v>
                </c:pt>
                <c:pt idx="81">
                  <c:v>94.34</c:v>
                </c:pt>
                <c:pt idx="82">
                  <c:v>93.79</c:v>
                </c:pt>
                <c:pt idx="83">
                  <c:v>91.4</c:v>
                </c:pt>
                <c:pt idx="84">
                  <c:v>95.26</c:v>
                </c:pt>
                <c:pt idx="85">
                  <c:v>93.01</c:v>
                </c:pt>
                <c:pt idx="86">
                  <c:v>94.22</c:v>
                </c:pt>
                <c:pt idx="87">
                  <c:v>94.06</c:v>
                </c:pt>
                <c:pt idx="88">
                  <c:v>93.35</c:v>
                </c:pt>
                <c:pt idx="89">
                  <c:v>93.99</c:v>
                </c:pt>
                <c:pt idx="90">
                  <c:v>93.03</c:v>
                </c:pt>
                <c:pt idx="91">
                  <c:v>94.12</c:v>
                </c:pt>
                <c:pt idx="92">
                  <c:v>96.12</c:v>
                </c:pt>
                <c:pt idx="93">
                  <c:v>100.19</c:v>
                </c:pt>
                <c:pt idx="94">
                  <c:v>99.42</c:v>
                </c:pt>
                <c:pt idx="95">
                  <c:v>99.26</c:v>
                </c:pt>
                <c:pt idx="96">
                  <c:v>96.78</c:v>
                </c:pt>
                <c:pt idx="97">
                  <c:v>93.98</c:v>
                </c:pt>
                <c:pt idx="98">
                  <c:v>94.48</c:v>
                </c:pt>
                <c:pt idx="99">
                  <c:v>94.86</c:v>
                </c:pt>
                <c:pt idx="100">
                  <c:v>95.8</c:v>
                </c:pt>
                <c:pt idx="101">
                  <c:v>96.31</c:v>
                </c:pt>
                <c:pt idx="102">
                  <c:v>93.9</c:v>
                </c:pt>
                <c:pt idx="103">
                  <c:v>92.45</c:v>
                </c:pt>
                <c:pt idx="104">
                  <c:v>91.85</c:v>
                </c:pt>
                <c:pt idx="105">
                  <c:v>92.34</c:v>
                </c:pt>
                <c:pt idx="106">
                  <c:v>93.12</c:v>
                </c:pt>
                <c:pt idx="107">
                  <c:v>92.59</c:v>
                </c:pt>
                <c:pt idx="108">
                  <c:v>91.96</c:v>
                </c:pt>
                <c:pt idx="109">
                  <c:v>91.84</c:v>
                </c:pt>
                <c:pt idx="110">
                  <c:v>90.72</c:v>
                </c:pt>
                <c:pt idx="111">
                  <c:v>91.59</c:v>
                </c:pt>
                <c:pt idx="112">
                  <c:v>92.73</c:v>
                </c:pt>
                <c:pt idx="113">
                  <c:v>96.1</c:v>
                </c:pt>
                <c:pt idx="114">
                  <c:v>95.86</c:v>
                </c:pt>
                <c:pt idx="115">
                  <c:v>97.16999999999997</c:v>
                </c:pt>
                <c:pt idx="116">
                  <c:v>95.79</c:v>
                </c:pt>
                <c:pt idx="117">
                  <c:v>96.57</c:v>
                </c:pt>
                <c:pt idx="118">
                  <c:v>99.02</c:v>
                </c:pt>
                <c:pt idx="119">
                  <c:v>99.66</c:v>
                </c:pt>
                <c:pt idx="120">
                  <c:v>100.78</c:v>
                </c:pt>
                <c:pt idx="121">
                  <c:v>103.37</c:v>
                </c:pt>
                <c:pt idx="122">
                  <c:v>104.56</c:v>
                </c:pt>
                <c:pt idx="123">
                  <c:v>103.85</c:v>
                </c:pt>
                <c:pt idx="124">
                  <c:v>103.6</c:v>
                </c:pt>
                <c:pt idx="125">
                  <c:v>103.3</c:v>
                </c:pt>
                <c:pt idx="126">
                  <c:v>104.48</c:v>
                </c:pt>
                <c:pt idx="127">
                  <c:v>107.47</c:v>
                </c:pt>
                <c:pt idx="128">
                  <c:v>108.27</c:v>
                </c:pt>
                <c:pt idx="129">
                  <c:v>105.31</c:v>
                </c:pt>
                <c:pt idx="130">
                  <c:v>104.67</c:v>
                </c:pt>
              </c:numCache>
            </c:numRef>
          </c:val>
          <c:smooth val="0"/>
        </c:ser>
        <c:ser>
          <c:idx val="2"/>
          <c:order val="1"/>
          <c:tx>
            <c:strRef>
              <c:f>TC!$H$386</c:f>
              <c:strCache>
                <c:ptCount val="1"/>
                <c:pt idx="0">
                  <c:v>Colombia</c:v>
                </c:pt>
              </c:strCache>
            </c:strRef>
          </c:tx>
          <c:spPr>
            <a:ln>
              <a:solidFill>
                <a:srgbClr val="FFC000"/>
              </a:solidFill>
            </a:ln>
          </c:spPr>
          <c:marker>
            <c:symbol val="none"/>
          </c:marker>
          <c:cat>
            <c:strRef>
              <c:f>TC!$E$387:$E$517</c:f>
              <c:strCache>
                <c:ptCount val="131"/>
                <c:pt idx="0">
                  <c:v>E-04</c:v>
                </c:pt>
                <c:pt idx="1">
                  <c:v>F-04</c:v>
                </c:pt>
                <c:pt idx="2">
                  <c:v>M-04</c:v>
                </c:pt>
                <c:pt idx="3">
                  <c:v>A-04</c:v>
                </c:pt>
                <c:pt idx="4">
                  <c:v>M-04</c:v>
                </c:pt>
                <c:pt idx="5">
                  <c:v>J-04</c:v>
                </c:pt>
                <c:pt idx="6">
                  <c:v>J-04</c:v>
                </c:pt>
                <c:pt idx="7">
                  <c:v>A-04</c:v>
                </c:pt>
                <c:pt idx="8">
                  <c:v>S-04</c:v>
                </c:pt>
                <c:pt idx="9">
                  <c:v>O-04</c:v>
                </c:pt>
                <c:pt idx="10">
                  <c:v>N-04</c:v>
                </c:pt>
                <c:pt idx="11">
                  <c:v>D-04</c:v>
                </c:pt>
                <c:pt idx="12">
                  <c:v>E-05</c:v>
                </c:pt>
                <c:pt idx="13">
                  <c:v>F-05</c:v>
                </c:pt>
                <c:pt idx="14">
                  <c:v>M-05</c:v>
                </c:pt>
                <c:pt idx="15">
                  <c:v>A-05</c:v>
                </c:pt>
                <c:pt idx="16">
                  <c:v>M-05</c:v>
                </c:pt>
                <c:pt idx="17">
                  <c:v>J-05</c:v>
                </c:pt>
                <c:pt idx="18">
                  <c:v>J-05</c:v>
                </c:pt>
                <c:pt idx="19">
                  <c:v>A-05</c:v>
                </c:pt>
                <c:pt idx="20">
                  <c:v>S-05</c:v>
                </c:pt>
                <c:pt idx="21">
                  <c:v>O-05</c:v>
                </c:pt>
                <c:pt idx="22">
                  <c:v>N-05</c:v>
                </c:pt>
                <c:pt idx="23">
                  <c:v>D-05</c:v>
                </c:pt>
                <c:pt idx="24">
                  <c:v>E-06</c:v>
                </c:pt>
                <c:pt idx="25">
                  <c:v>F-06</c:v>
                </c:pt>
                <c:pt idx="26">
                  <c:v>M-06</c:v>
                </c:pt>
                <c:pt idx="27">
                  <c:v>A-06</c:v>
                </c:pt>
                <c:pt idx="28">
                  <c:v>M-06</c:v>
                </c:pt>
                <c:pt idx="29">
                  <c:v>J-06</c:v>
                </c:pt>
                <c:pt idx="30">
                  <c:v>J-06</c:v>
                </c:pt>
                <c:pt idx="31">
                  <c:v>A-06</c:v>
                </c:pt>
                <c:pt idx="32">
                  <c:v>S-06</c:v>
                </c:pt>
                <c:pt idx="33">
                  <c:v>O-06</c:v>
                </c:pt>
                <c:pt idx="34">
                  <c:v>N-06</c:v>
                </c:pt>
                <c:pt idx="35">
                  <c:v>D-06</c:v>
                </c:pt>
                <c:pt idx="36">
                  <c:v>E-07</c:v>
                </c:pt>
                <c:pt idx="37">
                  <c:v>F-07</c:v>
                </c:pt>
                <c:pt idx="38">
                  <c:v>M-07</c:v>
                </c:pt>
                <c:pt idx="39">
                  <c:v>A-07</c:v>
                </c:pt>
                <c:pt idx="40">
                  <c:v>M-07</c:v>
                </c:pt>
                <c:pt idx="41">
                  <c:v>J-07</c:v>
                </c:pt>
                <c:pt idx="42">
                  <c:v>J-07</c:v>
                </c:pt>
                <c:pt idx="43">
                  <c:v>A-07</c:v>
                </c:pt>
                <c:pt idx="44">
                  <c:v>S-07</c:v>
                </c:pt>
                <c:pt idx="45">
                  <c:v>O-07</c:v>
                </c:pt>
                <c:pt idx="46">
                  <c:v>N-07</c:v>
                </c:pt>
                <c:pt idx="47">
                  <c:v>D-07</c:v>
                </c:pt>
                <c:pt idx="48">
                  <c:v>E-08</c:v>
                </c:pt>
                <c:pt idx="49">
                  <c:v>F-08</c:v>
                </c:pt>
                <c:pt idx="50">
                  <c:v>M-08</c:v>
                </c:pt>
                <c:pt idx="51">
                  <c:v>A-08</c:v>
                </c:pt>
                <c:pt idx="52">
                  <c:v>M-08</c:v>
                </c:pt>
                <c:pt idx="53">
                  <c:v>J-08</c:v>
                </c:pt>
                <c:pt idx="54">
                  <c:v>J-08</c:v>
                </c:pt>
                <c:pt idx="55">
                  <c:v>A-08</c:v>
                </c:pt>
                <c:pt idx="56">
                  <c:v>S-08</c:v>
                </c:pt>
                <c:pt idx="57">
                  <c:v>O-08</c:v>
                </c:pt>
                <c:pt idx="58">
                  <c:v>N-08</c:v>
                </c:pt>
                <c:pt idx="59">
                  <c:v>D-08</c:v>
                </c:pt>
                <c:pt idx="60">
                  <c:v>E-09</c:v>
                </c:pt>
                <c:pt idx="61">
                  <c:v>F-09</c:v>
                </c:pt>
                <c:pt idx="62">
                  <c:v>M-09</c:v>
                </c:pt>
                <c:pt idx="63">
                  <c:v>A-09</c:v>
                </c:pt>
                <c:pt idx="64">
                  <c:v>M-09</c:v>
                </c:pt>
                <c:pt idx="65">
                  <c:v>J-09</c:v>
                </c:pt>
                <c:pt idx="66">
                  <c:v>J-09</c:v>
                </c:pt>
                <c:pt idx="67">
                  <c:v>A-09</c:v>
                </c:pt>
                <c:pt idx="68">
                  <c:v>S-09</c:v>
                </c:pt>
                <c:pt idx="69">
                  <c:v>O-09</c:v>
                </c:pt>
                <c:pt idx="70">
                  <c:v>N-09</c:v>
                </c:pt>
                <c:pt idx="71">
                  <c:v>D-09</c:v>
                </c:pt>
                <c:pt idx="72">
                  <c:v>E-10</c:v>
                </c:pt>
                <c:pt idx="73">
                  <c:v>F-10</c:v>
                </c:pt>
                <c:pt idx="74">
                  <c:v>M-10</c:v>
                </c:pt>
                <c:pt idx="75">
                  <c:v>A-10</c:v>
                </c:pt>
                <c:pt idx="76">
                  <c:v>M-10</c:v>
                </c:pt>
                <c:pt idx="77">
                  <c:v>J-10</c:v>
                </c:pt>
                <c:pt idx="78">
                  <c:v>J-10</c:v>
                </c:pt>
                <c:pt idx="79">
                  <c:v>A-10</c:v>
                </c:pt>
                <c:pt idx="80">
                  <c:v>S-10</c:v>
                </c:pt>
                <c:pt idx="81">
                  <c:v>O-10</c:v>
                </c:pt>
                <c:pt idx="82">
                  <c:v>N-10</c:v>
                </c:pt>
                <c:pt idx="83">
                  <c:v>D-10</c:v>
                </c:pt>
                <c:pt idx="84">
                  <c:v>E-11</c:v>
                </c:pt>
                <c:pt idx="85">
                  <c:v>F-11</c:v>
                </c:pt>
                <c:pt idx="86">
                  <c:v>M-11</c:v>
                </c:pt>
                <c:pt idx="87">
                  <c:v>A-11</c:v>
                </c:pt>
                <c:pt idx="88">
                  <c:v>M-11</c:v>
                </c:pt>
                <c:pt idx="89">
                  <c:v>J-11</c:v>
                </c:pt>
                <c:pt idx="90">
                  <c:v>J-11</c:v>
                </c:pt>
                <c:pt idx="91">
                  <c:v>A-11</c:v>
                </c:pt>
                <c:pt idx="92">
                  <c:v>S-11</c:v>
                </c:pt>
                <c:pt idx="93">
                  <c:v>O-11</c:v>
                </c:pt>
                <c:pt idx="94">
                  <c:v>N-11</c:v>
                </c:pt>
                <c:pt idx="95">
                  <c:v>D-11</c:v>
                </c:pt>
                <c:pt idx="96">
                  <c:v>E-12</c:v>
                </c:pt>
                <c:pt idx="97">
                  <c:v>F-12</c:v>
                </c:pt>
                <c:pt idx="98">
                  <c:v>M-12</c:v>
                </c:pt>
                <c:pt idx="99">
                  <c:v>A-12</c:v>
                </c:pt>
                <c:pt idx="100">
                  <c:v>M-12</c:v>
                </c:pt>
                <c:pt idx="101">
                  <c:v>J-12</c:v>
                </c:pt>
                <c:pt idx="102">
                  <c:v>J-12</c:v>
                </c:pt>
                <c:pt idx="103">
                  <c:v>A-12</c:v>
                </c:pt>
                <c:pt idx="104">
                  <c:v>S-12</c:v>
                </c:pt>
                <c:pt idx="105">
                  <c:v>O-12</c:v>
                </c:pt>
                <c:pt idx="106">
                  <c:v>N-12</c:v>
                </c:pt>
                <c:pt idx="107">
                  <c:v>D-12</c:v>
                </c:pt>
                <c:pt idx="108">
                  <c:v>E-13</c:v>
                </c:pt>
                <c:pt idx="109">
                  <c:v>F-13</c:v>
                </c:pt>
                <c:pt idx="110">
                  <c:v>M-13</c:v>
                </c:pt>
                <c:pt idx="111">
                  <c:v>A-13</c:v>
                </c:pt>
                <c:pt idx="112">
                  <c:v>M-13</c:v>
                </c:pt>
                <c:pt idx="113">
                  <c:v>J-13</c:v>
                </c:pt>
                <c:pt idx="114">
                  <c:v>J-13</c:v>
                </c:pt>
                <c:pt idx="115">
                  <c:v>A-13</c:v>
                </c:pt>
                <c:pt idx="116">
                  <c:v>S-13</c:v>
                </c:pt>
                <c:pt idx="117">
                  <c:v>O-1e</c:v>
                </c:pt>
                <c:pt idx="118">
                  <c:v>N-13</c:v>
                </c:pt>
                <c:pt idx="119">
                  <c:v>D-13</c:v>
                </c:pt>
                <c:pt idx="120">
                  <c:v>E-14</c:v>
                </c:pt>
                <c:pt idx="121">
                  <c:v>F-14</c:v>
                </c:pt>
                <c:pt idx="122">
                  <c:v>M-14</c:v>
                </c:pt>
                <c:pt idx="123">
                  <c:v>A-14</c:v>
                </c:pt>
                <c:pt idx="124">
                  <c:v>M-14</c:v>
                </c:pt>
                <c:pt idx="125">
                  <c:v>J-14</c:v>
                </c:pt>
                <c:pt idx="126">
                  <c:v>J-14</c:v>
                </c:pt>
                <c:pt idx="127">
                  <c:v>A-14</c:v>
                </c:pt>
                <c:pt idx="128">
                  <c:v>S-14</c:v>
                </c:pt>
                <c:pt idx="129">
                  <c:v>O-14</c:v>
                </c:pt>
                <c:pt idx="130">
                  <c:v>N-14</c:v>
                </c:pt>
              </c:strCache>
            </c:strRef>
          </c:cat>
          <c:val>
            <c:numRef>
              <c:f>TC!$H$387:$H$517</c:f>
              <c:numCache>
                <c:formatCode>General</c:formatCode>
                <c:ptCount val="131"/>
                <c:pt idx="0">
                  <c:v>121.06</c:v>
                </c:pt>
                <c:pt idx="1">
                  <c:v>117.26</c:v>
                </c:pt>
                <c:pt idx="2">
                  <c:v>114.01</c:v>
                </c:pt>
                <c:pt idx="3">
                  <c:v>112.46</c:v>
                </c:pt>
                <c:pt idx="4">
                  <c:v>115.36</c:v>
                </c:pt>
                <c:pt idx="5">
                  <c:v>114.98</c:v>
                </c:pt>
                <c:pt idx="6">
                  <c:v>112.74</c:v>
                </c:pt>
                <c:pt idx="7">
                  <c:v>110.77</c:v>
                </c:pt>
                <c:pt idx="8">
                  <c:v>109.57</c:v>
                </c:pt>
                <c:pt idx="9">
                  <c:v>111.73</c:v>
                </c:pt>
                <c:pt idx="10">
                  <c:v>110.84</c:v>
                </c:pt>
                <c:pt idx="11">
                  <c:v>106.06</c:v>
                </c:pt>
                <c:pt idx="12">
                  <c:v>103.23</c:v>
                </c:pt>
                <c:pt idx="13">
                  <c:v>101.64</c:v>
                </c:pt>
                <c:pt idx="14">
                  <c:v>101.65</c:v>
                </c:pt>
                <c:pt idx="15">
                  <c:v>101.28</c:v>
                </c:pt>
                <c:pt idx="16">
                  <c:v>100.47</c:v>
                </c:pt>
                <c:pt idx="17">
                  <c:v>99.31</c:v>
                </c:pt>
                <c:pt idx="18">
                  <c:v>99.21</c:v>
                </c:pt>
                <c:pt idx="19">
                  <c:v>99.4</c:v>
                </c:pt>
                <c:pt idx="20">
                  <c:v>99.3</c:v>
                </c:pt>
                <c:pt idx="21">
                  <c:v>98.8</c:v>
                </c:pt>
                <c:pt idx="22">
                  <c:v>97.77</c:v>
                </c:pt>
                <c:pt idx="23">
                  <c:v>97.94</c:v>
                </c:pt>
                <c:pt idx="24">
                  <c:v>97.93</c:v>
                </c:pt>
                <c:pt idx="25">
                  <c:v>96.74</c:v>
                </c:pt>
                <c:pt idx="26">
                  <c:v>96.82</c:v>
                </c:pt>
                <c:pt idx="27">
                  <c:v>100.73</c:v>
                </c:pt>
                <c:pt idx="28">
                  <c:v>105.17</c:v>
                </c:pt>
                <c:pt idx="29">
                  <c:v>109.98</c:v>
                </c:pt>
                <c:pt idx="30">
                  <c:v>108.25</c:v>
                </c:pt>
                <c:pt idx="31">
                  <c:v>103.5</c:v>
                </c:pt>
                <c:pt idx="32">
                  <c:v>103.58</c:v>
                </c:pt>
                <c:pt idx="33">
                  <c:v>101.92</c:v>
                </c:pt>
                <c:pt idx="34">
                  <c:v>99.4</c:v>
                </c:pt>
                <c:pt idx="35">
                  <c:v>98.55</c:v>
                </c:pt>
                <c:pt idx="36">
                  <c:v>97.4</c:v>
                </c:pt>
                <c:pt idx="37">
                  <c:v>96.49</c:v>
                </c:pt>
                <c:pt idx="38">
                  <c:v>94.74</c:v>
                </c:pt>
                <c:pt idx="39">
                  <c:v>92.74</c:v>
                </c:pt>
                <c:pt idx="40">
                  <c:v>87.06</c:v>
                </c:pt>
                <c:pt idx="41">
                  <c:v>84.17999999999998</c:v>
                </c:pt>
                <c:pt idx="42">
                  <c:v>85.79</c:v>
                </c:pt>
                <c:pt idx="43">
                  <c:v>90.93</c:v>
                </c:pt>
                <c:pt idx="44">
                  <c:v>93.9</c:v>
                </c:pt>
                <c:pt idx="45">
                  <c:v>90.29</c:v>
                </c:pt>
                <c:pt idx="46">
                  <c:v>93.72</c:v>
                </c:pt>
                <c:pt idx="47">
                  <c:v>91.8</c:v>
                </c:pt>
                <c:pt idx="48">
                  <c:v>89.82</c:v>
                </c:pt>
                <c:pt idx="49">
                  <c:v>85.66999999999997</c:v>
                </c:pt>
                <c:pt idx="50">
                  <c:v>84.22</c:v>
                </c:pt>
                <c:pt idx="51">
                  <c:v>82.32</c:v>
                </c:pt>
                <c:pt idx="52">
                  <c:v>81.14</c:v>
                </c:pt>
                <c:pt idx="53">
                  <c:v>79.33</c:v>
                </c:pt>
                <c:pt idx="54">
                  <c:v>82.16</c:v>
                </c:pt>
                <c:pt idx="55">
                  <c:v>84.2</c:v>
                </c:pt>
                <c:pt idx="56">
                  <c:v>93.72</c:v>
                </c:pt>
                <c:pt idx="57">
                  <c:v>99.59</c:v>
                </c:pt>
                <c:pt idx="58">
                  <c:v>98.58</c:v>
                </c:pt>
                <c:pt idx="59">
                  <c:v>95.16</c:v>
                </c:pt>
                <c:pt idx="60">
                  <c:v>94.22</c:v>
                </c:pt>
                <c:pt idx="61">
                  <c:v>103.34</c:v>
                </c:pt>
                <c:pt idx="62">
                  <c:v>101.3</c:v>
                </c:pt>
                <c:pt idx="63">
                  <c:v>98.34</c:v>
                </c:pt>
                <c:pt idx="64">
                  <c:v>93.79</c:v>
                </c:pt>
                <c:pt idx="65">
                  <c:v>89.26</c:v>
                </c:pt>
                <c:pt idx="66">
                  <c:v>87.66</c:v>
                </c:pt>
                <c:pt idx="67">
                  <c:v>87.37</c:v>
                </c:pt>
                <c:pt idx="68">
                  <c:v>86.22</c:v>
                </c:pt>
                <c:pt idx="69">
                  <c:v>84.22</c:v>
                </c:pt>
                <c:pt idx="70">
                  <c:v>88.01</c:v>
                </c:pt>
                <c:pt idx="71">
                  <c:v>89.7</c:v>
                </c:pt>
                <c:pt idx="72">
                  <c:v>83.35</c:v>
                </c:pt>
                <c:pt idx="73">
                  <c:v>80.84</c:v>
                </c:pt>
                <c:pt idx="74">
                  <c:v>79.5</c:v>
                </c:pt>
                <c:pt idx="75">
                  <c:v>81.1</c:v>
                </c:pt>
                <c:pt idx="76">
                  <c:v>81.53</c:v>
                </c:pt>
                <c:pt idx="77">
                  <c:v>78.72</c:v>
                </c:pt>
                <c:pt idx="78">
                  <c:v>77.5</c:v>
                </c:pt>
                <c:pt idx="79">
                  <c:v>75.7</c:v>
                </c:pt>
                <c:pt idx="80">
                  <c:v>75.85</c:v>
                </c:pt>
                <c:pt idx="81">
                  <c:v>77.66999999999997</c:v>
                </c:pt>
                <c:pt idx="82">
                  <c:v>80.02</c:v>
                </c:pt>
                <c:pt idx="83">
                  <c:v>81.58</c:v>
                </c:pt>
                <c:pt idx="84">
                  <c:v>79.01</c:v>
                </c:pt>
                <c:pt idx="85">
                  <c:v>80.24</c:v>
                </c:pt>
                <c:pt idx="86">
                  <c:v>80.77</c:v>
                </c:pt>
                <c:pt idx="87">
                  <c:v>78.69</c:v>
                </c:pt>
                <c:pt idx="88">
                  <c:v>78.48</c:v>
                </c:pt>
                <c:pt idx="89">
                  <c:v>77.55</c:v>
                </c:pt>
                <c:pt idx="90">
                  <c:v>76.95</c:v>
                </c:pt>
                <c:pt idx="91">
                  <c:v>78.05</c:v>
                </c:pt>
                <c:pt idx="92">
                  <c:v>79.34</c:v>
                </c:pt>
                <c:pt idx="93">
                  <c:v>81.64</c:v>
                </c:pt>
                <c:pt idx="94">
                  <c:v>82.02</c:v>
                </c:pt>
                <c:pt idx="95">
                  <c:v>81.51</c:v>
                </c:pt>
                <c:pt idx="96">
                  <c:v>77.79</c:v>
                </c:pt>
                <c:pt idx="97">
                  <c:v>75.73</c:v>
                </c:pt>
                <c:pt idx="98">
                  <c:v>75.24</c:v>
                </c:pt>
                <c:pt idx="99">
                  <c:v>75.6</c:v>
                </c:pt>
                <c:pt idx="100">
                  <c:v>75.3</c:v>
                </c:pt>
                <c:pt idx="101">
                  <c:v>74.36</c:v>
                </c:pt>
                <c:pt idx="102">
                  <c:v>74.33</c:v>
                </c:pt>
                <c:pt idx="103">
                  <c:v>75.86</c:v>
                </c:pt>
                <c:pt idx="104">
                  <c:v>76.47</c:v>
                </c:pt>
                <c:pt idx="105">
                  <c:v>77.01</c:v>
                </c:pt>
                <c:pt idx="106">
                  <c:v>77.27</c:v>
                </c:pt>
                <c:pt idx="107">
                  <c:v>76.24</c:v>
                </c:pt>
                <c:pt idx="108">
                  <c:v>75.7</c:v>
                </c:pt>
                <c:pt idx="109">
                  <c:v>76.27</c:v>
                </c:pt>
                <c:pt idx="110">
                  <c:v>76.66</c:v>
                </c:pt>
                <c:pt idx="111">
                  <c:v>77.56</c:v>
                </c:pt>
                <c:pt idx="112">
                  <c:v>78.16</c:v>
                </c:pt>
                <c:pt idx="113">
                  <c:v>80.09</c:v>
                </c:pt>
                <c:pt idx="114">
                  <c:v>79.52</c:v>
                </c:pt>
                <c:pt idx="115">
                  <c:v>79.84</c:v>
                </c:pt>
                <c:pt idx="116">
                  <c:v>80.67999999999998</c:v>
                </c:pt>
                <c:pt idx="117">
                  <c:v>80.15</c:v>
                </c:pt>
                <c:pt idx="118">
                  <c:v>81.6</c:v>
                </c:pt>
                <c:pt idx="119">
                  <c:v>81.87</c:v>
                </c:pt>
                <c:pt idx="120">
                  <c:v>82.65</c:v>
                </c:pt>
                <c:pt idx="121">
                  <c:v>85.49</c:v>
                </c:pt>
                <c:pt idx="122">
                  <c:v>84.66999999999997</c:v>
                </c:pt>
                <c:pt idx="123">
                  <c:v>81.69</c:v>
                </c:pt>
                <c:pt idx="124">
                  <c:v>80.63</c:v>
                </c:pt>
                <c:pt idx="125">
                  <c:v>79.44</c:v>
                </c:pt>
                <c:pt idx="126">
                  <c:v>78.25</c:v>
                </c:pt>
                <c:pt idx="127">
                  <c:v>79.53</c:v>
                </c:pt>
                <c:pt idx="128">
                  <c:v>82.17999999999998</c:v>
                </c:pt>
                <c:pt idx="129">
                  <c:v>84.73</c:v>
                </c:pt>
                <c:pt idx="130">
                  <c:v>87.41</c:v>
                </c:pt>
              </c:numCache>
            </c:numRef>
          </c:val>
          <c:smooth val="0"/>
        </c:ser>
        <c:ser>
          <c:idx val="3"/>
          <c:order val="2"/>
          <c:tx>
            <c:strRef>
              <c:f>TC!$I$386</c:f>
              <c:strCache>
                <c:ptCount val="1"/>
                <c:pt idx="0">
                  <c:v>México</c:v>
                </c:pt>
              </c:strCache>
            </c:strRef>
          </c:tx>
          <c:spPr>
            <a:ln>
              <a:solidFill>
                <a:schemeClr val="bg1">
                  <a:lumMod val="65000"/>
                </a:schemeClr>
              </a:solidFill>
            </a:ln>
          </c:spPr>
          <c:marker>
            <c:symbol val="none"/>
          </c:marker>
          <c:cat>
            <c:strRef>
              <c:f>TC!$E$387:$E$517</c:f>
              <c:strCache>
                <c:ptCount val="131"/>
                <c:pt idx="0">
                  <c:v>E-04</c:v>
                </c:pt>
                <c:pt idx="1">
                  <c:v>F-04</c:v>
                </c:pt>
                <c:pt idx="2">
                  <c:v>M-04</c:v>
                </c:pt>
                <c:pt idx="3">
                  <c:v>A-04</c:v>
                </c:pt>
                <c:pt idx="4">
                  <c:v>M-04</c:v>
                </c:pt>
                <c:pt idx="5">
                  <c:v>J-04</c:v>
                </c:pt>
                <c:pt idx="6">
                  <c:v>J-04</c:v>
                </c:pt>
                <c:pt idx="7">
                  <c:v>A-04</c:v>
                </c:pt>
                <c:pt idx="8">
                  <c:v>S-04</c:v>
                </c:pt>
                <c:pt idx="9">
                  <c:v>O-04</c:v>
                </c:pt>
                <c:pt idx="10">
                  <c:v>N-04</c:v>
                </c:pt>
                <c:pt idx="11">
                  <c:v>D-04</c:v>
                </c:pt>
                <c:pt idx="12">
                  <c:v>E-05</c:v>
                </c:pt>
                <c:pt idx="13">
                  <c:v>F-05</c:v>
                </c:pt>
                <c:pt idx="14">
                  <c:v>M-05</c:v>
                </c:pt>
                <c:pt idx="15">
                  <c:v>A-05</c:v>
                </c:pt>
                <c:pt idx="16">
                  <c:v>M-05</c:v>
                </c:pt>
                <c:pt idx="17">
                  <c:v>J-05</c:v>
                </c:pt>
                <c:pt idx="18">
                  <c:v>J-05</c:v>
                </c:pt>
                <c:pt idx="19">
                  <c:v>A-05</c:v>
                </c:pt>
                <c:pt idx="20">
                  <c:v>S-05</c:v>
                </c:pt>
                <c:pt idx="21">
                  <c:v>O-05</c:v>
                </c:pt>
                <c:pt idx="22">
                  <c:v>N-05</c:v>
                </c:pt>
                <c:pt idx="23">
                  <c:v>D-05</c:v>
                </c:pt>
                <c:pt idx="24">
                  <c:v>E-06</c:v>
                </c:pt>
                <c:pt idx="25">
                  <c:v>F-06</c:v>
                </c:pt>
                <c:pt idx="26">
                  <c:v>M-06</c:v>
                </c:pt>
                <c:pt idx="27">
                  <c:v>A-06</c:v>
                </c:pt>
                <c:pt idx="28">
                  <c:v>M-06</c:v>
                </c:pt>
                <c:pt idx="29">
                  <c:v>J-06</c:v>
                </c:pt>
                <c:pt idx="30">
                  <c:v>J-06</c:v>
                </c:pt>
                <c:pt idx="31">
                  <c:v>A-06</c:v>
                </c:pt>
                <c:pt idx="32">
                  <c:v>S-06</c:v>
                </c:pt>
                <c:pt idx="33">
                  <c:v>O-06</c:v>
                </c:pt>
                <c:pt idx="34">
                  <c:v>N-06</c:v>
                </c:pt>
                <c:pt idx="35">
                  <c:v>D-06</c:v>
                </c:pt>
                <c:pt idx="36">
                  <c:v>E-07</c:v>
                </c:pt>
                <c:pt idx="37">
                  <c:v>F-07</c:v>
                </c:pt>
                <c:pt idx="38">
                  <c:v>M-07</c:v>
                </c:pt>
                <c:pt idx="39">
                  <c:v>A-07</c:v>
                </c:pt>
                <c:pt idx="40">
                  <c:v>M-07</c:v>
                </c:pt>
                <c:pt idx="41">
                  <c:v>J-07</c:v>
                </c:pt>
                <c:pt idx="42">
                  <c:v>J-07</c:v>
                </c:pt>
                <c:pt idx="43">
                  <c:v>A-07</c:v>
                </c:pt>
                <c:pt idx="44">
                  <c:v>S-07</c:v>
                </c:pt>
                <c:pt idx="45">
                  <c:v>O-07</c:v>
                </c:pt>
                <c:pt idx="46">
                  <c:v>N-07</c:v>
                </c:pt>
                <c:pt idx="47">
                  <c:v>D-07</c:v>
                </c:pt>
                <c:pt idx="48">
                  <c:v>E-08</c:v>
                </c:pt>
                <c:pt idx="49">
                  <c:v>F-08</c:v>
                </c:pt>
                <c:pt idx="50">
                  <c:v>M-08</c:v>
                </c:pt>
                <c:pt idx="51">
                  <c:v>A-08</c:v>
                </c:pt>
                <c:pt idx="52">
                  <c:v>M-08</c:v>
                </c:pt>
                <c:pt idx="53">
                  <c:v>J-08</c:v>
                </c:pt>
                <c:pt idx="54">
                  <c:v>J-08</c:v>
                </c:pt>
                <c:pt idx="55">
                  <c:v>A-08</c:v>
                </c:pt>
                <c:pt idx="56">
                  <c:v>S-08</c:v>
                </c:pt>
                <c:pt idx="57">
                  <c:v>O-08</c:v>
                </c:pt>
                <c:pt idx="58">
                  <c:v>N-08</c:v>
                </c:pt>
                <c:pt idx="59">
                  <c:v>D-08</c:v>
                </c:pt>
                <c:pt idx="60">
                  <c:v>E-09</c:v>
                </c:pt>
                <c:pt idx="61">
                  <c:v>F-09</c:v>
                </c:pt>
                <c:pt idx="62">
                  <c:v>M-09</c:v>
                </c:pt>
                <c:pt idx="63">
                  <c:v>A-09</c:v>
                </c:pt>
                <c:pt idx="64">
                  <c:v>M-09</c:v>
                </c:pt>
                <c:pt idx="65">
                  <c:v>J-09</c:v>
                </c:pt>
                <c:pt idx="66">
                  <c:v>J-09</c:v>
                </c:pt>
                <c:pt idx="67">
                  <c:v>A-09</c:v>
                </c:pt>
                <c:pt idx="68">
                  <c:v>S-09</c:v>
                </c:pt>
                <c:pt idx="69">
                  <c:v>O-09</c:v>
                </c:pt>
                <c:pt idx="70">
                  <c:v>N-09</c:v>
                </c:pt>
                <c:pt idx="71">
                  <c:v>D-09</c:v>
                </c:pt>
                <c:pt idx="72">
                  <c:v>E-10</c:v>
                </c:pt>
                <c:pt idx="73">
                  <c:v>F-10</c:v>
                </c:pt>
                <c:pt idx="74">
                  <c:v>M-10</c:v>
                </c:pt>
                <c:pt idx="75">
                  <c:v>A-10</c:v>
                </c:pt>
                <c:pt idx="76">
                  <c:v>M-10</c:v>
                </c:pt>
                <c:pt idx="77">
                  <c:v>J-10</c:v>
                </c:pt>
                <c:pt idx="78">
                  <c:v>J-10</c:v>
                </c:pt>
                <c:pt idx="79">
                  <c:v>A-10</c:v>
                </c:pt>
                <c:pt idx="80">
                  <c:v>S-10</c:v>
                </c:pt>
                <c:pt idx="81">
                  <c:v>O-10</c:v>
                </c:pt>
                <c:pt idx="82">
                  <c:v>N-10</c:v>
                </c:pt>
                <c:pt idx="83">
                  <c:v>D-10</c:v>
                </c:pt>
                <c:pt idx="84">
                  <c:v>E-11</c:v>
                </c:pt>
                <c:pt idx="85">
                  <c:v>F-11</c:v>
                </c:pt>
                <c:pt idx="86">
                  <c:v>M-11</c:v>
                </c:pt>
                <c:pt idx="87">
                  <c:v>A-11</c:v>
                </c:pt>
                <c:pt idx="88">
                  <c:v>M-11</c:v>
                </c:pt>
                <c:pt idx="89">
                  <c:v>J-11</c:v>
                </c:pt>
                <c:pt idx="90">
                  <c:v>J-11</c:v>
                </c:pt>
                <c:pt idx="91">
                  <c:v>A-11</c:v>
                </c:pt>
                <c:pt idx="92">
                  <c:v>S-11</c:v>
                </c:pt>
                <c:pt idx="93">
                  <c:v>O-11</c:v>
                </c:pt>
                <c:pt idx="94">
                  <c:v>N-11</c:v>
                </c:pt>
                <c:pt idx="95">
                  <c:v>D-11</c:v>
                </c:pt>
                <c:pt idx="96">
                  <c:v>E-12</c:v>
                </c:pt>
                <c:pt idx="97">
                  <c:v>F-12</c:v>
                </c:pt>
                <c:pt idx="98">
                  <c:v>M-12</c:v>
                </c:pt>
                <c:pt idx="99">
                  <c:v>A-12</c:v>
                </c:pt>
                <c:pt idx="100">
                  <c:v>M-12</c:v>
                </c:pt>
                <c:pt idx="101">
                  <c:v>J-12</c:v>
                </c:pt>
                <c:pt idx="102">
                  <c:v>J-12</c:v>
                </c:pt>
                <c:pt idx="103">
                  <c:v>A-12</c:v>
                </c:pt>
                <c:pt idx="104">
                  <c:v>S-12</c:v>
                </c:pt>
                <c:pt idx="105">
                  <c:v>O-12</c:v>
                </c:pt>
                <c:pt idx="106">
                  <c:v>N-12</c:v>
                </c:pt>
                <c:pt idx="107">
                  <c:v>D-12</c:v>
                </c:pt>
                <c:pt idx="108">
                  <c:v>E-13</c:v>
                </c:pt>
                <c:pt idx="109">
                  <c:v>F-13</c:v>
                </c:pt>
                <c:pt idx="110">
                  <c:v>M-13</c:v>
                </c:pt>
                <c:pt idx="111">
                  <c:v>A-13</c:v>
                </c:pt>
                <c:pt idx="112">
                  <c:v>M-13</c:v>
                </c:pt>
                <c:pt idx="113">
                  <c:v>J-13</c:v>
                </c:pt>
                <c:pt idx="114">
                  <c:v>J-13</c:v>
                </c:pt>
                <c:pt idx="115">
                  <c:v>A-13</c:v>
                </c:pt>
                <c:pt idx="116">
                  <c:v>S-13</c:v>
                </c:pt>
                <c:pt idx="117">
                  <c:v>O-1e</c:v>
                </c:pt>
                <c:pt idx="118">
                  <c:v>N-13</c:v>
                </c:pt>
                <c:pt idx="119">
                  <c:v>D-13</c:v>
                </c:pt>
                <c:pt idx="120">
                  <c:v>E-14</c:v>
                </c:pt>
                <c:pt idx="121">
                  <c:v>F-14</c:v>
                </c:pt>
                <c:pt idx="122">
                  <c:v>M-14</c:v>
                </c:pt>
                <c:pt idx="123">
                  <c:v>A-14</c:v>
                </c:pt>
                <c:pt idx="124">
                  <c:v>M-14</c:v>
                </c:pt>
                <c:pt idx="125">
                  <c:v>J-14</c:v>
                </c:pt>
                <c:pt idx="126">
                  <c:v>J-14</c:v>
                </c:pt>
                <c:pt idx="127">
                  <c:v>A-14</c:v>
                </c:pt>
                <c:pt idx="128">
                  <c:v>S-14</c:v>
                </c:pt>
                <c:pt idx="129">
                  <c:v>O-14</c:v>
                </c:pt>
                <c:pt idx="130">
                  <c:v>N-14</c:v>
                </c:pt>
              </c:strCache>
            </c:strRef>
          </c:cat>
          <c:val>
            <c:numRef>
              <c:f>TC!$I$387:$I$517</c:f>
              <c:numCache>
                <c:formatCode>General</c:formatCode>
                <c:ptCount val="131"/>
                <c:pt idx="0">
                  <c:v>100.69</c:v>
                </c:pt>
                <c:pt idx="1">
                  <c:v>101.33</c:v>
                </c:pt>
                <c:pt idx="2">
                  <c:v>101.09</c:v>
                </c:pt>
                <c:pt idx="3">
                  <c:v>103.62</c:v>
                </c:pt>
                <c:pt idx="4">
                  <c:v>106.22</c:v>
                </c:pt>
                <c:pt idx="5">
                  <c:v>105.43</c:v>
                </c:pt>
                <c:pt idx="6">
                  <c:v>105.87</c:v>
                </c:pt>
                <c:pt idx="7">
                  <c:v>104.66</c:v>
                </c:pt>
                <c:pt idx="8">
                  <c:v>105.13</c:v>
                </c:pt>
                <c:pt idx="9">
                  <c:v>104.38</c:v>
                </c:pt>
                <c:pt idx="10">
                  <c:v>103.99</c:v>
                </c:pt>
                <c:pt idx="11">
                  <c:v>102.22</c:v>
                </c:pt>
                <c:pt idx="12">
                  <c:v>102.91</c:v>
                </c:pt>
                <c:pt idx="13">
                  <c:v>101.94</c:v>
                </c:pt>
                <c:pt idx="14">
                  <c:v>102.39</c:v>
                </c:pt>
                <c:pt idx="15">
                  <c:v>102.14</c:v>
                </c:pt>
                <c:pt idx="16">
                  <c:v>100.83</c:v>
                </c:pt>
                <c:pt idx="17">
                  <c:v>99.22</c:v>
                </c:pt>
                <c:pt idx="18">
                  <c:v>97.86</c:v>
                </c:pt>
                <c:pt idx="19">
                  <c:v>98.64</c:v>
                </c:pt>
                <c:pt idx="20">
                  <c:v>100.18</c:v>
                </c:pt>
                <c:pt idx="21">
                  <c:v>100.37</c:v>
                </c:pt>
                <c:pt idx="22">
                  <c:v>97.26</c:v>
                </c:pt>
                <c:pt idx="23">
                  <c:v>96.26</c:v>
                </c:pt>
                <c:pt idx="24">
                  <c:v>95.82</c:v>
                </c:pt>
                <c:pt idx="25">
                  <c:v>95.26</c:v>
                </c:pt>
                <c:pt idx="26">
                  <c:v>98.01</c:v>
                </c:pt>
                <c:pt idx="27">
                  <c:v>101.7</c:v>
                </c:pt>
                <c:pt idx="28">
                  <c:v>103.51</c:v>
                </c:pt>
                <c:pt idx="29">
                  <c:v>106.02</c:v>
                </c:pt>
                <c:pt idx="30">
                  <c:v>102.18</c:v>
                </c:pt>
                <c:pt idx="31">
                  <c:v>101.02</c:v>
                </c:pt>
                <c:pt idx="32">
                  <c:v>100.67</c:v>
                </c:pt>
                <c:pt idx="33">
                  <c:v>98.96</c:v>
                </c:pt>
                <c:pt idx="34">
                  <c:v>98.94</c:v>
                </c:pt>
                <c:pt idx="35">
                  <c:v>98.13</c:v>
                </c:pt>
                <c:pt idx="36">
                  <c:v>98.62</c:v>
                </c:pt>
                <c:pt idx="37">
                  <c:v>99.37</c:v>
                </c:pt>
                <c:pt idx="38">
                  <c:v>101.11</c:v>
                </c:pt>
                <c:pt idx="39">
                  <c:v>101.02</c:v>
                </c:pt>
                <c:pt idx="40">
                  <c:v>100.67</c:v>
                </c:pt>
                <c:pt idx="41">
                  <c:v>101.03</c:v>
                </c:pt>
                <c:pt idx="42">
                  <c:v>100.82</c:v>
                </c:pt>
                <c:pt idx="43">
                  <c:v>102.44</c:v>
                </c:pt>
                <c:pt idx="44">
                  <c:v>102.26</c:v>
                </c:pt>
                <c:pt idx="45">
                  <c:v>100.67</c:v>
                </c:pt>
                <c:pt idx="46">
                  <c:v>101.76</c:v>
                </c:pt>
                <c:pt idx="47">
                  <c:v>100.75</c:v>
                </c:pt>
                <c:pt idx="48">
                  <c:v>101.9</c:v>
                </c:pt>
                <c:pt idx="49">
                  <c:v>100.91</c:v>
                </c:pt>
                <c:pt idx="50">
                  <c:v>101.34</c:v>
                </c:pt>
                <c:pt idx="51">
                  <c:v>99.86</c:v>
                </c:pt>
                <c:pt idx="52">
                  <c:v>99.66</c:v>
                </c:pt>
                <c:pt idx="53">
                  <c:v>99.05</c:v>
                </c:pt>
                <c:pt idx="54">
                  <c:v>98.04</c:v>
                </c:pt>
                <c:pt idx="55">
                  <c:v>95.48</c:v>
                </c:pt>
                <c:pt idx="56">
                  <c:v>99.11</c:v>
                </c:pt>
                <c:pt idx="57">
                  <c:v>114.24</c:v>
                </c:pt>
                <c:pt idx="58">
                  <c:v>114.64</c:v>
                </c:pt>
                <c:pt idx="59">
                  <c:v>116.1</c:v>
                </c:pt>
                <c:pt idx="60">
                  <c:v>120.05</c:v>
                </c:pt>
                <c:pt idx="61">
                  <c:v>125.92</c:v>
                </c:pt>
                <c:pt idx="62">
                  <c:v>125.46</c:v>
                </c:pt>
                <c:pt idx="63">
                  <c:v>115.56</c:v>
                </c:pt>
                <c:pt idx="64">
                  <c:v>115.2</c:v>
                </c:pt>
                <c:pt idx="65">
                  <c:v>117.43</c:v>
                </c:pt>
                <c:pt idx="66">
                  <c:v>117.4</c:v>
                </c:pt>
                <c:pt idx="67">
                  <c:v>114.71</c:v>
                </c:pt>
                <c:pt idx="68">
                  <c:v>118.33</c:v>
                </c:pt>
                <c:pt idx="69">
                  <c:v>117.02</c:v>
                </c:pt>
                <c:pt idx="70">
                  <c:v>115.61</c:v>
                </c:pt>
                <c:pt idx="71">
                  <c:v>112.54</c:v>
                </c:pt>
                <c:pt idx="72">
                  <c:v>111.36</c:v>
                </c:pt>
                <c:pt idx="73">
                  <c:v>111.25</c:v>
                </c:pt>
                <c:pt idx="74">
                  <c:v>107.74</c:v>
                </c:pt>
                <c:pt idx="75">
                  <c:v>105.74</c:v>
                </c:pt>
                <c:pt idx="76">
                  <c:v>110.01</c:v>
                </c:pt>
                <c:pt idx="77">
                  <c:v>109.53</c:v>
                </c:pt>
                <c:pt idx="78">
                  <c:v>110.73</c:v>
                </c:pt>
                <c:pt idx="79">
                  <c:v>110.53</c:v>
                </c:pt>
                <c:pt idx="80">
                  <c:v>110.83</c:v>
                </c:pt>
                <c:pt idx="81">
                  <c:v>108.24</c:v>
                </c:pt>
                <c:pt idx="82">
                  <c:v>106.44</c:v>
                </c:pt>
                <c:pt idx="83">
                  <c:v>106.21</c:v>
                </c:pt>
                <c:pt idx="84">
                  <c:v>104.19</c:v>
                </c:pt>
                <c:pt idx="85">
                  <c:v>104.16</c:v>
                </c:pt>
                <c:pt idx="86">
                  <c:v>104.48</c:v>
                </c:pt>
                <c:pt idx="87">
                  <c:v>103.19</c:v>
                </c:pt>
                <c:pt idx="88">
                  <c:v>103.82</c:v>
                </c:pt>
                <c:pt idx="89">
                  <c:v>105.35</c:v>
                </c:pt>
                <c:pt idx="90">
                  <c:v>103.83</c:v>
                </c:pt>
                <c:pt idx="91">
                  <c:v>109.13</c:v>
                </c:pt>
                <c:pt idx="92">
                  <c:v>115.81</c:v>
                </c:pt>
                <c:pt idx="93">
                  <c:v>118.0</c:v>
                </c:pt>
                <c:pt idx="94">
                  <c:v>118.87</c:v>
                </c:pt>
                <c:pt idx="95">
                  <c:v>117.82</c:v>
                </c:pt>
                <c:pt idx="96">
                  <c:v>114.29</c:v>
                </c:pt>
                <c:pt idx="97">
                  <c:v>109.67</c:v>
                </c:pt>
                <c:pt idx="98">
                  <c:v>109.57</c:v>
                </c:pt>
                <c:pt idx="99">
                  <c:v>113.2</c:v>
                </c:pt>
                <c:pt idx="100">
                  <c:v>118.03</c:v>
                </c:pt>
                <c:pt idx="101">
                  <c:v>118.99</c:v>
                </c:pt>
                <c:pt idx="102">
                  <c:v>113.56</c:v>
                </c:pt>
                <c:pt idx="103">
                  <c:v>112.52</c:v>
                </c:pt>
                <c:pt idx="104">
                  <c:v>110.91</c:v>
                </c:pt>
                <c:pt idx="105">
                  <c:v>110.39</c:v>
                </c:pt>
                <c:pt idx="106">
                  <c:v>110.55</c:v>
                </c:pt>
                <c:pt idx="107">
                  <c:v>108.41</c:v>
                </c:pt>
                <c:pt idx="108">
                  <c:v>106.94</c:v>
                </c:pt>
                <c:pt idx="109">
                  <c:v>107.02</c:v>
                </c:pt>
                <c:pt idx="110">
                  <c:v>104.12</c:v>
                </c:pt>
                <c:pt idx="111">
                  <c:v>101.83</c:v>
                </c:pt>
                <c:pt idx="112">
                  <c:v>102.95</c:v>
                </c:pt>
                <c:pt idx="113">
                  <c:v>108.63</c:v>
                </c:pt>
                <c:pt idx="114">
                  <c:v>106.74</c:v>
                </c:pt>
                <c:pt idx="115">
                  <c:v>108.24</c:v>
                </c:pt>
                <c:pt idx="116">
                  <c:v>109.31</c:v>
                </c:pt>
                <c:pt idx="117">
                  <c:v>108.71</c:v>
                </c:pt>
                <c:pt idx="118">
                  <c:v>107.79</c:v>
                </c:pt>
                <c:pt idx="119">
                  <c:v>106.5</c:v>
                </c:pt>
                <c:pt idx="120">
                  <c:v>107.43</c:v>
                </c:pt>
                <c:pt idx="121">
                  <c:v>108.05</c:v>
                </c:pt>
                <c:pt idx="122">
                  <c:v>107.47</c:v>
                </c:pt>
                <c:pt idx="123">
                  <c:v>107.28</c:v>
                </c:pt>
                <c:pt idx="124">
                  <c:v>106.78</c:v>
                </c:pt>
                <c:pt idx="125">
                  <c:v>107.27</c:v>
                </c:pt>
                <c:pt idx="126">
                  <c:v>107.04</c:v>
                </c:pt>
                <c:pt idx="127">
                  <c:v>107.55</c:v>
                </c:pt>
                <c:pt idx="128">
                  <c:v>107.53</c:v>
                </c:pt>
                <c:pt idx="129">
                  <c:v>108.49</c:v>
                </c:pt>
                <c:pt idx="130">
                  <c:v>107.73</c:v>
                </c:pt>
              </c:numCache>
            </c:numRef>
          </c:val>
          <c:smooth val="0"/>
        </c:ser>
        <c:ser>
          <c:idx val="0"/>
          <c:order val="4"/>
          <c:tx>
            <c:strRef>
              <c:f>TC!$F$386</c:f>
              <c:strCache>
                <c:ptCount val="1"/>
                <c:pt idx="0">
                  <c:v>Brasil</c:v>
                </c:pt>
              </c:strCache>
            </c:strRef>
          </c:tx>
          <c:spPr>
            <a:ln>
              <a:solidFill>
                <a:srgbClr val="00B050"/>
              </a:solidFill>
            </a:ln>
          </c:spPr>
          <c:marker>
            <c:symbol val="none"/>
          </c:marker>
          <c:cat>
            <c:strRef>
              <c:f>TC!$E$387:$E$517</c:f>
              <c:strCache>
                <c:ptCount val="131"/>
                <c:pt idx="0">
                  <c:v>E-04</c:v>
                </c:pt>
                <c:pt idx="1">
                  <c:v>F-04</c:v>
                </c:pt>
                <c:pt idx="2">
                  <c:v>M-04</c:v>
                </c:pt>
                <c:pt idx="3">
                  <c:v>A-04</c:v>
                </c:pt>
                <c:pt idx="4">
                  <c:v>M-04</c:v>
                </c:pt>
                <c:pt idx="5">
                  <c:v>J-04</c:v>
                </c:pt>
                <c:pt idx="6">
                  <c:v>J-04</c:v>
                </c:pt>
                <c:pt idx="7">
                  <c:v>A-04</c:v>
                </c:pt>
                <c:pt idx="8">
                  <c:v>S-04</c:v>
                </c:pt>
                <c:pt idx="9">
                  <c:v>O-04</c:v>
                </c:pt>
                <c:pt idx="10">
                  <c:v>N-04</c:v>
                </c:pt>
                <c:pt idx="11">
                  <c:v>D-04</c:v>
                </c:pt>
                <c:pt idx="12">
                  <c:v>E-05</c:v>
                </c:pt>
                <c:pt idx="13">
                  <c:v>F-05</c:v>
                </c:pt>
                <c:pt idx="14">
                  <c:v>M-05</c:v>
                </c:pt>
                <c:pt idx="15">
                  <c:v>A-05</c:v>
                </c:pt>
                <c:pt idx="16">
                  <c:v>M-05</c:v>
                </c:pt>
                <c:pt idx="17">
                  <c:v>J-05</c:v>
                </c:pt>
                <c:pt idx="18">
                  <c:v>J-05</c:v>
                </c:pt>
                <c:pt idx="19">
                  <c:v>A-05</c:v>
                </c:pt>
                <c:pt idx="20">
                  <c:v>S-05</c:v>
                </c:pt>
                <c:pt idx="21">
                  <c:v>O-05</c:v>
                </c:pt>
                <c:pt idx="22">
                  <c:v>N-05</c:v>
                </c:pt>
                <c:pt idx="23">
                  <c:v>D-05</c:v>
                </c:pt>
                <c:pt idx="24">
                  <c:v>E-06</c:v>
                </c:pt>
                <c:pt idx="25">
                  <c:v>F-06</c:v>
                </c:pt>
                <c:pt idx="26">
                  <c:v>M-06</c:v>
                </c:pt>
                <c:pt idx="27">
                  <c:v>A-06</c:v>
                </c:pt>
                <c:pt idx="28">
                  <c:v>M-06</c:v>
                </c:pt>
                <c:pt idx="29">
                  <c:v>J-06</c:v>
                </c:pt>
                <c:pt idx="30">
                  <c:v>J-06</c:v>
                </c:pt>
                <c:pt idx="31">
                  <c:v>A-06</c:v>
                </c:pt>
                <c:pt idx="32">
                  <c:v>S-06</c:v>
                </c:pt>
                <c:pt idx="33">
                  <c:v>O-06</c:v>
                </c:pt>
                <c:pt idx="34">
                  <c:v>N-06</c:v>
                </c:pt>
                <c:pt idx="35">
                  <c:v>D-06</c:v>
                </c:pt>
                <c:pt idx="36">
                  <c:v>E-07</c:v>
                </c:pt>
                <c:pt idx="37">
                  <c:v>F-07</c:v>
                </c:pt>
                <c:pt idx="38">
                  <c:v>M-07</c:v>
                </c:pt>
                <c:pt idx="39">
                  <c:v>A-07</c:v>
                </c:pt>
                <c:pt idx="40">
                  <c:v>M-07</c:v>
                </c:pt>
                <c:pt idx="41">
                  <c:v>J-07</c:v>
                </c:pt>
                <c:pt idx="42">
                  <c:v>J-07</c:v>
                </c:pt>
                <c:pt idx="43">
                  <c:v>A-07</c:v>
                </c:pt>
                <c:pt idx="44">
                  <c:v>S-07</c:v>
                </c:pt>
                <c:pt idx="45">
                  <c:v>O-07</c:v>
                </c:pt>
                <c:pt idx="46">
                  <c:v>N-07</c:v>
                </c:pt>
                <c:pt idx="47">
                  <c:v>D-07</c:v>
                </c:pt>
                <c:pt idx="48">
                  <c:v>E-08</c:v>
                </c:pt>
                <c:pt idx="49">
                  <c:v>F-08</c:v>
                </c:pt>
                <c:pt idx="50">
                  <c:v>M-08</c:v>
                </c:pt>
                <c:pt idx="51">
                  <c:v>A-08</c:v>
                </c:pt>
                <c:pt idx="52">
                  <c:v>M-08</c:v>
                </c:pt>
                <c:pt idx="53">
                  <c:v>J-08</c:v>
                </c:pt>
                <c:pt idx="54">
                  <c:v>J-08</c:v>
                </c:pt>
                <c:pt idx="55">
                  <c:v>A-08</c:v>
                </c:pt>
                <c:pt idx="56">
                  <c:v>S-08</c:v>
                </c:pt>
                <c:pt idx="57">
                  <c:v>O-08</c:v>
                </c:pt>
                <c:pt idx="58">
                  <c:v>N-08</c:v>
                </c:pt>
                <c:pt idx="59">
                  <c:v>D-08</c:v>
                </c:pt>
                <c:pt idx="60">
                  <c:v>E-09</c:v>
                </c:pt>
                <c:pt idx="61">
                  <c:v>F-09</c:v>
                </c:pt>
                <c:pt idx="62">
                  <c:v>M-09</c:v>
                </c:pt>
                <c:pt idx="63">
                  <c:v>A-09</c:v>
                </c:pt>
                <c:pt idx="64">
                  <c:v>M-09</c:v>
                </c:pt>
                <c:pt idx="65">
                  <c:v>J-09</c:v>
                </c:pt>
                <c:pt idx="66">
                  <c:v>J-09</c:v>
                </c:pt>
                <c:pt idx="67">
                  <c:v>A-09</c:v>
                </c:pt>
                <c:pt idx="68">
                  <c:v>S-09</c:v>
                </c:pt>
                <c:pt idx="69">
                  <c:v>O-09</c:v>
                </c:pt>
                <c:pt idx="70">
                  <c:v>N-09</c:v>
                </c:pt>
                <c:pt idx="71">
                  <c:v>D-09</c:v>
                </c:pt>
                <c:pt idx="72">
                  <c:v>E-10</c:v>
                </c:pt>
                <c:pt idx="73">
                  <c:v>F-10</c:v>
                </c:pt>
                <c:pt idx="74">
                  <c:v>M-10</c:v>
                </c:pt>
                <c:pt idx="75">
                  <c:v>A-10</c:v>
                </c:pt>
                <c:pt idx="76">
                  <c:v>M-10</c:v>
                </c:pt>
                <c:pt idx="77">
                  <c:v>J-10</c:v>
                </c:pt>
                <c:pt idx="78">
                  <c:v>J-10</c:v>
                </c:pt>
                <c:pt idx="79">
                  <c:v>A-10</c:v>
                </c:pt>
                <c:pt idx="80">
                  <c:v>S-10</c:v>
                </c:pt>
                <c:pt idx="81">
                  <c:v>O-10</c:v>
                </c:pt>
                <c:pt idx="82">
                  <c:v>N-10</c:v>
                </c:pt>
                <c:pt idx="83">
                  <c:v>D-10</c:v>
                </c:pt>
                <c:pt idx="84">
                  <c:v>E-11</c:v>
                </c:pt>
                <c:pt idx="85">
                  <c:v>F-11</c:v>
                </c:pt>
                <c:pt idx="86">
                  <c:v>M-11</c:v>
                </c:pt>
                <c:pt idx="87">
                  <c:v>A-11</c:v>
                </c:pt>
                <c:pt idx="88">
                  <c:v>M-11</c:v>
                </c:pt>
                <c:pt idx="89">
                  <c:v>J-11</c:v>
                </c:pt>
                <c:pt idx="90">
                  <c:v>J-11</c:v>
                </c:pt>
                <c:pt idx="91">
                  <c:v>A-11</c:v>
                </c:pt>
                <c:pt idx="92">
                  <c:v>S-11</c:v>
                </c:pt>
                <c:pt idx="93">
                  <c:v>O-11</c:v>
                </c:pt>
                <c:pt idx="94">
                  <c:v>N-11</c:v>
                </c:pt>
                <c:pt idx="95">
                  <c:v>D-11</c:v>
                </c:pt>
                <c:pt idx="96">
                  <c:v>E-12</c:v>
                </c:pt>
                <c:pt idx="97">
                  <c:v>F-12</c:v>
                </c:pt>
                <c:pt idx="98">
                  <c:v>M-12</c:v>
                </c:pt>
                <c:pt idx="99">
                  <c:v>A-12</c:v>
                </c:pt>
                <c:pt idx="100">
                  <c:v>M-12</c:v>
                </c:pt>
                <c:pt idx="101">
                  <c:v>J-12</c:v>
                </c:pt>
                <c:pt idx="102">
                  <c:v>J-12</c:v>
                </c:pt>
                <c:pt idx="103">
                  <c:v>A-12</c:v>
                </c:pt>
                <c:pt idx="104">
                  <c:v>S-12</c:v>
                </c:pt>
                <c:pt idx="105">
                  <c:v>O-12</c:v>
                </c:pt>
                <c:pt idx="106">
                  <c:v>N-12</c:v>
                </c:pt>
                <c:pt idx="107">
                  <c:v>D-12</c:v>
                </c:pt>
                <c:pt idx="108">
                  <c:v>E-13</c:v>
                </c:pt>
                <c:pt idx="109">
                  <c:v>F-13</c:v>
                </c:pt>
                <c:pt idx="110">
                  <c:v>M-13</c:v>
                </c:pt>
                <c:pt idx="111">
                  <c:v>A-13</c:v>
                </c:pt>
                <c:pt idx="112">
                  <c:v>M-13</c:v>
                </c:pt>
                <c:pt idx="113">
                  <c:v>J-13</c:v>
                </c:pt>
                <c:pt idx="114">
                  <c:v>J-13</c:v>
                </c:pt>
                <c:pt idx="115">
                  <c:v>A-13</c:v>
                </c:pt>
                <c:pt idx="116">
                  <c:v>S-13</c:v>
                </c:pt>
                <c:pt idx="117">
                  <c:v>O-1e</c:v>
                </c:pt>
                <c:pt idx="118">
                  <c:v>N-13</c:v>
                </c:pt>
                <c:pt idx="119">
                  <c:v>D-13</c:v>
                </c:pt>
                <c:pt idx="120">
                  <c:v>E-14</c:v>
                </c:pt>
                <c:pt idx="121">
                  <c:v>F-14</c:v>
                </c:pt>
                <c:pt idx="122">
                  <c:v>M-14</c:v>
                </c:pt>
                <c:pt idx="123">
                  <c:v>A-14</c:v>
                </c:pt>
                <c:pt idx="124">
                  <c:v>M-14</c:v>
                </c:pt>
                <c:pt idx="125">
                  <c:v>J-14</c:v>
                </c:pt>
                <c:pt idx="126">
                  <c:v>J-14</c:v>
                </c:pt>
                <c:pt idx="127">
                  <c:v>A-14</c:v>
                </c:pt>
                <c:pt idx="128">
                  <c:v>S-14</c:v>
                </c:pt>
                <c:pt idx="129">
                  <c:v>O-14</c:v>
                </c:pt>
                <c:pt idx="130">
                  <c:v>N-14</c:v>
                </c:pt>
              </c:strCache>
            </c:strRef>
          </c:cat>
          <c:val>
            <c:numRef>
              <c:f>TC!$F$387:$F$517</c:f>
              <c:numCache>
                <c:formatCode>General</c:formatCode>
                <c:ptCount val="131"/>
                <c:pt idx="0">
                  <c:v>121.94</c:v>
                </c:pt>
                <c:pt idx="1">
                  <c:v>124.65</c:v>
                </c:pt>
                <c:pt idx="2">
                  <c:v>122.65</c:v>
                </c:pt>
                <c:pt idx="3">
                  <c:v>122.51</c:v>
                </c:pt>
                <c:pt idx="4">
                  <c:v>129.77</c:v>
                </c:pt>
                <c:pt idx="5">
                  <c:v>130.47</c:v>
                </c:pt>
                <c:pt idx="6">
                  <c:v>126.06</c:v>
                </c:pt>
                <c:pt idx="7">
                  <c:v>123.57</c:v>
                </c:pt>
                <c:pt idx="8">
                  <c:v>119.33</c:v>
                </c:pt>
                <c:pt idx="9">
                  <c:v>118.67</c:v>
                </c:pt>
                <c:pt idx="10">
                  <c:v>117.19</c:v>
                </c:pt>
                <c:pt idx="11">
                  <c:v>114.3</c:v>
                </c:pt>
                <c:pt idx="12">
                  <c:v>112.3</c:v>
                </c:pt>
                <c:pt idx="13">
                  <c:v>108.23</c:v>
                </c:pt>
                <c:pt idx="14">
                  <c:v>112.9</c:v>
                </c:pt>
                <c:pt idx="15">
                  <c:v>106.67</c:v>
                </c:pt>
                <c:pt idx="16">
                  <c:v>100.45</c:v>
                </c:pt>
                <c:pt idx="17">
                  <c:v>98.12</c:v>
                </c:pt>
                <c:pt idx="18">
                  <c:v>96.42</c:v>
                </c:pt>
                <c:pt idx="19">
                  <c:v>96.83</c:v>
                </c:pt>
                <c:pt idx="20">
                  <c:v>94.39</c:v>
                </c:pt>
                <c:pt idx="21">
                  <c:v>91.74</c:v>
                </c:pt>
                <c:pt idx="22">
                  <c:v>88.7</c:v>
                </c:pt>
                <c:pt idx="23">
                  <c:v>93.26</c:v>
                </c:pt>
                <c:pt idx="24">
                  <c:v>91.48</c:v>
                </c:pt>
                <c:pt idx="25">
                  <c:v>86.53</c:v>
                </c:pt>
                <c:pt idx="26">
                  <c:v>86.27</c:v>
                </c:pt>
                <c:pt idx="27">
                  <c:v>86.4</c:v>
                </c:pt>
                <c:pt idx="28">
                  <c:v>89.7</c:v>
                </c:pt>
                <c:pt idx="29">
                  <c:v>92.29</c:v>
                </c:pt>
                <c:pt idx="30">
                  <c:v>90.16</c:v>
                </c:pt>
                <c:pt idx="31">
                  <c:v>89.28</c:v>
                </c:pt>
                <c:pt idx="32">
                  <c:v>89.46</c:v>
                </c:pt>
                <c:pt idx="33">
                  <c:v>88.23</c:v>
                </c:pt>
                <c:pt idx="34">
                  <c:v>89.12</c:v>
                </c:pt>
                <c:pt idx="35">
                  <c:v>89.21</c:v>
                </c:pt>
                <c:pt idx="36">
                  <c:v>88.22</c:v>
                </c:pt>
                <c:pt idx="37">
                  <c:v>86.64</c:v>
                </c:pt>
                <c:pt idx="38">
                  <c:v>86.74</c:v>
                </c:pt>
                <c:pt idx="39">
                  <c:v>85.62</c:v>
                </c:pt>
                <c:pt idx="40">
                  <c:v>83.91</c:v>
                </c:pt>
                <c:pt idx="41">
                  <c:v>81.96</c:v>
                </c:pt>
                <c:pt idx="42">
                  <c:v>80.45</c:v>
                </c:pt>
                <c:pt idx="43">
                  <c:v>83.61</c:v>
                </c:pt>
                <c:pt idx="44">
                  <c:v>81.89</c:v>
                </c:pt>
                <c:pt idx="45">
                  <c:v>78.49</c:v>
                </c:pt>
                <c:pt idx="46">
                  <c:v>78.09</c:v>
                </c:pt>
                <c:pt idx="47">
                  <c:v>78.25</c:v>
                </c:pt>
                <c:pt idx="48">
                  <c:v>78.16</c:v>
                </c:pt>
                <c:pt idx="49">
                  <c:v>76.65</c:v>
                </c:pt>
                <c:pt idx="50">
                  <c:v>77.36</c:v>
                </c:pt>
                <c:pt idx="51">
                  <c:v>77.0</c:v>
                </c:pt>
                <c:pt idx="52">
                  <c:v>75.15</c:v>
                </c:pt>
                <c:pt idx="53">
                  <c:v>73.59</c:v>
                </c:pt>
                <c:pt idx="54">
                  <c:v>72.7</c:v>
                </c:pt>
                <c:pt idx="55">
                  <c:v>72.22</c:v>
                </c:pt>
                <c:pt idx="56">
                  <c:v>79.29</c:v>
                </c:pt>
                <c:pt idx="57">
                  <c:v>92.15</c:v>
                </c:pt>
                <c:pt idx="58">
                  <c:v>93.08</c:v>
                </c:pt>
                <c:pt idx="59">
                  <c:v>98.55</c:v>
                </c:pt>
                <c:pt idx="60">
                  <c:v>94.46</c:v>
                </c:pt>
                <c:pt idx="61">
                  <c:v>93.19</c:v>
                </c:pt>
                <c:pt idx="62">
                  <c:v>92.78</c:v>
                </c:pt>
                <c:pt idx="63">
                  <c:v>89.28</c:v>
                </c:pt>
                <c:pt idx="64">
                  <c:v>84.59</c:v>
                </c:pt>
                <c:pt idx="65">
                  <c:v>80.7</c:v>
                </c:pt>
                <c:pt idx="66">
                  <c:v>79.61</c:v>
                </c:pt>
                <c:pt idx="67">
                  <c:v>76.59</c:v>
                </c:pt>
                <c:pt idx="68">
                  <c:v>76.17999999999998</c:v>
                </c:pt>
                <c:pt idx="69">
                  <c:v>73.6</c:v>
                </c:pt>
                <c:pt idx="70">
                  <c:v>73.34</c:v>
                </c:pt>
                <c:pt idx="71">
                  <c:v>73.78</c:v>
                </c:pt>
                <c:pt idx="72">
                  <c:v>74.05</c:v>
                </c:pt>
                <c:pt idx="73">
                  <c:v>75.37</c:v>
                </c:pt>
                <c:pt idx="74">
                  <c:v>73.06</c:v>
                </c:pt>
                <c:pt idx="75">
                  <c:v>71.96</c:v>
                </c:pt>
                <c:pt idx="76">
                  <c:v>72.64</c:v>
                </c:pt>
                <c:pt idx="77">
                  <c:v>71.94</c:v>
                </c:pt>
                <c:pt idx="78">
                  <c:v>71.47</c:v>
                </c:pt>
                <c:pt idx="79">
                  <c:v>71.62</c:v>
                </c:pt>
                <c:pt idx="80">
                  <c:v>70.43</c:v>
                </c:pt>
                <c:pt idx="81">
                  <c:v>70.29</c:v>
                </c:pt>
                <c:pt idx="82">
                  <c:v>70.87</c:v>
                </c:pt>
                <c:pt idx="83">
                  <c:v>69.3</c:v>
                </c:pt>
                <c:pt idx="84">
                  <c:v>68.66</c:v>
                </c:pt>
                <c:pt idx="85">
                  <c:v>68.55</c:v>
                </c:pt>
                <c:pt idx="86">
                  <c:v>68.57</c:v>
                </c:pt>
                <c:pt idx="87">
                  <c:v>66.29</c:v>
                </c:pt>
                <c:pt idx="88">
                  <c:v>67.3</c:v>
                </c:pt>
                <c:pt idx="89">
                  <c:v>66.35</c:v>
                </c:pt>
                <c:pt idx="90">
                  <c:v>65.51</c:v>
                </c:pt>
                <c:pt idx="91">
                  <c:v>66.97</c:v>
                </c:pt>
                <c:pt idx="92">
                  <c:v>72.32</c:v>
                </c:pt>
                <c:pt idx="93">
                  <c:v>72.79</c:v>
                </c:pt>
                <c:pt idx="94">
                  <c:v>73.07</c:v>
                </c:pt>
                <c:pt idx="95">
                  <c:v>74.03</c:v>
                </c:pt>
                <c:pt idx="96">
                  <c:v>71.88</c:v>
                </c:pt>
                <c:pt idx="97">
                  <c:v>69.57</c:v>
                </c:pt>
                <c:pt idx="98">
                  <c:v>72.8</c:v>
                </c:pt>
                <c:pt idx="99">
                  <c:v>75.29</c:v>
                </c:pt>
                <c:pt idx="100">
                  <c:v>79.31</c:v>
                </c:pt>
                <c:pt idx="101">
                  <c:v>81.16999999999997</c:v>
                </c:pt>
                <c:pt idx="102">
                  <c:v>79.89</c:v>
                </c:pt>
                <c:pt idx="103">
                  <c:v>80.2</c:v>
                </c:pt>
                <c:pt idx="104">
                  <c:v>81.03</c:v>
                </c:pt>
                <c:pt idx="105">
                  <c:v>81.3</c:v>
                </c:pt>
                <c:pt idx="106">
                  <c:v>82.0</c:v>
                </c:pt>
                <c:pt idx="107">
                  <c:v>81.95</c:v>
                </c:pt>
                <c:pt idx="108">
                  <c:v>79.77</c:v>
                </c:pt>
                <c:pt idx="109">
                  <c:v>77.08</c:v>
                </c:pt>
                <c:pt idx="110">
                  <c:v>76.57</c:v>
                </c:pt>
                <c:pt idx="111">
                  <c:v>77.24</c:v>
                </c:pt>
                <c:pt idx="112">
                  <c:v>78.14</c:v>
                </c:pt>
                <c:pt idx="113">
                  <c:v>83.23</c:v>
                </c:pt>
                <c:pt idx="114">
                  <c:v>85.95</c:v>
                </c:pt>
                <c:pt idx="115">
                  <c:v>89.81</c:v>
                </c:pt>
                <c:pt idx="116">
                  <c:v>87.01</c:v>
                </c:pt>
                <c:pt idx="117">
                  <c:v>84.43</c:v>
                </c:pt>
                <c:pt idx="118">
                  <c:v>87.71</c:v>
                </c:pt>
                <c:pt idx="119">
                  <c:v>88.52</c:v>
                </c:pt>
                <c:pt idx="120">
                  <c:v>88.83</c:v>
                </c:pt>
                <c:pt idx="121">
                  <c:v>87.94</c:v>
                </c:pt>
                <c:pt idx="122">
                  <c:v>85.53</c:v>
                </c:pt>
                <c:pt idx="123">
                  <c:v>82.23</c:v>
                </c:pt>
                <c:pt idx="124">
                  <c:v>81.7</c:v>
                </c:pt>
                <c:pt idx="125">
                  <c:v>81.99</c:v>
                </c:pt>
                <c:pt idx="126">
                  <c:v>81.78</c:v>
                </c:pt>
                <c:pt idx="127">
                  <c:v>82.76</c:v>
                </c:pt>
                <c:pt idx="128">
                  <c:v>84.33</c:v>
                </c:pt>
                <c:pt idx="129">
                  <c:v>87.8</c:v>
                </c:pt>
                <c:pt idx="130">
                  <c:v>89.95</c:v>
                </c:pt>
              </c:numCache>
            </c:numRef>
          </c:val>
          <c:smooth val="0"/>
        </c:ser>
        <c:dLbls>
          <c:showLegendKey val="0"/>
          <c:showVal val="0"/>
          <c:showCatName val="0"/>
          <c:showSerName val="0"/>
          <c:showPercent val="0"/>
          <c:showBubbleSize val="0"/>
        </c:dLbls>
        <c:marker val="1"/>
        <c:smooth val="0"/>
        <c:axId val="-2102425080"/>
        <c:axId val="-2102684056"/>
      </c:lineChart>
      <c:catAx>
        <c:axId val="-2102425080"/>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2102684056"/>
        <c:crosses val="autoZero"/>
        <c:auto val="1"/>
        <c:lblAlgn val="ctr"/>
        <c:lblOffset val="100"/>
        <c:tickLblSkip val="8"/>
        <c:noMultiLvlLbl val="0"/>
      </c:catAx>
      <c:valAx>
        <c:axId val="-2102684056"/>
        <c:scaling>
          <c:orientation val="minMax"/>
          <c:max val="140.0"/>
          <c:min val="60.0"/>
        </c:scaling>
        <c:delete val="0"/>
        <c:axPos val="l"/>
        <c:numFmt formatCode="#,##0" sourceLinked="0"/>
        <c:majorTickMark val="out"/>
        <c:minorTickMark val="none"/>
        <c:tickLblPos val="nextTo"/>
        <c:crossAx val="-2102425080"/>
        <c:crosses val="autoZero"/>
        <c:crossBetween val="between"/>
      </c:valAx>
    </c:plotArea>
    <c:legend>
      <c:legendPos val="r"/>
      <c:layout>
        <c:manualLayout>
          <c:xMode val="edge"/>
          <c:yMode val="edge"/>
          <c:x val="0.657134971018493"/>
          <c:y val="0.0483420822397201"/>
          <c:w val="0.307485803480783"/>
          <c:h val="0.199264848824641"/>
        </c:manualLayout>
      </c:layout>
      <c:overlay val="0"/>
    </c:legend>
    <c:plotVisOnly val="1"/>
    <c:dispBlanksAs val="gap"/>
    <c:showDLblsOverMax val="0"/>
  </c:chart>
  <c:txPr>
    <a:bodyPr/>
    <a:lstStyle/>
    <a:p>
      <a:pPr>
        <a:defRPr sz="1200">
          <a:latin typeface="Arial Narrow" panose="020B0606020202030204" pitchFamily="34" charset="0"/>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C00000"/>
            </a:solidFill>
            <a:ln>
              <a:noFill/>
            </a:ln>
            <a:effectLst/>
          </c:spPr>
          <c:invertIfNegative val="0"/>
          <c:dLbls>
            <c:dLbl>
              <c:idx val="8"/>
              <c:layout>
                <c:manualLayout>
                  <c:x val="-0.00592670135963261"/>
                  <c:y val="-8.33217541551147E-18"/>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0277777777777758"/>
                  <c:y val="0.00462962962962963"/>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'[Balanza Comercial (27).xls]Balanza Comercial (27)'!$B$2:$N$2</c:f>
              <c:numCache>
                <c:formatCode>General</c:formatCode>
                <c:ptCount val="13"/>
                <c:pt idx="0">
                  <c:v>1980.0</c:v>
                </c:pt>
                <c:pt idx="1">
                  <c:v>1990.0</c:v>
                </c:pt>
                <c:pt idx="2">
                  <c:v>2000.0</c:v>
                </c:pt>
                <c:pt idx="3">
                  <c:v>2006.0</c:v>
                </c:pt>
                <c:pt idx="4">
                  <c:v>2007.0</c:v>
                </c:pt>
                <c:pt idx="5">
                  <c:v>2008.0</c:v>
                </c:pt>
                <c:pt idx="6">
                  <c:v>2009.0</c:v>
                </c:pt>
                <c:pt idx="7">
                  <c:v>2010.0</c:v>
                </c:pt>
                <c:pt idx="8">
                  <c:v>2011.0</c:v>
                </c:pt>
                <c:pt idx="9">
                  <c:v>2012.0</c:v>
                </c:pt>
                <c:pt idx="10">
                  <c:v>2013.0</c:v>
                </c:pt>
                <c:pt idx="11">
                  <c:v>2014.0</c:v>
                </c:pt>
                <c:pt idx="12">
                  <c:v>2015.0</c:v>
                </c:pt>
              </c:numCache>
            </c:numRef>
          </c:cat>
          <c:val>
            <c:numRef>
              <c:f>'[Balanza Comercial (27).xls]Balanza Comercial (27)'!$B$3:$N$3</c:f>
              <c:numCache>
                <c:formatCode>0</c:formatCode>
                <c:ptCount val="13"/>
                <c:pt idx="0">
                  <c:v>3951.0</c:v>
                </c:pt>
                <c:pt idx="1">
                  <c:v>3280.0</c:v>
                </c:pt>
                <c:pt idx="2">
                  <c:v>6883.0</c:v>
                </c:pt>
                <c:pt idx="3">
                  <c:v>23560.85926899999</c:v>
                </c:pt>
                <c:pt idx="4">
                  <c:v>28110.437948</c:v>
                </c:pt>
                <c:pt idx="5">
                  <c:v>31009.329056</c:v>
                </c:pt>
                <c:pt idx="6">
                  <c:v>27073.715251</c:v>
                </c:pt>
                <c:pt idx="7">
                  <c:v>35806.31696000001</c:v>
                </c:pt>
                <c:pt idx="8">
                  <c:v>46331.749496</c:v>
                </c:pt>
                <c:pt idx="9">
                  <c:v>46360.751527</c:v>
                </c:pt>
                <c:pt idx="10">
                  <c:v>42568.440866</c:v>
                </c:pt>
                <c:pt idx="11">
                  <c:v>38641.390831</c:v>
                </c:pt>
                <c:pt idx="12">
                  <c:v>33982.428472</c:v>
                </c:pt>
              </c:numCache>
            </c:numRef>
          </c:val>
        </c:ser>
        <c:dLbls>
          <c:showLegendKey val="0"/>
          <c:showVal val="0"/>
          <c:showCatName val="0"/>
          <c:showSerName val="0"/>
          <c:showPercent val="0"/>
          <c:showBubbleSize val="0"/>
        </c:dLbls>
        <c:gapWidth val="219"/>
        <c:overlap val="-27"/>
        <c:axId val="-2137039448"/>
        <c:axId val="-2137036024"/>
      </c:barChart>
      <c:catAx>
        <c:axId val="-2137039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37036024"/>
        <c:crosses val="autoZero"/>
        <c:auto val="1"/>
        <c:lblAlgn val="ctr"/>
        <c:lblOffset val="100"/>
        <c:noMultiLvlLbl val="0"/>
      </c:catAx>
      <c:valAx>
        <c:axId val="-213703602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a:t>US$</a:t>
                </a:r>
                <a:r>
                  <a:rPr lang="es-ES" baseline="0"/>
                  <a:t> Million</a:t>
                </a:r>
                <a:endParaRPr lang="es-ES"/>
              </a:p>
            </c:rich>
          </c:tx>
          <c:layout/>
          <c:overlay val="0"/>
          <c:spPr>
            <a:noFill/>
            <a:ln>
              <a:noFill/>
            </a:ln>
            <a:effectLst/>
          </c:sp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37039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US$</c:v>
                </c:pt>
              </c:strCache>
            </c:strRef>
          </c:tx>
          <c:invertIfNegative val="0"/>
          <c:cat>
            <c:strRef>
              <c:f>Sheet1!$A$2:$A$7</c:f>
              <c:strCache>
                <c:ptCount val="6"/>
                <c:pt idx="0">
                  <c:v>2011</c:v>
                </c:pt>
                <c:pt idx="1">
                  <c:v>2012</c:v>
                </c:pt>
                <c:pt idx="2">
                  <c:v>2013</c:v>
                </c:pt>
                <c:pt idx="3">
                  <c:v>2014</c:v>
                </c:pt>
                <c:pt idx="4">
                  <c:v>2015</c:v>
                </c:pt>
                <c:pt idx="5">
                  <c:v>2016 Jan-Sept</c:v>
                </c:pt>
              </c:strCache>
            </c:strRef>
          </c:cat>
          <c:val>
            <c:numRef>
              <c:f>Sheet1!$B$2:$B$7</c:f>
              <c:numCache>
                <c:formatCode>#,##0</c:formatCode>
                <c:ptCount val="6"/>
                <c:pt idx="0">
                  <c:v>5.8487331E7</c:v>
                </c:pt>
                <c:pt idx="1">
                  <c:v>1.01186427E8</c:v>
                </c:pt>
                <c:pt idx="2">
                  <c:v>9.4256912E7</c:v>
                </c:pt>
                <c:pt idx="3">
                  <c:v>7.480839E7</c:v>
                </c:pt>
                <c:pt idx="4">
                  <c:v>6.2438976E7</c:v>
                </c:pt>
                <c:pt idx="5">
                  <c:v>4.5630531E7</c:v>
                </c:pt>
              </c:numCache>
            </c:numRef>
          </c:val>
        </c:ser>
        <c:dLbls>
          <c:showLegendKey val="0"/>
          <c:showVal val="0"/>
          <c:showCatName val="0"/>
          <c:showSerName val="0"/>
          <c:showPercent val="0"/>
          <c:showBubbleSize val="0"/>
        </c:dLbls>
        <c:gapWidth val="150"/>
        <c:axId val="-2111192024"/>
        <c:axId val="-2111188952"/>
      </c:barChart>
      <c:catAx>
        <c:axId val="-2111192024"/>
        <c:scaling>
          <c:orientation val="minMax"/>
        </c:scaling>
        <c:delete val="0"/>
        <c:axPos val="b"/>
        <c:numFmt formatCode="General" sourceLinked="1"/>
        <c:majorTickMark val="out"/>
        <c:minorTickMark val="none"/>
        <c:tickLblPos val="nextTo"/>
        <c:crossAx val="-2111188952"/>
        <c:crosses val="autoZero"/>
        <c:auto val="1"/>
        <c:lblAlgn val="ctr"/>
        <c:lblOffset val="100"/>
        <c:noMultiLvlLbl val="0"/>
      </c:catAx>
      <c:valAx>
        <c:axId val="-2111188952"/>
        <c:scaling>
          <c:orientation val="minMax"/>
        </c:scaling>
        <c:delete val="0"/>
        <c:axPos val="l"/>
        <c:majorGridlines/>
        <c:numFmt formatCode="#,##0" sourceLinked="1"/>
        <c:majorTickMark val="out"/>
        <c:minorTickMark val="none"/>
        <c:tickLblPos val="nextTo"/>
        <c:crossAx val="-2111192024"/>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US$</c:v>
                </c:pt>
              </c:strCache>
            </c:strRef>
          </c:tx>
          <c:invertIfNegative val="0"/>
          <c:cat>
            <c:strRef>
              <c:f>Sheet1!$A$2:$A$7</c:f>
              <c:strCache>
                <c:ptCount val="6"/>
                <c:pt idx="0">
                  <c:v>2011</c:v>
                </c:pt>
                <c:pt idx="1">
                  <c:v>2012</c:v>
                </c:pt>
                <c:pt idx="2">
                  <c:v>2013</c:v>
                </c:pt>
                <c:pt idx="3">
                  <c:v>2014</c:v>
                </c:pt>
                <c:pt idx="4">
                  <c:v>2015</c:v>
                </c:pt>
                <c:pt idx="5">
                  <c:v>2016 Jan-Sept</c:v>
                </c:pt>
              </c:strCache>
            </c:strRef>
          </c:cat>
          <c:val>
            <c:numRef>
              <c:f>Sheet1!$B$2:$B$7</c:f>
              <c:numCache>
                <c:formatCode>#,##0</c:formatCode>
                <c:ptCount val="6"/>
                <c:pt idx="0">
                  <c:v>2.86800098E8</c:v>
                </c:pt>
                <c:pt idx="1">
                  <c:v>2.46410402E8</c:v>
                </c:pt>
                <c:pt idx="2">
                  <c:v>2.75565438E8</c:v>
                </c:pt>
                <c:pt idx="3">
                  <c:v>2.87976161E8</c:v>
                </c:pt>
                <c:pt idx="4">
                  <c:v>1.97098412E8</c:v>
                </c:pt>
                <c:pt idx="5">
                  <c:v>6.1280835E7</c:v>
                </c:pt>
              </c:numCache>
            </c:numRef>
          </c:val>
        </c:ser>
        <c:dLbls>
          <c:showLegendKey val="0"/>
          <c:showVal val="0"/>
          <c:showCatName val="0"/>
          <c:showSerName val="0"/>
          <c:showPercent val="0"/>
          <c:showBubbleSize val="0"/>
        </c:dLbls>
        <c:gapWidth val="150"/>
        <c:axId val="-2138439640"/>
        <c:axId val="-2138446040"/>
      </c:barChart>
      <c:catAx>
        <c:axId val="-2138439640"/>
        <c:scaling>
          <c:orientation val="minMax"/>
        </c:scaling>
        <c:delete val="0"/>
        <c:axPos val="b"/>
        <c:numFmt formatCode="General" sourceLinked="1"/>
        <c:majorTickMark val="out"/>
        <c:minorTickMark val="none"/>
        <c:tickLblPos val="nextTo"/>
        <c:crossAx val="-2138446040"/>
        <c:crosses val="autoZero"/>
        <c:auto val="1"/>
        <c:lblAlgn val="ctr"/>
        <c:lblOffset val="100"/>
        <c:noMultiLvlLbl val="0"/>
      </c:catAx>
      <c:valAx>
        <c:axId val="-2138446040"/>
        <c:scaling>
          <c:orientation val="minMax"/>
        </c:scaling>
        <c:delete val="0"/>
        <c:axPos val="l"/>
        <c:majorGridlines/>
        <c:numFmt formatCode="#,##0" sourceLinked="1"/>
        <c:majorTickMark val="out"/>
        <c:minorTickMark val="none"/>
        <c:tickLblPos val="nextTo"/>
        <c:crossAx val="-213843964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baseline="0" dirty="0" smtClean="0"/>
              <a:t>Agro </a:t>
            </a:r>
            <a:r>
              <a:rPr lang="en-US" baseline="0" dirty="0"/>
              <a:t>Exports (millions of US$ FOB)</a:t>
            </a:r>
            <a:endParaRPr lang="en-US" dirty="0"/>
          </a:p>
        </c:rich>
      </c:tx>
      <c:layout>
        <c:manualLayout>
          <c:xMode val="edge"/>
          <c:yMode val="edge"/>
          <c:x val="0.148900232198649"/>
          <c:y val="0.0034535006531739"/>
        </c:manualLayout>
      </c:layout>
      <c:overlay val="0"/>
    </c:title>
    <c:autoTitleDeleted val="0"/>
    <c:plotArea>
      <c:layout>
        <c:manualLayout>
          <c:layoutTarget val="inner"/>
          <c:xMode val="edge"/>
          <c:yMode val="edge"/>
          <c:x val="0.0865530609525079"/>
          <c:y val="0.140716555157572"/>
          <c:w val="0.905486843501313"/>
          <c:h val="0.802938702287408"/>
        </c:manualLayout>
      </c:layout>
      <c:barChart>
        <c:barDir val="col"/>
        <c:grouping val="clustered"/>
        <c:varyColors val="0"/>
        <c:ser>
          <c:idx val="0"/>
          <c:order val="0"/>
          <c:tx>
            <c:strRef>
              <c:f>'Exportaciones Agrícolas'!$B$4</c:f>
              <c:strCache>
                <c:ptCount val="1"/>
                <c:pt idx="0">
                  <c:v>TOTAL TRADITIONAL </c:v>
                </c:pt>
              </c:strCache>
            </c:strRef>
          </c:tx>
          <c:spPr>
            <a:solidFill>
              <a:srgbClr val="FF0000"/>
            </a:solidFill>
          </c:spPr>
          <c:invertIfNegative val="0"/>
          <c:cat>
            <c:strRef>
              <c:f>'Exportaciones Agrícolas'!$C$3:$N$3</c:f>
              <c:strCache>
                <c:ptCount val="12"/>
                <c:pt idx="0">
                  <c:v>2004</c:v>
                </c:pt>
                <c:pt idx="1">
                  <c:v>2005</c:v>
                </c:pt>
                <c:pt idx="2">
                  <c:v>2006</c:v>
                </c:pt>
                <c:pt idx="3">
                  <c:v>2007</c:v>
                </c:pt>
                <c:pt idx="4">
                  <c:v>2008</c:v>
                </c:pt>
                <c:pt idx="5">
                  <c:v>2009</c:v>
                </c:pt>
                <c:pt idx="6">
                  <c:v>2010</c:v>
                </c:pt>
                <c:pt idx="7">
                  <c:v>2011</c:v>
                </c:pt>
                <c:pt idx="8">
                  <c:v>2012</c:v>
                </c:pt>
                <c:pt idx="9">
                  <c:v>2013</c:v>
                </c:pt>
                <c:pt idx="10">
                  <c:v>2014</c:v>
                </c:pt>
                <c:pt idx="11">
                  <c:v>2015</c:v>
                </c:pt>
              </c:strCache>
            </c:strRef>
          </c:cat>
          <c:val>
            <c:numRef>
              <c:f>'Exportaciones Agrícolas'!$C$4:$N$4</c:f>
              <c:numCache>
                <c:formatCode>#,##0</c:formatCode>
                <c:ptCount val="12"/>
                <c:pt idx="0">
                  <c:v>324.58942533</c:v>
                </c:pt>
                <c:pt idx="1">
                  <c:v>330.1052743800001</c:v>
                </c:pt>
                <c:pt idx="2">
                  <c:v>560.16848034</c:v>
                </c:pt>
                <c:pt idx="3">
                  <c:v>459.11708784</c:v>
                </c:pt>
                <c:pt idx="4">
                  <c:v>678.5214956999995</c:v>
                </c:pt>
                <c:pt idx="5">
                  <c:v>625.87644947</c:v>
                </c:pt>
                <c:pt idx="6">
                  <c:v>974.203889690001</c:v>
                </c:pt>
                <c:pt idx="7">
                  <c:v>1683.75231605</c:v>
                </c:pt>
                <c:pt idx="8">
                  <c:v>1092.32827431</c:v>
                </c:pt>
                <c:pt idx="9">
                  <c:v>785.5242595599981</c:v>
                </c:pt>
                <c:pt idx="10">
                  <c:v>859.4571511600004</c:v>
                </c:pt>
                <c:pt idx="11">
                  <c:v>714.87850879</c:v>
                </c:pt>
              </c:numCache>
            </c:numRef>
          </c:val>
        </c:ser>
        <c:ser>
          <c:idx val="1"/>
          <c:order val="1"/>
          <c:tx>
            <c:strRef>
              <c:f>'Exportaciones Agrícolas'!$B$5</c:f>
              <c:strCache>
                <c:ptCount val="1"/>
                <c:pt idx="0">
                  <c:v>TOTAL NON TRADITIONAL</c:v>
                </c:pt>
              </c:strCache>
            </c:strRef>
          </c:tx>
          <c:spPr>
            <a:solidFill>
              <a:srgbClr val="92D050"/>
            </a:solidFill>
          </c:spPr>
          <c:invertIfNegative val="0"/>
          <c:cat>
            <c:strRef>
              <c:f>'Exportaciones Agrícolas'!$C$3:$N$3</c:f>
              <c:strCache>
                <c:ptCount val="12"/>
                <c:pt idx="0">
                  <c:v>2004</c:v>
                </c:pt>
                <c:pt idx="1">
                  <c:v>2005</c:v>
                </c:pt>
                <c:pt idx="2">
                  <c:v>2006</c:v>
                </c:pt>
                <c:pt idx="3">
                  <c:v>2007</c:v>
                </c:pt>
                <c:pt idx="4">
                  <c:v>2008</c:v>
                </c:pt>
                <c:pt idx="5">
                  <c:v>2009</c:v>
                </c:pt>
                <c:pt idx="6">
                  <c:v>2010</c:v>
                </c:pt>
                <c:pt idx="7">
                  <c:v>2011</c:v>
                </c:pt>
                <c:pt idx="8">
                  <c:v>2012</c:v>
                </c:pt>
                <c:pt idx="9">
                  <c:v>2013</c:v>
                </c:pt>
                <c:pt idx="10">
                  <c:v>2014</c:v>
                </c:pt>
                <c:pt idx="11">
                  <c:v>2015</c:v>
                </c:pt>
              </c:strCache>
            </c:strRef>
          </c:cat>
          <c:val>
            <c:numRef>
              <c:f>'Exportaciones Agrícolas'!$C$5:$N$5</c:f>
              <c:numCache>
                <c:formatCode>#,##0</c:formatCode>
                <c:ptCount val="12"/>
                <c:pt idx="0">
                  <c:v>797.771397559997</c:v>
                </c:pt>
                <c:pt idx="1">
                  <c:v>1008.01815453</c:v>
                </c:pt>
                <c:pt idx="2">
                  <c:v>1197.09563465</c:v>
                </c:pt>
                <c:pt idx="3">
                  <c:v>1512.33573191999</c:v>
                </c:pt>
                <c:pt idx="4">
                  <c:v>1876.51733865999</c:v>
                </c:pt>
                <c:pt idx="5">
                  <c:v>1799.29001187</c:v>
                </c:pt>
                <c:pt idx="6">
                  <c:v>2203.00569690999</c:v>
                </c:pt>
                <c:pt idx="7">
                  <c:v>2834.82297609999</c:v>
                </c:pt>
                <c:pt idx="8">
                  <c:v>3084.52328020001</c:v>
                </c:pt>
                <c:pt idx="9">
                  <c:v>3445.41232020999</c:v>
                </c:pt>
                <c:pt idx="10">
                  <c:v>4236.18012513</c:v>
                </c:pt>
                <c:pt idx="11">
                  <c:v>4406.19585219004</c:v>
                </c:pt>
              </c:numCache>
            </c:numRef>
          </c:val>
        </c:ser>
        <c:dLbls>
          <c:showLegendKey val="0"/>
          <c:showVal val="0"/>
          <c:showCatName val="0"/>
          <c:showSerName val="0"/>
          <c:showPercent val="0"/>
          <c:showBubbleSize val="0"/>
        </c:dLbls>
        <c:gapWidth val="150"/>
        <c:axId val="-2138748568"/>
        <c:axId val="-2138758584"/>
      </c:barChart>
      <c:lineChart>
        <c:grouping val="standard"/>
        <c:varyColors val="0"/>
        <c:ser>
          <c:idx val="2"/>
          <c:order val="2"/>
          <c:tx>
            <c:strRef>
              <c:f>'Exportaciones Agrícolas'!$B$6</c:f>
              <c:strCache>
                <c:ptCount val="1"/>
                <c:pt idx="0">
                  <c:v>TOTAL</c:v>
                </c:pt>
              </c:strCache>
            </c:strRef>
          </c:tx>
          <c:spPr>
            <a:ln>
              <a:solidFill>
                <a:schemeClr val="accent1">
                  <a:lumMod val="60000"/>
                  <a:lumOff val="40000"/>
                </a:schemeClr>
              </a:solidFill>
            </a:ln>
          </c:spPr>
          <c:marker>
            <c:spPr>
              <a:solidFill>
                <a:schemeClr val="tx2">
                  <a:lumMod val="40000"/>
                  <a:lumOff val="60000"/>
                </a:schemeClr>
              </a:solidFill>
              <a:ln>
                <a:solidFill>
                  <a:schemeClr val="accent1">
                    <a:lumMod val="60000"/>
                    <a:lumOff val="40000"/>
                  </a:schemeClr>
                </a:solidFill>
              </a:ln>
            </c:spPr>
          </c:marker>
          <c:dLbls>
            <c:dLbl>
              <c:idx val="8"/>
              <c:layout>
                <c:manualLayout>
                  <c:x val="0.0"/>
                  <c:y val="0.0172675032658695"/>
                </c:manualLayout>
              </c:layout>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0100746635696994"/>
                  <c:y val="0.0207210039190434"/>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
                  <c:y val="-0.0414420078380868"/>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'Exportaciones Agrícolas'!$C$3:$N$3</c:f>
              <c:strCache>
                <c:ptCount val="12"/>
                <c:pt idx="0">
                  <c:v>2004</c:v>
                </c:pt>
                <c:pt idx="1">
                  <c:v>2005</c:v>
                </c:pt>
                <c:pt idx="2">
                  <c:v>2006</c:v>
                </c:pt>
                <c:pt idx="3">
                  <c:v>2007</c:v>
                </c:pt>
                <c:pt idx="4">
                  <c:v>2008</c:v>
                </c:pt>
                <c:pt idx="5">
                  <c:v>2009</c:v>
                </c:pt>
                <c:pt idx="6">
                  <c:v>2010</c:v>
                </c:pt>
                <c:pt idx="7">
                  <c:v>2011</c:v>
                </c:pt>
                <c:pt idx="8">
                  <c:v>2012</c:v>
                </c:pt>
                <c:pt idx="9">
                  <c:v>2013</c:v>
                </c:pt>
                <c:pt idx="10">
                  <c:v>2014</c:v>
                </c:pt>
                <c:pt idx="11">
                  <c:v>2015</c:v>
                </c:pt>
              </c:strCache>
            </c:strRef>
          </c:cat>
          <c:val>
            <c:numRef>
              <c:f>'Exportaciones Agrícolas'!$C$6:$N$6</c:f>
              <c:numCache>
                <c:formatCode>#,##0</c:formatCode>
                <c:ptCount val="12"/>
                <c:pt idx="0">
                  <c:v>1122.360822889997</c:v>
                </c:pt>
                <c:pt idx="1">
                  <c:v>1338.12342891</c:v>
                </c:pt>
                <c:pt idx="2">
                  <c:v>1757.26411499</c:v>
                </c:pt>
                <c:pt idx="3">
                  <c:v>1971.45281975999</c:v>
                </c:pt>
                <c:pt idx="4">
                  <c:v>2555.03883435999</c:v>
                </c:pt>
                <c:pt idx="5">
                  <c:v>2425.166461339998</c:v>
                </c:pt>
                <c:pt idx="6">
                  <c:v>3177.209586599991</c:v>
                </c:pt>
                <c:pt idx="7">
                  <c:v>4518.57529214999</c:v>
                </c:pt>
                <c:pt idx="8">
                  <c:v>4176.85155451001</c:v>
                </c:pt>
                <c:pt idx="9">
                  <c:v>4230.93657976999</c:v>
                </c:pt>
                <c:pt idx="10">
                  <c:v>5095.637276290001</c:v>
                </c:pt>
                <c:pt idx="11">
                  <c:v>5121.074360980037</c:v>
                </c:pt>
              </c:numCache>
            </c:numRef>
          </c:val>
          <c:smooth val="0"/>
        </c:ser>
        <c:dLbls>
          <c:showLegendKey val="0"/>
          <c:showVal val="0"/>
          <c:showCatName val="0"/>
          <c:showSerName val="0"/>
          <c:showPercent val="0"/>
          <c:showBubbleSize val="0"/>
        </c:dLbls>
        <c:marker val="1"/>
        <c:smooth val="0"/>
        <c:axId val="-2138748568"/>
        <c:axId val="-2138758584"/>
      </c:lineChart>
      <c:catAx>
        <c:axId val="-2138748568"/>
        <c:scaling>
          <c:orientation val="minMax"/>
        </c:scaling>
        <c:delete val="0"/>
        <c:axPos val="b"/>
        <c:numFmt formatCode="General" sourceLinked="0"/>
        <c:majorTickMark val="none"/>
        <c:minorTickMark val="none"/>
        <c:tickLblPos val="nextTo"/>
        <c:crossAx val="-2138758584"/>
        <c:crosses val="autoZero"/>
        <c:auto val="1"/>
        <c:lblAlgn val="ctr"/>
        <c:lblOffset val="100"/>
        <c:noMultiLvlLbl val="0"/>
      </c:catAx>
      <c:valAx>
        <c:axId val="-2138758584"/>
        <c:scaling>
          <c:orientation val="minMax"/>
        </c:scaling>
        <c:delete val="0"/>
        <c:axPos val="l"/>
        <c:numFmt formatCode="#,##0" sourceLinked="1"/>
        <c:majorTickMark val="none"/>
        <c:minorTickMark val="none"/>
        <c:tickLblPos val="low"/>
        <c:crossAx val="-2138748568"/>
        <c:crosses val="autoZero"/>
        <c:crossBetween val="between"/>
      </c:valAx>
    </c:plotArea>
    <c:legend>
      <c:legendPos val="r"/>
      <c:layout>
        <c:manualLayout>
          <c:xMode val="edge"/>
          <c:yMode val="edge"/>
          <c:x val="0.137847289798451"/>
          <c:y val="0.147429193471782"/>
          <c:w val="0.402331452011112"/>
          <c:h val="0.244163351056392"/>
        </c:manualLayout>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0994903326212154"/>
          <c:y val="0.0"/>
          <c:w val="0.969668822742208"/>
          <c:h val="0.875224695648623"/>
        </c:manualLayout>
      </c:layout>
      <c:barChart>
        <c:barDir val="col"/>
        <c:grouping val="clustered"/>
        <c:varyColors val="0"/>
        <c:ser>
          <c:idx val="0"/>
          <c:order val="0"/>
          <c:spPr>
            <a:solidFill>
              <a:srgbClr val="FF0000"/>
            </a:solidFill>
            <a:ln w="25400">
              <a:noFill/>
            </a:ln>
          </c:spPr>
          <c:invertIfNegative val="0"/>
          <c:dPt>
            <c:idx val="11"/>
            <c:invertIfNegative val="0"/>
            <c:bubble3D val="0"/>
          </c:dPt>
          <c:dPt>
            <c:idx val="12"/>
            <c:invertIfNegative val="0"/>
            <c:bubble3D val="0"/>
            <c:spPr>
              <a:solidFill>
                <a:schemeClr val="bg1">
                  <a:lumMod val="75000"/>
                </a:schemeClr>
              </a:solidFill>
              <a:ln w="25400">
                <a:noFill/>
              </a:ln>
            </c:spPr>
          </c:dPt>
          <c:dLbls>
            <c:numFmt formatCode="#,##0" sourceLinked="0"/>
            <c:spPr>
              <a:noFill/>
              <a:ln>
                <a:noFill/>
              </a:ln>
              <a:effectLst/>
            </c:spPr>
            <c:txPr>
              <a:bodyPr/>
              <a:lstStyle/>
              <a:p>
                <a:pPr>
                  <a:defRPr lang="es-ES"/>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'PBI PERU'!$A$8:$A$20</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'PBI PERU'!$B$8:$B$20</c:f>
              <c:numCache>
                <c:formatCode>0</c:formatCode>
                <c:ptCount val="13"/>
                <c:pt idx="0">
                  <c:v>69.704</c:v>
                </c:pt>
                <c:pt idx="1">
                  <c:v>79.38899999999998</c:v>
                </c:pt>
                <c:pt idx="2">
                  <c:v>92.324</c:v>
                </c:pt>
                <c:pt idx="3">
                  <c:v>107.251</c:v>
                </c:pt>
                <c:pt idx="4">
                  <c:v>126.869</c:v>
                </c:pt>
                <c:pt idx="5">
                  <c:v>126.953</c:v>
                </c:pt>
                <c:pt idx="6">
                  <c:v>153.811</c:v>
                </c:pt>
                <c:pt idx="7">
                  <c:v>176.55</c:v>
                </c:pt>
                <c:pt idx="8">
                  <c:v>199.591</c:v>
                </c:pt>
                <c:pt idx="9">
                  <c:v>202.3</c:v>
                </c:pt>
                <c:pt idx="10">
                  <c:v>202.9</c:v>
                </c:pt>
                <c:pt idx="11">
                  <c:v>192.141</c:v>
                </c:pt>
                <c:pt idx="12">
                  <c:v>178.64</c:v>
                </c:pt>
              </c:numCache>
            </c:numRef>
          </c:val>
        </c:ser>
        <c:dLbls>
          <c:showLegendKey val="0"/>
          <c:showVal val="0"/>
          <c:showCatName val="0"/>
          <c:showSerName val="0"/>
          <c:showPercent val="0"/>
          <c:showBubbleSize val="0"/>
        </c:dLbls>
        <c:gapWidth val="130"/>
        <c:axId val="-2107917160"/>
        <c:axId val="2142492344"/>
      </c:barChart>
      <c:catAx>
        <c:axId val="-2107917160"/>
        <c:scaling>
          <c:orientation val="minMax"/>
        </c:scaling>
        <c:delete val="0"/>
        <c:axPos val="b"/>
        <c:numFmt formatCode="General" sourceLinked="1"/>
        <c:majorTickMark val="out"/>
        <c:minorTickMark val="none"/>
        <c:tickLblPos val="nextTo"/>
        <c:spPr>
          <a:ln w="3175">
            <a:solidFill>
              <a:srgbClr val="808080"/>
            </a:solidFill>
            <a:prstDash val="solid"/>
          </a:ln>
        </c:spPr>
        <c:txPr>
          <a:bodyPr rot="0" vert="horz"/>
          <a:lstStyle/>
          <a:p>
            <a:pPr>
              <a:defRPr lang="es-PE"/>
            </a:pPr>
            <a:endParaRPr lang="en-US"/>
          </a:p>
        </c:txPr>
        <c:crossAx val="2142492344"/>
        <c:crosses val="autoZero"/>
        <c:auto val="1"/>
        <c:lblAlgn val="ctr"/>
        <c:lblOffset val="100"/>
        <c:noMultiLvlLbl val="0"/>
      </c:catAx>
      <c:valAx>
        <c:axId val="2142492344"/>
        <c:scaling>
          <c:orientation val="minMax"/>
        </c:scaling>
        <c:delete val="1"/>
        <c:axPos val="l"/>
        <c:numFmt formatCode="#,##0" sourceLinked="0"/>
        <c:majorTickMark val="out"/>
        <c:minorTickMark val="none"/>
        <c:tickLblPos val="nextTo"/>
        <c:crossAx val="-2107917160"/>
        <c:crosses val="autoZero"/>
        <c:crossBetween val="between"/>
      </c:valAx>
      <c:spPr>
        <a:noFill/>
        <a:ln w="25400">
          <a:noFill/>
        </a:ln>
      </c:spPr>
    </c:plotArea>
    <c:plotVisOnly val="1"/>
    <c:dispBlanksAs val="gap"/>
    <c:showDLblsOverMax val="0"/>
  </c:chart>
  <c:spPr>
    <a:noFill/>
    <a:ln w="9525">
      <a:noFill/>
    </a:ln>
  </c:spPr>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314908662143578"/>
          <c:y val="0.18649705038787"/>
          <c:w val="0.410037599846285"/>
          <c:h val="0.726323952235158"/>
        </c:manualLayout>
      </c:layout>
      <c:pieChart>
        <c:varyColors val="1"/>
        <c:ser>
          <c:idx val="0"/>
          <c:order val="0"/>
          <c:dLbls>
            <c:dLbl>
              <c:idx val="1"/>
              <c:layout>
                <c:manualLayout>
                  <c:x val="0.0134861342628655"/>
                  <c:y val="-0.0205128944211756"/>
                </c:manualLayout>
              </c:layout>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00749486662315602"/>
                  <c:y val="0.00511497553263904"/>
                </c:manualLayout>
              </c:layout>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0.00363750894759635"/>
                  <c:y val="0.0139937340496531"/>
                </c:manualLayout>
              </c:layout>
              <c:showLegendKey val="0"/>
              <c:showVal val="0"/>
              <c:showCatName val="1"/>
              <c:showSerName val="0"/>
              <c:showPercent val="1"/>
              <c:showBubbleSize val="0"/>
              <c:extLst>
                <c:ext xmlns:c15="http://schemas.microsoft.com/office/drawing/2012/chart" uri="{CE6537A1-D6FC-4f65-9D91-7224C49458BB}">
                  <c15:layout/>
                </c:ext>
              </c:extLst>
            </c:dLbl>
            <c:dLbl>
              <c:idx val="4"/>
              <c:layout>
                <c:manualLayout>
                  <c:x val="0.0105693705244964"/>
                  <c:y val="0.0224713919234428"/>
                </c:manualLayout>
              </c:layout>
              <c:showLegendKey val="0"/>
              <c:showVal val="0"/>
              <c:showCatName val="1"/>
              <c:showSerName val="0"/>
              <c:showPercent val="1"/>
              <c:showBubbleSize val="0"/>
              <c:extLst>
                <c:ext xmlns:c15="http://schemas.microsoft.com/office/drawing/2012/chart" uri="{CE6537A1-D6FC-4f65-9D91-7224C49458BB}">
                  <c15:layout/>
                </c:ext>
              </c:extLst>
            </c:dLbl>
            <c:dLbl>
              <c:idx val="5"/>
              <c:layout>
                <c:manualLayout>
                  <c:x val="0.00251201859203002"/>
                  <c:y val="-0.0100451194742847"/>
                </c:manualLayout>
              </c:layout>
              <c:showLegendKey val="0"/>
              <c:showVal val="0"/>
              <c:showCatName val="1"/>
              <c:showSerName val="0"/>
              <c:showPercent val="1"/>
              <c:showBubbleSize val="0"/>
              <c:extLst>
                <c:ext xmlns:c15="http://schemas.microsoft.com/office/drawing/2012/chart" uri="{CE6537A1-D6FC-4f65-9D91-7224C49458BB}">
                  <c15:layout/>
                </c:ext>
              </c:extLst>
            </c:dLbl>
            <c:dLbl>
              <c:idx val="8"/>
              <c:layout>
                <c:manualLayout>
                  <c:x val="-0.00713260997211481"/>
                  <c:y val="-0.0275316013649395"/>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'Segun Mercado de Destino'!$B$4:$B$13</c:f>
              <c:strCache>
                <c:ptCount val="10"/>
                <c:pt idx="0">
                  <c:v>UNITED STATES</c:v>
                </c:pt>
                <c:pt idx="1">
                  <c:v>NETHERLANDS</c:v>
                </c:pt>
                <c:pt idx="2">
                  <c:v>GERMANY</c:v>
                </c:pt>
                <c:pt idx="3">
                  <c:v>SPAIN</c:v>
                </c:pt>
                <c:pt idx="4">
                  <c:v>UNITED KINGDOM </c:v>
                </c:pt>
                <c:pt idx="5">
                  <c:v>ECUADOR</c:v>
                </c:pt>
                <c:pt idx="6">
                  <c:v>CANADA</c:v>
                </c:pt>
                <c:pt idx="7">
                  <c:v>CHINA</c:v>
                </c:pt>
                <c:pt idx="8">
                  <c:v>CHILE</c:v>
                </c:pt>
                <c:pt idx="9">
                  <c:v>OTHER </c:v>
                </c:pt>
              </c:strCache>
            </c:strRef>
          </c:cat>
          <c:val>
            <c:numRef>
              <c:f>'Segun Mercado de Destino'!$D$4:$D$13</c:f>
              <c:numCache>
                <c:formatCode>0%</c:formatCode>
                <c:ptCount val="10"/>
                <c:pt idx="0">
                  <c:v>0.316865545220746</c:v>
                </c:pt>
                <c:pt idx="1">
                  <c:v>0.128603615035878</c:v>
                </c:pt>
                <c:pt idx="2">
                  <c:v>0.056989436281639</c:v>
                </c:pt>
                <c:pt idx="3">
                  <c:v>0.0503074604599823</c:v>
                </c:pt>
                <c:pt idx="4">
                  <c:v>0.0500988327119445</c:v>
                </c:pt>
                <c:pt idx="5">
                  <c:v>0.0436315869835521</c:v>
                </c:pt>
                <c:pt idx="6">
                  <c:v>0.0281930802073409</c:v>
                </c:pt>
                <c:pt idx="7">
                  <c:v>0.0275311584776368</c:v>
                </c:pt>
                <c:pt idx="8">
                  <c:v>0.0266126303686734</c:v>
                </c:pt>
                <c:pt idx="9">
                  <c:v>0.271166654252605</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ln>
      <a:noFill/>
    </a:ln>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n-US" dirty="0"/>
              <a:t>Cement production</a:t>
            </a:r>
            <a:r>
              <a:rPr lang="en-US" baseline="0" dirty="0"/>
              <a:t> </a:t>
            </a:r>
            <a:endParaRPr lang="en-US" dirty="0"/>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n-US" sz="1800" b="0" i="0" baseline="0" dirty="0">
                <a:effectLst/>
              </a:rPr>
              <a:t>(thousands of metric tones)</a:t>
            </a:r>
            <a:endParaRPr lang="es-PE">
              <a:effectLst/>
            </a:endParaRPr>
          </a:p>
        </c:rich>
      </c:tx>
      <c:layout/>
      <c:overlay val="0"/>
    </c:title>
    <c:autoTitleDeleted val="0"/>
    <c:plotArea>
      <c:layout/>
      <c:barChart>
        <c:barDir val="col"/>
        <c:grouping val="clustered"/>
        <c:varyColors val="0"/>
        <c:ser>
          <c:idx val="0"/>
          <c:order val="0"/>
          <c:tx>
            <c:strRef>
              <c:f>cemento!$C$2</c:f>
              <c:strCache>
                <c:ptCount val="1"/>
                <c:pt idx="0">
                  <c:v>Cement production (MTm)</c:v>
                </c:pt>
              </c:strCache>
            </c:strRef>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cemento!$B$3:$B$8</c:f>
              <c:numCache>
                <c:formatCode>General</c:formatCode>
                <c:ptCount val="6"/>
                <c:pt idx="0">
                  <c:v>2006.0</c:v>
                </c:pt>
                <c:pt idx="1">
                  <c:v>2008.0</c:v>
                </c:pt>
                <c:pt idx="2">
                  <c:v>2010.0</c:v>
                </c:pt>
                <c:pt idx="3">
                  <c:v>2012.0</c:v>
                </c:pt>
                <c:pt idx="4">
                  <c:v>2014.0</c:v>
                </c:pt>
                <c:pt idx="5">
                  <c:v>2015.0</c:v>
                </c:pt>
              </c:numCache>
            </c:numRef>
          </c:cat>
          <c:val>
            <c:numRef>
              <c:f>cemento!$C$3:$C$8</c:f>
              <c:numCache>
                <c:formatCode>#,##0</c:formatCode>
                <c:ptCount val="6"/>
                <c:pt idx="0">
                  <c:v>5782.0</c:v>
                </c:pt>
                <c:pt idx="1">
                  <c:v>6862.0</c:v>
                </c:pt>
                <c:pt idx="2">
                  <c:v>8298.0</c:v>
                </c:pt>
                <c:pt idx="3">
                  <c:v>9847.0</c:v>
                </c:pt>
                <c:pt idx="4">
                  <c:v>10675.0</c:v>
                </c:pt>
                <c:pt idx="5">
                  <c:v>10410.0</c:v>
                </c:pt>
              </c:numCache>
            </c:numRef>
          </c:val>
        </c:ser>
        <c:dLbls>
          <c:dLblPos val="outEnd"/>
          <c:showLegendKey val="0"/>
          <c:showVal val="1"/>
          <c:showCatName val="0"/>
          <c:showSerName val="0"/>
          <c:showPercent val="0"/>
          <c:showBubbleSize val="0"/>
        </c:dLbls>
        <c:gapWidth val="150"/>
        <c:axId val="-2134133160"/>
        <c:axId val="-2134162264"/>
      </c:barChart>
      <c:catAx>
        <c:axId val="-2134133160"/>
        <c:scaling>
          <c:orientation val="minMax"/>
        </c:scaling>
        <c:delete val="0"/>
        <c:axPos val="b"/>
        <c:numFmt formatCode="General" sourceLinked="1"/>
        <c:majorTickMark val="out"/>
        <c:minorTickMark val="none"/>
        <c:tickLblPos val="nextTo"/>
        <c:crossAx val="-2134162264"/>
        <c:crosses val="autoZero"/>
        <c:auto val="1"/>
        <c:lblAlgn val="ctr"/>
        <c:lblOffset val="100"/>
        <c:noMultiLvlLbl val="0"/>
      </c:catAx>
      <c:valAx>
        <c:axId val="-2134162264"/>
        <c:scaling>
          <c:orientation val="minMax"/>
        </c:scaling>
        <c:delete val="1"/>
        <c:axPos val="l"/>
        <c:numFmt formatCode="#,##0" sourceLinked="1"/>
        <c:majorTickMark val="out"/>
        <c:minorTickMark val="none"/>
        <c:tickLblPos val="nextTo"/>
        <c:crossAx val="-2134133160"/>
        <c:crosses val="autoZero"/>
        <c:crossBetween val="between"/>
      </c:valAx>
    </c:plotArea>
    <c:plotVisOnly val="1"/>
    <c:dispBlanksAs val="gap"/>
    <c:showDLblsOverMax val="0"/>
  </c:chart>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a:pPr>
            <a:r>
              <a:rPr lang="en-US" dirty="0"/>
              <a:t>juices and nectars</a:t>
            </a:r>
          </a:p>
          <a:p>
            <a:pPr>
              <a:defRPr/>
            </a:pPr>
            <a:r>
              <a:rPr lang="en-US" b="0" dirty="0"/>
              <a:t>(thousands kg)</a:t>
            </a:r>
          </a:p>
        </c:rich>
      </c:tx>
      <c:layout/>
      <c:overlay val="0"/>
    </c:title>
    <c:autoTitleDeleted val="0"/>
    <c:plotArea>
      <c:layout/>
      <c:barChart>
        <c:barDir val="col"/>
        <c:grouping val="clustered"/>
        <c:varyColors val="0"/>
        <c:ser>
          <c:idx val="0"/>
          <c:order val="0"/>
          <c:tx>
            <c:strRef>
              <c:f>jugos!$B$4</c:f>
              <c:strCache>
                <c:ptCount val="1"/>
                <c:pt idx="0">
                  <c:v>Jugos y Néctares</c:v>
                </c:pt>
              </c:strCache>
            </c:strRef>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jugos!$C$3:$F$3</c:f>
              <c:numCache>
                <c:formatCode>0</c:formatCode>
                <c:ptCount val="4"/>
                <c:pt idx="0">
                  <c:v>2012.0</c:v>
                </c:pt>
                <c:pt idx="1">
                  <c:v>2013.0</c:v>
                </c:pt>
                <c:pt idx="2">
                  <c:v>2014.0</c:v>
                </c:pt>
                <c:pt idx="3">
                  <c:v>2015.0</c:v>
                </c:pt>
              </c:numCache>
            </c:numRef>
          </c:cat>
          <c:val>
            <c:numRef>
              <c:f>jugos!$C$4:$F$4</c:f>
              <c:numCache>
                <c:formatCode>#,##0</c:formatCode>
                <c:ptCount val="4"/>
                <c:pt idx="0">
                  <c:v>2.55853396059E8</c:v>
                </c:pt>
                <c:pt idx="1">
                  <c:v>2.3052286885E8</c:v>
                </c:pt>
                <c:pt idx="2">
                  <c:v>2.50795522419E8</c:v>
                </c:pt>
                <c:pt idx="3">
                  <c:v>2.69436308401E8</c:v>
                </c:pt>
              </c:numCache>
            </c:numRef>
          </c:val>
        </c:ser>
        <c:dLbls>
          <c:dLblPos val="outEnd"/>
          <c:showLegendKey val="0"/>
          <c:showVal val="1"/>
          <c:showCatName val="0"/>
          <c:showSerName val="0"/>
          <c:showPercent val="0"/>
          <c:showBubbleSize val="0"/>
        </c:dLbls>
        <c:gapWidth val="150"/>
        <c:axId val="-2137900312"/>
        <c:axId val="-2137892104"/>
      </c:barChart>
      <c:catAx>
        <c:axId val="-2137900312"/>
        <c:scaling>
          <c:orientation val="minMax"/>
        </c:scaling>
        <c:delete val="0"/>
        <c:axPos val="b"/>
        <c:numFmt formatCode="0" sourceLinked="1"/>
        <c:majorTickMark val="out"/>
        <c:minorTickMark val="none"/>
        <c:tickLblPos val="nextTo"/>
        <c:crossAx val="-2137892104"/>
        <c:crosses val="autoZero"/>
        <c:auto val="1"/>
        <c:lblAlgn val="ctr"/>
        <c:lblOffset val="100"/>
        <c:noMultiLvlLbl val="0"/>
      </c:catAx>
      <c:valAx>
        <c:axId val="-2137892104"/>
        <c:scaling>
          <c:orientation val="minMax"/>
        </c:scaling>
        <c:delete val="1"/>
        <c:axPos val="l"/>
        <c:numFmt formatCode="#,##0" sourceLinked="1"/>
        <c:majorTickMark val="out"/>
        <c:minorTickMark val="none"/>
        <c:tickLblPos val="nextTo"/>
        <c:crossAx val="-2137900312"/>
        <c:crosses val="autoZero"/>
        <c:crossBetween val="between"/>
        <c:dispUnits>
          <c:builtInUnit val="thousands"/>
        </c:dispUnits>
      </c:valAx>
    </c:plotArea>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800" b="1" i="0" baseline="0" dirty="0" smtClean="0">
                <a:effectLst/>
              </a:rPr>
              <a:t>Production of Yarns and Fabrics </a:t>
            </a:r>
            <a:r>
              <a:rPr lang="en-US" sz="1800" b="0" i="0" baseline="0" dirty="0" smtClean="0">
                <a:effectLst/>
              </a:rPr>
              <a:t>(Thousands-</a:t>
            </a:r>
            <a:r>
              <a:rPr lang="en-US" sz="1800" b="0" i="0" baseline="0" dirty="0">
                <a:effectLst/>
              </a:rPr>
              <a:t>2015)</a:t>
            </a:r>
            <a:endParaRPr lang="es-PE" dirty="0">
              <a:effectLst/>
            </a:endParaRPr>
          </a:p>
        </c:rich>
      </c:tx>
      <c:layout/>
      <c:overlay val="0"/>
    </c:title>
    <c:autoTitleDeleted val="0"/>
    <c:plotArea>
      <c:layout/>
      <c:barChart>
        <c:barDir val="col"/>
        <c:grouping val="clustered"/>
        <c:varyColors val="0"/>
        <c:ser>
          <c:idx val="0"/>
          <c:order val="0"/>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tejidos!$B$4:$B$9</c:f>
              <c:strCache>
                <c:ptCount val="6"/>
                <c:pt idx="0">
                  <c:v>Thread and cotton mills (kg)</c:v>
                </c:pt>
                <c:pt idx="1">
                  <c:v>Thread and acrilic mills (kg)</c:v>
                </c:pt>
                <c:pt idx="2">
                  <c:v>Thread and mills : Mix  - Various (kg)</c:v>
                </c:pt>
                <c:pt idx="3">
                  <c:v>Dril fabric (m)</c:v>
                </c:pt>
                <c:pt idx="4">
                  <c:v>cotton fabrics (m)</c:v>
                </c:pt>
                <c:pt idx="5">
                  <c:v>Polyester fabrics (m)</c:v>
                </c:pt>
              </c:strCache>
            </c:strRef>
          </c:cat>
          <c:val>
            <c:numRef>
              <c:f>tejidos!$C$4:$C$9</c:f>
              <c:numCache>
                <c:formatCode>#,##0</c:formatCode>
                <c:ptCount val="6"/>
                <c:pt idx="0">
                  <c:v>2.9606406487E7</c:v>
                </c:pt>
                <c:pt idx="1">
                  <c:v>5.741341755E6</c:v>
                </c:pt>
                <c:pt idx="2">
                  <c:v>2.9798952353E7</c:v>
                </c:pt>
                <c:pt idx="3">
                  <c:v>2.601393938E7</c:v>
                </c:pt>
                <c:pt idx="4">
                  <c:v>4.399827281E7</c:v>
                </c:pt>
                <c:pt idx="5">
                  <c:v>5.5007467E6</c:v>
                </c:pt>
              </c:numCache>
            </c:numRef>
          </c:val>
        </c:ser>
        <c:dLbls>
          <c:dLblPos val="outEnd"/>
          <c:showLegendKey val="0"/>
          <c:showVal val="1"/>
          <c:showCatName val="0"/>
          <c:showSerName val="0"/>
          <c:showPercent val="0"/>
          <c:showBubbleSize val="0"/>
        </c:dLbls>
        <c:gapWidth val="150"/>
        <c:axId val="-2112484440"/>
        <c:axId val="-2111861128"/>
      </c:barChart>
      <c:catAx>
        <c:axId val="-2112484440"/>
        <c:scaling>
          <c:orientation val="minMax"/>
        </c:scaling>
        <c:delete val="0"/>
        <c:axPos val="b"/>
        <c:numFmt formatCode="General" sourceLinked="0"/>
        <c:majorTickMark val="out"/>
        <c:minorTickMark val="none"/>
        <c:tickLblPos val="nextTo"/>
        <c:crossAx val="-2111861128"/>
        <c:crosses val="autoZero"/>
        <c:auto val="1"/>
        <c:lblAlgn val="ctr"/>
        <c:lblOffset val="100"/>
        <c:noMultiLvlLbl val="0"/>
      </c:catAx>
      <c:valAx>
        <c:axId val="-2111861128"/>
        <c:scaling>
          <c:orientation val="minMax"/>
        </c:scaling>
        <c:delete val="1"/>
        <c:axPos val="l"/>
        <c:numFmt formatCode="#,##0" sourceLinked="1"/>
        <c:majorTickMark val="out"/>
        <c:minorTickMark val="none"/>
        <c:tickLblPos val="nextTo"/>
        <c:crossAx val="-2112484440"/>
        <c:crosses val="autoZero"/>
        <c:crossBetween val="between"/>
        <c:dispUnits>
          <c:builtInUnit val="thousands"/>
          <c:dispUnitsLbl>
            <c:layout/>
          </c:dispUnitsLbl>
        </c:dispUnits>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18042986116297"/>
          <c:y val="0.050379952111277"/>
          <c:w val="0.936391402776741"/>
          <c:h val="0.826686617656626"/>
        </c:manualLayout>
      </c:layout>
      <c:barChart>
        <c:barDir val="col"/>
        <c:grouping val="clustered"/>
        <c:varyColors val="0"/>
        <c:dLbls>
          <c:showLegendKey val="0"/>
          <c:showVal val="0"/>
          <c:showCatName val="0"/>
          <c:showSerName val="0"/>
          <c:showPercent val="0"/>
          <c:showBubbleSize val="0"/>
        </c:dLbls>
        <c:gapWidth val="150"/>
        <c:axId val="-2100052584"/>
        <c:axId val="-2102288072"/>
      </c:barChart>
      <c:catAx>
        <c:axId val="-2100052584"/>
        <c:scaling>
          <c:orientation val="minMax"/>
        </c:scaling>
        <c:delete val="0"/>
        <c:axPos val="b"/>
        <c:numFmt formatCode="General" sourceLinked="1"/>
        <c:majorTickMark val="none"/>
        <c:minorTickMark val="none"/>
        <c:tickLblPos val="nextTo"/>
        <c:spPr>
          <a:ln w="3175">
            <a:solidFill>
              <a:srgbClr val="000000"/>
            </a:solidFill>
            <a:prstDash val="solid"/>
          </a:ln>
        </c:spPr>
        <c:txPr>
          <a:bodyPr rot="-5400000" vert="horz"/>
          <a:lstStyle/>
          <a:p>
            <a:pPr>
              <a:defRPr/>
            </a:pPr>
            <a:endParaRPr lang="en-US"/>
          </a:p>
        </c:txPr>
        <c:crossAx val="-2102288072"/>
        <c:crosses val="autoZero"/>
        <c:auto val="0"/>
        <c:lblAlgn val="ctr"/>
        <c:lblOffset val="100"/>
        <c:tickLblSkip val="1"/>
        <c:tickMarkSkip val="1"/>
        <c:noMultiLvlLbl val="0"/>
      </c:catAx>
      <c:valAx>
        <c:axId val="-2102288072"/>
        <c:scaling>
          <c:orientation val="minMax"/>
        </c:scaling>
        <c:delete val="0"/>
        <c:axPos val="l"/>
        <c:numFmt formatCode="#,##0" sourceLinked="0"/>
        <c:majorTickMark val="none"/>
        <c:minorTickMark val="none"/>
        <c:tickLblPos val="none"/>
        <c:spPr>
          <a:ln w="9525">
            <a:noFill/>
          </a:ln>
        </c:spPr>
        <c:crossAx val="-2100052584"/>
        <c:crosses val="autoZero"/>
        <c:crossBetween val="between"/>
        <c:majorUnit val="5000.0"/>
        <c:dispUnits>
          <c:builtInUnit val="thousands"/>
        </c:dispUnits>
      </c:valAx>
      <c:spPr>
        <a:noFill/>
        <a:ln w="25400">
          <a:noFill/>
        </a:ln>
      </c:spPr>
    </c:plotArea>
    <c:plotVisOnly val="1"/>
    <c:dispBlanksAs val="gap"/>
    <c:showDLblsOverMax val="0"/>
  </c:chart>
  <c:spPr>
    <a:noFill/>
    <a:ln w="3175">
      <a:noFill/>
      <a:prstDash val="solid"/>
    </a:ln>
  </c:spPr>
  <c:txPr>
    <a:bodyPr/>
    <a:lstStyle/>
    <a:p>
      <a:pPr>
        <a:defRPr sz="1200" b="0" i="0" u="none" strike="noStrike" baseline="0">
          <a:solidFill>
            <a:srgbClr val="000000"/>
          </a:solidFill>
          <a:latin typeface="Arial Narrow" pitchFamily="34" charset="0"/>
          <a:ea typeface="Tahoma"/>
          <a:cs typeface="Tahoma"/>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51330655893583"/>
          <c:y val="0.11842392227984"/>
          <c:w val="0.924706159397705"/>
          <c:h val="0.76559282612767"/>
        </c:manualLayout>
      </c:layout>
      <c:barChart>
        <c:barDir val="col"/>
        <c:grouping val="clustered"/>
        <c:varyColors val="0"/>
        <c:ser>
          <c:idx val="1"/>
          <c:order val="0"/>
          <c:spPr>
            <a:solidFill>
              <a:srgbClr val="FF0000"/>
            </a:solidFill>
            <a:ln w="25400">
              <a:noFill/>
            </a:ln>
          </c:spPr>
          <c:invertIfNegative val="0"/>
          <c:dPt>
            <c:idx val="11"/>
            <c:invertIfNegative val="0"/>
            <c:bubble3D val="0"/>
          </c:dPt>
          <c:dPt>
            <c:idx val="12"/>
            <c:invertIfNegative val="0"/>
            <c:bubble3D val="0"/>
            <c:spPr>
              <a:solidFill>
                <a:schemeClr val="bg1">
                  <a:lumMod val="75000"/>
                </a:schemeClr>
              </a:solidFill>
              <a:ln w="25400">
                <a:noFill/>
              </a:ln>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'INV. PRIVADA'!$A$15:$A$27</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'INV. PRIVADA'!$C$15:$C$27</c:f>
              <c:numCache>
                <c:formatCode>0.00</c:formatCode>
                <c:ptCount val="13"/>
                <c:pt idx="0">
                  <c:v>8.08958716363028</c:v>
                </c:pt>
                <c:pt idx="1">
                  <c:v>12.0055667233648</c:v>
                </c:pt>
                <c:pt idx="2">
                  <c:v>20.0596405003175</c:v>
                </c:pt>
                <c:pt idx="3">
                  <c:v>23.3291936893427</c:v>
                </c:pt>
                <c:pt idx="4">
                  <c:v>23.91944665665149</c:v>
                </c:pt>
                <c:pt idx="5">
                  <c:v>-9.05007033858429</c:v>
                </c:pt>
                <c:pt idx="6">
                  <c:v>25.9399664963768</c:v>
                </c:pt>
                <c:pt idx="7">
                  <c:v>10.9662242388832</c:v>
                </c:pt>
                <c:pt idx="8">
                  <c:v>15.5960102340474</c:v>
                </c:pt>
                <c:pt idx="9">
                  <c:v>6.484054826202231</c:v>
                </c:pt>
                <c:pt idx="10">
                  <c:v>-2.2</c:v>
                </c:pt>
                <c:pt idx="11">
                  <c:v>-4.4</c:v>
                </c:pt>
                <c:pt idx="12">
                  <c:v>-1.0</c:v>
                </c:pt>
              </c:numCache>
            </c:numRef>
          </c:val>
        </c:ser>
        <c:dLbls>
          <c:showLegendKey val="0"/>
          <c:showVal val="0"/>
          <c:showCatName val="0"/>
          <c:showSerName val="0"/>
          <c:showPercent val="0"/>
          <c:showBubbleSize val="0"/>
        </c:dLbls>
        <c:gapWidth val="150"/>
        <c:axId val="-2099425816"/>
        <c:axId val="-2099422536"/>
      </c:barChart>
      <c:catAx>
        <c:axId val="-2099425816"/>
        <c:scaling>
          <c:orientation val="minMax"/>
        </c:scaling>
        <c:delete val="0"/>
        <c:axPos val="b"/>
        <c:numFmt formatCode="General" sourceLinked="1"/>
        <c:majorTickMark val="none"/>
        <c:minorTickMark val="none"/>
        <c:tickLblPos val="low"/>
        <c:spPr>
          <a:ln w="3175">
            <a:solidFill>
              <a:srgbClr val="000000"/>
            </a:solidFill>
            <a:prstDash val="solid"/>
          </a:ln>
        </c:spPr>
        <c:txPr>
          <a:bodyPr rot="-5400000" vert="horz"/>
          <a:lstStyle/>
          <a:p>
            <a:pPr>
              <a:defRPr/>
            </a:pPr>
            <a:endParaRPr lang="en-US"/>
          </a:p>
        </c:txPr>
        <c:crossAx val="-2099422536"/>
        <c:crosses val="autoZero"/>
        <c:auto val="0"/>
        <c:lblAlgn val="ctr"/>
        <c:lblOffset val="100"/>
        <c:tickLblSkip val="1"/>
        <c:tickMarkSkip val="1"/>
        <c:noMultiLvlLbl val="0"/>
      </c:catAx>
      <c:valAx>
        <c:axId val="-2099422536"/>
        <c:scaling>
          <c:orientation val="minMax"/>
          <c:max val="30.0"/>
        </c:scaling>
        <c:delete val="1"/>
        <c:axPos val="l"/>
        <c:numFmt formatCode="#,##0" sourceLinked="0"/>
        <c:majorTickMark val="none"/>
        <c:minorTickMark val="none"/>
        <c:tickLblPos val="nextTo"/>
        <c:crossAx val="-2099425816"/>
        <c:crosses val="autoZero"/>
        <c:crossBetween val="between"/>
        <c:majorUnit val="5.0"/>
      </c:valAx>
      <c:spPr>
        <a:noFill/>
        <a:ln w="25400">
          <a:noFill/>
        </a:ln>
      </c:spPr>
    </c:plotArea>
    <c:plotVisOnly val="1"/>
    <c:dispBlanksAs val="gap"/>
    <c:showDLblsOverMax val="0"/>
  </c:chart>
  <c:spPr>
    <a:noFill/>
    <a:ln w="3175">
      <a:noFill/>
      <a:prstDash val="solid"/>
    </a:ln>
  </c:spPr>
  <c:txPr>
    <a:bodyPr/>
    <a:lstStyle/>
    <a:p>
      <a:pPr>
        <a:defRPr sz="1200" b="0" i="0" u="none" strike="noStrike" baseline="0">
          <a:solidFill>
            <a:srgbClr val="000000"/>
          </a:solidFill>
          <a:latin typeface="Arial Narrow" panose="020B0606020202030204" pitchFamily="34" charset="0"/>
          <a:ea typeface="Tahoma"/>
          <a:cs typeface="Tahoma"/>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rgbClr val="FF0000"/>
            </a:solidFill>
            <a:ln w="25400">
              <a:noFill/>
            </a:ln>
          </c:spPr>
          <c:invertIfNegative val="0"/>
          <c:dPt>
            <c:idx val="11"/>
            <c:invertIfNegative val="0"/>
            <c:bubble3D val="0"/>
          </c:dPt>
          <c:dPt>
            <c:idx val="12"/>
            <c:invertIfNegative val="0"/>
            <c:bubble3D val="0"/>
            <c:spPr>
              <a:solidFill>
                <a:schemeClr val="bg1">
                  <a:lumMod val="85000"/>
                </a:schemeClr>
              </a:solidFill>
              <a:ln w="25400">
                <a:noFill/>
              </a:ln>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'INV. PRIVADA'!$A$63:$A$75</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'INV. PRIVADA'!$E$63:$E$75</c:f>
              <c:numCache>
                <c:formatCode>0.00</c:formatCode>
                <c:ptCount val="13"/>
                <c:pt idx="0">
                  <c:v>9204.071142807028</c:v>
                </c:pt>
                <c:pt idx="1">
                  <c:v>10730.99795585847</c:v>
                </c:pt>
                <c:pt idx="2">
                  <c:v>13200.67283970623</c:v>
                </c:pt>
                <c:pt idx="3">
                  <c:v>17138.59923154227</c:v>
                </c:pt>
                <c:pt idx="4">
                  <c:v>23613.83396385871</c:v>
                </c:pt>
                <c:pt idx="5">
                  <c:v>21319.6733733717</c:v>
                </c:pt>
                <c:pt idx="6">
                  <c:v>28472.3922333734</c:v>
                </c:pt>
                <c:pt idx="7">
                  <c:v>32667.0266134471</c:v>
                </c:pt>
                <c:pt idx="8">
                  <c:v>39310.8081195189</c:v>
                </c:pt>
                <c:pt idx="9">
                  <c:v>42105.99586700965</c:v>
                </c:pt>
                <c:pt idx="10">
                  <c:v>43826.40000000001</c:v>
                </c:pt>
                <c:pt idx="11">
                  <c:v>38428.2</c:v>
                </c:pt>
                <c:pt idx="12">
                  <c:v>34120.24</c:v>
                </c:pt>
              </c:numCache>
            </c:numRef>
          </c:val>
        </c:ser>
        <c:dLbls>
          <c:showLegendKey val="0"/>
          <c:showVal val="0"/>
          <c:showCatName val="0"/>
          <c:showSerName val="0"/>
          <c:showPercent val="0"/>
          <c:showBubbleSize val="0"/>
        </c:dLbls>
        <c:gapWidth val="75"/>
        <c:overlap val="-25"/>
        <c:axId val="-2102210696"/>
        <c:axId val="-2134990440"/>
      </c:barChart>
      <c:catAx>
        <c:axId val="-2102210696"/>
        <c:scaling>
          <c:orientation val="minMax"/>
        </c:scaling>
        <c:delete val="0"/>
        <c:axPos val="b"/>
        <c:numFmt formatCode="General" sourceLinked="1"/>
        <c:majorTickMark val="none"/>
        <c:minorTickMark val="none"/>
        <c:tickLblPos val="nextTo"/>
        <c:spPr>
          <a:ln w="3175">
            <a:solidFill>
              <a:srgbClr val="000000"/>
            </a:solidFill>
            <a:prstDash val="solid"/>
          </a:ln>
        </c:spPr>
        <c:txPr>
          <a:bodyPr rot="-5400000" vert="horz"/>
          <a:lstStyle/>
          <a:p>
            <a:pPr>
              <a:defRPr/>
            </a:pPr>
            <a:endParaRPr lang="en-US"/>
          </a:p>
        </c:txPr>
        <c:crossAx val="-2134990440"/>
        <c:crosses val="autoZero"/>
        <c:auto val="0"/>
        <c:lblAlgn val="ctr"/>
        <c:lblOffset val="100"/>
        <c:tickLblSkip val="1"/>
        <c:tickMarkSkip val="1"/>
        <c:noMultiLvlLbl val="0"/>
      </c:catAx>
      <c:valAx>
        <c:axId val="-2134990440"/>
        <c:scaling>
          <c:orientation val="minMax"/>
        </c:scaling>
        <c:delete val="0"/>
        <c:axPos val="l"/>
        <c:numFmt formatCode="#,##0" sourceLinked="0"/>
        <c:majorTickMark val="none"/>
        <c:minorTickMark val="none"/>
        <c:tickLblPos val="none"/>
        <c:spPr>
          <a:ln w="9525">
            <a:noFill/>
          </a:ln>
        </c:spPr>
        <c:crossAx val="-2102210696"/>
        <c:crosses val="autoZero"/>
        <c:crossBetween val="between"/>
        <c:majorUnit val="5000.0"/>
        <c:dispUnits>
          <c:builtInUnit val="thousands"/>
        </c:dispUnits>
      </c:valAx>
      <c:spPr>
        <a:noFill/>
        <a:ln w="25400">
          <a:noFill/>
        </a:ln>
      </c:spPr>
    </c:plotArea>
    <c:plotVisOnly val="1"/>
    <c:dispBlanksAs val="gap"/>
    <c:showDLblsOverMax val="0"/>
  </c:chart>
  <c:spPr>
    <a:noFill/>
    <a:ln w="3175">
      <a:noFill/>
      <a:prstDash val="solid"/>
    </a:ln>
  </c:spPr>
  <c:txPr>
    <a:bodyPr/>
    <a:lstStyle/>
    <a:p>
      <a:pPr>
        <a:defRPr sz="1200" b="0" i="0" u="none" strike="noStrike" baseline="0">
          <a:solidFill>
            <a:srgbClr val="000000"/>
          </a:solidFill>
          <a:latin typeface="Arial Narrow" pitchFamily="34" charset="0"/>
          <a:ea typeface="Tahoma"/>
          <a:cs typeface="Tahoma"/>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bg1">
                <a:lumMod val="75000"/>
              </a:schemeClr>
            </a:solidFill>
            <a:ln>
              <a:noFill/>
            </a:ln>
            <a:effectLst/>
          </c:spPr>
          <c:invertIfNegative val="0"/>
          <c:dPt>
            <c:idx val="2"/>
            <c:invertIfNegative val="0"/>
            <c:bubble3D val="0"/>
            <c:spPr>
              <a:solidFill>
                <a:srgbClr val="FF0000"/>
              </a:solidFill>
              <a:ln>
                <a:noFill/>
              </a:ln>
              <a:effectLst/>
            </c:spPr>
          </c:dPt>
          <c:dLbls>
            <c:numFmt formatCode="0.0%" sourceLinked="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Comparativos!$F$197:$F$202</c:f>
              <c:strCache>
                <c:ptCount val="6"/>
                <c:pt idx="0">
                  <c:v>Chile</c:v>
                </c:pt>
                <c:pt idx="1">
                  <c:v>Colombia</c:v>
                </c:pt>
                <c:pt idx="2">
                  <c:v>Perú </c:v>
                </c:pt>
                <c:pt idx="3">
                  <c:v>Brasil</c:v>
                </c:pt>
                <c:pt idx="4">
                  <c:v>LAC</c:v>
                </c:pt>
                <c:pt idx="5">
                  <c:v>México</c:v>
                </c:pt>
              </c:strCache>
            </c:strRef>
          </c:cat>
          <c:val>
            <c:numRef>
              <c:f>Comparativos!$G$197:$G$202</c:f>
              <c:numCache>
                <c:formatCode>0.0%</c:formatCode>
                <c:ptCount val="6"/>
                <c:pt idx="0">
                  <c:v>0.0839889768630683</c:v>
                </c:pt>
                <c:pt idx="1">
                  <c:v>0.0412899881668104</c:v>
                </c:pt>
                <c:pt idx="2">
                  <c:v>0.0357081518260028</c:v>
                </c:pt>
                <c:pt idx="3">
                  <c:v>0.0364709472979918</c:v>
                </c:pt>
                <c:pt idx="4">
                  <c:v>0.0331682067986689</c:v>
                </c:pt>
                <c:pt idx="5">
                  <c:v>0.0264651753771189</c:v>
                </c:pt>
              </c:numCache>
            </c:numRef>
          </c:val>
        </c:ser>
        <c:dLbls>
          <c:showLegendKey val="0"/>
          <c:showVal val="0"/>
          <c:showCatName val="0"/>
          <c:showSerName val="0"/>
          <c:showPercent val="0"/>
          <c:showBubbleSize val="0"/>
        </c:dLbls>
        <c:gapWidth val="219"/>
        <c:overlap val="-27"/>
        <c:axId val="-2105611768"/>
        <c:axId val="-2099313896"/>
      </c:barChart>
      <c:catAx>
        <c:axId val="-2105611768"/>
        <c:scaling>
          <c:orientation val="minMax"/>
        </c:scaling>
        <c:delete val="0"/>
        <c:axPos val="b"/>
        <c:numFmt formatCode="General" sourceLinked="0"/>
        <c:majorTickMark val="none"/>
        <c:minorTickMark val="none"/>
        <c:tickLblPos val="nextTo"/>
        <c:spPr>
          <a:solidFill>
            <a:schemeClr val="bg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crossAx val="-2099313896"/>
        <c:crosses val="autoZero"/>
        <c:auto val="1"/>
        <c:lblAlgn val="ctr"/>
        <c:lblOffset val="100"/>
        <c:noMultiLvlLbl val="0"/>
      </c:catAx>
      <c:valAx>
        <c:axId val="-2099313896"/>
        <c:scaling>
          <c:orientation val="minMax"/>
          <c:max val="0.09"/>
        </c:scaling>
        <c:delete val="1"/>
        <c:axPos val="l"/>
        <c:numFmt formatCode="0.0%" sourceLinked="1"/>
        <c:majorTickMark val="none"/>
        <c:minorTickMark val="none"/>
        <c:tickLblPos val="nextTo"/>
        <c:crossAx val="-2105611768"/>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Arial Narrow" panose="020B0606020202030204"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FF0000"/>
            </a:solidFill>
          </c:spPr>
          <c:invertIfNegative val="0"/>
          <c:dPt>
            <c:idx val="11"/>
            <c:invertIfNegative val="0"/>
            <c:bubble3D val="0"/>
          </c:dPt>
          <c:dPt>
            <c:idx val="12"/>
            <c:invertIfNegative val="0"/>
            <c:bubble3D val="0"/>
            <c:spPr>
              <a:solidFill>
                <a:schemeClr val="bg1">
                  <a:lumMod val="65000"/>
                </a:schemeClr>
              </a:solidFill>
            </c:spPr>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'INV. PRIVADA'!$A$220:$A$232</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'INV. PRIVADA'!$B$220:$B$232</c:f>
              <c:numCache>
                <c:formatCode>0.00</c:formatCode>
                <c:ptCount val="13"/>
                <c:pt idx="0">
                  <c:v>1599.038388965</c:v>
                </c:pt>
                <c:pt idx="1">
                  <c:v>2578.719365109999</c:v>
                </c:pt>
                <c:pt idx="2">
                  <c:v>3466.53106127322</c:v>
                </c:pt>
                <c:pt idx="3">
                  <c:v>5490.96130708952</c:v>
                </c:pt>
                <c:pt idx="4">
                  <c:v>6923.65128462579</c:v>
                </c:pt>
                <c:pt idx="5">
                  <c:v>6430.65296091184</c:v>
                </c:pt>
                <c:pt idx="6">
                  <c:v>8454.627587910586</c:v>
                </c:pt>
                <c:pt idx="7">
                  <c:v>8119.0</c:v>
                </c:pt>
                <c:pt idx="8">
                  <c:v>12297.0</c:v>
                </c:pt>
                <c:pt idx="9">
                  <c:v>9298.0</c:v>
                </c:pt>
                <c:pt idx="10">
                  <c:v>7885.0</c:v>
                </c:pt>
                <c:pt idx="11">
                  <c:v>6861.0</c:v>
                </c:pt>
                <c:pt idx="12">
                  <c:v>4596.0</c:v>
                </c:pt>
              </c:numCache>
            </c:numRef>
          </c:val>
        </c:ser>
        <c:dLbls>
          <c:showLegendKey val="0"/>
          <c:showVal val="0"/>
          <c:showCatName val="0"/>
          <c:showSerName val="0"/>
          <c:showPercent val="0"/>
          <c:showBubbleSize val="0"/>
        </c:dLbls>
        <c:gapWidth val="150"/>
        <c:axId val="-2102476968"/>
        <c:axId val="-2103206008"/>
      </c:barChart>
      <c:catAx>
        <c:axId val="-2102476968"/>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2103206008"/>
        <c:crosses val="autoZero"/>
        <c:auto val="1"/>
        <c:lblAlgn val="ctr"/>
        <c:lblOffset val="100"/>
        <c:noMultiLvlLbl val="0"/>
      </c:catAx>
      <c:valAx>
        <c:axId val="-2103206008"/>
        <c:scaling>
          <c:orientation val="minMax"/>
        </c:scaling>
        <c:delete val="1"/>
        <c:axPos val="l"/>
        <c:numFmt formatCode="0.00" sourceLinked="1"/>
        <c:majorTickMark val="out"/>
        <c:minorTickMark val="none"/>
        <c:tickLblPos val="nextTo"/>
        <c:crossAx val="-2102476968"/>
        <c:crosses val="autoZero"/>
        <c:crossBetween val="between"/>
        <c:dispUnits>
          <c:builtInUnit val="thousands"/>
        </c:dispUnits>
      </c:valAx>
    </c:plotArea>
    <c:plotVisOnly val="1"/>
    <c:dispBlanksAs val="gap"/>
    <c:showDLblsOverMax val="0"/>
  </c:chart>
  <c:spPr>
    <a:ln>
      <a:noFill/>
    </a:ln>
  </c:spPr>
  <c:txPr>
    <a:bodyPr/>
    <a:lstStyle/>
    <a:p>
      <a:pPr>
        <a:defRPr sz="1200">
          <a:latin typeface="Arial Narrow" panose="020B0606020202030204"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23406973943742"/>
          <c:y val="0.165620935489179"/>
          <c:w val="0.964123477120569"/>
          <c:h val="0.742686726491079"/>
        </c:manualLayout>
      </c:layout>
      <c:barChart>
        <c:barDir val="col"/>
        <c:grouping val="clustered"/>
        <c:varyColors val="0"/>
        <c:ser>
          <c:idx val="0"/>
          <c:order val="0"/>
          <c:spPr>
            <a:solidFill>
              <a:srgbClr val="FF0000"/>
            </a:solidFill>
          </c:spPr>
          <c:invertIfNegative val="0"/>
          <c:dPt>
            <c:idx val="11"/>
            <c:invertIfNegative val="0"/>
            <c:bubble3D val="0"/>
          </c:dPt>
          <c:dPt>
            <c:idx val="12"/>
            <c:invertIfNegative val="0"/>
            <c:bubble3D val="0"/>
            <c:spPr>
              <a:solidFill>
                <a:srgbClr val="BFBFBF"/>
              </a:solidFill>
            </c:spPr>
          </c:dPt>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'Demanda Interna'!$A$8:$A$20</c:f>
              <c:strCache>
                <c:ptCount val="13"/>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strCache>
            </c:strRef>
          </c:cat>
          <c:val>
            <c:numRef>
              <c:f>'Demanda Interna'!$B$8:$B$20</c:f>
              <c:numCache>
                <c:formatCode>_(* #,##0.00_);_(* \(#,##0.00\);_(* "-"??_);_(@_)</c:formatCode>
                <c:ptCount val="13"/>
                <c:pt idx="0">
                  <c:v>2.73470759809349</c:v>
                </c:pt>
                <c:pt idx="1">
                  <c:v>4.202412206642911</c:v>
                </c:pt>
                <c:pt idx="2">
                  <c:v>11.3561942594824</c:v>
                </c:pt>
                <c:pt idx="3">
                  <c:v>12.0762352615349</c:v>
                </c:pt>
                <c:pt idx="4">
                  <c:v>13.5677310505752</c:v>
                </c:pt>
                <c:pt idx="5">
                  <c:v>-3.2935564161783</c:v>
                </c:pt>
                <c:pt idx="6">
                  <c:v>14.8858786537087</c:v>
                </c:pt>
                <c:pt idx="7">
                  <c:v>7.67057787882753</c:v>
                </c:pt>
                <c:pt idx="8">
                  <c:v>8.01956923911706</c:v>
                </c:pt>
                <c:pt idx="9">
                  <c:v>6.97120909086742</c:v>
                </c:pt>
                <c:pt idx="10" formatCode="0.00">
                  <c:v>2.2</c:v>
                </c:pt>
                <c:pt idx="11" formatCode="0.00">
                  <c:v>2.9</c:v>
                </c:pt>
                <c:pt idx="12" formatCode="General">
                  <c:v>2.5</c:v>
                </c:pt>
              </c:numCache>
            </c:numRef>
          </c:val>
        </c:ser>
        <c:dLbls>
          <c:showLegendKey val="0"/>
          <c:showVal val="0"/>
          <c:showCatName val="0"/>
          <c:showSerName val="0"/>
          <c:showPercent val="0"/>
          <c:showBubbleSize val="0"/>
        </c:dLbls>
        <c:gapWidth val="171"/>
        <c:overlap val="-79"/>
        <c:axId val="2146949976"/>
        <c:axId val="2142784360"/>
      </c:barChart>
      <c:catAx>
        <c:axId val="2146949976"/>
        <c:scaling>
          <c:orientation val="minMax"/>
        </c:scaling>
        <c:delete val="0"/>
        <c:axPos val="b"/>
        <c:numFmt formatCode="General" sourceLinked="0"/>
        <c:majorTickMark val="none"/>
        <c:minorTickMark val="none"/>
        <c:tickLblPos val="low"/>
        <c:txPr>
          <a:bodyPr rot="-5400000" vert="horz"/>
          <a:lstStyle/>
          <a:p>
            <a:pPr>
              <a:defRPr/>
            </a:pPr>
            <a:endParaRPr lang="en-US"/>
          </a:p>
        </c:txPr>
        <c:crossAx val="2142784360"/>
        <c:crosses val="autoZero"/>
        <c:auto val="1"/>
        <c:lblAlgn val="ctr"/>
        <c:lblOffset val="100"/>
        <c:noMultiLvlLbl val="0"/>
      </c:catAx>
      <c:valAx>
        <c:axId val="2142784360"/>
        <c:scaling>
          <c:orientation val="minMax"/>
        </c:scaling>
        <c:delete val="1"/>
        <c:axPos val="l"/>
        <c:numFmt formatCode="_(* #,##0.00_);_(* \(#,##0.00\);_(* &quot;-&quot;??_);_(@_)" sourceLinked="1"/>
        <c:majorTickMark val="none"/>
        <c:minorTickMark val="none"/>
        <c:tickLblPos val="none"/>
        <c:crossAx val="2146949976"/>
        <c:crosses val="autoZero"/>
        <c:crossBetween val="between"/>
      </c:valAx>
    </c:plotArea>
    <c:plotVisOnly val="1"/>
    <c:dispBlanksAs val="gap"/>
    <c:showDLblsOverMax val="0"/>
  </c:chart>
  <c:txPr>
    <a:bodyPr/>
    <a:lstStyle/>
    <a:p>
      <a:pPr>
        <a:defRPr sz="1200">
          <a:latin typeface="Arial Narrow" pitchFamily="34"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
          <c:y val="0.0501924883725526"/>
          <c:w val="0.954350898532471"/>
          <c:h val="0.824477973158346"/>
        </c:manualLayout>
      </c:layout>
      <c:barChart>
        <c:barDir val="col"/>
        <c:grouping val="clustered"/>
        <c:varyColors val="0"/>
        <c:ser>
          <c:idx val="0"/>
          <c:order val="0"/>
          <c:spPr>
            <a:solidFill>
              <a:schemeClr val="bg1">
                <a:lumMod val="65000"/>
              </a:schemeClr>
            </a:solidFill>
          </c:spPr>
          <c:invertIfNegative val="0"/>
          <c:dLbls>
            <c:numFmt formatCode="#,##0" sourceLinked="0"/>
            <c:spPr>
              <a:noFill/>
              <a:ln>
                <a:noFill/>
              </a:ln>
              <a:effectLst/>
            </c:spPr>
            <c:txPr>
              <a:bodyPr/>
              <a:lstStyle/>
              <a:p>
                <a:pPr>
                  <a:defRPr sz="11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'BIENES DOMESTICOS'!$B$21:$C$21</c:f>
              <c:numCache>
                <c:formatCode>General</c:formatCode>
                <c:ptCount val="2"/>
                <c:pt idx="0">
                  <c:v>2005.0</c:v>
                </c:pt>
                <c:pt idx="1">
                  <c:v>2015.0</c:v>
                </c:pt>
              </c:numCache>
            </c:numRef>
          </c:cat>
          <c:val>
            <c:numRef>
              <c:f>'BIENES DOMESTICOS'!$B$22:$C$22</c:f>
              <c:numCache>
                <c:formatCode>#,##0.00</c:formatCode>
                <c:ptCount val="2"/>
                <c:pt idx="0" formatCode="0.0">
                  <c:v>458.368241212</c:v>
                </c:pt>
                <c:pt idx="1">
                  <c:v>1567.03</c:v>
                </c:pt>
              </c:numCache>
            </c:numRef>
          </c:val>
        </c:ser>
        <c:dLbls>
          <c:dLblPos val="outEnd"/>
          <c:showLegendKey val="0"/>
          <c:showVal val="1"/>
          <c:showCatName val="0"/>
          <c:showSerName val="0"/>
          <c:showPercent val="0"/>
          <c:showBubbleSize val="0"/>
        </c:dLbls>
        <c:gapWidth val="200"/>
        <c:axId val="-2102639000"/>
        <c:axId val="-2098811496"/>
      </c:barChart>
      <c:catAx>
        <c:axId val="-2102639000"/>
        <c:scaling>
          <c:orientation val="minMax"/>
        </c:scaling>
        <c:delete val="0"/>
        <c:axPos val="b"/>
        <c:numFmt formatCode="General" sourceLinked="1"/>
        <c:majorTickMark val="out"/>
        <c:minorTickMark val="none"/>
        <c:tickLblPos val="nextTo"/>
        <c:crossAx val="-2098811496"/>
        <c:crosses val="autoZero"/>
        <c:auto val="1"/>
        <c:lblAlgn val="ctr"/>
        <c:lblOffset val="100"/>
        <c:noMultiLvlLbl val="0"/>
      </c:catAx>
      <c:valAx>
        <c:axId val="-2098811496"/>
        <c:scaling>
          <c:orientation val="minMax"/>
        </c:scaling>
        <c:delete val="1"/>
        <c:axPos val="l"/>
        <c:numFmt formatCode="0.0" sourceLinked="1"/>
        <c:majorTickMark val="out"/>
        <c:minorTickMark val="none"/>
        <c:tickLblPos val="nextTo"/>
        <c:crossAx val="-2102639000"/>
        <c:crosses val="autoZero"/>
        <c:crossBetween val="between"/>
      </c:valAx>
    </c:plotArea>
    <c:plotVisOnly val="1"/>
    <c:dispBlanksAs val="gap"/>
    <c:showDLblsOverMax val="0"/>
  </c:chart>
  <c:txPr>
    <a:bodyPr/>
    <a:lstStyle/>
    <a:p>
      <a:pPr>
        <a:defRPr sz="1200">
          <a:latin typeface="Arial Narrow" panose="020B0606020202030204" pitchFamily="34" charset="0"/>
        </a:defRPr>
      </a:pPr>
      <a:endParaRPr lang="en-US"/>
    </a:p>
  </c:txPr>
  <c:externalData r:id="rId1">
    <c:autoUpdate val="0"/>
  </c:externalData>
</c:chartSpac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B39650-F987-432F-B8F7-F4AA25D0D995}" type="datetimeFigureOut">
              <a:rPr lang="es-ES" smtClean="0"/>
              <a:t>11/16/16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39F001-C07D-4F26-A334-3E155702BF6B}" type="slidenum">
              <a:rPr lang="es-ES" smtClean="0"/>
              <a:t>‹#›</a:t>
            </a:fld>
            <a:endParaRPr lang="es-ES"/>
          </a:p>
        </p:txBody>
      </p:sp>
    </p:spTree>
    <p:extLst>
      <p:ext uri="{BB962C8B-B14F-4D97-AF65-F5344CB8AC3E}">
        <p14:creationId xmlns:p14="http://schemas.microsoft.com/office/powerpoint/2010/main" val="1400397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D139F001-C07D-4F26-A334-3E155702BF6B}" type="slidenum">
              <a:rPr lang="es-ES" smtClean="0"/>
              <a:t>1</a:t>
            </a:fld>
            <a:endParaRPr lang="es-ES"/>
          </a:p>
        </p:txBody>
      </p:sp>
    </p:spTree>
    <p:extLst>
      <p:ext uri="{BB962C8B-B14F-4D97-AF65-F5344CB8AC3E}">
        <p14:creationId xmlns:p14="http://schemas.microsoft.com/office/powerpoint/2010/main" val="2211976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47763" y="684213"/>
            <a:ext cx="4570412"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3 Marcador de notas"/>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77" tIns="41890" rIns="83777" bIns="41890"/>
          <a:lstStyle/>
          <a:p>
            <a:endParaRPr lang="en-US" dirty="0" smtClean="0"/>
          </a:p>
        </p:txBody>
      </p:sp>
    </p:spTree>
    <p:extLst>
      <p:ext uri="{BB962C8B-B14F-4D97-AF65-F5344CB8AC3E}">
        <p14:creationId xmlns:p14="http://schemas.microsoft.com/office/powerpoint/2010/main" val="2588363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77" tIns="41890" rIns="83777" bIns="41890"/>
          <a:lstStyle/>
          <a:p>
            <a:pPr eaLnBrk="1" hangingPunct="1"/>
            <a:endParaRPr lang="en-US" dirty="0" smtClean="0"/>
          </a:p>
        </p:txBody>
      </p:sp>
    </p:spTree>
    <p:extLst>
      <p:ext uri="{BB962C8B-B14F-4D97-AF65-F5344CB8AC3E}">
        <p14:creationId xmlns:p14="http://schemas.microsoft.com/office/powerpoint/2010/main" val="3487282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77" tIns="41890" rIns="83777" bIns="41890"/>
          <a:lstStyle/>
          <a:p>
            <a:pPr eaLnBrk="1" hangingPunct="1"/>
            <a:endParaRPr lang="en-US" dirty="0" smtClean="0"/>
          </a:p>
        </p:txBody>
      </p:sp>
    </p:spTree>
    <p:extLst>
      <p:ext uri="{BB962C8B-B14F-4D97-AF65-F5344CB8AC3E}">
        <p14:creationId xmlns:p14="http://schemas.microsoft.com/office/powerpoint/2010/main" val="97217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5457" y="8683441"/>
            <a:ext cx="2970946" cy="45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83" tIns="41894" rIns="83783" bIns="41894" anchor="b"/>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CA93B898-2A56-4C5A-B3B8-5E479E5DF5AB}" type="slidenum">
              <a:rPr lang="es-ES" sz="1300">
                <a:solidFill>
                  <a:srgbClr val="000000"/>
                </a:solidFill>
              </a:rPr>
              <a:pPr eaLnBrk="1" hangingPunct="1"/>
              <a:t>13</a:t>
            </a:fld>
            <a:endParaRPr lang="es-ES" sz="1300" dirty="0">
              <a:solidFill>
                <a:srgbClr val="000000"/>
              </a:solidFill>
            </a:endParaRPr>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4 Marcador de notas"/>
          <p:cNvSpPr>
            <a:spLocks noGrp="1"/>
          </p:cNvSpPr>
          <p:nvPr/>
        </p:nvSpPr>
        <p:spPr bwMode="auto">
          <a:xfrm>
            <a:off x="685484" y="4343917"/>
            <a:ext cx="5487040" cy="411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83" tIns="41894" rIns="83783" bIns="41894"/>
          <a:lstStyle/>
          <a:p>
            <a:pPr eaLnBrk="0" hangingPunct="0">
              <a:spcBef>
                <a:spcPct val="30000"/>
              </a:spcBef>
            </a:pPr>
            <a:endParaRPr lang="es-PE" sz="1300" dirty="0">
              <a:solidFill>
                <a:srgbClr val="000000"/>
              </a:solidFill>
            </a:endParaRPr>
          </a:p>
        </p:txBody>
      </p:sp>
      <p:sp>
        <p:nvSpPr>
          <p:cNvPr id="87045" name="5 Marcador de notas"/>
          <p:cNvSpPr>
            <a:spLocks noGrp="1"/>
          </p:cNvSpPr>
          <p:nvPr/>
        </p:nvSpPr>
        <p:spPr bwMode="auto">
          <a:xfrm>
            <a:off x="685484" y="4343917"/>
            <a:ext cx="5487040" cy="411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83" tIns="41894" rIns="83783" bIns="41894"/>
          <a:lstStyle/>
          <a:p>
            <a:pPr eaLnBrk="0" hangingPunct="0">
              <a:spcBef>
                <a:spcPct val="30000"/>
              </a:spcBef>
            </a:pPr>
            <a:endParaRPr lang="en-US" sz="1300" dirty="0">
              <a:solidFill>
                <a:srgbClr val="000000"/>
              </a:solidFill>
            </a:endParaRPr>
          </a:p>
        </p:txBody>
      </p:sp>
      <p:sp>
        <p:nvSpPr>
          <p:cNvPr id="87046" name="5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PE" sz="1000" dirty="0"/>
              <a:t> </a:t>
            </a:r>
            <a:endParaRPr lang="es-ES" sz="1000" dirty="0"/>
          </a:p>
          <a:p>
            <a:pPr algn="just">
              <a:buFontTx/>
              <a:buChar char="•"/>
            </a:pPr>
            <a:r>
              <a:rPr lang="es-ES" sz="1000" dirty="0"/>
              <a:t>Un tercer factor de importancia a tomar en cuenta para evaluar al Perú con destino de inversiones es su activa política de integración comercial con el mundo. </a:t>
            </a:r>
          </a:p>
          <a:p>
            <a:pPr algn="just">
              <a:spcBef>
                <a:spcPts val="1088"/>
              </a:spcBef>
              <a:buFontTx/>
              <a:buChar char="•"/>
            </a:pPr>
            <a:r>
              <a:rPr lang="es-ES" sz="1000" dirty="0"/>
              <a:t>A través de diversos esquemas de integración, se ha logrado el acceso a importantes mercados ampliados, hacia los cuales podrá acceder el inversionista que se establezca en el país. Ejemplo de ello son los </a:t>
            </a:r>
            <a:r>
              <a:rPr lang="es-PE" sz="1000" dirty="0"/>
              <a:t>Tratados de Libre Comercio suscritos con Estados Unidos, Canadá, Singapur y China, y el Acuerdo con Tailandia. Destacar que el tratado con Estados Unidos entró en plena vigencia el 1 de febrero de este año y se negocian otros tratados con la Unión Europea, EFTA y Corea. </a:t>
            </a:r>
            <a:endParaRPr lang="es-ES" sz="1000" dirty="0"/>
          </a:p>
          <a:p>
            <a:pPr algn="just">
              <a:spcBef>
                <a:spcPts val="1088"/>
              </a:spcBef>
              <a:buFontTx/>
              <a:buChar char="•"/>
            </a:pPr>
            <a:r>
              <a:rPr lang="es-PE" sz="1000" dirty="0"/>
              <a:t>El Perú es además miembro de la Comunidad Andina de Naciones y mantiene también preferencias arancelarias con la mayoría de los países latinoamericanos como México, Chile, Mercosur, etc.</a:t>
            </a:r>
            <a:endParaRPr lang="es-ES" sz="1000" dirty="0"/>
          </a:p>
          <a:p>
            <a:pPr algn="just">
              <a:spcBef>
                <a:spcPts val="1088"/>
              </a:spcBef>
              <a:buFontTx/>
              <a:buChar char="•"/>
            </a:pPr>
            <a:r>
              <a:rPr lang="es-PE" sz="1000" dirty="0"/>
              <a:t>Es meta del Perú convertirse en el principal hub de negocios o plataforma exportadora en la región del Pacífico Sudamericano.</a:t>
            </a:r>
            <a:endParaRPr lang="es-ES" sz="1000" dirty="0"/>
          </a:p>
          <a:p>
            <a:endParaRPr lang="en-US" sz="1000" dirty="0"/>
          </a:p>
        </p:txBody>
      </p:sp>
    </p:spTree>
    <p:extLst>
      <p:ext uri="{BB962C8B-B14F-4D97-AF65-F5344CB8AC3E}">
        <p14:creationId xmlns:p14="http://schemas.microsoft.com/office/powerpoint/2010/main" val="2467156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14</a:t>
            </a:fld>
            <a:endParaRPr lang="es-ES"/>
          </a:p>
        </p:txBody>
      </p:sp>
    </p:spTree>
    <p:extLst>
      <p:ext uri="{BB962C8B-B14F-4D97-AF65-F5344CB8AC3E}">
        <p14:creationId xmlns:p14="http://schemas.microsoft.com/office/powerpoint/2010/main" val="4225839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a:t>
            </a:r>
            <a:r>
              <a:rPr lang="es-PE" sz="1200" baseline="0" dirty="0" smtClean="0">
                <a:latin typeface="Arial" pitchFamily="34" charset="0"/>
                <a:cs typeface="Arial" pitchFamily="34" charset="0"/>
              </a:rPr>
              <a:t> Network </a:t>
            </a:r>
            <a:r>
              <a:rPr lang="es-PE" sz="1200" baseline="0" dirty="0" err="1" smtClean="0">
                <a:latin typeface="Arial" pitchFamily="34" charset="0"/>
                <a:cs typeface="Arial" pitchFamily="34" charset="0"/>
              </a:rPr>
              <a:t>Trade</a:t>
            </a:r>
            <a:r>
              <a:rPr lang="es-PE" sz="1200" baseline="0" dirty="0" smtClean="0">
                <a:latin typeface="Arial" pitchFamily="34" charset="0"/>
                <a:cs typeface="Arial" pitchFamily="34" charset="0"/>
              </a:rPr>
              <a:t> </a:t>
            </a:r>
            <a:r>
              <a:rPr lang="es-PE" sz="1200" baseline="0" dirty="0" err="1" smtClean="0">
                <a:latin typeface="Arial" pitchFamily="34" charset="0"/>
                <a:cs typeface="Arial" pitchFamily="34" charset="0"/>
              </a:rPr>
              <a:t>Agreements</a:t>
            </a:r>
            <a:r>
              <a:rPr lang="es-PE" sz="1200" baseline="0" dirty="0" smtClean="0">
                <a:latin typeface="Arial" pitchFamily="34" charset="0"/>
                <a:cs typeface="Arial" pitchFamily="34" charset="0"/>
              </a:rPr>
              <a:t> Framework:</a:t>
            </a:r>
            <a:endParaRPr lang="es-PE"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s-PE"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61 </a:t>
            </a:r>
            <a:r>
              <a:rPr lang="es-PE" sz="1200" dirty="0" err="1" smtClean="0">
                <a:latin typeface="Arial" pitchFamily="34" charset="0"/>
                <a:cs typeface="Arial" pitchFamily="34" charset="0"/>
              </a:rPr>
              <a:t>countries</a:t>
            </a:r>
            <a:endParaRPr lang="es-ES"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3 100 </a:t>
            </a:r>
            <a:r>
              <a:rPr lang="es-PE" sz="1200" dirty="0" err="1" smtClean="0">
                <a:latin typeface="Arial" pitchFamily="34" charset="0"/>
                <a:cs typeface="Arial" pitchFamily="34" charset="0"/>
              </a:rPr>
              <a:t>millions</a:t>
            </a:r>
            <a:r>
              <a:rPr lang="es-PE" sz="1200" dirty="0" smtClean="0">
                <a:latin typeface="Arial" pitchFamily="34" charset="0"/>
                <a:cs typeface="Arial" pitchFamily="34" charset="0"/>
              </a:rPr>
              <a:t> of </a:t>
            </a:r>
            <a:r>
              <a:rPr lang="es-PE" sz="1200" dirty="0" err="1" smtClean="0">
                <a:latin typeface="Arial" pitchFamily="34" charset="0"/>
                <a:cs typeface="Arial" pitchFamily="34" charset="0"/>
              </a:rPr>
              <a:t>consumers</a:t>
            </a:r>
            <a:r>
              <a:rPr lang="es-PE" sz="1200" dirty="0" smtClean="0">
                <a:latin typeface="Arial" pitchFamily="34" charset="0"/>
                <a:cs typeface="Arial" pitchFamily="34" charset="0"/>
              </a:rPr>
              <a:t> (45% of </a:t>
            </a:r>
            <a:r>
              <a:rPr lang="es-PE" sz="1200" dirty="0" err="1" smtClean="0">
                <a:latin typeface="Arial" pitchFamily="34" charset="0"/>
                <a:cs typeface="Arial" pitchFamily="34" charset="0"/>
              </a:rPr>
              <a:t>the</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world</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population</a:t>
            </a:r>
            <a:r>
              <a:rPr lang="es-PE" sz="1200" dirty="0" smtClean="0">
                <a:latin typeface="Arial" pitchFamily="34" charset="0"/>
                <a:cs typeface="Arial" pitchFamily="34" charset="0"/>
              </a:rPr>
              <a:t>)</a:t>
            </a:r>
            <a:endParaRPr lang="es-ES"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GDP </a:t>
            </a:r>
            <a:r>
              <a:rPr lang="es-PE" sz="1200" dirty="0" err="1" smtClean="0">
                <a:latin typeface="Arial" pitchFamily="34" charset="0"/>
                <a:cs typeface="Arial" pitchFamily="34" charset="0"/>
              </a:rPr>
              <a:t>combined</a:t>
            </a:r>
            <a:r>
              <a:rPr lang="es-PE" sz="1200" dirty="0" smtClean="0">
                <a:latin typeface="Arial" pitchFamily="34" charset="0"/>
                <a:cs typeface="Arial" pitchFamily="34" charset="0"/>
              </a:rPr>
              <a:t> of US$58 000 000 </a:t>
            </a:r>
            <a:r>
              <a:rPr lang="es-PE" sz="1200" dirty="0" err="1" smtClean="0">
                <a:latin typeface="Arial" pitchFamily="34" charset="0"/>
                <a:cs typeface="Arial" pitchFamily="34" charset="0"/>
              </a:rPr>
              <a:t>millions</a:t>
            </a:r>
            <a:r>
              <a:rPr lang="es-PE" sz="1200" dirty="0" smtClean="0">
                <a:latin typeface="Arial" pitchFamily="34" charset="0"/>
                <a:cs typeface="Arial" pitchFamily="34" charset="0"/>
              </a:rPr>
              <a:t> (82% of </a:t>
            </a:r>
            <a:r>
              <a:rPr lang="es-PE" sz="1200" dirty="0" err="1" smtClean="0">
                <a:latin typeface="Arial" pitchFamily="34" charset="0"/>
                <a:cs typeface="Arial" pitchFamily="34" charset="0"/>
              </a:rPr>
              <a:t>the</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world</a:t>
            </a:r>
            <a:r>
              <a:rPr lang="es-PE" sz="1200" dirty="0" smtClean="0">
                <a:latin typeface="Arial" pitchFamily="34" charset="0"/>
                <a:cs typeface="Arial" pitchFamily="34" charset="0"/>
              </a:rPr>
              <a:t> GDP)</a:t>
            </a:r>
            <a:endParaRPr lang="es-ES"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95% of </a:t>
            </a:r>
            <a:r>
              <a:rPr lang="es-PE" sz="1200" dirty="0" err="1" smtClean="0">
                <a:latin typeface="Arial" pitchFamily="34" charset="0"/>
                <a:cs typeface="Arial" pitchFamily="34" charset="0"/>
              </a:rPr>
              <a:t>the</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Peruvian</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exports</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have</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preferential</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access</a:t>
            </a:r>
            <a:r>
              <a:rPr lang="es-PE" sz="1200" dirty="0" smtClean="0">
                <a:latin typeface="Arial" pitchFamily="34" charset="0"/>
                <a:cs typeface="Arial" pitchFamily="34" charset="0"/>
              </a:rPr>
              <a:t> (US$40 000 </a:t>
            </a:r>
            <a:r>
              <a:rPr lang="es-PE" sz="1200" dirty="0" err="1" smtClean="0">
                <a:latin typeface="Arial" pitchFamily="34" charset="0"/>
                <a:cs typeface="Arial" pitchFamily="34" charset="0"/>
              </a:rPr>
              <a:t>millions</a:t>
            </a:r>
            <a:r>
              <a:rPr lang="es-PE" sz="1200" dirty="0" smtClean="0">
                <a:latin typeface="Arial" pitchFamily="34" charset="0"/>
                <a:cs typeface="Arial" pitchFamily="34" charset="0"/>
              </a:rPr>
              <a:t>)</a:t>
            </a:r>
            <a:endParaRPr lang="es-ES"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90% </a:t>
            </a:r>
            <a:r>
              <a:rPr lang="es-PE" sz="1200" dirty="0" err="1" smtClean="0">
                <a:latin typeface="Arial" pitchFamily="34" charset="0"/>
                <a:cs typeface="Arial" pitchFamily="34" charset="0"/>
              </a:rPr>
              <a:t>Peruvian</a:t>
            </a:r>
            <a:r>
              <a:rPr lang="es-PE" sz="1200" dirty="0" smtClean="0">
                <a:latin typeface="Arial" pitchFamily="34" charset="0"/>
                <a:cs typeface="Arial" pitchFamily="34" charset="0"/>
              </a:rPr>
              <a:t> </a:t>
            </a:r>
            <a:r>
              <a:rPr lang="es-PE" sz="1200" dirty="0" err="1" smtClean="0">
                <a:latin typeface="Arial" pitchFamily="34" charset="0"/>
                <a:cs typeface="Arial" pitchFamily="34" charset="0"/>
              </a:rPr>
              <a:t>imports</a:t>
            </a:r>
            <a:r>
              <a:rPr lang="es-PE" sz="1200" dirty="0" smtClean="0">
                <a:latin typeface="Arial" pitchFamily="34" charset="0"/>
                <a:cs typeface="Arial" pitchFamily="34" charset="0"/>
              </a:rPr>
              <a:t> (more </a:t>
            </a:r>
            <a:r>
              <a:rPr lang="es-PE" sz="1200" dirty="0" err="1" smtClean="0">
                <a:latin typeface="Arial" pitchFamily="34" charset="0"/>
                <a:cs typeface="Arial" pitchFamily="34" charset="0"/>
              </a:rPr>
              <a:t>than</a:t>
            </a:r>
            <a:r>
              <a:rPr lang="es-PE" sz="1200" dirty="0" smtClean="0">
                <a:latin typeface="Arial" pitchFamily="34" charset="0"/>
                <a:cs typeface="Arial" pitchFamily="34" charset="0"/>
              </a:rPr>
              <a:t> US$38 000 </a:t>
            </a:r>
            <a:r>
              <a:rPr lang="es-PE" sz="1200" dirty="0" err="1" smtClean="0">
                <a:latin typeface="Arial" pitchFamily="34" charset="0"/>
                <a:cs typeface="Arial" pitchFamily="34" charset="0"/>
              </a:rPr>
              <a:t>millions</a:t>
            </a:r>
            <a:r>
              <a:rPr lang="es-PE" sz="1200" dirty="0" smtClean="0">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s-PE" sz="120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s-PE" sz="1200" dirty="0" smtClean="0">
                <a:latin typeface="Arial" pitchFamily="34" charset="0"/>
                <a:cs typeface="Arial" pitchFamily="34" charset="0"/>
              </a:rPr>
              <a:t>- </a:t>
            </a:r>
            <a:r>
              <a:rPr lang="en-US" dirty="0" smtClean="0"/>
              <a:t>Working to become a globalized economy, with preferential access to the world’s largest markets</a:t>
            </a:r>
            <a:endParaRPr lang="es-ES" sz="1200" dirty="0" smtClean="0">
              <a:latin typeface="Arial" pitchFamily="34" charset="0"/>
              <a:cs typeface="Arial" pitchFamily="34" charset="0"/>
            </a:endParaRPr>
          </a:p>
          <a:p>
            <a:endParaRPr lang="es-ES" dirty="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15</a:t>
            </a:fld>
            <a:endParaRPr lang="es-ES"/>
          </a:p>
        </p:txBody>
      </p:sp>
    </p:spTree>
    <p:extLst>
      <p:ext uri="{BB962C8B-B14F-4D97-AF65-F5344CB8AC3E}">
        <p14:creationId xmlns:p14="http://schemas.microsoft.com/office/powerpoint/2010/main" val="1746798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16</a:t>
            </a:fld>
            <a:endParaRPr lang="es-ES"/>
          </a:p>
        </p:txBody>
      </p:sp>
    </p:spTree>
    <p:extLst>
      <p:ext uri="{BB962C8B-B14F-4D97-AF65-F5344CB8AC3E}">
        <p14:creationId xmlns:p14="http://schemas.microsoft.com/office/powerpoint/2010/main" val="2621997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17</a:t>
            </a:fld>
            <a:endParaRPr lang="es-ES"/>
          </a:p>
        </p:txBody>
      </p:sp>
    </p:spTree>
    <p:extLst>
      <p:ext uri="{BB962C8B-B14F-4D97-AF65-F5344CB8AC3E}">
        <p14:creationId xmlns:p14="http://schemas.microsoft.com/office/powerpoint/2010/main" val="1981772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18</a:t>
            </a:fld>
            <a:endParaRPr lang="es-ES"/>
          </a:p>
        </p:txBody>
      </p:sp>
    </p:spTree>
    <p:extLst>
      <p:ext uri="{BB962C8B-B14F-4D97-AF65-F5344CB8AC3E}">
        <p14:creationId xmlns:p14="http://schemas.microsoft.com/office/powerpoint/2010/main" val="3708768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19</a:t>
            </a:fld>
            <a:endParaRPr lang="es-ES"/>
          </a:p>
        </p:txBody>
      </p:sp>
    </p:spTree>
    <p:extLst>
      <p:ext uri="{BB962C8B-B14F-4D97-AF65-F5344CB8AC3E}">
        <p14:creationId xmlns:p14="http://schemas.microsoft.com/office/powerpoint/2010/main" val="206192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p:spPr>
      </p:sp>
      <p:sp>
        <p:nvSpPr>
          <p:cNvPr id="101379" name="3 Marcador de notas"/>
          <p:cNvSpPr>
            <a:spLocks noGrp="1"/>
          </p:cNvSpPr>
          <p:nvPr/>
        </p:nvSpPr>
        <p:spPr bwMode="auto">
          <a:xfrm>
            <a:off x="685488" y="4344143"/>
            <a:ext cx="5487040" cy="4114799"/>
          </a:xfrm>
          <a:prstGeom prst="rect">
            <a:avLst/>
          </a:prstGeom>
          <a:noFill/>
          <a:ln w="9525">
            <a:noFill/>
            <a:miter lim="800000"/>
            <a:headEnd/>
            <a:tailEnd/>
          </a:ln>
        </p:spPr>
        <p:txBody>
          <a:bodyPr lIns="83785" tIns="41894" rIns="83785" bIns="41894"/>
          <a:lstStyle/>
          <a:p>
            <a:pPr eaLnBrk="0" hangingPunct="0">
              <a:spcBef>
                <a:spcPct val="30000"/>
              </a:spcBef>
            </a:pPr>
            <a:endParaRPr lang="en-US" sz="1300" dirty="0"/>
          </a:p>
        </p:txBody>
      </p:sp>
      <p:sp>
        <p:nvSpPr>
          <p:cNvPr id="101380" name="3 Marcador de notas"/>
          <p:cNvSpPr>
            <a:spLocks noGrp="1"/>
          </p:cNvSpPr>
          <p:nvPr>
            <p:ph type="body" idx="1"/>
          </p:nvPr>
        </p:nvSpPr>
        <p:spPr bwMode="auto">
          <a:noFill/>
        </p:spPr>
        <p:txBody>
          <a:bodyPr/>
          <a:lstStyle/>
          <a:p>
            <a:pPr marL="158173" indent="-158173"/>
            <a:endParaRPr lang="en-US" sz="1000" dirty="0"/>
          </a:p>
        </p:txBody>
      </p:sp>
    </p:spTree>
    <p:extLst>
      <p:ext uri="{BB962C8B-B14F-4D97-AF65-F5344CB8AC3E}">
        <p14:creationId xmlns:p14="http://schemas.microsoft.com/office/powerpoint/2010/main" val="3688815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20</a:t>
            </a:fld>
            <a:endParaRPr lang="es-ES"/>
          </a:p>
        </p:txBody>
      </p:sp>
    </p:spTree>
    <p:extLst>
      <p:ext uri="{BB962C8B-B14F-4D97-AF65-F5344CB8AC3E}">
        <p14:creationId xmlns:p14="http://schemas.microsoft.com/office/powerpoint/2010/main" val="2061924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21</a:t>
            </a:fld>
            <a:endParaRPr lang="es-ES"/>
          </a:p>
        </p:txBody>
      </p:sp>
    </p:spTree>
    <p:extLst>
      <p:ext uri="{BB962C8B-B14F-4D97-AF65-F5344CB8AC3E}">
        <p14:creationId xmlns:p14="http://schemas.microsoft.com/office/powerpoint/2010/main" val="656939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22</a:t>
            </a:fld>
            <a:endParaRPr lang="es-ES"/>
          </a:p>
        </p:txBody>
      </p:sp>
    </p:spTree>
    <p:extLst>
      <p:ext uri="{BB962C8B-B14F-4D97-AF65-F5344CB8AC3E}">
        <p14:creationId xmlns:p14="http://schemas.microsoft.com/office/powerpoint/2010/main" val="37087682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D139F001-C07D-4F26-A334-3E155702BF6B}" type="slidenum">
              <a:rPr lang="es-ES" smtClean="0"/>
              <a:t>23</a:t>
            </a:fld>
            <a:endParaRPr lang="es-ES"/>
          </a:p>
        </p:txBody>
      </p:sp>
    </p:spTree>
    <p:extLst>
      <p:ext uri="{BB962C8B-B14F-4D97-AF65-F5344CB8AC3E}">
        <p14:creationId xmlns:p14="http://schemas.microsoft.com/office/powerpoint/2010/main" val="2061924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6000" y="8685892"/>
            <a:ext cx="2970472" cy="456704"/>
          </a:xfrm>
          <a:prstGeom prst="rect">
            <a:avLst/>
          </a:prstGeom>
          <a:noFill/>
          <a:ln w="9525">
            <a:noFill/>
            <a:miter lim="800000"/>
            <a:headEnd/>
            <a:tailEnd/>
          </a:ln>
        </p:spPr>
        <p:txBody>
          <a:bodyPr lIns="89845" tIns="44923" rIns="89845" bIns="44923" anchor="b"/>
          <a:lstStyle/>
          <a:p>
            <a:pPr algn="r"/>
            <a:fld id="{137AD66C-38FD-4EA1-A697-230DA285C361}" type="slidenum">
              <a:rPr lang="es-ES_tradnl" sz="1200">
                <a:ea typeface="ＭＳ Ｐゴシック"/>
                <a:cs typeface="ＭＳ Ｐゴシック"/>
              </a:rPr>
              <a:pPr algn="r"/>
              <a:t>25</a:t>
            </a:fld>
            <a:endParaRPr lang="es-ES_tradnl" sz="1200" dirty="0">
              <a:ea typeface="ＭＳ Ｐゴシック"/>
              <a:cs typeface="ＭＳ Ｐゴシック"/>
            </a:endParaRPr>
          </a:p>
        </p:txBody>
      </p:sp>
      <p:sp>
        <p:nvSpPr>
          <p:cNvPr id="81923" name="Rectangle 7"/>
          <p:cNvSpPr txBox="1">
            <a:spLocks noGrp="1" noChangeArrowheads="1"/>
          </p:cNvSpPr>
          <p:nvPr/>
        </p:nvSpPr>
        <p:spPr bwMode="auto">
          <a:xfrm>
            <a:off x="3887550" y="8685878"/>
            <a:ext cx="2970470" cy="458124"/>
          </a:xfrm>
          <a:prstGeom prst="rect">
            <a:avLst/>
          </a:prstGeom>
          <a:noFill/>
          <a:ln w="9525">
            <a:noFill/>
            <a:miter lim="800000"/>
            <a:headEnd/>
            <a:tailEnd/>
          </a:ln>
        </p:spPr>
        <p:txBody>
          <a:bodyPr lIns="89861" tIns="44931" rIns="89861" bIns="44931" anchor="b"/>
          <a:lstStyle/>
          <a:p>
            <a:pPr algn="r"/>
            <a:fld id="{CA81634E-366E-40D2-9124-ABBF69E8CDAD}" type="slidenum">
              <a:rPr lang="es-ES_tradnl" sz="1200">
                <a:latin typeface="Tahoma" pitchFamily="34" charset="0"/>
              </a:rPr>
              <a:pPr algn="r"/>
              <a:t>25</a:t>
            </a:fld>
            <a:endParaRPr lang="es-ES_tradnl" sz="1200" dirty="0">
              <a:latin typeface="Tahoma" pitchFamily="34" charset="0"/>
            </a:endParaRPr>
          </a:p>
        </p:txBody>
      </p:sp>
      <p:sp>
        <p:nvSpPr>
          <p:cNvPr id="81924"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81925" name="5 Marcador de notas"/>
          <p:cNvSpPr>
            <a:spLocks noGrp="1"/>
          </p:cNvSpPr>
          <p:nvPr/>
        </p:nvSpPr>
        <p:spPr bwMode="auto">
          <a:xfrm>
            <a:off x="913992" y="4344364"/>
            <a:ext cx="5030018" cy="4114586"/>
          </a:xfrm>
          <a:prstGeom prst="rect">
            <a:avLst/>
          </a:prstGeom>
          <a:noFill/>
          <a:ln w="9525">
            <a:noFill/>
            <a:miter lim="800000"/>
            <a:headEnd/>
            <a:tailEnd/>
          </a:ln>
        </p:spPr>
        <p:txBody>
          <a:bodyPr lIns="89861" tIns="44931" rIns="89861" bIns="44931"/>
          <a:lstStyle/>
          <a:p>
            <a:pPr eaLnBrk="0" hangingPunct="0">
              <a:spcBef>
                <a:spcPct val="30000"/>
              </a:spcBef>
            </a:pPr>
            <a:endParaRPr lang="en-US" sz="1200" dirty="0">
              <a:latin typeface="Tahoma" pitchFamily="34" charset="0"/>
            </a:endParaRPr>
          </a:p>
        </p:txBody>
      </p:sp>
      <p:sp>
        <p:nvSpPr>
          <p:cNvPr id="81926" name="6 Marcador de notas"/>
          <p:cNvSpPr>
            <a:spLocks noGrp="1"/>
          </p:cNvSpPr>
          <p:nvPr/>
        </p:nvSpPr>
        <p:spPr bwMode="auto">
          <a:xfrm>
            <a:off x="685495" y="4344364"/>
            <a:ext cx="5487013" cy="4114586"/>
          </a:xfrm>
          <a:prstGeom prst="rect">
            <a:avLst/>
          </a:prstGeom>
          <a:noFill/>
          <a:ln w="9525">
            <a:noFill/>
            <a:miter lim="800000"/>
            <a:headEnd/>
            <a:tailEnd/>
          </a:ln>
        </p:spPr>
        <p:txBody>
          <a:bodyPr lIns="89845" tIns="44923" rIns="89845" bIns="44923"/>
          <a:lstStyle/>
          <a:p>
            <a:pPr eaLnBrk="0" hangingPunct="0">
              <a:spcBef>
                <a:spcPct val="30000"/>
              </a:spcBef>
            </a:pPr>
            <a:endParaRPr lang="en-US" sz="1200" dirty="0">
              <a:latin typeface="Tahoma" pitchFamily="34" charset="0"/>
            </a:endParaRPr>
          </a:p>
        </p:txBody>
      </p:sp>
      <p:sp>
        <p:nvSpPr>
          <p:cNvPr id="7" name="6 Marcador de notas"/>
          <p:cNvSpPr>
            <a:spLocks noGrp="1"/>
          </p:cNvSpPr>
          <p:nvPr>
            <p:ph type="body" idx="1"/>
          </p:nvPr>
        </p:nvSpPr>
        <p:spPr/>
        <p:txBody>
          <a:bodyPr>
            <a:normAutofit fontScale="92500" lnSpcReduction="20000"/>
          </a:bodyPr>
          <a:lstStyle/>
          <a:p>
            <a:pPr marL="172511" lvl="1" indent="0" algn="just">
              <a:lnSpc>
                <a:spcPct val="70000"/>
              </a:lnSpc>
              <a:spcBef>
                <a:spcPts val="566"/>
              </a:spcBef>
              <a:buClr>
                <a:srgbClr val="FF0000"/>
              </a:buClr>
              <a:buFont typeface="Wingdings" pitchFamily="2" charset="2"/>
              <a:buNone/>
            </a:pPr>
            <a:endParaRPr lang="es-ES" sz="900" dirty="0"/>
          </a:p>
          <a:p>
            <a:pPr marL="343586" lvl="1" indent="-171075" algn="just">
              <a:lnSpc>
                <a:spcPct val="70000"/>
              </a:lnSpc>
              <a:spcBef>
                <a:spcPts val="566"/>
              </a:spcBef>
              <a:buClr>
                <a:srgbClr val="FF0000"/>
              </a:buClr>
              <a:buFont typeface="Wingdings" pitchFamily="2" charset="2"/>
              <a:buChar char="Ø"/>
            </a:pPr>
            <a:r>
              <a:rPr lang="en-US" sz="1100" b="1" dirty="0"/>
              <a:t>More than US$ 2.500 billion in exports of fresh</a:t>
            </a:r>
            <a:r>
              <a:rPr lang="en-US" sz="1100" dirty="0"/>
              <a:t> and processed products to more than 113 countries</a:t>
            </a:r>
            <a:r>
              <a:rPr lang="es-MX" sz="900" dirty="0"/>
              <a:t>. </a:t>
            </a:r>
          </a:p>
          <a:p>
            <a:pPr marL="343586" lvl="1" indent="-171075" algn="just">
              <a:lnSpc>
                <a:spcPct val="70000"/>
              </a:lnSpc>
              <a:spcBef>
                <a:spcPts val="566"/>
              </a:spcBef>
              <a:buClr>
                <a:srgbClr val="FF0000"/>
              </a:buClr>
              <a:buFont typeface="Wingdings" pitchFamily="2" charset="2"/>
              <a:buChar char="Ø"/>
            </a:pPr>
            <a:r>
              <a:rPr lang="en-US" sz="1100" b="1" dirty="0"/>
              <a:t>Leading world exporter of asparagus, organic coffee and organic bananas</a:t>
            </a:r>
            <a:r>
              <a:rPr lang="es-MX" sz="900" dirty="0"/>
              <a:t>.</a:t>
            </a:r>
          </a:p>
          <a:p>
            <a:pPr marL="343586" lvl="1" indent="-171075" algn="just">
              <a:lnSpc>
                <a:spcPct val="70000"/>
              </a:lnSpc>
              <a:spcBef>
                <a:spcPts val="566"/>
              </a:spcBef>
              <a:buClr>
                <a:srgbClr val="FF0000"/>
              </a:buClr>
              <a:buFont typeface="Wingdings" pitchFamily="2" charset="2"/>
              <a:buChar char="Ø"/>
            </a:pPr>
            <a:r>
              <a:rPr lang="en-US" sz="1100" b="1" dirty="0"/>
              <a:t>Products with high export potential:</a:t>
            </a:r>
            <a:r>
              <a:rPr lang="en-US" sz="1100" dirty="0"/>
              <a:t> Andean grains (amaranth, quinoa and tarwi), exotic fruits (chirimoya, aguaje and camu camu), berries, avocado, among others</a:t>
            </a:r>
            <a:r>
              <a:rPr lang="es-ES" sz="900" dirty="0"/>
              <a:t>.</a:t>
            </a:r>
          </a:p>
          <a:p>
            <a:pPr marL="343586" lvl="1" indent="-171075" algn="just">
              <a:lnSpc>
                <a:spcPct val="70000"/>
              </a:lnSpc>
              <a:spcBef>
                <a:spcPts val="566"/>
              </a:spcBef>
              <a:buClr>
                <a:srgbClr val="FF0000"/>
              </a:buClr>
              <a:buFont typeface="Wingdings" pitchFamily="2" charset="2"/>
              <a:buChar char="Ø"/>
            </a:pPr>
            <a:endParaRPr lang="es-ES" sz="900" dirty="0"/>
          </a:p>
          <a:p>
            <a:pPr>
              <a:lnSpc>
                <a:spcPct val="90000"/>
              </a:lnSpc>
            </a:pPr>
            <a:endParaRPr lang="en-US" sz="900" dirty="0"/>
          </a:p>
          <a:p>
            <a:pPr marL="343586" lvl="1" indent="-171075" algn="just">
              <a:lnSpc>
                <a:spcPct val="70000"/>
              </a:lnSpc>
              <a:spcBef>
                <a:spcPts val="566"/>
              </a:spcBef>
              <a:buClr>
                <a:srgbClr val="FF0000"/>
              </a:buClr>
              <a:buFont typeface="Wingdings" pitchFamily="2" charset="2"/>
              <a:buChar char="Ø"/>
            </a:pPr>
            <a:endParaRPr lang="es-ES" sz="900" dirty="0"/>
          </a:p>
          <a:p>
            <a:pPr marL="343586" lvl="1" indent="-171075" algn="just">
              <a:lnSpc>
                <a:spcPct val="70000"/>
              </a:lnSpc>
              <a:spcBef>
                <a:spcPts val="566"/>
              </a:spcBef>
              <a:buClr>
                <a:srgbClr val="FF0000"/>
              </a:buClr>
              <a:buFont typeface="Wingdings" pitchFamily="2" charset="2"/>
              <a:buChar char="Ø"/>
            </a:pPr>
            <a:endParaRPr lang="es-ES" altLang="zh-CN" sz="900" b="1" dirty="0">
              <a:cs typeface="宋体"/>
              <a:sym typeface="Wingdings" pitchFamily="2" charset="2"/>
            </a:endParaRPr>
          </a:p>
          <a:p>
            <a:pPr marL="343586" lvl="1" indent="-171075" algn="just">
              <a:lnSpc>
                <a:spcPct val="70000"/>
              </a:lnSpc>
              <a:spcBef>
                <a:spcPts val="566"/>
              </a:spcBef>
              <a:buClr>
                <a:srgbClr val="FF0000"/>
              </a:buClr>
              <a:buFont typeface="Wingdings" pitchFamily="2" charset="2"/>
              <a:buChar char="Ø"/>
            </a:pPr>
            <a:endParaRPr lang="zh-CN" altLang="es-MX" sz="1300" b="1" dirty="0">
              <a:cs typeface="宋体"/>
              <a:sym typeface="Wingdings" pitchFamily="2" charset="2"/>
            </a:endParaRPr>
          </a:p>
        </p:txBody>
      </p:sp>
    </p:spTree>
    <p:extLst>
      <p:ext uri="{BB962C8B-B14F-4D97-AF65-F5344CB8AC3E}">
        <p14:creationId xmlns:p14="http://schemas.microsoft.com/office/powerpoint/2010/main" val="1215577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82947" name="Rectangle 3"/>
          <p:cNvSpPr>
            <a:spLocks noGrp="1" noChangeArrowheads="1"/>
          </p:cNvSpPr>
          <p:nvPr>
            <p:ph type="body" idx="1"/>
          </p:nvPr>
        </p:nvSpPr>
        <p:spPr bwMode="auto">
          <a:noFill/>
        </p:spPr>
        <p:txBody>
          <a:bodyPr lIns="89845" tIns="44923" rIns="89845" bIns="44923"/>
          <a:lstStyle/>
          <a:p>
            <a:pPr eaLnBrk="1" hangingPunct="1"/>
            <a:endParaRPr lang="en-US" dirty="0" smtClean="0"/>
          </a:p>
        </p:txBody>
      </p:sp>
    </p:spTree>
    <p:extLst>
      <p:ext uri="{BB962C8B-B14F-4D97-AF65-F5344CB8AC3E}">
        <p14:creationId xmlns:p14="http://schemas.microsoft.com/office/powerpoint/2010/main" val="764391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Marcador de imagen de diapositiva"/>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 name="2 Marcador de notas"/>
          <p:cNvSpPr>
            <a:spLocks noGrp="1"/>
          </p:cNvSpPr>
          <p:nvPr>
            <p:ph type="body" idx="1"/>
          </p:nvPr>
        </p:nvSpPr>
        <p:spPr/>
        <p:txBody>
          <a:bodyPr>
            <a:normAutofit lnSpcReduction="10000"/>
          </a:bodyPr>
          <a:lstStyle/>
          <a:p>
            <a:pPr marL="698675" lvl="1" indent="-268831" algn="just">
              <a:lnSpc>
                <a:spcPct val="75000"/>
              </a:lnSpc>
              <a:spcBef>
                <a:spcPts val="1132"/>
              </a:spcBef>
              <a:buClr>
                <a:srgbClr val="FF0000"/>
              </a:buClr>
              <a:buFont typeface="Wingdings" pitchFamily="2" charset="2"/>
              <a:buChar char="Ø"/>
            </a:pPr>
            <a:r>
              <a:rPr lang="en-US" sz="1100" b="1" dirty="0"/>
              <a:t>Pima cotton use in the clothing industry sector,</a:t>
            </a:r>
            <a:r>
              <a:rPr lang="en-US" sz="1100" dirty="0"/>
              <a:t> is a strategic differentiator for its extra-large and </a:t>
            </a:r>
            <a:r>
              <a:rPr lang="en-US" sz="1100" b="1" dirty="0"/>
              <a:t>smooth strand, considered one of the most quoted and thin strands of the world</a:t>
            </a:r>
            <a:r>
              <a:rPr lang="es-MX" altLang="zh-CN" sz="900" b="1" dirty="0">
                <a:cs typeface="宋体"/>
              </a:rPr>
              <a:t>. </a:t>
            </a:r>
          </a:p>
          <a:p>
            <a:pPr marL="698675" lvl="1" indent="-268831" algn="just">
              <a:lnSpc>
                <a:spcPct val="75000"/>
              </a:lnSpc>
              <a:spcBef>
                <a:spcPts val="1132"/>
              </a:spcBef>
              <a:buClr>
                <a:srgbClr val="FF0000"/>
              </a:buClr>
              <a:buFont typeface="Wingdings" pitchFamily="2" charset="2"/>
              <a:buChar char="Ø"/>
            </a:pPr>
            <a:r>
              <a:rPr lang="en-US" sz="1100" b="1" dirty="0"/>
              <a:t>Leading producer of the finest fibers of South American camelids: alpaca and vicuña, superior to the</a:t>
            </a:r>
            <a:r>
              <a:rPr lang="en-US" sz="1100" dirty="0"/>
              <a:t> cashmere fiber.</a:t>
            </a:r>
            <a:r>
              <a:rPr lang="es-MX" altLang="zh-CN" sz="900" dirty="0">
                <a:cs typeface="宋体"/>
              </a:rPr>
              <a:t>  </a:t>
            </a:r>
          </a:p>
          <a:p>
            <a:pPr marL="698675" lvl="1" indent="-268831" algn="just">
              <a:lnSpc>
                <a:spcPct val="75000"/>
              </a:lnSpc>
              <a:spcBef>
                <a:spcPts val="1132"/>
              </a:spcBef>
              <a:buClr>
                <a:srgbClr val="FF0000"/>
              </a:buClr>
              <a:buFont typeface="Wingdings" pitchFamily="2" charset="2"/>
              <a:buChar char="Ø"/>
            </a:pPr>
            <a:r>
              <a:rPr lang="en-US" sz="1100" dirty="0"/>
              <a:t>Extensive textile tradition, promotes </a:t>
            </a:r>
            <a:r>
              <a:rPr lang="en-US" sz="1100" b="1" dirty="0"/>
              <a:t>professionalism and training of the workforce,</a:t>
            </a:r>
            <a:r>
              <a:rPr lang="en-US" sz="1100" dirty="0"/>
              <a:t> for farming activities and design and production processes</a:t>
            </a:r>
            <a:r>
              <a:rPr lang="es-MX" altLang="zh-CN" sz="900" dirty="0">
                <a:cs typeface="宋体"/>
              </a:rPr>
              <a:t>.</a:t>
            </a:r>
          </a:p>
          <a:p>
            <a:pPr marL="698675" lvl="1" indent="-268831" algn="just">
              <a:lnSpc>
                <a:spcPct val="75000"/>
              </a:lnSpc>
              <a:spcBef>
                <a:spcPts val="1132"/>
              </a:spcBef>
              <a:buClr>
                <a:srgbClr val="FF0000"/>
              </a:buClr>
              <a:buFont typeface="Wingdings" pitchFamily="2" charset="2"/>
              <a:buChar char="Ø"/>
            </a:pPr>
            <a:r>
              <a:rPr lang="en-US" sz="1100" b="1" dirty="0"/>
              <a:t>International recognition as "full package" supplier</a:t>
            </a:r>
            <a:r>
              <a:rPr lang="en-US" sz="1100" dirty="0"/>
              <a:t> of the best brands in the world of knitted cotton fabric</a:t>
            </a:r>
            <a:r>
              <a:rPr lang="es-MX" altLang="zh-CN" sz="900" dirty="0">
                <a:cs typeface="宋体"/>
              </a:rPr>
              <a:t>.</a:t>
            </a:r>
            <a:endParaRPr lang="zh-CN" altLang="es-MX" sz="900" dirty="0">
              <a:cs typeface="宋体"/>
            </a:endParaRPr>
          </a:p>
          <a:p>
            <a:pPr marL="698675" lvl="1" indent="-268831" algn="just">
              <a:lnSpc>
                <a:spcPct val="75000"/>
              </a:lnSpc>
              <a:spcBef>
                <a:spcPts val="1132"/>
              </a:spcBef>
              <a:buClr>
                <a:srgbClr val="FF0000"/>
              </a:buClr>
              <a:buFont typeface="Wingdings" pitchFamily="2" charset="2"/>
              <a:buChar char="Ø"/>
            </a:pPr>
            <a:r>
              <a:rPr lang="en-US" sz="1100" b="1" dirty="0"/>
              <a:t>Strong growth trend in exports,</a:t>
            </a:r>
            <a:r>
              <a:rPr lang="en-US" sz="1100" dirty="0"/>
              <a:t> reaching its highest level in 2008: US$ 2,000 Million</a:t>
            </a:r>
            <a:r>
              <a:rPr lang="es-MX" altLang="zh-CN" sz="900" dirty="0">
                <a:cs typeface="宋体"/>
              </a:rPr>
              <a:t>.</a:t>
            </a:r>
          </a:p>
          <a:p>
            <a:pPr marL="698675" lvl="1" indent="-268831" algn="just">
              <a:lnSpc>
                <a:spcPct val="75000"/>
              </a:lnSpc>
              <a:spcBef>
                <a:spcPts val="1132"/>
              </a:spcBef>
              <a:buClr>
                <a:srgbClr val="FF0000"/>
              </a:buClr>
            </a:pPr>
            <a:endParaRPr lang="es-MX" altLang="zh-CN" sz="900" dirty="0">
              <a:cs typeface="宋体"/>
            </a:endParaRPr>
          </a:p>
          <a:p>
            <a:pPr marL="698675" lvl="1" indent="-268831" algn="just">
              <a:lnSpc>
                <a:spcPct val="75000"/>
              </a:lnSpc>
              <a:spcBef>
                <a:spcPts val="1132"/>
              </a:spcBef>
              <a:buClr>
                <a:srgbClr val="FF0000"/>
              </a:buClr>
            </a:pPr>
            <a:r>
              <a:rPr lang="en-US" sz="1100" b="1" dirty="0"/>
              <a:t>Brands served by Peruvian industries</a:t>
            </a:r>
            <a:r>
              <a:rPr lang="en-US" altLang="zh-CN" sz="900" b="1" dirty="0">
                <a:cs typeface="宋体"/>
              </a:rPr>
              <a:t>:</a:t>
            </a:r>
          </a:p>
          <a:p>
            <a:pPr marL="698675" lvl="1" indent="-268831" algn="just">
              <a:lnSpc>
                <a:spcPct val="75000"/>
              </a:lnSpc>
              <a:spcBef>
                <a:spcPts val="1132"/>
              </a:spcBef>
              <a:buClr>
                <a:srgbClr val="FF0000"/>
              </a:buClr>
            </a:pPr>
            <a:endParaRPr lang="en-US" altLang="zh-CN" sz="900" b="1" dirty="0">
              <a:cs typeface="宋体"/>
            </a:endParaRPr>
          </a:p>
          <a:p>
            <a:pPr marL="698675" lvl="1" indent="-268831" algn="just">
              <a:lnSpc>
                <a:spcPct val="75000"/>
              </a:lnSpc>
              <a:spcBef>
                <a:spcPts val="1132"/>
              </a:spcBef>
              <a:buClr>
                <a:srgbClr val="FF0000"/>
              </a:buClr>
            </a:pPr>
            <a:r>
              <a:rPr lang="en-US" sz="900" dirty="0"/>
              <a:t>Abercrombie &amp; Fitch; Izod Ara Intersales; JC Penny; Armani Exchange; </a:t>
            </a:r>
          </a:p>
          <a:p>
            <a:pPr marL="698675" lvl="1" indent="-268831" algn="just">
              <a:lnSpc>
                <a:spcPct val="75000"/>
              </a:lnSpc>
              <a:spcBef>
                <a:spcPts val="1132"/>
              </a:spcBef>
              <a:buClr>
                <a:srgbClr val="FF0000"/>
              </a:buClr>
            </a:pPr>
            <a:r>
              <a:rPr lang="en-US" sz="900" dirty="0"/>
              <a:t>Nassino Dutti; Calvin Klein; Nautica Donna Karan Inc.; New Balance; </a:t>
            </a:r>
          </a:p>
          <a:p>
            <a:pPr marL="698675" lvl="1" indent="-268831" algn="just">
              <a:lnSpc>
                <a:spcPct val="75000"/>
              </a:lnSpc>
              <a:spcBef>
                <a:spcPts val="1132"/>
              </a:spcBef>
              <a:buClr>
                <a:srgbClr val="FF0000"/>
              </a:buClr>
            </a:pPr>
            <a:r>
              <a:rPr lang="en-US" sz="900" dirty="0"/>
              <a:t>DKNY; Lacoste; Duck Head; Appared Co.; Kenneth Cole; Eddie Bauer; </a:t>
            </a:r>
          </a:p>
          <a:p>
            <a:pPr marL="698675" lvl="1" indent="-268831" algn="just">
              <a:lnSpc>
                <a:spcPct val="75000"/>
              </a:lnSpc>
              <a:spcBef>
                <a:spcPts val="1132"/>
              </a:spcBef>
              <a:buClr>
                <a:srgbClr val="FF0000"/>
              </a:buClr>
            </a:pPr>
            <a:r>
              <a:rPr lang="en-US" sz="900" dirty="0"/>
              <a:t>Levy Strauss and Co.; Guess; Oakley; Inditex/Zara; Palacio de Hierro;</a:t>
            </a:r>
          </a:p>
          <a:p>
            <a:pPr marL="698675" lvl="1" indent="-268831" algn="just">
              <a:lnSpc>
                <a:spcPct val="75000"/>
              </a:lnSpc>
              <a:spcBef>
                <a:spcPts val="1132"/>
              </a:spcBef>
              <a:buClr>
                <a:srgbClr val="FF0000"/>
              </a:buClr>
            </a:pPr>
            <a:r>
              <a:rPr lang="en-US" sz="900" dirty="0"/>
              <a:t>Polo Ralph Lauren; Ragman; Perry Ellis; International Reebok; </a:t>
            </a:r>
          </a:p>
          <a:p>
            <a:pPr marL="698675" lvl="1" indent="-268831" algn="just">
              <a:lnSpc>
                <a:spcPct val="75000"/>
              </a:lnSpc>
              <a:spcBef>
                <a:spcPts val="1132"/>
              </a:spcBef>
              <a:buClr>
                <a:srgbClr val="FF0000"/>
              </a:buClr>
            </a:pPr>
            <a:r>
              <a:rPr lang="en-US" sz="900" dirty="0"/>
              <a:t>The Gymboree Corp.; Vanity Fair; Tommy Hilfiger; Saks Inc.</a:t>
            </a:r>
            <a:endParaRPr lang="es-PE" dirty="0"/>
          </a:p>
        </p:txBody>
      </p:sp>
      <p:sp>
        <p:nvSpPr>
          <p:cNvPr id="88068" name="3 Marcador de número de diapositiva"/>
          <p:cNvSpPr>
            <a:spLocks noGrp="1"/>
          </p:cNvSpPr>
          <p:nvPr>
            <p:ph type="sldNum" sz="quarter" idx="5"/>
          </p:nvPr>
        </p:nvSpPr>
        <p:spPr bwMode="auto">
          <a:noFill/>
          <a:ln>
            <a:miter lim="800000"/>
            <a:headEnd/>
            <a:tailEnd/>
          </a:ln>
        </p:spPr>
        <p:txBody>
          <a:bodyPr/>
          <a:lstStyle/>
          <a:p>
            <a:fld id="{3F727B01-B75E-4028-920A-75D7289B3576}" type="slidenum">
              <a:rPr lang="en-US"/>
              <a:pPr/>
              <a:t>27</a:t>
            </a:fld>
            <a:endParaRPr lang="en-US" dirty="0"/>
          </a:p>
        </p:txBody>
      </p:sp>
    </p:spTree>
    <p:extLst>
      <p:ext uri="{BB962C8B-B14F-4D97-AF65-F5344CB8AC3E}">
        <p14:creationId xmlns:p14="http://schemas.microsoft.com/office/powerpoint/2010/main" val="3422365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bwMode="auto">
          <a:xfrm>
            <a:off x="384175" y="687388"/>
            <a:ext cx="6089650" cy="3425825"/>
          </a:xfrm>
          <a:noFill/>
          <a:ln>
            <a:solidFill>
              <a:srgbClr val="000000"/>
            </a:solidFill>
            <a:miter lim="800000"/>
            <a:headEnd/>
            <a:tailEnd/>
          </a:ln>
        </p:spPr>
      </p:sp>
      <p:sp>
        <p:nvSpPr>
          <p:cNvPr id="89091" name="Rectangle 3"/>
          <p:cNvSpPr>
            <a:spLocks noGrp="1" noChangeArrowheads="1"/>
          </p:cNvSpPr>
          <p:nvPr>
            <p:ph type="body" idx="1"/>
          </p:nvPr>
        </p:nvSpPr>
        <p:spPr bwMode="auto">
          <a:noFill/>
        </p:spPr>
        <p:txBody>
          <a:bodyPr lIns="89845" tIns="44923" rIns="89845" bIns="44923"/>
          <a:lstStyle/>
          <a:p>
            <a:pPr eaLnBrk="1" hangingPunct="1"/>
            <a:endParaRPr lang="es-PE" dirty="0" smtClean="0"/>
          </a:p>
        </p:txBody>
      </p:sp>
    </p:spTree>
    <p:extLst>
      <p:ext uri="{BB962C8B-B14F-4D97-AF65-F5344CB8AC3E}">
        <p14:creationId xmlns:p14="http://schemas.microsoft.com/office/powerpoint/2010/main" val="9610155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 name="2 Marcador de notas"/>
          <p:cNvSpPr>
            <a:spLocks noGrp="1"/>
          </p:cNvSpPr>
          <p:nvPr>
            <p:ph type="body" idx="1"/>
          </p:nvPr>
        </p:nvSpPr>
        <p:spPr/>
        <p:txBody>
          <a:bodyPr/>
          <a:lstStyle/>
          <a:p>
            <a:pPr marL="0" lvl="1" defTabSz="864931" eaLnBrk="0" fontAlgn="base" hangingPunct="0">
              <a:spcBef>
                <a:spcPct val="30000"/>
              </a:spcBef>
              <a:spcAft>
                <a:spcPct val="0"/>
              </a:spcAft>
              <a:defRPr/>
            </a:pPr>
            <a:endParaRPr lang="es-PE" altLang="zh-CN" dirty="0" smtClean="0">
              <a:latin typeface="Arial Narrow" pitchFamily="34" charset="0"/>
              <a:ea typeface="宋体" charset="-122"/>
            </a:endParaRPr>
          </a:p>
          <a:p>
            <a:endParaRPr lang="es-PE" sz="1000" dirty="0"/>
          </a:p>
        </p:txBody>
      </p:sp>
      <p:sp>
        <p:nvSpPr>
          <p:cNvPr id="86020" name="3 Marcador de número de diapositiva"/>
          <p:cNvSpPr>
            <a:spLocks noGrp="1"/>
          </p:cNvSpPr>
          <p:nvPr>
            <p:ph type="sldNum" sz="quarter" idx="5"/>
          </p:nvPr>
        </p:nvSpPr>
        <p:spPr bwMode="auto">
          <a:noFill/>
          <a:ln>
            <a:miter lim="800000"/>
            <a:headEnd/>
            <a:tailEnd/>
          </a:ln>
        </p:spPr>
        <p:txBody>
          <a:bodyPr/>
          <a:lstStyle/>
          <a:p>
            <a:fld id="{42C62ED7-26FE-4436-BE0F-84B855AF5198}" type="slidenum">
              <a:rPr lang="en-US"/>
              <a:pPr/>
              <a:t>29</a:t>
            </a:fld>
            <a:endParaRPr lang="en-US" dirty="0"/>
          </a:p>
        </p:txBody>
      </p:sp>
    </p:spTree>
    <p:extLst>
      <p:ext uri="{BB962C8B-B14F-4D97-AF65-F5344CB8AC3E}">
        <p14:creationId xmlns:p14="http://schemas.microsoft.com/office/powerpoint/2010/main" val="1907413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 name="2 Marcador de notas"/>
          <p:cNvSpPr>
            <a:spLocks noGrp="1"/>
          </p:cNvSpPr>
          <p:nvPr>
            <p:ph type="body" idx="1"/>
          </p:nvPr>
        </p:nvSpPr>
        <p:spPr/>
        <p:txBody>
          <a:bodyPr/>
          <a:lstStyle/>
          <a:p>
            <a:endParaRPr lang="es-PE" sz="1000" dirty="0"/>
          </a:p>
        </p:txBody>
      </p:sp>
      <p:sp>
        <p:nvSpPr>
          <p:cNvPr id="86020" name="3 Marcador de número de diapositiva"/>
          <p:cNvSpPr>
            <a:spLocks noGrp="1"/>
          </p:cNvSpPr>
          <p:nvPr>
            <p:ph type="sldNum" sz="quarter" idx="5"/>
          </p:nvPr>
        </p:nvSpPr>
        <p:spPr bwMode="auto">
          <a:noFill/>
          <a:ln>
            <a:miter lim="800000"/>
            <a:headEnd/>
            <a:tailEnd/>
          </a:ln>
        </p:spPr>
        <p:txBody>
          <a:bodyPr/>
          <a:lstStyle/>
          <a:p>
            <a:fld id="{42C62ED7-26FE-4436-BE0F-84B855AF5198}" type="slidenum">
              <a:rPr lang="en-US"/>
              <a:pPr/>
              <a:t>30</a:t>
            </a:fld>
            <a:endParaRPr lang="en-US" dirty="0"/>
          </a:p>
        </p:txBody>
      </p:sp>
    </p:spTree>
    <p:extLst>
      <p:ext uri="{BB962C8B-B14F-4D97-AF65-F5344CB8AC3E}">
        <p14:creationId xmlns:p14="http://schemas.microsoft.com/office/powerpoint/2010/main" val="684581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5" name="3 Marcador de notas"/>
          <p:cNvSpPr>
            <a:spLocks noGrp="1"/>
          </p:cNvSpPr>
          <p:nvPr/>
        </p:nvSpPr>
        <p:spPr bwMode="auto">
          <a:xfrm>
            <a:off x="685495" y="4344358"/>
            <a:ext cx="5487013" cy="4114587"/>
          </a:xfrm>
          <a:prstGeom prst="rect">
            <a:avLst/>
          </a:prstGeom>
          <a:noFill/>
          <a:ln w="9525">
            <a:noFill/>
            <a:miter lim="800000"/>
            <a:headEnd/>
            <a:tailEnd/>
          </a:ln>
        </p:spPr>
        <p:txBody>
          <a:bodyPr lIns="86444" tIns="43221" rIns="86444" bIns="43221"/>
          <a:lstStyle/>
          <a:p>
            <a:pPr eaLnBrk="0" hangingPunct="0">
              <a:spcBef>
                <a:spcPct val="30000"/>
              </a:spcBef>
            </a:pPr>
            <a:endParaRPr lang="en-US" sz="1200" dirty="0"/>
          </a:p>
        </p:txBody>
      </p:sp>
      <p:sp>
        <p:nvSpPr>
          <p:cNvPr id="95236" name="3 Marcador de notas"/>
          <p:cNvSpPr>
            <a:spLocks noGrp="1"/>
          </p:cNvSpPr>
          <p:nvPr>
            <p:ph type="body" idx="1"/>
          </p:nvPr>
        </p:nvSpPr>
        <p:spPr bwMode="auto">
          <a:noFill/>
        </p:spPr>
        <p:txBody>
          <a:bodyPr/>
          <a:lstStyle/>
          <a:p>
            <a:pPr marL="165324" indent="-165324"/>
            <a:endParaRPr lang="en-US" sz="1000" dirty="0"/>
          </a:p>
        </p:txBody>
      </p:sp>
    </p:spTree>
    <p:extLst>
      <p:ext uri="{BB962C8B-B14F-4D97-AF65-F5344CB8AC3E}">
        <p14:creationId xmlns:p14="http://schemas.microsoft.com/office/powerpoint/2010/main" val="3216356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3" name="2 Marcador de notas"/>
          <p:cNvSpPr>
            <a:spLocks noGrp="1"/>
          </p:cNvSpPr>
          <p:nvPr>
            <p:ph type="body" idx="1"/>
          </p:nvPr>
        </p:nvSpPr>
        <p:spPr/>
        <p:txBody>
          <a:bodyPr/>
          <a:lstStyle/>
          <a:p>
            <a:endParaRPr lang="es-PE" sz="1000" dirty="0"/>
          </a:p>
        </p:txBody>
      </p:sp>
      <p:sp>
        <p:nvSpPr>
          <p:cNvPr id="86020" name="3 Marcador de número de diapositiva"/>
          <p:cNvSpPr>
            <a:spLocks noGrp="1"/>
          </p:cNvSpPr>
          <p:nvPr>
            <p:ph type="sldNum" sz="quarter" idx="5"/>
          </p:nvPr>
        </p:nvSpPr>
        <p:spPr bwMode="auto">
          <a:noFill/>
          <a:ln>
            <a:miter lim="800000"/>
            <a:headEnd/>
            <a:tailEnd/>
          </a:ln>
        </p:spPr>
        <p:txBody>
          <a:bodyPr/>
          <a:lstStyle/>
          <a:p>
            <a:fld id="{42C62ED7-26FE-4436-BE0F-84B855AF5198}" type="slidenum">
              <a:rPr lang="en-US"/>
              <a:pPr/>
              <a:t>31</a:t>
            </a:fld>
            <a:endParaRPr lang="en-US" dirty="0"/>
          </a:p>
        </p:txBody>
      </p:sp>
    </p:spTree>
    <p:extLst>
      <p:ext uri="{BB962C8B-B14F-4D97-AF65-F5344CB8AC3E}">
        <p14:creationId xmlns:p14="http://schemas.microsoft.com/office/powerpoint/2010/main" val="30659218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6000" y="8685892"/>
            <a:ext cx="2970472" cy="456704"/>
          </a:xfrm>
          <a:prstGeom prst="rect">
            <a:avLst/>
          </a:prstGeom>
          <a:noFill/>
          <a:ln w="9525">
            <a:noFill/>
            <a:miter lim="800000"/>
            <a:headEnd/>
            <a:tailEnd/>
          </a:ln>
        </p:spPr>
        <p:txBody>
          <a:bodyPr lIns="89845" tIns="44923" rIns="89845" bIns="44923" anchor="b"/>
          <a:lstStyle/>
          <a:p>
            <a:pPr algn="r"/>
            <a:fld id="{2B4027FB-AA2B-431A-9DC5-891416CE5CB0}" type="slidenum">
              <a:rPr lang="es-ES_tradnl" sz="1200">
                <a:ea typeface="ＭＳ Ｐゴシック"/>
                <a:cs typeface="ＭＳ Ｐゴシック"/>
              </a:rPr>
              <a:pPr algn="r"/>
              <a:t>32</a:t>
            </a:fld>
            <a:endParaRPr lang="es-ES_tradnl" sz="1200" dirty="0">
              <a:ea typeface="ＭＳ Ｐゴシック"/>
              <a:cs typeface="ＭＳ Ｐゴシック"/>
            </a:endParaRPr>
          </a:p>
        </p:txBody>
      </p:sp>
      <p:sp>
        <p:nvSpPr>
          <p:cNvPr id="92163" name="Rectangle 7"/>
          <p:cNvSpPr txBox="1">
            <a:spLocks noGrp="1" noChangeArrowheads="1"/>
          </p:cNvSpPr>
          <p:nvPr/>
        </p:nvSpPr>
        <p:spPr bwMode="auto">
          <a:xfrm>
            <a:off x="3887550" y="8685878"/>
            <a:ext cx="2970470" cy="458124"/>
          </a:xfrm>
          <a:prstGeom prst="rect">
            <a:avLst/>
          </a:prstGeom>
          <a:noFill/>
          <a:ln w="9525">
            <a:noFill/>
            <a:miter lim="800000"/>
            <a:headEnd/>
            <a:tailEnd/>
          </a:ln>
        </p:spPr>
        <p:txBody>
          <a:bodyPr lIns="89861" tIns="44931" rIns="89861" bIns="44931" anchor="b"/>
          <a:lstStyle/>
          <a:p>
            <a:fld id="{AB8A0FB8-D27E-4A8E-A643-E203C5125AA3}" type="slidenum">
              <a:rPr lang="es-ES_tradnl" sz="1200">
                <a:latin typeface="Tahoma" pitchFamily="34" charset="0"/>
              </a:rPr>
              <a:pPr/>
              <a:t>32</a:t>
            </a:fld>
            <a:endParaRPr lang="es-ES_tradnl" sz="1200" dirty="0">
              <a:latin typeface="Tahoma" pitchFamily="34" charset="0"/>
            </a:endParaRPr>
          </a:p>
        </p:txBody>
      </p:sp>
      <p:sp>
        <p:nvSpPr>
          <p:cNvPr id="92164"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92165" name="5 Marcador de notas"/>
          <p:cNvSpPr>
            <a:spLocks noGrp="1"/>
          </p:cNvSpPr>
          <p:nvPr/>
        </p:nvSpPr>
        <p:spPr bwMode="auto">
          <a:xfrm>
            <a:off x="685495" y="4344364"/>
            <a:ext cx="5487013" cy="4114586"/>
          </a:xfrm>
          <a:prstGeom prst="rect">
            <a:avLst/>
          </a:prstGeom>
          <a:noFill/>
          <a:ln w="9525">
            <a:noFill/>
            <a:miter lim="800000"/>
            <a:headEnd/>
            <a:tailEnd/>
          </a:ln>
        </p:spPr>
        <p:txBody>
          <a:bodyPr lIns="89845" tIns="44923" rIns="89845" bIns="44923"/>
          <a:lstStyle/>
          <a:p>
            <a:pPr eaLnBrk="0" hangingPunct="0">
              <a:spcBef>
                <a:spcPct val="30000"/>
              </a:spcBef>
            </a:pPr>
            <a:endParaRPr lang="en-US" sz="1200" dirty="0"/>
          </a:p>
        </p:txBody>
      </p:sp>
      <p:sp>
        <p:nvSpPr>
          <p:cNvPr id="6" name="5 Marcador de notas"/>
          <p:cNvSpPr>
            <a:spLocks noGrp="1"/>
          </p:cNvSpPr>
          <p:nvPr>
            <p:ph type="body" idx="1"/>
          </p:nvPr>
        </p:nvSpPr>
        <p:spPr/>
        <p:txBody>
          <a:bodyPr/>
          <a:lstStyle/>
          <a:p>
            <a:pPr marL="698675" lvl="1" indent="-268831" algn="just">
              <a:lnSpc>
                <a:spcPct val="75000"/>
              </a:lnSpc>
              <a:spcBef>
                <a:spcPts val="1132"/>
              </a:spcBef>
              <a:buClr>
                <a:srgbClr val="C00000"/>
              </a:buClr>
              <a:buFont typeface="Wingdings" pitchFamily="2" charset="2"/>
              <a:buChar char="Ø"/>
            </a:pPr>
            <a:r>
              <a:rPr lang="en-US" sz="1100" b="1" dirty="0"/>
              <a:t>Important cultural destination</a:t>
            </a:r>
            <a:r>
              <a:rPr lang="en-US" sz="1100" dirty="0"/>
              <a:t> for archaeological sites of the Inca and pre-Inca cultures</a:t>
            </a:r>
            <a:r>
              <a:rPr lang="es-MX" altLang="zh-CN" sz="1400" dirty="0">
                <a:cs typeface="宋体"/>
                <a:sym typeface="Wingdings" pitchFamily="2" charset="2"/>
              </a:rPr>
              <a:t>.</a:t>
            </a:r>
          </a:p>
          <a:p>
            <a:pPr marL="1129954" lvl="2" indent="-268831" algn="just">
              <a:lnSpc>
                <a:spcPct val="75000"/>
              </a:lnSpc>
              <a:spcBef>
                <a:spcPts val="1132"/>
              </a:spcBef>
              <a:buClr>
                <a:srgbClr val="C00000"/>
              </a:buClr>
              <a:buFont typeface="Wingdings" pitchFamily="2" charset="2"/>
              <a:buChar char="ü"/>
            </a:pPr>
            <a:r>
              <a:rPr lang="es-MX" altLang="zh-CN" sz="1400" dirty="0">
                <a:cs typeface="宋体"/>
                <a:sym typeface="Wingdings" pitchFamily="2" charset="2"/>
              </a:rPr>
              <a:t> </a:t>
            </a:r>
            <a:r>
              <a:rPr lang="en-US" sz="1100" b="1" dirty="0"/>
              <a:t>Machu Picchu</a:t>
            </a:r>
            <a:r>
              <a:rPr lang="en-US" sz="1100" dirty="0"/>
              <a:t> was voted one of the New 7 Wonders of the World</a:t>
            </a:r>
            <a:r>
              <a:rPr lang="es-MX" altLang="zh-CN" sz="1400" dirty="0">
                <a:cs typeface="宋体"/>
                <a:sym typeface="Wingdings" pitchFamily="2" charset="2"/>
              </a:rPr>
              <a:t>.</a:t>
            </a:r>
          </a:p>
          <a:p>
            <a:pPr marL="698675" lvl="1" indent="-268831" algn="just">
              <a:lnSpc>
                <a:spcPct val="75000"/>
              </a:lnSpc>
              <a:spcBef>
                <a:spcPts val="1132"/>
              </a:spcBef>
              <a:buClr>
                <a:srgbClr val="C00000"/>
              </a:buClr>
              <a:buFont typeface="Wingdings" pitchFamily="2" charset="2"/>
              <a:buChar char="Ø"/>
            </a:pPr>
            <a:r>
              <a:rPr lang="en-US" sz="1100" b="1" dirty="0"/>
              <a:t>Diversity of natural settings</a:t>
            </a:r>
            <a:r>
              <a:rPr lang="en-US" sz="1100" dirty="0"/>
              <a:t> ranging from the beaches in the Pacific Coast to the Amazon Rainforest, through the Andes with peaks over 6,000 masl</a:t>
            </a:r>
            <a:r>
              <a:rPr lang="es-ES" sz="1400" dirty="0"/>
              <a:t>.</a:t>
            </a:r>
          </a:p>
          <a:p>
            <a:pPr marL="698675" lvl="1" indent="-268831" algn="just">
              <a:lnSpc>
                <a:spcPct val="75000"/>
              </a:lnSpc>
              <a:spcBef>
                <a:spcPts val="1132"/>
              </a:spcBef>
              <a:buClr>
                <a:srgbClr val="C00000"/>
              </a:buClr>
              <a:buFont typeface="Wingdings" pitchFamily="2" charset="2"/>
              <a:buChar char="Ø"/>
            </a:pPr>
            <a:r>
              <a:rPr lang="en-US" sz="1100" b="1" dirty="0"/>
              <a:t>Essential destination for bird and orchid watchers, </a:t>
            </a:r>
            <a:r>
              <a:rPr lang="en-US" sz="1100" dirty="0"/>
              <a:t>in which</a:t>
            </a:r>
            <a:r>
              <a:rPr lang="en-US" sz="1100" b="1" dirty="0"/>
              <a:t> </a:t>
            </a:r>
            <a:r>
              <a:rPr lang="en-US" sz="1100" dirty="0"/>
              <a:t>1,730 bird species and more than 3,000 species of orchids live</a:t>
            </a:r>
            <a:r>
              <a:rPr lang="es-MX" sz="1400" dirty="0"/>
              <a:t>.</a:t>
            </a:r>
          </a:p>
          <a:p>
            <a:pPr marL="698675" lvl="1" indent="-268831" algn="just">
              <a:lnSpc>
                <a:spcPct val="75000"/>
              </a:lnSpc>
              <a:spcBef>
                <a:spcPts val="1132"/>
              </a:spcBef>
              <a:buClr>
                <a:srgbClr val="C00000"/>
              </a:buClr>
              <a:buFont typeface="Wingdings" pitchFamily="2" charset="2"/>
              <a:buChar char="Ø"/>
            </a:pPr>
            <a:r>
              <a:rPr lang="en-US" sz="1100" b="1" dirty="0"/>
              <a:t>Lima is the gastronomic capital of Latin America</a:t>
            </a:r>
            <a:r>
              <a:rPr lang="en-US" sz="1100" dirty="0"/>
              <a:t> with an offer of more than 10,000 restaurants that reflect the cultural diversity of the nation</a:t>
            </a:r>
            <a:r>
              <a:rPr lang="es-MX" sz="1400" dirty="0"/>
              <a:t>.</a:t>
            </a:r>
          </a:p>
          <a:p>
            <a:pPr marL="698675" lvl="1" indent="-268831" algn="just">
              <a:lnSpc>
                <a:spcPct val="75000"/>
              </a:lnSpc>
              <a:spcBef>
                <a:spcPts val="1132"/>
              </a:spcBef>
              <a:buClr>
                <a:srgbClr val="C00000"/>
              </a:buClr>
              <a:buFont typeface="Wingdings" pitchFamily="2" charset="2"/>
              <a:buChar char="Ø"/>
            </a:pPr>
            <a:r>
              <a:rPr lang="en-US" sz="1100" b="1" dirty="0"/>
              <a:t>Significant investment of Hotels:</a:t>
            </a:r>
            <a:r>
              <a:rPr lang="en-US" sz="1100" dirty="0"/>
              <a:t> Western, Hilton, among others</a:t>
            </a:r>
            <a:r>
              <a:rPr lang="es-MX" sz="1400" dirty="0"/>
              <a:t>.</a:t>
            </a:r>
          </a:p>
          <a:p>
            <a:pPr marL="698675" lvl="1" indent="-268831" algn="just">
              <a:lnSpc>
                <a:spcPct val="75000"/>
              </a:lnSpc>
              <a:spcBef>
                <a:spcPts val="1132"/>
              </a:spcBef>
              <a:buClr>
                <a:srgbClr val="C00000"/>
              </a:buClr>
              <a:buFont typeface="Wingdings" pitchFamily="2" charset="2"/>
              <a:buChar char="Ø"/>
            </a:pPr>
            <a:r>
              <a:rPr lang="en-US" sz="1100" b="1" dirty="0"/>
              <a:t>Unexplored tourist attractions:</a:t>
            </a:r>
            <a:r>
              <a:rPr lang="en-US" sz="1100" dirty="0"/>
              <a:t> Northeast Tourist Circuit: Kuelap, Sipan, Chan Chan, among others</a:t>
            </a:r>
            <a:endParaRPr lang="es-PE" dirty="0" smtClean="0"/>
          </a:p>
        </p:txBody>
      </p:sp>
    </p:spTree>
    <p:extLst>
      <p:ext uri="{BB962C8B-B14F-4D97-AF65-F5344CB8AC3E}">
        <p14:creationId xmlns:p14="http://schemas.microsoft.com/office/powerpoint/2010/main" val="35365659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6000" y="8685892"/>
            <a:ext cx="2970472" cy="456704"/>
          </a:xfrm>
          <a:prstGeom prst="rect">
            <a:avLst/>
          </a:prstGeom>
          <a:noFill/>
          <a:ln w="9525">
            <a:noFill/>
            <a:miter lim="800000"/>
            <a:headEnd/>
            <a:tailEnd/>
          </a:ln>
        </p:spPr>
        <p:txBody>
          <a:bodyPr lIns="89845" tIns="44923" rIns="89845" bIns="44923" anchor="b"/>
          <a:lstStyle/>
          <a:p>
            <a:pPr algn="r"/>
            <a:fld id="{2B4027FB-AA2B-431A-9DC5-891416CE5CB0}" type="slidenum">
              <a:rPr lang="es-ES_tradnl" sz="1200">
                <a:ea typeface="ＭＳ Ｐゴシック"/>
                <a:cs typeface="ＭＳ Ｐゴシック"/>
              </a:rPr>
              <a:pPr algn="r"/>
              <a:t>34</a:t>
            </a:fld>
            <a:endParaRPr lang="es-ES_tradnl" sz="1200" dirty="0">
              <a:ea typeface="ＭＳ Ｐゴシック"/>
              <a:cs typeface="ＭＳ Ｐゴシック"/>
            </a:endParaRPr>
          </a:p>
        </p:txBody>
      </p:sp>
      <p:sp>
        <p:nvSpPr>
          <p:cNvPr id="92163" name="Rectangle 7"/>
          <p:cNvSpPr txBox="1">
            <a:spLocks noGrp="1" noChangeArrowheads="1"/>
          </p:cNvSpPr>
          <p:nvPr/>
        </p:nvSpPr>
        <p:spPr bwMode="auto">
          <a:xfrm>
            <a:off x="3887550" y="8685878"/>
            <a:ext cx="2970470" cy="458124"/>
          </a:xfrm>
          <a:prstGeom prst="rect">
            <a:avLst/>
          </a:prstGeom>
          <a:noFill/>
          <a:ln w="9525">
            <a:noFill/>
            <a:miter lim="800000"/>
            <a:headEnd/>
            <a:tailEnd/>
          </a:ln>
        </p:spPr>
        <p:txBody>
          <a:bodyPr lIns="89861" tIns="44931" rIns="89861" bIns="44931" anchor="b"/>
          <a:lstStyle/>
          <a:p>
            <a:fld id="{AB8A0FB8-D27E-4A8E-A643-E203C5125AA3}" type="slidenum">
              <a:rPr lang="es-ES_tradnl" sz="1200">
                <a:latin typeface="Tahoma" pitchFamily="34" charset="0"/>
              </a:rPr>
              <a:pPr/>
              <a:t>34</a:t>
            </a:fld>
            <a:endParaRPr lang="es-ES_tradnl" sz="1200" dirty="0">
              <a:latin typeface="Tahoma" pitchFamily="34" charset="0"/>
            </a:endParaRPr>
          </a:p>
        </p:txBody>
      </p:sp>
      <p:sp>
        <p:nvSpPr>
          <p:cNvPr id="92164" name="Rectangle 2"/>
          <p:cNvSpPr>
            <a:spLocks noGrp="1" noRot="1" noChangeAspect="1" noChangeArrowheads="1" noTextEdit="1"/>
          </p:cNvSpPr>
          <p:nvPr>
            <p:ph type="sldImg"/>
          </p:nvPr>
        </p:nvSpPr>
        <p:spPr bwMode="auto">
          <a:xfrm>
            <a:off x="382588" y="685800"/>
            <a:ext cx="6092825" cy="3427413"/>
          </a:xfrm>
          <a:noFill/>
          <a:ln>
            <a:solidFill>
              <a:srgbClr val="000000"/>
            </a:solidFill>
            <a:miter lim="800000"/>
            <a:headEnd/>
            <a:tailEnd/>
          </a:ln>
        </p:spPr>
      </p:sp>
      <p:sp>
        <p:nvSpPr>
          <p:cNvPr id="92165" name="5 Marcador de notas"/>
          <p:cNvSpPr>
            <a:spLocks noGrp="1"/>
          </p:cNvSpPr>
          <p:nvPr/>
        </p:nvSpPr>
        <p:spPr bwMode="auto">
          <a:xfrm>
            <a:off x="685495" y="4344364"/>
            <a:ext cx="5487013" cy="4114586"/>
          </a:xfrm>
          <a:prstGeom prst="rect">
            <a:avLst/>
          </a:prstGeom>
          <a:noFill/>
          <a:ln w="9525">
            <a:noFill/>
            <a:miter lim="800000"/>
            <a:headEnd/>
            <a:tailEnd/>
          </a:ln>
        </p:spPr>
        <p:txBody>
          <a:bodyPr lIns="89845" tIns="44923" rIns="89845" bIns="44923"/>
          <a:lstStyle/>
          <a:p>
            <a:pPr eaLnBrk="0" hangingPunct="0">
              <a:spcBef>
                <a:spcPct val="30000"/>
              </a:spcBef>
            </a:pPr>
            <a:endParaRPr lang="en-US" sz="1200" dirty="0"/>
          </a:p>
        </p:txBody>
      </p:sp>
      <p:sp>
        <p:nvSpPr>
          <p:cNvPr id="6" name="5 Marcador de notas"/>
          <p:cNvSpPr>
            <a:spLocks noGrp="1"/>
          </p:cNvSpPr>
          <p:nvPr>
            <p:ph type="body" idx="1"/>
          </p:nvPr>
        </p:nvSpPr>
        <p:spPr/>
        <p:txBody>
          <a:bodyPr/>
          <a:lstStyle/>
          <a:p>
            <a:pPr marL="698675" lvl="1" indent="-268831" algn="just">
              <a:lnSpc>
                <a:spcPct val="75000"/>
              </a:lnSpc>
              <a:spcBef>
                <a:spcPts val="1132"/>
              </a:spcBef>
              <a:buClr>
                <a:srgbClr val="C00000"/>
              </a:buClr>
              <a:buFont typeface="Wingdings" pitchFamily="2" charset="2"/>
              <a:buChar char="Ø"/>
            </a:pPr>
            <a:endParaRPr lang="es-PE" dirty="0" smtClean="0"/>
          </a:p>
        </p:txBody>
      </p:sp>
    </p:spTree>
    <p:extLst>
      <p:ext uri="{BB962C8B-B14F-4D97-AF65-F5344CB8AC3E}">
        <p14:creationId xmlns:p14="http://schemas.microsoft.com/office/powerpoint/2010/main" val="1379325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5" name="3 Marcador de notas"/>
          <p:cNvSpPr>
            <a:spLocks noGrp="1"/>
          </p:cNvSpPr>
          <p:nvPr/>
        </p:nvSpPr>
        <p:spPr bwMode="auto">
          <a:xfrm>
            <a:off x="685495" y="4344358"/>
            <a:ext cx="5487013" cy="4114587"/>
          </a:xfrm>
          <a:prstGeom prst="rect">
            <a:avLst/>
          </a:prstGeom>
          <a:noFill/>
          <a:ln w="9525">
            <a:noFill/>
            <a:miter lim="800000"/>
            <a:headEnd/>
            <a:tailEnd/>
          </a:ln>
        </p:spPr>
        <p:txBody>
          <a:bodyPr lIns="86444" tIns="43221" rIns="86444" bIns="43221"/>
          <a:lstStyle/>
          <a:p>
            <a:pPr eaLnBrk="0" hangingPunct="0">
              <a:spcBef>
                <a:spcPct val="30000"/>
              </a:spcBef>
            </a:pPr>
            <a:endParaRPr lang="en-US" sz="1200" dirty="0"/>
          </a:p>
        </p:txBody>
      </p:sp>
      <p:sp>
        <p:nvSpPr>
          <p:cNvPr id="95236" name="3 Marcador de notas"/>
          <p:cNvSpPr>
            <a:spLocks noGrp="1"/>
          </p:cNvSpPr>
          <p:nvPr>
            <p:ph type="body" idx="1"/>
          </p:nvPr>
        </p:nvSpPr>
        <p:spPr bwMode="auto">
          <a:noFill/>
        </p:spPr>
        <p:txBody>
          <a:bodyPr/>
          <a:lstStyle/>
          <a:p>
            <a:pPr marL="165324" indent="-165324"/>
            <a:endParaRPr lang="en-US" sz="1000" dirty="0"/>
          </a:p>
        </p:txBody>
      </p:sp>
    </p:spTree>
    <p:extLst>
      <p:ext uri="{BB962C8B-B14F-4D97-AF65-F5344CB8AC3E}">
        <p14:creationId xmlns:p14="http://schemas.microsoft.com/office/powerpoint/2010/main" val="2581315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7043" name="2 Marcador de notas"/>
          <p:cNvSpPr>
            <a:spLocks noGrp="1"/>
          </p:cNvSpPr>
          <p:nvPr>
            <p:ph type="body" idx="1"/>
          </p:nvPr>
        </p:nvSpPr>
        <p:spPr bwMode="auto">
          <a:noFill/>
        </p:spPr>
        <p:txBody>
          <a:bodyPr/>
          <a:lstStyle/>
          <a:p>
            <a:endParaRPr lang="es-PE" smtClean="0">
              <a:latin typeface="Arial" pitchFamily="34" charset="0"/>
              <a:ea typeface="MS PGothic" pitchFamily="34" charset="-128"/>
            </a:endParaRPr>
          </a:p>
        </p:txBody>
      </p:sp>
      <p:sp>
        <p:nvSpPr>
          <p:cNvPr id="87044" name="3 Marcador de número de diapositiva"/>
          <p:cNvSpPr>
            <a:spLocks noGrp="1"/>
          </p:cNvSpPr>
          <p:nvPr>
            <p:ph type="sldNum" sz="quarter" idx="5"/>
          </p:nvPr>
        </p:nvSpPr>
        <p:spPr bwMode="auto">
          <a:noFill/>
          <a:ln>
            <a:miter lim="800000"/>
            <a:headEnd/>
            <a:tailEnd/>
          </a:ln>
        </p:spPr>
        <p:txBody>
          <a:bodyPr/>
          <a:lstStyle/>
          <a:p>
            <a:fld id="{3094B295-E049-4D29-A2BD-75DC1F32CD6B}" type="slidenum">
              <a:rPr lang="es-PE" smtClean="0"/>
              <a:pPr/>
              <a:t>5</a:t>
            </a:fld>
            <a:endParaRPr lang="es-PE" smtClean="0"/>
          </a:p>
        </p:txBody>
      </p:sp>
    </p:spTree>
    <p:extLst>
      <p:ext uri="{BB962C8B-B14F-4D97-AF65-F5344CB8AC3E}">
        <p14:creationId xmlns:p14="http://schemas.microsoft.com/office/powerpoint/2010/main" val="1469165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5" name="3 Marcador de notas"/>
          <p:cNvSpPr>
            <a:spLocks noGrp="1"/>
          </p:cNvSpPr>
          <p:nvPr/>
        </p:nvSpPr>
        <p:spPr bwMode="auto">
          <a:xfrm>
            <a:off x="685495" y="4344358"/>
            <a:ext cx="5487013" cy="4114587"/>
          </a:xfrm>
          <a:prstGeom prst="rect">
            <a:avLst/>
          </a:prstGeom>
          <a:noFill/>
          <a:ln w="9525">
            <a:noFill/>
            <a:miter lim="800000"/>
            <a:headEnd/>
            <a:tailEnd/>
          </a:ln>
        </p:spPr>
        <p:txBody>
          <a:bodyPr lIns="86444" tIns="43221" rIns="86444" bIns="43221"/>
          <a:lstStyle/>
          <a:p>
            <a:pPr eaLnBrk="0" hangingPunct="0">
              <a:spcBef>
                <a:spcPct val="30000"/>
              </a:spcBef>
            </a:pPr>
            <a:endParaRPr lang="en-US" sz="1200" dirty="0"/>
          </a:p>
        </p:txBody>
      </p:sp>
      <p:sp>
        <p:nvSpPr>
          <p:cNvPr id="95236" name="3 Marcador de notas"/>
          <p:cNvSpPr>
            <a:spLocks noGrp="1"/>
          </p:cNvSpPr>
          <p:nvPr>
            <p:ph type="body" idx="1"/>
          </p:nvPr>
        </p:nvSpPr>
        <p:spPr bwMode="auto">
          <a:noFill/>
        </p:spPr>
        <p:txBody>
          <a:bodyPr/>
          <a:lstStyle/>
          <a:p>
            <a:pPr marL="165324" indent="-165324"/>
            <a:endParaRPr lang="en-US" sz="1000" dirty="0"/>
          </a:p>
        </p:txBody>
      </p:sp>
    </p:spTree>
    <p:extLst>
      <p:ext uri="{BB962C8B-B14F-4D97-AF65-F5344CB8AC3E}">
        <p14:creationId xmlns:p14="http://schemas.microsoft.com/office/powerpoint/2010/main" val="3512680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a:p>
        </p:txBody>
      </p:sp>
      <p:sp>
        <p:nvSpPr>
          <p:cNvPr id="4" name="3 Marcador de número de diapositiva"/>
          <p:cNvSpPr>
            <a:spLocks noGrp="1"/>
          </p:cNvSpPr>
          <p:nvPr>
            <p:ph type="sldNum" sz="quarter" idx="10"/>
          </p:nvPr>
        </p:nvSpPr>
        <p:spPr/>
        <p:txBody>
          <a:bodyPr/>
          <a:lstStyle/>
          <a:p>
            <a:fld id="{E21538C4-18E4-4224-A4FC-BBA53E66BB84}"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301511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PE" dirty="0"/>
          </a:p>
        </p:txBody>
      </p:sp>
      <p:sp>
        <p:nvSpPr>
          <p:cNvPr id="4" name="3 Marcador de número de diapositiva"/>
          <p:cNvSpPr>
            <a:spLocks noGrp="1"/>
          </p:cNvSpPr>
          <p:nvPr>
            <p:ph type="sldNum" sz="quarter" idx="10"/>
          </p:nvPr>
        </p:nvSpPr>
        <p:spPr/>
        <p:txBody>
          <a:bodyPr/>
          <a:lstStyle/>
          <a:p>
            <a:fld id="{E21538C4-18E4-4224-A4FC-BBA53E66BB84}" type="slidenum">
              <a:rPr lang="en-US" smtClean="0"/>
              <a:pPr/>
              <a:t>8</a:t>
            </a:fld>
            <a:endParaRPr lang="en-US" dirty="0"/>
          </a:p>
        </p:txBody>
      </p:sp>
    </p:spTree>
    <p:extLst>
      <p:ext uri="{BB962C8B-B14F-4D97-AF65-F5344CB8AC3E}">
        <p14:creationId xmlns:p14="http://schemas.microsoft.com/office/powerpoint/2010/main" val="579844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3 Marcador de número de diapositiva"/>
          <p:cNvSpPr txBox="1">
            <a:spLocks noGrp="1"/>
          </p:cNvSpPr>
          <p:nvPr/>
        </p:nvSpPr>
        <p:spPr bwMode="auto">
          <a:xfrm>
            <a:off x="3885456" y="8683440"/>
            <a:ext cx="2970946" cy="45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815" tIns="41904" rIns="83815" bIns="41904" anchor="b"/>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r" eaLnBrk="1" hangingPunct="1"/>
            <a:fld id="{0E982C66-C00B-45BD-B6DA-5062F3D2D0E0}" type="slidenum">
              <a:rPr lang="es-ES" sz="1300">
                <a:solidFill>
                  <a:srgbClr val="000000"/>
                </a:solidFill>
                <a:latin typeface="Calibri" pitchFamily="34" charset="0"/>
              </a:rPr>
              <a:pPr algn="r" eaLnBrk="1" hangingPunct="1"/>
              <a:t>9</a:t>
            </a:fld>
            <a:endParaRPr lang="es-ES" sz="1300" dirty="0">
              <a:solidFill>
                <a:srgbClr val="000000"/>
              </a:solidFill>
              <a:latin typeface="Calibri" pitchFamily="34" charset="0"/>
            </a:endParaRPr>
          </a:p>
        </p:txBody>
      </p:sp>
      <p:sp>
        <p:nvSpPr>
          <p:cNvPr id="77828" name="4 Marcador de notas"/>
          <p:cNvSpPr>
            <a:spLocks noGrp="1"/>
          </p:cNvSpPr>
          <p:nvPr/>
        </p:nvSpPr>
        <p:spPr bwMode="auto">
          <a:xfrm>
            <a:off x="685483" y="4343916"/>
            <a:ext cx="5487040" cy="411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85" tIns="41894" rIns="83785" bIns="41894"/>
          <a:lstStyle/>
          <a:p>
            <a:pPr eaLnBrk="0" hangingPunct="0">
              <a:spcBef>
                <a:spcPct val="30000"/>
              </a:spcBef>
            </a:pPr>
            <a:endParaRPr lang="es-ES_tradnl" sz="1300" dirty="0">
              <a:solidFill>
                <a:srgbClr val="000000"/>
              </a:solidFill>
              <a:latin typeface="Calibri" pitchFamily="34" charset="0"/>
            </a:endParaRPr>
          </a:p>
        </p:txBody>
      </p:sp>
      <p:sp>
        <p:nvSpPr>
          <p:cNvPr id="77829" name="5 Marcador de notas"/>
          <p:cNvSpPr>
            <a:spLocks noGrp="1"/>
          </p:cNvSpPr>
          <p:nvPr>
            <p:ph type="body" sz="quarter" idx="10"/>
          </p:nvPr>
        </p:nvSpPr>
        <p:spPr bwMode="auto">
          <a:xfrm>
            <a:off x="0" y="0"/>
            <a:ext cx="0" cy="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85" tIns="41894" rIns="83785" bIns="41894">
            <a:normAutofit fontScale="25000" lnSpcReduction="20000"/>
          </a:bodyPr>
          <a:lstStyle/>
          <a:p>
            <a:pPr marL="157670" indent="-157670" algn="just">
              <a:lnSpc>
                <a:spcPct val="80000"/>
              </a:lnSpc>
              <a:spcBef>
                <a:spcPts val="1088"/>
              </a:spcBef>
              <a:buFontTx/>
              <a:buChar char="•"/>
            </a:pPr>
            <a:r>
              <a:rPr lang="es-ES" sz="300" smtClean="0"/>
              <a:t>En cuanto a la posición externa…</a:t>
            </a:r>
          </a:p>
          <a:p>
            <a:pPr marL="157670" indent="-157670" algn="just">
              <a:lnSpc>
                <a:spcPct val="80000"/>
              </a:lnSpc>
              <a:spcBef>
                <a:spcPts val="1088"/>
              </a:spcBef>
              <a:buFontTx/>
              <a:buChar char="•"/>
            </a:pPr>
            <a:r>
              <a:rPr lang="es-ES" sz="300" smtClean="0"/>
              <a:t>La responsable política económica, que ha mantenido continuidad a través de la sucesión de gobiernos democráticos, ha permitido acumular reservas internacionales que cubren en exceso la deuda externa, fortalecer el sistema financiero (muy baja morosidad), mantener un importante superávit fiscal y reducir el ratio deuda-PBI, lo cual coloca al Perú en mejores condiciones que muchos otros países en el mundo para afrontar el actual escenario de crisis internacional.</a:t>
            </a:r>
          </a:p>
          <a:p>
            <a:pPr marL="157670" indent="-157670" algn="just">
              <a:lnSpc>
                <a:spcPct val="80000"/>
              </a:lnSpc>
              <a:spcBef>
                <a:spcPts val="1088"/>
              </a:spcBef>
              <a:buFontTx/>
              <a:buChar char="•"/>
            </a:pPr>
            <a:r>
              <a:rPr lang="es-ES" sz="300" smtClean="0"/>
              <a:t>Perú ha venido registrando superávit presupuestales por varios años y el nivel de su deuda pública es bajo. De hecho, Perú es uno de los pocos países donde las reservas internacionales del Banco Central (US$ 31 mil millones o 26% del PBI) exceden el total de la deuda pública interna y externa (US$ 30 mil millones).</a:t>
            </a:r>
          </a:p>
          <a:p>
            <a:pPr marL="157670" indent="-157670" algn="just">
              <a:lnSpc>
                <a:spcPct val="80000"/>
              </a:lnSpc>
              <a:spcBef>
                <a:spcPts val="1088"/>
              </a:spcBef>
              <a:buFontTx/>
              <a:buChar char="•"/>
            </a:pPr>
            <a:r>
              <a:rPr lang="es-ES" sz="300" smtClean="0"/>
              <a:t>Finalmente, cabe anotar que a</a:t>
            </a:r>
            <a:r>
              <a:rPr lang="es-ES_tradnl" sz="300" smtClean="0"/>
              <a:t>nte un escenario de mayor volatilidad, donde aumenta la percepción del riesgo sobre las economías emergentes, el Perú sigue manteniendo un nivel de riesgo país por debajo del promedio regional y ha podido alcanzar (desde julio de 2008) que 3 agencia clasificadoras de riesgo (</a:t>
            </a:r>
            <a:r>
              <a:rPr lang="en-US" sz="300" smtClean="0"/>
              <a:t>Standard &amp; Poors, Fitch Ratings y la agencia canadiense Dominion Bond Rating Service)</a:t>
            </a:r>
            <a:r>
              <a:rPr lang="es-ES_tradnl" sz="300" smtClean="0"/>
              <a:t> lo posicionen como país con grado de inversión.</a:t>
            </a:r>
          </a:p>
          <a:p>
            <a:pPr marL="157670" indent="-157670">
              <a:lnSpc>
                <a:spcPct val="80000"/>
              </a:lnSpc>
              <a:spcBef>
                <a:spcPts val="1088"/>
              </a:spcBef>
            </a:pPr>
            <a:endParaRPr lang="en-US" sz="300" dirty="0"/>
          </a:p>
          <a:p>
            <a:pPr marL="157670" indent="-157670">
              <a:lnSpc>
                <a:spcPct val="80000"/>
              </a:lnSpc>
              <a:spcBef>
                <a:spcPct val="0"/>
              </a:spcBef>
            </a:pPr>
            <a:endParaRPr lang="en-US" sz="300" dirty="0"/>
          </a:p>
        </p:txBody>
      </p:sp>
      <p:sp>
        <p:nvSpPr>
          <p:cNvPr id="77830" name="6 CuadroTexto"/>
          <p:cNvSpPr txBox="1">
            <a:spLocks noChangeArrowheads="1"/>
          </p:cNvSpPr>
          <p:nvPr/>
        </p:nvSpPr>
        <p:spPr bwMode="auto">
          <a:xfrm>
            <a:off x="642237" y="4427252"/>
            <a:ext cx="5501454" cy="311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798" tIns="41901" rIns="83798" bIns="41901">
            <a:spAutoFit/>
          </a:bodyPr>
          <a:lstStyle>
            <a:lvl1pPr marL="166688" indent="-166688"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just" eaLnBrk="1" hangingPunct="1">
              <a:spcBef>
                <a:spcPts val="1088"/>
              </a:spcBef>
              <a:buFont typeface="Arial" charset="0"/>
              <a:buChar char="•"/>
            </a:pPr>
            <a:r>
              <a:rPr lang="es-ES" sz="1000" dirty="0">
                <a:solidFill>
                  <a:srgbClr val="000000"/>
                </a:solidFill>
                <a:latin typeface="Calibri" pitchFamily="34" charset="0"/>
              </a:rPr>
              <a:t>En cuanto a la posición externa…</a:t>
            </a:r>
          </a:p>
          <a:p>
            <a:pPr algn="just" eaLnBrk="1" hangingPunct="1">
              <a:spcBef>
                <a:spcPts val="1088"/>
              </a:spcBef>
              <a:buFont typeface="Arial" charset="0"/>
              <a:buChar char="•"/>
            </a:pPr>
            <a:r>
              <a:rPr lang="es-ES" sz="1000" dirty="0">
                <a:solidFill>
                  <a:srgbClr val="000000"/>
                </a:solidFill>
                <a:latin typeface="Calibri" pitchFamily="34" charset="0"/>
              </a:rPr>
              <a:t>La responsable política económica, que ha mantenido continuidad a través de la sucesión de gobiernos democráticos, ha permitido acumular reservas internacionales que cubren en exceso la deuda externa, fortalecer el sistema financiero (muy baja morosidad), mantener un importante superávit fiscal y reducir el ratio deuda-PBI, lo cual coloca al Perú en mejores condiciones que muchos otros países en el mundo para afrontar el actual escenario de crisis internacional.</a:t>
            </a:r>
          </a:p>
          <a:p>
            <a:pPr algn="just" eaLnBrk="1" hangingPunct="1">
              <a:spcBef>
                <a:spcPts val="1088"/>
              </a:spcBef>
              <a:buFont typeface="Arial" charset="0"/>
              <a:buChar char="•"/>
            </a:pPr>
            <a:r>
              <a:rPr lang="es-ES" sz="1000" dirty="0">
                <a:solidFill>
                  <a:srgbClr val="000000"/>
                </a:solidFill>
                <a:latin typeface="Calibri" pitchFamily="34" charset="0"/>
              </a:rPr>
              <a:t>Perú ha venido registrando superávit presupuestales por varios años y el nivel de su deuda pública es bajo. De hecho, Perú es uno de los pocos países donde las reservas internacionales del Banco Central (US$ 31 mil millones o 26% del PBI) exceden el total de la deuda pública interna y externa (US$ 30 mil millones).</a:t>
            </a:r>
          </a:p>
          <a:p>
            <a:pPr algn="just" eaLnBrk="1" hangingPunct="1">
              <a:spcBef>
                <a:spcPts val="1088"/>
              </a:spcBef>
              <a:buFont typeface="Arial" charset="0"/>
              <a:buChar char="•"/>
            </a:pPr>
            <a:r>
              <a:rPr lang="es-ES" sz="1000" dirty="0">
                <a:solidFill>
                  <a:srgbClr val="000000"/>
                </a:solidFill>
                <a:latin typeface="Calibri" pitchFamily="34" charset="0"/>
              </a:rPr>
              <a:t>Finalmente, cabe anotar que a</a:t>
            </a:r>
            <a:r>
              <a:rPr lang="es-ES_tradnl" sz="1000" dirty="0">
                <a:solidFill>
                  <a:srgbClr val="000000"/>
                </a:solidFill>
                <a:latin typeface="Calibri" pitchFamily="34" charset="0"/>
              </a:rPr>
              <a:t>nte un escenario de mayor volatilidad, donde aumenta la percepción del riesgo sobre las economías emergentes, el Perú sigue manteniendo un nivel de riesgo país por debajo del promedio regional y ha podido alcanzar (desde julio de 2008) que 3 agencia clasificadoras de riesgo (</a:t>
            </a:r>
            <a:r>
              <a:rPr lang="en-US" sz="1000" dirty="0">
                <a:solidFill>
                  <a:srgbClr val="000000"/>
                </a:solidFill>
                <a:latin typeface="Calibri" pitchFamily="34" charset="0"/>
              </a:rPr>
              <a:t>Standard &amp; Poors, Fitch Ratings y la agencia canadiense Dominion Bond Rating Service)</a:t>
            </a:r>
            <a:r>
              <a:rPr lang="es-ES_tradnl" sz="1000" dirty="0">
                <a:solidFill>
                  <a:srgbClr val="000000"/>
                </a:solidFill>
                <a:latin typeface="Calibri" pitchFamily="34" charset="0"/>
              </a:rPr>
              <a:t> lo posicionen como país con grado de inversión.</a:t>
            </a:r>
          </a:p>
          <a:p>
            <a:pPr eaLnBrk="1" hangingPunct="1">
              <a:spcBef>
                <a:spcPts val="1088"/>
              </a:spcBef>
            </a:pPr>
            <a:endParaRPr lang="en-US" sz="1000" dirty="0">
              <a:solidFill>
                <a:srgbClr val="000000"/>
              </a:solidFill>
              <a:latin typeface="Calibri" pitchFamily="34" charset="0"/>
            </a:endParaRPr>
          </a:p>
        </p:txBody>
      </p:sp>
    </p:spTree>
    <p:extLst>
      <p:ext uri="{BB962C8B-B14F-4D97-AF65-F5344CB8AC3E}">
        <p14:creationId xmlns:p14="http://schemas.microsoft.com/office/powerpoint/2010/main" val="703704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21"/>
            <a:ext cx="7772400" cy="1102519"/>
          </a:xfrm>
        </p:spPr>
        <p:txBody>
          <a:bodyPr/>
          <a:lstStyle/>
          <a:p>
            <a:r>
              <a:rPr lang="es-ES" smtClean="0"/>
              <a:t>Haga clic para modificar el estilo de título del patrón</a:t>
            </a:r>
            <a:endParaRPr lang="es-PE"/>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PE"/>
          </a:p>
        </p:txBody>
      </p:sp>
      <p:sp>
        <p:nvSpPr>
          <p:cNvPr id="4" name="3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1196387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2949224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05980"/>
            <a:ext cx="2057400" cy="4388644"/>
          </a:xfrm>
        </p:spPr>
        <p:txBody>
          <a:bodyPr vert="eaVert"/>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a:xfrm>
            <a:off x="457200" y="205980"/>
            <a:ext cx="6019800" cy="438864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625617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130201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3305176"/>
            <a:ext cx="7772400" cy="1021556"/>
          </a:xfrm>
        </p:spPr>
        <p:txBody>
          <a:bodyPr anchor="t"/>
          <a:lstStyle>
            <a:lvl1pPr algn="l">
              <a:defRPr sz="4000" b="1" cap="all"/>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2410818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4150426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texto"/>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6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2111996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1987579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3716635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5" y="204787"/>
            <a:ext cx="3008313" cy="871538"/>
          </a:xfrm>
        </p:spPr>
        <p:txBody>
          <a:bodyPr anchor="b"/>
          <a:lstStyle>
            <a:lvl1pPr algn="l">
              <a:defRPr sz="2000" b="1"/>
            </a:lvl1pPr>
          </a:lstStyle>
          <a:p>
            <a:r>
              <a:rPr lang="es-ES" smtClean="0"/>
              <a:t>Haga clic para modificar el estilo de título del patrón</a:t>
            </a:r>
            <a:endParaRPr lang="es-PE"/>
          </a:p>
        </p:txBody>
      </p:sp>
      <p:sp>
        <p:nvSpPr>
          <p:cNvPr id="3" name="2 Marcador de contenido"/>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texto"/>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662247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3600451"/>
            <a:ext cx="5486400" cy="425054"/>
          </a:xfrm>
        </p:spPr>
        <p:txBody>
          <a:bodyPr anchor="b"/>
          <a:lstStyle>
            <a:lvl1pPr algn="l">
              <a:defRPr sz="2000" b="1"/>
            </a:lvl1pPr>
          </a:lstStyle>
          <a:p>
            <a:r>
              <a:rPr lang="es-ES" smtClean="0"/>
              <a:t>Haga clic para modificar el estilo de título del patrón</a:t>
            </a:r>
            <a:endParaRPr lang="es-PE"/>
          </a:p>
        </p:txBody>
      </p:sp>
      <p:sp>
        <p:nvSpPr>
          <p:cNvPr id="3" name="2 Marcador de posición de imagen"/>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3 Marcador de texto"/>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01D84CF-327D-45AB-8668-35465093B35F}" type="datetimeFigureOut">
              <a:rPr lang="es-PE" smtClean="0"/>
              <a:t>11/16/16</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E29F9F-DF79-41A6-AF5A-CE97303EBB8F}" type="slidenum">
              <a:rPr lang="es-PE" smtClean="0"/>
              <a:t>‹#›</a:t>
            </a:fld>
            <a:endParaRPr lang="es-PE"/>
          </a:p>
        </p:txBody>
      </p:sp>
    </p:spTree>
    <p:extLst>
      <p:ext uri="{BB962C8B-B14F-4D97-AF65-F5344CB8AC3E}">
        <p14:creationId xmlns:p14="http://schemas.microsoft.com/office/powerpoint/2010/main" val="34565908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01D84CF-327D-45AB-8668-35465093B35F}" type="datetimeFigureOut">
              <a:rPr lang="es-PE" smtClean="0"/>
              <a:t>11/16/16</a:t>
            </a:fld>
            <a:endParaRPr lang="es-PE"/>
          </a:p>
        </p:txBody>
      </p:sp>
      <p:sp>
        <p:nvSpPr>
          <p:cNvPr id="5" name="4 Marcador de pie de página"/>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5 Marcador de número de diapositiva"/>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E29F9F-DF79-41A6-AF5A-CE97303EBB8F}" type="slidenum">
              <a:rPr lang="es-PE" smtClean="0"/>
              <a:t>‹#›</a:t>
            </a:fld>
            <a:endParaRPr lang="es-PE"/>
          </a:p>
        </p:txBody>
      </p:sp>
    </p:spTree>
    <p:extLst>
      <p:ext uri="{BB962C8B-B14F-4D97-AF65-F5344CB8AC3E}">
        <p14:creationId xmlns:p14="http://schemas.microsoft.com/office/powerpoint/2010/main" val="1358205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jpeg"/><Relationship Id="rId9" Type="http://schemas.openxmlformats.org/officeDocument/2006/relationships/image" Target="../media/image7.jpeg"/><Relationship Id="rId10"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20" Type="http://schemas.openxmlformats.org/officeDocument/2006/relationships/image" Target="../media/image29.png"/><Relationship Id="rId21" Type="http://schemas.openxmlformats.org/officeDocument/2006/relationships/image" Target="../media/image30.png"/><Relationship Id="rId22" Type="http://schemas.openxmlformats.org/officeDocument/2006/relationships/image" Target="../media/image31.jpeg"/><Relationship Id="rId23" Type="http://schemas.openxmlformats.org/officeDocument/2006/relationships/image" Target="../media/image32.png"/><Relationship Id="rId24" Type="http://schemas.openxmlformats.org/officeDocument/2006/relationships/image" Target="../media/image33.png"/><Relationship Id="rId25" Type="http://schemas.openxmlformats.org/officeDocument/2006/relationships/image" Target="../media/image34.png"/><Relationship Id="rId26" Type="http://schemas.openxmlformats.org/officeDocument/2006/relationships/image" Target="../media/image35.png"/><Relationship Id="rId27" Type="http://schemas.openxmlformats.org/officeDocument/2006/relationships/image" Target="../media/image36.png"/><Relationship Id="rId28" Type="http://schemas.openxmlformats.org/officeDocument/2006/relationships/image" Target="../media/image37.png"/><Relationship Id="rId29"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30" Type="http://schemas.openxmlformats.org/officeDocument/2006/relationships/image" Target="../media/image39.jpeg"/><Relationship Id="rId31" Type="http://schemas.openxmlformats.org/officeDocument/2006/relationships/image" Target="../media/image40.png"/><Relationship Id="rId32" Type="http://schemas.openxmlformats.org/officeDocument/2006/relationships/image" Target="../media/image41.png"/><Relationship Id="rId9" Type="http://schemas.openxmlformats.org/officeDocument/2006/relationships/image" Target="../media/image18.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jpeg"/><Relationship Id="rId33" Type="http://schemas.openxmlformats.org/officeDocument/2006/relationships/image" Target="../media/image42.jpeg"/><Relationship Id="rId34" Type="http://schemas.openxmlformats.org/officeDocument/2006/relationships/image" Target="../media/image43.png"/><Relationship Id="rId35" Type="http://schemas.openxmlformats.org/officeDocument/2006/relationships/image" Target="../media/image44.png"/><Relationship Id="rId36" Type="http://schemas.openxmlformats.org/officeDocument/2006/relationships/image" Target="../media/image45.png"/><Relationship Id="rId10" Type="http://schemas.openxmlformats.org/officeDocument/2006/relationships/image" Target="../media/image19.png"/><Relationship Id="rId11" Type="http://schemas.openxmlformats.org/officeDocument/2006/relationships/image" Target="../media/image20.png"/><Relationship Id="rId12" Type="http://schemas.openxmlformats.org/officeDocument/2006/relationships/image" Target="../media/image21.png"/><Relationship Id="rId13" Type="http://schemas.openxmlformats.org/officeDocument/2006/relationships/image" Target="../media/image22.png"/><Relationship Id="rId14" Type="http://schemas.openxmlformats.org/officeDocument/2006/relationships/image" Target="../media/image23.png"/><Relationship Id="rId15" Type="http://schemas.openxmlformats.org/officeDocument/2006/relationships/image" Target="../media/image24.png"/><Relationship Id="rId16" Type="http://schemas.openxmlformats.org/officeDocument/2006/relationships/image" Target="../media/image25.jpeg"/><Relationship Id="rId17" Type="http://schemas.openxmlformats.org/officeDocument/2006/relationships/image" Target="../media/image26.png"/><Relationship Id="rId18" Type="http://schemas.openxmlformats.org/officeDocument/2006/relationships/image" Target="../media/image27.png"/><Relationship Id="rId19" Type="http://schemas.openxmlformats.org/officeDocument/2006/relationships/image" Target="../media/image28.png"/><Relationship Id="rId37" Type="http://schemas.openxmlformats.org/officeDocument/2006/relationships/image" Target="../media/image46.png"/><Relationship Id="rId38" Type="http://schemas.openxmlformats.org/officeDocument/2006/relationships/image" Target="../media/image47.png"/><Relationship Id="rId39" Type="http://schemas.openxmlformats.org/officeDocument/2006/relationships/image" Target="../media/image4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chart" Target="../charts/char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chart" Target="../charts/chart17.xml"/><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jpeg"/><Relationship Id="rId6" Type="http://schemas.openxmlformats.org/officeDocument/2006/relationships/image" Target="../media/image57.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1" Type="http://schemas.openxmlformats.org/officeDocument/2006/relationships/image" Target="../media/image66.jpeg"/><Relationship Id="rId12" Type="http://schemas.openxmlformats.org/officeDocument/2006/relationships/image" Target="../media/image67.png"/><Relationship Id="rId13"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58.jpeg"/><Relationship Id="rId4" Type="http://schemas.openxmlformats.org/officeDocument/2006/relationships/image" Target="../media/image59.png"/><Relationship Id="rId5" Type="http://schemas.openxmlformats.org/officeDocument/2006/relationships/image" Target="../media/image60.jpeg"/><Relationship Id="rId6" Type="http://schemas.openxmlformats.org/officeDocument/2006/relationships/image" Target="../media/image61.png"/><Relationship Id="rId7" Type="http://schemas.openxmlformats.org/officeDocument/2006/relationships/image" Target="../media/image62.jpeg"/><Relationship Id="rId8" Type="http://schemas.openxmlformats.org/officeDocument/2006/relationships/image" Target="../media/image63.jpeg"/><Relationship Id="rId9" Type="http://schemas.openxmlformats.org/officeDocument/2006/relationships/image" Target="../media/image64.jpeg"/><Relationship Id="rId10"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chart" Target="../charts/chart19.xml"/><Relationship Id="rId5" Type="http://schemas.openxmlformats.org/officeDocument/2006/relationships/chart" Target="../charts/chart20.xml"/><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chart" Target="../charts/chart21.xml"/><Relationship Id="rId4" Type="http://schemas.openxmlformats.org/officeDocument/2006/relationships/chart" Target="../charts/chart22.xml"/><Relationship Id="rId5" Type="http://schemas.openxmlformats.org/officeDocument/2006/relationships/chart" Target="../charts/chart23.xml"/><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5" Type="http://schemas.openxmlformats.org/officeDocument/2006/relationships/chart" Target="../charts/chart5.xml"/><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9.jpeg"/><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chart" Target="../charts/chart7.xml"/><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chart" Target="../charts/chart8.xml"/><Relationship Id="rId4" Type="http://schemas.openxmlformats.org/officeDocument/2006/relationships/chart" Target="../charts/chart9.xml"/><Relationship Id="rId5" Type="http://schemas.openxmlformats.org/officeDocument/2006/relationships/chart" Target="../charts/chart10.xml"/><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chart" Target="../charts/chart11.xml"/><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chart" Target="../charts/chart12.xml"/><Relationship Id="rId4" Type="http://schemas.openxmlformats.org/officeDocument/2006/relationships/chart" Target="../charts/chart13.xml"/><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chart" Target="../charts/chart14.xml"/><Relationship Id="rId4" Type="http://schemas.openxmlformats.org/officeDocument/2006/relationships/chart" Target="../charts/chart15.xml"/><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02" y="0"/>
            <a:ext cx="9159102"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3 CuadroTexto"/>
          <p:cNvSpPr txBox="1">
            <a:spLocks noChangeArrowheads="1"/>
          </p:cNvSpPr>
          <p:nvPr/>
        </p:nvSpPr>
        <p:spPr bwMode="auto">
          <a:xfrm>
            <a:off x="107504" y="3111810"/>
            <a:ext cx="8856984" cy="1077218"/>
          </a:xfrm>
          <a:prstGeom prst="rect">
            <a:avLst/>
          </a:prstGeom>
          <a:noFill/>
          <a:ln w="9525">
            <a:noFill/>
            <a:miter lim="800000"/>
            <a:headEnd/>
            <a:tailEnd/>
          </a:ln>
        </p:spPr>
        <p:txBody>
          <a:bodyPr wrap="square">
            <a:spAutoFit/>
          </a:bodyPr>
          <a:lstStyle/>
          <a:p>
            <a:pPr algn="ctr"/>
            <a:r>
              <a:rPr lang="es-PE" sz="3200" b="1" cap="all" dirty="0" smtClean="0">
                <a:solidFill>
                  <a:schemeClr val="bg1"/>
                </a:solidFill>
                <a:latin typeface="Calibri" pitchFamily="34" charset="0"/>
                <a:cs typeface="Calibri" pitchFamily="34" charset="0"/>
              </a:rPr>
              <a:t>TRADE AND INVESTMENT OPPORTUNITIES IN PERU</a:t>
            </a:r>
            <a:r>
              <a:rPr lang="es-MX" sz="3200" b="1" cap="all" dirty="0" smtClean="0">
                <a:solidFill>
                  <a:schemeClr val="bg1"/>
                </a:solidFill>
                <a:latin typeface="Calibri" pitchFamily="34" charset="0"/>
                <a:cs typeface="Calibri" pitchFamily="34" charset="0"/>
              </a:rPr>
              <a:t>	</a:t>
            </a:r>
            <a:endParaRPr lang="es-ES" sz="3200" cap="all" dirty="0">
              <a:latin typeface="Calibri" pitchFamily="34" charset="0"/>
              <a:cs typeface="Calibri" pitchFamily="34" charset="0"/>
            </a:endParaRPr>
          </a:p>
        </p:txBody>
      </p:sp>
      <p:grpSp>
        <p:nvGrpSpPr>
          <p:cNvPr id="4" name="15 Grupo"/>
          <p:cNvGrpSpPr/>
          <p:nvPr/>
        </p:nvGrpSpPr>
        <p:grpSpPr bwMode="auto">
          <a:xfrm>
            <a:off x="77617" y="3626230"/>
            <a:ext cx="8856983" cy="1223645"/>
            <a:chOff x="0" y="0"/>
            <a:chExt cx="9858375" cy="1011013"/>
          </a:xfrm>
        </p:grpSpPr>
        <p:pic>
          <p:nvPicPr>
            <p:cNvPr id="5" name="Picture 4" descr="F:\img_cabecera\81585994.jpg"/>
            <p:cNvPicPr>
              <a:picLocks noChangeAspect="1" noChangeArrowheads="1"/>
            </p:cNvPicPr>
            <p:nvPr/>
          </p:nvPicPr>
          <p:blipFill>
            <a:blip r:embed="rId4" cstate="email">
              <a:extLst>
                <a:ext uri="{28A0092B-C50C-407E-A947-70E740481C1C}">
                  <a14:useLocalDpi xmlns:a14="http://schemas.microsoft.com/office/drawing/2010/main"/>
                </a:ext>
              </a:extLst>
            </a:blip>
            <a:srcRect t="-14570"/>
            <a:stretch>
              <a:fillRect/>
            </a:stretch>
          </p:blipFill>
          <p:spPr bwMode="auto">
            <a:xfrm>
              <a:off x="0" y="0"/>
              <a:ext cx="1600200" cy="952500"/>
            </a:xfrm>
            <a:prstGeom prst="rect">
              <a:avLst/>
            </a:prstGeom>
            <a:ln>
              <a:noFill/>
            </a:ln>
            <a:effectLst>
              <a:softEdge rad="112500"/>
            </a:effectLst>
          </p:spPr>
        </p:pic>
        <p:pic>
          <p:nvPicPr>
            <p:cNvPr id="6" name="Picture 5" descr="http://www.peru.info/Temario/bigPhoto/sunset_tambopata_river_1823.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47862" y="102161"/>
              <a:ext cx="1524113" cy="883400"/>
            </a:xfrm>
            <a:prstGeom prst="rect">
              <a:avLst/>
            </a:prstGeom>
            <a:ln>
              <a:noFill/>
            </a:ln>
            <a:effectLst>
              <a:softEdge rad="112500"/>
            </a:effectLst>
          </p:spPr>
        </p:pic>
        <p:pic>
          <p:nvPicPr>
            <p:cNvPr id="7"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81961" y="93786"/>
              <a:ext cx="1447800" cy="879127"/>
            </a:xfrm>
            <a:prstGeom prst="rect">
              <a:avLst/>
            </a:prstGeom>
            <a:ln>
              <a:noFill/>
            </a:ln>
            <a:effectLst>
              <a:softEdge rad="112500"/>
            </a:effectLst>
          </p:spPr>
        </p:pic>
        <p:pic>
          <p:nvPicPr>
            <p:cNvPr id="8"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616178" y="128433"/>
              <a:ext cx="1441847" cy="854005"/>
            </a:xfrm>
            <a:prstGeom prst="rect">
              <a:avLst/>
            </a:prstGeom>
            <a:ln>
              <a:noFill/>
            </a:ln>
            <a:effectLst>
              <a:softEdge rad="112500"/>
            </a:effectLst>
          </p:spPr>
        </p:pic>
        <p:pic>
          <p:nvPicPr>
            <p:cNvPr id="9" name="Picture 8" descr="http://www.gourmetgirlmagazine.com/09/07/images/Peru.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425311" y="62031"/>
              <a:ext cx="1565539" cy="928995"/>
            </a:xfrm>
            <a:prstGeom prst="rect">
              <a:avLst/>
            </a:prstGeom>
            <a:ln>
              <a:noFill/>
            </a:ln>
            <a:effectLst>
              <a:softEdge rad="112500"/>
            </a:effectLst>
          </p:spPr>
        </p:pic>
        <p:pic>
          <p:nvPicPr>
            <p:cNvPr id="10" name="13 Imagen" descr="007611.jp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19925" y="125187"/>
              <a:ext cx="1485900" cy="885826"/>
            </a:xfrm>
            <a:prstGeom prst="rect">
              <a:avLst/>
            </a:prstGeom>
            <a:ln>
              <a:noFill/>
            </a:ln>
            <a:effectLst>
              <a:softEdge rad="112500"/>
            </a:effectLst>
          </p:spPr>
        </p:pic>
        <p:pic>
          <p:nvPicPr>
            <p:cNvPr id="11" name="Picture 10" descr="PLP3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396292" y="115663"/>
              <a:ext cx="1462083" cy="857250"/>
            </a:xfrm>
            <a:prstGeom prst="rect">
              <a:avLst/>
            </a:prstGeom>
            <a:ln>
              <a:noFill/>
            </a:ln>
            <a:effectLst>
              <a:softEdge rad="112500"/>
            </a:effectLst>
          </p:spPr>
        </p:pic>
      </p:grpSp>
    </p:spTree>
    <p:extLst>
      <p:ext uri="{BB962C8B-B14F-4D97-AF65-F5344CB8AC3E}">
        <p14:creationId xmlns:p14="http://schemas.microsoft.com/office/powerpoint/2010/main" val="340990730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ChangeArrowheads="1"/>
          </p:cNvSpPr>
          <p:nvPr/>
        </p:nvSpPr>
        <p:spPr bwMode="auto">
          <a:xfrm>
            <a:off x="395289" y="1826419"/>
            <a:ext cx="8218487" cy="338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Non discriminatory treatment: Foreign investors receive the same treatment as local investors. </a:t>
            </a:r>
          </a:p>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Unrestrictive access to most economic sectors *.</a:t>
            </a:r>
          </a:p>
          <a:p>
            <a:pPr marL="361950" lvl="1" indent="-188913" eaLnBrk="0" hangingPunct="0">
              <a:lnSpc>
                <a:spcPct val="80000"/>
              </a:lnSpc>
              <a:spcBef>
                <a:spcPts val="900"/>
              </a:spcBef>
              <a:buClr>
                <a:srgbClr val="FF0000"/>
              </a:buClr>
              <a:buFont typeface="Wingdings" pitchFamily="2" charset="2"/>
              <a:buChar char="§"/>
            </a:pPr>
            <a:r>
              <a:rPr lang="en-US" sz="1600" dirty="0">
                <a:solidFill>
                  <a:srgbClr val="000000"/>
                </a:solidFill>
                <a:latin typeface="Calibri" pitchFamily="34" charset="0"/>
                <a:cs typeface="Calibri" pitchFamily="34" charset="0"/>
              </a:rPr>
              <a:t>Free transfer of capital.</a:t>
            </a:r>
          </a:p>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Free competition.</a:t>
            </a:r>
          </a:p>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Guarantee for Private Property.</a:t>
            </a:r>
          </a:p>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Freedom to purchase stocks from locals.</a:t>
            </a:r>
          </a:p>
          <a:p>
            <a:pPr marL="361950" lvl="1" indent="-188913" eaLnBrk="0" hangingPunct="0">
              <a:lnSpc>
                <a:spcPct val="80000"/>
              </a:lnSpc>
              <a:spcBef>
                <a:spcPts val="900"/>
              </a:spcBef>
              <a:buClr>
                <a:srgbClr val="ED3F09"/>
              </a:buClr>
              <a:buFont typeface="Wingdings" pitchFamily="2" charset="2"/>
              <a:buChar char="§"/>
            </a:pPr>
            <a:r>
              <a:rPr lang="en-US" sz="1600" dirty="0">
                <a:solidFill>
                  <a:srgbClr val="000000"/>
                </a:solidFill>
                <a:latin typeface="Calibri" pitchFamily="34" charset="0"/>
                <a:cs typeface="Calibri" pitchFamily="34" charset="0"/>
              </a:rPr>
              <a:t>Freedom to access internal and external credit.</a:t>
            </a:r>
          </a:p>
          <a:p>
            <a:pPr marL="361950" lvl="1" indent="-188913" eaLnBrk="0" hangingPunct="0">
              <a:lnSpc>
                <a:spcPct val="80000"/>
              </a:lnSpc>
              <a:spcBef>
                <a:spcPts val="900"/>
              </a:spcBef>
              <a:buClr>
                <a:srgbClr val="ED3F09"/>
              </a:buClr>
              <a:buFont typeface="Wingdings" pitchFamily="2" charset="2"/>
              <a:buChar char="§"/>
            </a:pPr>
            <a:r>
              <a:rPr lang="en-US" sz="1600" dirty="0" smtClean="0">
                <a:solidFill>
                  <a:srgbClr val="000000"/>
                </a:solidFill>
                <a:latin typeface="Calibri" pitchFamily="34" charset="0"/>
                <a:cs typeface="Calibri" pitchFamily="34" charset="0"/>
              </a:rPr>
              <a:t>Access to international disputes settlement mechanism  </a:t>
            </a:r>
          </a:p>
          <a:p>
            <a:pPr marL="361950" lvl="1" indent="-188913" eaLnBrk="0" hangingPunct="0">
              <a:lnSpc>
                <a:spcPct val="80000"/>
              </a:lnSpc>
              <a:spcBef>
                <a:spcPts val="900"/>
              </a:spcBef>
              <a:buClr>
                <a:srgbClr val="ED3F09"/>
              </a:buClr>
              <a:buFont typeface="Wingdings" pitchFamily="2" charset="2"/>
              <a:buChar char="§"/>
            </a:pPr>
            <a:r>
              <a:rPr lang="en-US" sz="1600" dirty="0" smtClean="0">
                <a:solidFill>
                  <a:srgbClr val="000000"/>
                </a:solidFill>
                <a:latin typeface="Calibri" pitchFamily="34" charset="0"/>
                <a:cs typeface="Calibri" pitchFamily="34" charset="0"/>
              </a:rPr>
              <a:t>Peru </a:t>
            </a:r>
            <a:r>
              <a:rPr lang="en-US" sz="1600" dirty="0">
                <a:solidFill>
                  <a:srgbClr val="000000"/>
                </a:solidFill>
                <a:latin typeface="Calibri" pitchFamily="34" charset="0"/>
                <a:cs typeface="Calibri" pitchFamily="34" charset="0"/>
              </a:rPr>
              <a:t>participates in the Investment Committee of the </a:t>
            </a:r>
            <a:r>
              <a:rPr lang="en-US" sz="1600" dirty="0" smtClean="0">
                <a:solidFill>
                  <a:srgbClr val="000000"/>
                </a:solidFill>
                <a:latin typeface="Calibri" pitchFamily="34" charset="0"/>
                <a:cs typeface="Calibri" pitchFamily="34" charset="0"/>
              </a:rPr>
              <a:t>Organization </a:t>
            </a:r>
            <a:r>
              <a:rPr lang="en-US" sz="1600" dirty="0">
                <a:solidFill>
                  <a:srgbClr val="000000"/>
                </a:solidFill>
                <a:latin typeface="Calibri" pitchFamily="34" charset="0"/>
                <a:cs typeface="Calibri" pitchFamily="34" charset="0"/>
              </a:rPr>
              <a:t>for Economic Co-operation and Development (OECD) – It promotes the implementation of the Guidelines for Multinational Enterprises.</a:t>
            </a:r>
          </a:p>
        </p:txBody>
      </p:sp>
      <p:sp>
        <p:nvSpPr>
          <p:cNvPr id="31747" name="6 Rectángulo"/>
          <p:cNvSpPr>
            <a:spLocks noChangeArrowheads="1"/>
          </p:cNvSpPr>
          <p:nvPr/>
        </p:nvSpPr>
        <p:spPr bwMode="auto">
          <a:xfrm>
            <a:off x="444501" y="4611291"/>
            <a:ext cx="8143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1000" dirty="0">
                <a:solidFill>
                  <a:srgbClr val="000000"/>
                </a:solidFill>
                <a:latin typeface="Arial Narrow" pitchFamily="34" charset="0"/>
              </a:rPr>
              <a:t>*Investments that require authorization: Located within 50 km in  the frontier  line and those destined  to arms, ammunitions and explosive.  Likewise,  a principal local partner for investments in maritime cabotage as well as in air transport is required.</a:t>
            </a:r>
          </a:p>
        </p:txBody>
      </p:sp>
      <p:sp>
        <p:nvSpPr>
          <p:cNvPr id="31748" name="Text Box 17"/>
          <p:cNvSpPr txBox="1">
            <a:spLocks noChangeArrowheads="1"/>
          </p:cNvSpPr>
          <p:nvPr/>
        </p:nvSpPr>
        <p:spPr bwMode="auto">
          <a:xfrm>
            <a:off x="142876" y="170260"/>
            <a:ext cx="5643563"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marL="355600" indent="-355600"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spcBef>
                <a:spcPct val="50000"/>
              </a:spcBef>
              <a:buFont typeface="Arial" charset="0"/>
              <a:buAutoNum type="arabicPeriod" startAt="2"/>
            </a:pPr>
            <a:r>
              <a:rPr lang="en-US" sz="2400" b="1" dirty="0">
                <a:effectLst>
                  <a:outerShdw blurRad="38100" dist="38100" dir="2700000" algn="tl">
                    <a:srgbClr val="000000">
                      <a:alpha val="43137"/>
                    </a:srgbClr>
                  </a:outerShdw>
                </a:effectLst>
                <a:latin typeface="Arial Narrow" pitchFamily="34" charset="0"/>
                <a:cs typeface="Tahoma" pitchFamily="34" charset="0"/>
              </a:rPr>
              <a:t>FRIENDLY INVESTMENT ENVIRONMENT</a:t>
            </a:r>
          </a:p>
        </p:txBody>
      </p:sp>
      <p:sp>
        <p:nvSpPr>
          <p:cNvPr id="31749" name="Rectangle 83"/>
          <p:cNvSpPr>
            <a:spLocks noChangeArrowheads="1"/>
          </p:cNvSpPr>
          <p:nvPr/>
        </p:nvSpPr>
        <p:spPr bwMode="auto">
          <a:xfrm>
            <a:off x="285750" y="1195634"/>
            <a:ext cx="838993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10000"/>
              </a:lnSpc>
            </a:pPr>
            <a:r>
              <a:rPr lang="en-US" altLang="zh-CN" b="1" dirty="0">
                <a:solidFill>
                  <a:srgbClr val="000000"/>
                </a:solidFill>
                <a:latin typeface="Calibri" pitchFamily="34" charset="0"/>
                <a:ea typeface="宋体" pitchFamily="2" charset="-122"/>
                <a:cs typeface="Calibri" pitchFamily="34" charset="0"/>
              </a:rPr>
              <a:t>Peru offers a favorable legal framework for foreign investment:</a:t>
            </a:r>
          </a:p>
        </p:txBody>
      </p:sp>
      <p:cxnSp>
        <p:nvCxnSpPr>
          <p:cNvPr id="10" name="9 Conector recto"/>
          <p:cNvCxnSpPr/>
          <p:nvPr/>
        </p:nvCxnSpPr>
        <p:spPr>
          <a:xfrm>
            <a:off x="357189" y="1552575"/>
            <a:ext cx="7000875"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Imagen 1"/>
          <p:cNvPicPr>
            <a:picLocks noChangeAspect="1"/>
          </p:cNvPicPr>
          <p:nvPr/>
        </p:nvPicPr>
        <p:blipFill>
          <a:blip r:embed="rId3"/>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53457553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bwMode="auto">
          <a:xfrm>
            <a:off x="914400" y="1113235"/>
            <a:ext cx="8229600" cy="3238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pPr eaLnBrk="1" hangingPunct="1"/>
            <a:r>
              <a:rPr lang="en-US" sz="2000" b="1" dirty="0" smtClean="0">
                <a:solidFill>
                  <a:schemeClr val="tx1"/>
                </a:solidFill>
                <a:latin typeface="Calibri" pitchFamily="34" charset="0"/>
                <a:cs typeface="Calibri" pitchFamily="34" charset="0"/>
              </a:rPr>
              <a:t>A steady tax regime:</a:t>
            </a:r>
            <a:r>
              <a:rPr lang="es-ES" sz="2000" b="1" dirty="0" smtClean="0">
                <a:solidFill>
                  <a:schemeClr val="tx1"/>
                </a:solidFill>
                <a:latin typeface="Calibri" pitchFamily="34" charset="0"/>
                <a:cs typeface="Calibri" pitchFamily="34" charset="0"/>
              </a:rPr>
              <a:t/>
            </a:r>
            <a:br>
              <a:rPr lang="es-ES" sz="2000" b="1" dirty="0" smtClean="0">
                <a:solidFill>
                  <a:schemeClr val="tx1"/>
                </a:solidFill>
                <a:latin typeface="Calibri" pitchFamily="34" charset="0"/>
                <a:cs typeface="Calibri" pitchFamily="34" charset="0"/>
              </a:rPr>
            </a:br>
            <a:endParaRPr lang="es-ES" sz="2000" b="1" dirty="0" smtClean="0">
              <a:solidFill>
                <a:schemeClr val="tx1"/>
              </a:solidFill>
              <a:latin typeface="Calibri" pitchFamily="34" charset="0"/>
              <a:cs typeface="Calibri" pitchFamily="34" charset="0"/>
            </a:endParaRPr>
          </a:p>
        </p:txBody>
      </p:sp>
      <p:sp>
        <p:nvSpPr>
          <p:cNvPr id="34819" name="Text Box 6"/>
          <p:cNvSpPr txBox="1">
            <a:spLocks noChangeArrowheads="1"/>
          </p:cNvSpPr>
          <p:nvPr/>
        </p:nvSpPr>
        <p:spPr bwMode="auto">
          <a:xfrm>
            <a:off x="6560622" y="4058842"/>
            <a:ext cx="1846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r" eaLnBrk="1" hangingPunct="1"/>
            <a:endParaRPr lang="en-US" dirty="0">
              <a:solidFill>
                <a:srgbClr val="000000"/>
              </a:solidFill>
              <a:latin typeface="Calibri" pitchFamily="34" charset="0"/>
            </a:endParaRPr>
          </a:p>
        </p:txBody>
      </p:sp>
      <p:sp>
        <p:nvSpPr>
          <p:cNvPr id="34853" name="Text Box 17"/>
          <p:cNvSpPr txBox="1">
            <a:spLocks noChangeArrowheads="1"/>
          </p:cNvSpPr>
          <p:nvPr/>
        </p:nvSpPr>
        <p:spPr bwMode="auto">
          <a:xfrm>
            <a:off x="142876" y="170260"/>
            <a:ext cx="5643563"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marL="355600" indent="-355600"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spcBef>
                <a:spcPct val="50000"/>
              </a:spcBef>
              <a:buFont typeface="Arial" charset="0"/>
              <a:buAutoNum type="arabicPeriod" startAt="2"/>
            </a:pPr>
            <a:r>
              <a:rPr lang="en-US" sz="2400" b="1" dirty="0">
                <a:effectLst>
                  <a:outerShdw blurRad="38100" dist="38100" dir="2700000" algn="tl">
                    <a:srgbClr val="000000">
                      <a:alpha val="43137"/>
                    </a:srgbClr>
                  </a:outerShdw>
                </a:effectLst>
                <a:latin typeface="Arial Narrow" pitchFamily="34" charset="0"/>
                <a:cs typeface="Tahoma" pitchFamily="34" charset="0"/>
              </a:rPr>
              <a:t>FRIENDLY</a:t>
            </a:r>
            <a:r>
              <a:rPr lang="en-US" b="1" dirty="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INVESTMENT</a:t>
            </a:r>
            <a:r>
              <a:rPr lang="en-US" b="1" dirty="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ENVIRONMENT</a:t>
            </a:r>
          </a:p>
        </p:txBody>
      </p:sp>
      <p:graphicFrame>
        <p:nvGraphicFramePr>
          <p:cNvPr id="6" name="Group 39"/>
          <p:cNvGraphicFramePr>
            <a:graphicFrameLocks noGrp="1"/>
          </p:cNvGraphicFramePr>
          <p:nvPr>
            <p:extLst>
              <p:ext uri="{D42A27DB-BD31-4B8C-83A1-F6EECF244321}">
                <p14:modId xmlns:p14="http://schemas.microsoft.com/office/powerpoint/2010/main" val="316694844"/>
              </p:ext>
            </p:extLst>
          </p:nvPr>
        </p:nvGraphicFramePr>
        <p:xfrm>
          <a:off x="1187625" y="1491630"/>
          <a:ext cx="6294437" cy="3104641"/>
        </p:xfrm>
        <a:graphic>
          <a:graphicData uri="http://schemas.openxmlformats.org/drawingml/2006/table">
            <a:tbl>
              <a:tblPr/>
              <a:tblGrid>
                <a:gridCol w="1222375"/>
                <a:gridCol w="2397125"/>
                <a:gridCol w="2674937"/>
              </a:tblGrid>
              <a:tr h="270152">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FFFFFF"/>
                          </a:solidFill>
                          <a:effectLst/>
                          <a:latin typeface="Arial Narrow" pitchFamily="34" charset="0"/>
                        </a:rPr>
                        <a:t>Tax</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0000"/>
                    </a:solidFill>
                  </a:tcPr>
                </a:tc>
                <a:tc hMerge="1">
                  <a:txBody>
                    <a:bodyPr/>
                    <a:lstStyle/>
                    <a:p>
                      <a:endParaRPr lang="es-E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FFFFFF"/>
                          </a:solidFill>
                          <a:effectLst/>
                          <a:latin typeface="Arial Narrow" pitchFamily="34" charset="0"/>
                        </a:rPr>
                        <a:t>Applicable Rate</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0000"/>
                    </a:solidFill>
                  </a:tcPr>
                </a:tc>
              </a:tr>
              <a:tr h="497205">
                <a:tc rowSpan="5">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INCOME</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row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0" i="0" u="none" strike="noStrike" cap="none" normalizeH="0" baseline="0" noProof="0" smtClean="0">
                          <a:ln>
                            <a:noFill/>
                          </a:ln>
                          <a:solidFill>
                            <a:srgbClr val="000000"/>
                          </a:solidFill>
                          <a:effectLst/>
                          <a:latin typeface="Arial Narrow" pitchFamily="34" charset="0"/>
                        </a:rPr>
                        <a:t>Corporate profits</a:t>
                      </a:r>
                    </a:p>
                  </a:txBody>
                  <a:tcPr marL="108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534988" algn="l"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 28.0% </a:t>
                      </a:r>
                      <a:r>
                        <a:rPr kumimoji="0" lang="en-US" sz="1100" b="0" i="0" u="none" strike="noStrike" cap="none" normalizeH="0" baseline="0" noProof="0" smtClean="0">
                          <a:ln>
                            <a:noFill/>
                          </a:ln>
                          <a:solidFill>
                            <a:srgbClr val="000000"/>
                          </a:solidFill>
                          <a:effectLst/>
                          <a:latin typeface="Arial Narrow" pitchFamily="34" charset="0"/>
                        </a:rPr>
                        <a:t>(2015-2016)</a:t>
                      </a:r>
                    </a:p>
                    <a:p>
                      <a:pPr marL="0" marR="0" lvl="0" indent="534988" algn="l" defTabSz="914400" rtl="0" eaLnBrk="1" fontAlgn="ctr" latinLnBrk="0" hangingPunct="1">
                        <a:lnSpc>
                          <a:spcPct val="100000"/>
                        </a:lnSpc>
                        <a:spcBef>
                          <a:spcPct val="0"/>
                        </a:spcBef>
                        <a:spcAft>
                          <a:spcPct val="0"/>
                        </a:spcAft>
                        <a:buClrTx/>
                        <a:buSzTx/>
                        <a:buFontTx/>
                        <a:buNone/>
                        <a:tabLst/>
                        <a:defRPr/>
                      </a:pPr>
                      <a:r>
                        <a:rPr kumimoji="0" lang="en-US" sz="1100" b="1" i="0" u="none" strike="noStrike" cap="none" normalizeH="0" baseline="0" noProof="0" smtClean="0">
                          <a:ln>
                            <a:noFill/>
                          </a:ln>
                          <a:solidFill>
                            <a:srgbClr val="000000"/>
                          </a:solidFill>
                          <a:effectLst/>
                          <a:latin typeface="Arial Narrow" pitchFamily="34" charset="0"/>
                        </a:rPr>
                        <a:t> 27.0% </a:t>
                      </a:r>
                      <a:r>
                        <a:rPr kumimoji="0" lang="en-US" sz="1100" b="0" i="0" u="none" strike="noStrike" cap="none" normalizeH="0" baseline="0" noProof="0" smtClean="0">
                          <a:ln>
                            <a:noFill/>
                          </a:ln>
                          <a:solidFill>
                            <a:srgbClr val="000000"/>
                          </a:solidFill>
                          <a:effectLst/>
                          <a:latin typeface="Arial Narrow" pitchFamily="34" charset="0"/>
                        </a:rPr>
                        <a:t>(2017-2018)</a:t>
                      </a:r>
                    </a:p>
                    <a:p>
                      <a:pPr marL="0" marR="0" lvl="0" indent="534988" algn="l" defTabSz="914400" rtl="0" eaLnBrk="1" fontAlgn="ctr" latinLnBrk="0" hangingPunct="1">
                        <a:lnSpc>
                          <a:spcPct val="100000"/>
                        </a:lnSpc>
                        <a:spcBef>
                          <a:spcPct val="0"/>
                        </a:spcBef>
                        <a:spcAft>
                          <a:spcPct val="0"/>
                        </a:spcAft>
                        <a:buClrTx/>
                        <a:buSzTx/>
                        <a:buFontTx/>
                        <a:buNone/>
                        <a:tabLst/>
                        <a:defRPr/>
                      </a:pPr>
                      <a:r>
                        <a:rPr kumimoji="0" lang="en-US" sz="1100" b="1" i="0" u="none" strike="noStrike" cap="none" normalizeH="0" baseline="0" noProof="0" smtClean="0">
                          <a:ln>
                            <a:noFill/>
                          </a:ln>
                          <a:solidFill>
                            <a:srgbClr val="000000"/>
                          </a:solidFill>
                          <a:effectLst/>
                          <a:latin typeface="Arial Narrow" pitchFamily="34" charset="0"/>
                        </a:rPr>
                        <a:t> 26.0% </a:t>
                      </a:r>
                      <a:r>
                        <a:rPr kumimoji="0" lang="en-US" sz="1100" b="0" i="0" u="none" strike="noStrike" cap="none" normalizeH="0" baseline="0" noProof="0" smtClean="0">
                          <a:ln>
                            <a:noFill/>
                          </a:ln>
                          <a:solidFill>
                            <a:srgbClr val="000000"/>
                          </a:solidFill>
                          <a:effectLst/>
                          <a:latin typeface="Arial Narrow" pitchFamily="34" charset="0"/>
                        </a:rPr>
                        <a:t>(2019 henceforth)</a:t>
                      </a:r>
                      <a:endParaRPr kumimoji="0" lang="en-US" sz="1100" b="1" i="0" u="none" strike="noStrike" cap="none" normalizeH="0" baseline="0" noProof="0" smtClean="0">
                        <a:ln>
                          <a:noFill/>
                        </a:ln>
                        <a:solidFill>
                          <a:srgbClr val="000000"/>
                        </a:solidFill>
                        <a:effectLst/>
                        <a:latin typeface="Arial Narrow"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94683">
                <a:tc vMerge="1">
                  <a:txBody>
                    <a:bodyPr/>
                    <a:lstStyle/>
                    <a:p>
                      <a:endParaRPr lang="es-ES"/>
                    </a:p>
                  </a:txBody>
                  <a:tcPr/>
                </a:tc>
                <a:tc vMerge="1">
                  <a:txBody>
                    <a:bodyPr/>
                    <a:lstStyle/>
                    <a:p>
                      <a:endParaRPr lang="es-E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Agriculture and agribusiness 15%</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97205">
                <a:tc vMerge="1">
                  <a:txBody>
                    <a:bodyPr/>
                    <a:lstStyle/>
                    <a:p>
                      <a:endParaRPr lang="es-E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0" i="0" u="none" strike="noStrike" cap="none" normalizeH="0" baseline="0" noProof="0" smtClean="0">
                          <a:ln>
                            <a:noFill/>
                          </a:ln>
                          <a:solidFill>
                            <a:srgbClr val="000000"/>
                          </a:solidFill>
                          <a:effectLst/>
                          <a:latin typeface="Arial Narrow" pitchFamily="34" charset="0"/>
                        </a:rPr>
                        <a:t>Dividends</a:t>
                      </a:r>
                    </a:p>
                  </a:txBody>
                  <a:tcPr marL="108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633413" algn="l"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 6.8% </a:t>
                      </a:r>
                      <a:r>
                        <a:rPr kumimoji="0" lang="en-US" sz="1100" b="0" i="0" u="none" strike="noStrike" cap="none" normalizeH="0" baseline="0" noProof="0" smtClean="0">
                          <a:ln>
                            <a:noFill/>
                          </a:ln>
                          <a:solidFill>
                            <a:srgbClr val="000000"/>
                          </a:solidFill>
                          <a:effectLst/>
                          <a:latin typeface="Arial Narrow" pitchFamily="34" charset="0"/>
                        </a:rPr>
                        <a:t>(2015-2016)</a:t>
                      </a:r>
                    </a:p>
                    <a:p>
                      <a:pPr marL="0" marR="0" lvl="0" indent="633413" algn="l" defTabSz="914400" rtl="0" eaLnBrk="1" fontAlgn="ctr" latinLnBrk="0" hangingPunct="1">
                        <a:lnSpc>
                          <a:spcPct val="100000"/>
                        </a:lnSpc>
                        <a:spcBef>
                          <a:spcPct val="0"/>
                        </a:spcBef>
                        <a:spcAft>
                          <a:spcPct val="0"/>
                        </a:spcAft>
                        <a:buClrTx/>
                        <a:buSzTx/>
                        <a:buFontTx/>
                        <a:buNone/>
                        <a:tabLst/>
                        <a:defRPr/>
                      </a:pPr>
                      <a:r>
                        <a:rPr kumimoji="0" lang="en-US" sz="1100" b="1" i="0" u="none" strike="noStrike" cap="none" normalizeH="0" baseline="0" noProof="0" smtClean="0">
                          <a:ln>
                            <a:noFill/>
                          </a:ln>
                          <a:solidFill>
                            <a:srgbClr val="000000"/>
                          </a:solidFill>
                          <a:effectLst/>
                          <a:latin typeface="Arial Narrow" pitchFamily="34" charset="0"/>
                        </a:rPr>
                        <a:t> 8.0% </a:t>
                      </a:r>
                      <a:r>
                        <a:rPr kumimoji="0" lang="en-US" sz="1100" b="0" i="0" u="none" strike="noStrike" cap="none" normalizeH="0" baseline="0" noProof="0" smtClean="0">
                          <a:ln>
                            <a:noFill/>
                          </a:ln>
                          <a:solidFill>
                            <a:srgbClr val="000000"/>
                          </a:solidFill>
                          <a:effectLst/>
                          <a:latin typeface="Arial Narrow" pitchFamily="34" charset="0"/>
                        </a:rPr>
                        <a:t>(2017-2018)</a:t>
                      </a:r>
                    </a:p>
                    <a:p>
                      <a:pPr marL="0" marR="0" lvl="0" indent="633413" algn="l" defTabSz="914400" rtl="0" eaLnBrk="1" fontAlgn="ctr" latinLnBrk="0" hangingPunct="1">
                        <a:lnSpc>
                          <a:spcPct val="100000"/>
                        </a:lnSpc>
                        <a:spcBef>
                          <a:spcPct val="0"/>
                        </a:spcBef>
                        <a:spcAft>
                          <a:spcPct val="0"/>
                        </a:spcAft>
                        <a:buClrTx/>
                        <a:buSzTx/>
                        <a:buFontTx/>
                        <a:buNone/>
                        <a:tabLst/>
                        <a:defRPr/>
                      </a:pPr>
                      <a:r>
                        <a:rPr kumimoji="0" lang="en-US" sz="1100" b="1" i="0" u="none" strike="noStrike" cap="none" normalizeH="0" baseline="0" noProof="0" smtClean="0">
                          <a:ln>
                            <a:noFill/>
                          </a:ln>
                          <a:solidFill>
                            <a:srgbClr val="000000"/>
                          </a:solidFill>
                          <a:effectLst/>
                          <a:latin typeface="Arial Narrow" pitchFamily="34" charset="0"/>
                        </a:rPr>
                        <a:t> 9.3% </a:t>
                      </a:r>
                      <a:r>
                        <a:rPr kumimoji="0" lang="en-US" sz="1100" b="0" i="0" u="none" strike="noStrike" cap="none" normalizeH="0" baseline="0" noProof="0" smtClean="0">
                          <a:ln>
                            <a:noFill/>
                          </a:ln>
                          <a:solidFill>
                            <a:srgbClr val="000000"/>
                          </a:solidFill>
                          <a:effectLst/>
                          <a:latin typeface="Arial Narrow" pitchFamily="34" charset="0"/>
                        </a:rPr>
                        <a:t>(2019 henceforth)</a:t>
                      </a:r>
                      <a:endParaRPr kumimoji="0" lang="en-US" sz="1100" b="1" i="0" u="none" strike="noStrike" cap="none" normalizeH="0" baseline="0" noProof="0" smtClean="0">
                        <a:ln>
                          <a:noFill/>
                        </a:ln>
                        <a:solidFill>
                          <a:srgbClr val="000000"/>
                        </a:solidFill>
                        <a:effectLst/>
                        <a:latin typeface="Arial Narrow" pitchFamily="34" charset="0"/>
                      </a:endParaRP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7844">
                <a:tc vMerge="1">
                  <a:txBody>
                    <a:bodyPr/>
                    <a:lstStyle/>
                    <a:p>
                      <a:endParaRPr lang="es-E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0" i="0" u="none" strike="noStrike" cap="none" normalizeH="0" baseline="0" noProof="0" smtClean="0">
                          <a:ln>
                            <a:noFill/>
                          </a:ln>
                          <a:solidFill>
                            <a:srgbClr val="000000"/>
                          </a:solidFill>
                          <a:effectLst/>
                          <a:latin typeface="Arial Narrow" pitchFamily="34" charset="0"/>
                        </a:rPr>
                        <a:t>Royalties</a:t>
                      </a:r>
                    </a:p>
                  </a:txBody>
                  <a:tcPr marL="108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30.0%</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08315">
                <a:tc vMerge="1">
                  <a:txBody>
                    <a:bodyPr/>
                    <a:lstStyle/>
                    <a:p>
                      <a:endParaRPr lang="es-E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0" i="0" u="none" strike="noStrike" cap="none" normalizeH="0" baseline="0" noProof="0" smtClean="0">
                          <a:ln>
                            <a:noFill/>
                          </a:ln>
                          <a:solidFill>
                            <a:srgbClr val="000000"/>
                          </a:solidFill>
                          <a:effectLst/>
                          <a:latin typeface="Arial Narrow" pitchFamily="34" charset="0"/>
                        </a:rPr>
                        <a:t>Interest rate on loans from abroad</a:t>
                      </a:r>
                    </a:p>
                  </a:txBody>
                  <a:tcPr marL="108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  4.9%</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97844">
                <a:tc grid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Value Added Tax (VAT)</a:t>
                      </a:r>
                    </a:p>
                  </a:txBody>
                  <a:tcPr marL="360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hMerge="1">
                  <a:txBody>
                    <a:bodyPr/>
                    <a:lstStyle/>
                    <a:p>
                      <a:endParaRPr lang="es-E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18.0%</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94683">
                <a:tc grid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Financial Transactions Tax</a:t>
                      </a:r>
                    </a:p>
                  </a:txBody>
                  <a:tcPr marL="360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hMerge="1">
                  <a:txBody>
                    <a:bodyPr/>
                    <a:lstStyle/>
                    <a:p>
                      <a:endParaRPr lang="es-E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0.005%</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31470">
                <a:tc grid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smtClean="0">
                          <a:ln>
                            <a:noFill/>
                          </a:ln>
                          <a:solidFill>
                            <a:srgbClr val="000000"/>
                          </a:solidFill>
                          <a:effectLst/>
                          <a:latin typeface="Arial Narrow" pitchFamily="34" charset="0"/>
                        </a:rPr>
                        <a:t>Temporary to net assets, applicable to the excess of  S/. 1 000 000</a:t>
                      </a:r>
                    </a:p>
                  </a:txBody>
                  <a:tcPr marL="36000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hMerge="1">
                  <a:txBody>
                    <a:bodyPr/>
                    <a:lstStyle/>
                    <a:p>
                      <a:endParaRPr lang="es-E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100" b="1" i="0" u="none" strike="noStrike" cap="none" normalizeH="0" baseline="0" noProof="0" dirty="0" smtClean="0">
                          <a:ln>
                            <a:noFill/>
                          </a:ln>
                          <a:solidFill>
                            <a:srgbClr val="000000"/>
                          </a:solidFill>
                          <a:effectLst/>
                          <a:latin typeface="Arial Narrow" pitchFamily="34" charset="0"/>
                        </a:rPr>
                        <a:t>0.4%</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7" name="Imagen 1"/>
          <p:cNvPicPr>
            <a:picLocks noChangeAspect="1"/>
          </p:cNvPicPr>
          <p:nvPr/>
        </p:nvPicPr>
        <p:blipFill>
          <a:blip r:embed="rId3"/>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3492839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bwMode="auto">
          <a:xfrm>
            <a:off x="467544" y="1059582"/>
            <a:ext cx="7429500" cy="2700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r>
              <a:rPr lang="en-US" altLang="zh-TW" sz="2000" b="1" dirty="0" smtClean="0">
                <a:solidFill>
                  <a:schemeClr val="tx1"/>
                </a:solidFill>
                <a:latin typeface="Calibri" pitchFamily="34" charset="0"/>
                <a:ea typeface="PMingLiU" pitchFamily="18" charset="-120"/>
                <a:cs typeface="Calibri" pitchFamily="34" charset="0"/>
              </a:rPr>
              <a:t>Reduced tariff structure with low tariff dispersion </a:t>
            </a:r>
            <a:endParaRPr lang="es-ES" sz="1000" b="1" dirty="0" smtClean="0">
              <a:solidFill>
                <a:schemeClr val="tx1"/>
              </a:solidFill>
              <a:latin typeface="Calibri" pitchFamily="34" charset="0"/>
              <a:ea typeface="PMingLiU" pitchFamily="18" charset="-120"/>
              <a:cs typeface="Calibri" pitchFamily="34" charset="0"/>
            </a:endParaRPr>
          </a:p>
        </p:txBody>
      </p:sp>
      <p:sp>
        <p:nvSpPr>
          <p:cNvPr id="39973" name="Text Box 46"/>
          <p:cNvSpPr txBox="1">
            <a:spLocks noChangeArrowheads="1"/>
          </p:cNvSpPr>
          <p:nvPr/>
        </p:nvSpPr>
        <p:spPr bwMode="auto">
          <a:xfrm>
            <a:off x="1619672" y="4579880"/>
            <a:ext cx="54726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r>
              <a:rPr lang="en-US" sz="1100" dirty="0" smtClean="0">
                <a:solidFill>
                  <a:srgbClr val="000000"/>
                </a:solidFill>
                <a:latin typeface="Calibri" pitchFamily="34" charset="0"/>
              </a:rPr>
              <a:t>Source</a:t>
            </a:r>
            <a:r>
              <a:rPr lang="en-US" sz="1100" dirty="0">
                <a:solidFill>
                  <a:srgbClr val="000000"/>
                </a:solidFill>
                <a:latin typeface="Calibri" pitchFamily="34" charset="0"/>
              </a:rPr>
              <a:t>: SUNAT – </a:t>
            </a:r>
            <a:r>
              <a:rPr lang="en-US" sz="1100" dirty="0" smtClean="0">
                <a:solidFill>
                  <a:srgbClr val="000000"/>
                </a:solidFill>
                <a:latin typeface="Calibri" pitchFamily="34" charset="0"/>
              </a:rPr>
              <a:t>MEF</a:t>
            </a:r>
            <a:endParaRPr lang="en-US" sz="1100" dirty="0">
              <a:solidFill>
                <a:srgbClr val="000000"/>
              </a:solidFill>
              <a:latin typeface="Calibri" pitchFamily="34" charset="0"/>
            </a:endParaRPr>
          </a:p>
        </p:txBody>
      </p:sp>
      <p:sp>
        <p:nvSpPr>
          <p:cNvPr id="39974" name="Text Box 17"/>
          <p:cNvSpPr txBox="1">
            <a:spLocks noChangeArrowheads="1"/>
          </p:cNvSpPr>
          <p:nvPr/>
        </p:nvSpPr>
        <p:spPr bwMode="auto">
          <a:xfrm>
            <a:off x="241300" y="189310"/>
            <a:ext cx="5338812"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marL="457200" indent="-457200"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lnSpc>
                <a:spcPct val="90000"/>
              </a:lnSpc>
              <a:spcBef>
                <a:spcPts val="1800"/>
              </a:spcBef>
              <a:buClr>
                <a:srgbClr val="FFFFFF"/>
              </a:buClr>
            </a:pPr>
            <a:r>
              <a:rPr lang="en-US" sz="2400" b="1" dirty="0">
                <a:effectLst>
                  <a:outerShdw blurRad="38100" dist="38100" dir="2700000" algn="tl">
                    <a:srgbClr val="000000">
                      <a:alpha val="43137"/>
                    </a:srgbClr>
                  </a:outerShdw>
                </a:effectLst>
                <a:latin typeface="Arial Narrow" pitchFamily="34" charset="0"/>
                <a:cs typeface="Tahoma" pitchFamily="34" charset="0"/>
              </a:rPr>
              <a:t>2</a:t>
            </a:r>
            <a:r>
              <a:rPr lang="en-US" sz="2400" b="1" dirty="0" smtClean="0">
                <a:effectLst>
                  <a:outerShdw blurRad="38100" dist="38100" dir="2700000" algn="tl">
                    <a:srgbClr val="000000">
                      <a:alpha val="43137"/>
                    </a:srgbClr>
                  </a:outerShdw>
                </a:effectLst>
                <a:latin typeface="Arial Narrow" pitchFamily="34" charset="0"/>
                <a:cs typeface="Tahoma" pitchFamily="34" charset="0"/>
              </a:rPr>
              <a:t>. </a:t>
            </a:r>
            <a:r>
              <a:rPr lang="en-US" sz="2400" b="1" dirty="0" smtClean="0">
                <a:effectLst>
                  <a:outerShdw blurRad="38100" dist="38100" dir="2700000" algn="tl">
                    <a:srgbClr val="000000">
                      <a:alpha val="43137"/>
                    </a:srgbClr>
                  </a:outerShdw>
                </a:effectLst>
                <a:latin typeface="Arial Narrow" pitchFamily="34" charset="0"/>
                <a:cs typeface="Tahoma" pitchFamily="34" charset="0"/>
              </a:rPr>
              <a:t>FRIENDLY</a:t>
            </a:r>
            <a:r>
              <a:rPr lang="en-US" b="1" dirty="0" smtClean="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INVESTMENT</a:t>
            </a:r>
            <a:r>
              <a:rPr lang="en-US" b="1" dirty="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ENVIRONMENT</a:t>
            </a:r>
          </a:p>
        </p:txBody>
      </p:sp>
      <p:graphicFrame>
        <p:nvGraphicFramePr>
          <p:cNvPr id="6" name="Group 95"/>
          <p:cNvGraphicFramePr>
            <a:graphicFrameLocks noGrp="1"/>
          </p:cNvGraphicFramePr>
          <p:nvPr>
            <p:extLst>
              <p:ext uri="{D42A27DB-BD31-4B8C-83A1-F6EECF244321}">
                <p14:modId xmlns:p14="http://schemas.microsoft.com/office/powerpoint/2010/main" val="3451251901"/>
              </p:ext>
            </p:extLst>
          </p:nvPr>
        </p:nvGraphicFramePr>
        <p:xfrm>
          <a:off x="1547664" y="1444765"/>
          <a:ext cx="6070600" cy="2855180"/>
        </p:xfrm>
        <a:graphic>
          <a:graphicData uri="http://schemas.openxmlformats.org/drawingml/2006/table">
            <a:tbl>
              <a:tblPr/>
              <a:tblGrid>
                <a:gridCol w="1855788"/>
                <a:gridCol w="1644674"/>
                <a:gridCol w="2570138"/>
              </a:tblGrid>
              <a:tr h="32147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LEVELS OF</a:t>
                      </a:r>
                    </a:p>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 AD VALOREM</a:t>
                      </a:r>
                      <a:endParaRPr kumimoji="0" lang="en-US" altLang="zh-TW" sz="1200" b="1" i="0" u="none" strike="noStrike" cap="none" normalizeH="0" baseline="0" dirty="0" smtClean="0">
                        <a:ln>
                          <a:noFill/>
                        </a:ln>
                        <a:solidFill>
                          <a:schemeClr val="bg1"/>
                        </a:solidFill>
                        <a:effectLst/>
                        <a:latin typeface="Calibri" pitchFamily="34" charset="0"/>
                        <a:ea typeface="PMingLiU" pitchFamily="18" charset="-120"/>
                        <a:cs typeface="Times New Roman" pitchFamily="18" charset="0"/>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TARIFF LINES </a:t>
                      </a:r>
                      <a:r>
                        <a:rPr kumimoji="0" lang="es-ES" altLang="zh-TW" sz="8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2/</a:t>
                      </a:r>
                      <a:endParaRPr kumimoji="0" lang="es-ES" altLang="zh-TW" sz="800" b="1" i="0" u="none" strike="noStrike" cap="none" normalizeH="0" baseline="0" dirty="0" smtClean="0">
                        <a:ln>
                          <a:noFill/>
                        </a:ln>
                        <a:solidFill>
                          <a:schemeClr val="bg1"/>
                        </a:solidFill>
                        <a:effectLst/>
                        <a:latin typeface="Calibri" pitchFamily="34" charset="0"/>
                        <a:ea typeface="PMingLiU" pitchFamily="18" charset="-120"/>
                        <a:cs typeface="Times New Roman" pitchFamily="18" charset="0"/>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hMerge="1">
                  <a:txBody>
                    <a:bodyPr/>
                    <a:lstStyle/>
                    <a:p>
                      <a:endParaRPr lang="es-PE"/>
                    </a:p>
                  </a:txBody>
                  <a:tcPr/>
                </a:tc>
              </a:tr>
              <a:tr h="328618">
                <a:tc vMerge="1">
                  <a:txBody>
                    <a:bodyPr/>
                    <a:lstStyle/>
                    <a:p>
                      <a:endParaRPr lang="es-PE"/>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NUMBER</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PROPORTION (%)</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2738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Arial Narrow" pitchFamily="34" charset="0"/>
                          <a:ea typeface="PMingLiU"/>
                          <a:cs typeface="PMingLiU"/>
                        </a:rPr>
                        <a:t>0</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0" i="0" u="none" strike="noStrike" cap="none" normalizeH="0" baseline="0" dirty="0" smtClean="0">
                          <a:ln>
                            <a:noFill/>
                          </a:ln>
                          <a:solidFill>
                            <a:schemeClr val="tx1"/>
                          </a:solidFill>
                          <a:effectLst/>
                          <a:latin typeface="Arial Narrow" pitchFamily="34" charset="0"/>
                          <a:ea typeface="DFKai-SB"/>
                          <a:cs typeface="Times New Roman" pitchFamily="18" charset="0"/>
                        </a:rPr>
                        <a:t>4,224</a:t>
                      </a:r>
                      <a:endParaRPr kumimoji="0" lang="es-ES" altLang="zh-TW" sz="1200" b="0" i="0" u="none" strike="noStrike" cap="none" normalizeH="0" baseline="0" dirty="0" smtClean="0">
                        <a:ln>
                          <a:noFill/>
                        </a:ln>
                        <a:solidFill>
                          <a:schemeClr val="tx1"/>
                        </a:solidFill>
                        <a:effectLst/>
                        <a:latin typeface="Arial Narrow" pitchFamily="34" charset="0"/>
                        <a:ea typeface="PMingLiU"/>
                        <a:cs typeface="Times New Roman" pitchFamily="18" charset="0"/>
                      </a:endParaRP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chemeClr val="tx1"/>
                          </a:solidFill>
                          <a:effectLst/>
                          <a:latin typeface="Arial Narrow" pitchFamily="34" charset="0"/>
                          <a:ea typeface="DFKai-SB"/>
                          <a:cs typeface="Times New Roman" pitchFamily="18" charset="0"/>
                        </a:rPr>
                        <a:t>55.9%</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750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Arial Narrow" pitchFamily="34" charset="0"/>
                          <a:ea typeface="PMingLiU"/>
                          <a:cs typeface="PMingLiU"/>
                        </a:rPr>
                        <a:t>6%</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zh-TW" sz="1200" b="0" i="0" u="none" strike="noStrike" cap="none" normalizeH="0" baseline="0" dirty="0" smtClean="0">
                          <a:ln>
                            <a:noFill/>
                          </a:ln>
                          <a:solidFill>
                            <a:schemeClr val="tx1"/>
                          </a:solidFill>
                          <a:effectLst/>
                          <a:latin typeface="Arial Narrow" pitchFamily="34" charset="0"/>
                          <a:ea typeface="DFKai-SB"/>
                          <a:cs typeface="Times New Roman" pitchFamily="18" charset="0"/>
                        </a:rPr>
                        <a:t>2,538</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chemeClr val="tx1"/>
                          </a:solidFill>
                          <a:effectLst/>
                          <a:latin typeface="Arial Narrow" pitchFamily="34" charset="0"/>
                          <a:ea typeface="DFKai-SB"/>
                          <a:cs typeface="Times New Roman" pitchFamily="18" charset="0"/>
                        </a:rPr>
                        <a:t>33.6%</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2738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0" i="0" u="none" strike="noStrike" cap="none" normalizeH="0" baseline="0" dirty="0" smtClean="0">
                          <a:ln>
                            <a:noFill/>
                          </a:ln>
                          <a:solidFill>
                            <a:schemeClr val="tx1"/>
                          </a:solidFill>
                          <a:effectLst/>
                          <a:latin typeface="Arial Narrow" pitchFamily="34" charset="0"/>
                          <a:ea typeface="PMingLiU"/>
                          <a:cs typeface="PMingLiU"/>
                        </a:rPr>
                        <a:t>11%</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altLang="zh-TW" sz="1200" b="0" i="0" u="none" strike="noStrike" cap="none" normalizeH="0" baseline="0" dirty="0" smtClean="0">
                          <a:ln>
                            <a:noFill/>
                          </a:ln>
                          <a:solidFill>
                            <a:schemeClr val="tx1"/>
                          </a:solidFill>
                          <a:effectLst/>
                          <a:latin typeface="Arial Narrow" pitchFamily="34" charset="0"/>
                          <a:ea typeface="PMingLiU"/>
                          <a:cs typeface="Times New Roman" pitchFamily="18" charset="0"/>
                        </a:rPr>
                        <a:t>792</a:t>
                      </a:r>
                      <a:endParaRPr kumimoji="0" lang="es-ES" altLang="zh-TW" sz="1200" b="0" i="0" u="none" strike="noStrike" cap="none" normalizeH="0" baseline="0" dirty="0" smtClean="0">
                        <a:ln>
                          <a:noFill/>
                        </a:ln>
                        <a:solidFill>
                          <a:schemeClr val="tx1"/>
                        </a:solidFill>
                        <a:effectLst/>
                        <a:latin typeface="Arial Narrow" pitchFamily="34" charset="0"/>
                        <a:ea typeface="PMingLiU"/>
                        <a:cs typeface="Times New Roman" pitchFamily="18" charset="0"/>
                      </a:endParaRP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smtClean="0">
                          <a:ln>
                            <a:noFill/>
                          </a:ln>
                          <a:solidFill>
                            <a:schemeClr val="tx1"/>
                          </a:solidFill>
                          <a:effectLst/>
                          <a:latin typeface="Arial Narrow" pitchFamily="34" charset="0"/>
                          <a:ea typeface="DFKai-SB"/>
                          <a:cs typeface="Times New Roman" pitchFamily="18" charset="0"/>
                        </a:rPr>
                        <a:t>10.5%</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8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tx1"/>
                          </a:solidFill>
                          <a:effectLst/>
                          <a:latin typeface="Arial Narrow" pitchFamily="34" charset="0"/>
                          <a:ea typeface="PMingLiU"/>
                          <a:cs typeface="PMingLiU"/>
                        </a:rPr>
                        <a:t>Total</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tx1"/>
                          </a:solidFill>
                          <a:effectLst/>
                          <a:latin typeface="Arial Narrow" pitchFamily="34" charset="0"/>
                          <a:ea typeface="PMingLiU"/>
                          <a:cs typeface="PMingLiU"/>
                        </a:rPr>
                        <a:t>7,554</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tx1"/>
                          </a:solidFill>
                          <a:effectLst/>
                          <a:latin typeface="Arial Narrow" pitchFamily="34" charset="0"/>
                          <a:ea typeface="PMingLiU"/>
                          <a:cs typeface="PMingLiU"/>
                        </a:rPr>
                        <a:t>100 %</a:t>
                      </a:r>
                    </a:p>
                  </a:txBody>
                  <a:tcPr marT="34290" marB="3429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r>
              <a:tr h="36911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rPr>
                        <a:t>EFFECTIVE AVERAGE TARIFF %</a:t>
                      </a:r>
                      <a:endParaRPr kumimoji="0" lang="en-US" altLang="zh-TW" sz="1200" b="1" i="0" u="none" strike="noStrike" cap="none" normalizeH="0" baseline="0" dirty="0" smtClean="0">
                        <a:ln>
                          <a:noFill/>
                        </a:ln>
                        <a:solidFill>
                          <a:schemeClr val="bg1"/>
                        </a:solidFill>
                        <a:effectLst/>
                        <a:latin typeface="Calibri" pitchFamily="34" charset="0"/>
                        <a:ea typeface="DFKai-SB" pitchFamily="65" charset="-120"/>
                        <a:cs typeface="Times New Roman" pitchFamily="18" charset="0"/>
                      </a:endParaRP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c hMerge="1">
                  <a:txBody>
                    <a:bodyPr/>
                    <a:lstStyle/>
                    <a:p>
                      <a:endParaRPr lang="es-PE"/>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bg1"/>
                          </a:solidFill>
                          <a:effectLst/>
                          <a:latin typeface="Arial Narrow" pitchFamily="34" charset="0"/>
                          <a:ea typeface="PMingLiU"/>
                          <a:cs typeface="PMingLiU"/>
                        </a:rPr>
                        <a:t>3.2</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r>
              <a:tr h="36911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zh-TW" sz="1200" b="1" i="0" u="none" strike="noStrike" kern="1200" cap="none" normalizeH="0" baseline="0" dirty="0" smtClean="0">
                          <a:ln>
                            <a:noFill/>
                          </a:ln>
                          <a:solidFill>
                            <a:schemeClr val="bg1"/>
                          </a:solidFill>
                          <a:effectLst/>
                          <a:latin typeface="Calibri" pitchFamily="34" charset="0"/>
                          <a:ea typeface="DFKai-SB" pitchFamily="65" charset="-120"/>
                          <a:cs typeface="Times New Roman" pitchFamily="18" charset="0"/>
                        </a:rPr>
                        <a:t>EFFECTIVE</a:t>
                      </a:r>
                      <a:r>
                        <a:rPr kumimoji="0" lang="es-ES" altLang="zh-TW" sz="1200" b="1" i="0" u="none" strike="noStrike" cap="none" normalizeH="0" baseline="0" dirty="0" smtClean="0">
                          <a:ln>
                            <a:noFill/>
                          </a:ln>
                          <a:solidFill>
                            <a:schemeClr val="bg1"/>
                          </a:solidFill>
                          <a:effectLst/>
                          <a:latin typeface="Arial Narrow" pitchFamily="34" charset="0"/>
                          <a:ea typeface="DFKai-SB"/>
                          <a:cs typeface="Times New Roman" pitchFamily="18" charset="0"/>
                        </a:rPr>
                        <a:t> </a:t>
                      </a:r>
                      <a:r>
                        <a:rPr kumimoji="0" lang="es-ES" altLang="zh-TW" sz="1200" b="1" i="0" u="none" strike="noStrike" kern="1200" cap="none" normalizeH="0" baseline="0" dirty="0" smtClean="0">
                          <a:ln>
                            <a:noFill/>
                          </a:ln>
                          <a:solidFill>
                            <a:schemeClr val="bg1"/>
                          </a:solidFill>
                          <a:effectLst/>
                          <a:latin typeface="Calibri" pitchFamily="34" charset="0"/>
                          <a:ea typeface="DFKai-SB" pitchFamily="65" charset="-120"/>
                          <a:cs typeface="Times New Roman" pitchFamily="18" charset="0"/>
                        </a:rPr>
                        <a:t>TARIFF </a:t>
                      </a:r>
                      <a:r>
                        <a:rPr kumimoji="0" lang="es-ES" altLang="zh-TW" sz="1200" b="1" i="0" u="none" strike="noStrike" cap="none" normalizeH="0" baseline="0" dirty="0" smtClean="0">
                          <a:ln>
                            <a:noFill/>
                          </a:ln>
                          <a:solidFill>
                            <a:schemeClr val="bg1"/>
                          </a:solidFill>
                          <a:effectLst/>
                          <a:latin typeface="Arial Narrow" pitchFamily="34" charset="0"/>
                          <a:ea typeface="DFKai-SB"/>
                          <a:cs typeface="Times New Roman" pitchFamily="18" charset="0"/>
                        </a:rPr>
                        <a:t>%</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c hMerge="1">
                  <a:txBody>
                    <a:bodyPr/>
                    <a:lstStyle/>
                    <a:p>
                      <a:endParaRPr lang="es-PE"/>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bg1"/>
                          </a:solidFill>
                          <a:effectLst/>
                          <a:latin typeface="Arial Narrow" pitchFamily="34" charset="0"/>
                          <a:ea typeface="PMingLiU"/>
                          <a:cs typeface="PMingLiU"/>
                        </a:rPr>
                        <a:t>1.1</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r>
              <a:tr h="370304">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bg1"/>
                          </a:solidFill>
                          <a:effectLst/>
                          <a:latin typeface="Calibri" pitchFamily="34" charset="0"/>
                          <a:ea typeface="PMingLiU" pitchFamily="18" charset="-120"/>
                          <a:cs typeface="Arial" charset="0"/>
                        </a:rPr>
                        <a:t>STANDARD DEVIATION %</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c hMerge="1">
                  <a:txBody>
                    <a:bodyPr/>
                    <a:lstStyle/>
                    <a:p>
                      <a:endParaRPr lang="es-PE"/>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200" b="1" i="0" u="none" strike="noStrike" cap="none" normalizeH="0" baseline="0" dirty="0" smtClean="0">
                          <a:ln>
                            <a:noFill/>
                          </a:ln>
                          <a:solidFill>
                            <a:schemeClr val="bg1"/>
                          </a:solidFill>
                          <a:effectLst/>
                          <a:latin typeface="Arial Narrow" pitchFamily="34" charset="0"/>
                          <a:ea typeface="PMingLiU"/>
                          <a:cs typeface="PMingLiU"/>
                        </a:rPr>
                        <a:t>3.8</a:t>
                      </a:r>
                    </a:p>
                  </a:txBody>
                  <a:tcPr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95959"/>
                    </a:solidFill>
                  </a:tcPr>
                </a:tc>
              </a:tr>
            </a:tbl>
          </a:graphicData>
        </a:graphic>
      </p:graphicFrame>
      <p:pic>
        <p:nvPicPr>
          <p:cNvPr id="7" name="Imagen 1"/>
          <p:cNvPicPr>
            <a:picLocks noChangeAspect="1"/>
          </p:cNvPicPr>
          <p:nvPr/>
        </p:nvPicPr>
        <p:blipFill>
          <a:blip r:embed="rId3"/>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3751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599" t="22061" r="3362" b="19067"/>
          <a:stretch/>
        </p:blipFill>
        <p:spPr bwMode="auto">
          <a:xfrm>
            <a:off x="300336" y="1977453"/>
            <a:ext cx="7610275" cy="258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8" name="Text Box 17"/>
          <p:cNvSpPr txBox="1">
            <a:spLocks noChangeArrowheads="1"/>
          </p:cNvSpPr>
          <p:nvPr/>
        </p:nvSpPr>
        <p:spPr bwMode="auto">
          <a:xfrm>
            <a:off x="138113" y="170260"/>
            <a:ext cx="5643562"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marL="457200" indent="-457200"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marL="0" indent="0" eaLnBrk="1" hangingPunct="1">
              <a:spcBef>
                <a:spcPct val="50000"/>
              </a:spcBef>
            </a:pPr>
            <a:r>
              <a:rPr lang="en-US" sz="2400" b="1" dirty="0">
                <a:latin typeface="+mn-lt"/>
                <a:cs typeface="Tahoma" pitchFamily="34" charset="0"/>
              </a:rPr>
              <a:t>OPEN</a:t>
            </a:r>
            <a:r>
              <a:rPr lang="en-US" sz="2400" b="1" dirty="0">
                <a:solidFill>
                  <a:srgbClr val="000000"/>
                </a:solidFill>
                <a:latin typeface="+mn-lt"/>
                <a:cs typeface="Calibri" pitchFamily="34" charset="0"/>
              </a:rPr>
              <a:t> </a:t>
            </a:r>
            <a:r>
              <a:rPr lang="en-US" sz="2400" b="1" dirty="0">
                <a:latin typeface="+mn-lt"/>
                <a:cs typeface="Tahoma" pitchFamily="34" charset="0"/>
              </a:rPr>
              <a:t>TRADE</a:t>
            </a:r>
            <a:r>
              <a:rPr lang="en-US" sz="2400" b="1" dirty="0">
                <a:solidFill>
                  <a:srgbClr val="000000"/>
                </a:solidFill>
                <a:latin typeface="+mn-lt"/>
                <a:cs typeface="Calibri" pitchFamily="34" charset="0"/>
              </a:rPr>
              <a:t> </a:t>
            </a:r>
            <a:r>
              <a:rPr lang="en-US" sz="2400" b="1" dirty="0">
                <a:latin typeface="+mn-lt"/>
                <a:cs typeface="Tahoma" pitchFamily="34" charset="0"/>
              </a:rPr>
              <a:t>AND</a:t>
            </a:r>
            <a:r>
              <a:rPr lang="en-US" sz="2400" b="1" dirty="0">
                <a:solidFill>
                  <a:srgbClr val="000000"/>
                </a:solidFill>
                <a:latin typeface="+mn-lt"/>
                <a:cs typeface="Calibri" pitchFamily="34" charset="0"/>
              </a:rPr>
              <a:t> </a:t>
            </a:r>
            <a:r>
              <a:rPr lang="en-US" sz="2400" b="1" dirty="0">
                <a:latin typeface="+mn-lt"/>
                <a:cs typeface="Tahoma" pitchFamily="34" charset="0"/>
              </a:rPr>
              <a:t>MARKET</a:t>
            </a:r>
            <a:r>
              <a:rPr lang="en-US" sz="2400" b="1" dirty="0">
                <a:solidFill>
                  <a:srgbClr val="000000"/>
                </a:solidFill>
                <a:latin typeface="+mn-lt"/>
                <a:cs typeface="Calibri" pitchFamily="34" charset="0"/>
              </a:rPr>
              <a:t> </a:t>
            </a:r>
            <a:r>
              <a:rPr lang="en-US" sz="2400" b="1" dirty="0">
                <a:latin typeface="+mn-lt"/>
                <a:cs typeface="Tahoma" pitchFamily="34" charset="0"/>
              </a:rPr>
              <a:t>ACCESS</a:t>
            </a:r>
            <a:r>
              <a:rPr lang="en-US" sz="2400" b="1" dirty="0">
                <a:solidFill>
                  <a:srgbClr val="000000"/>
                </a:solidFill>
                <a:latin typeface="+mn-lt"/>
                <a:cs typeface="Calibri" pitchFamily="34" charset="0"/>
              </a:rPr>
              <a:t> </a:t>
            </a:r>
            <a:r>
              <a:rPr lang="en-US" sz="2400" b="1" dirty="0">
                <a:latin typeface="+mn-lt"/>
                <a:cs typeface="Tahoma" pitchFamily="34" charset="0"/>
              </a:rPr>
              <a:t>POLICY</a:t>
            </a:r>
          </a:p>
        </p:txBody>
      </p:sp>
      <p:sp>
        <p:nvSpPr>
          <p:cNvPr id="40969" name="Rectangle 83"/>
          <p:cNvSpPr>
            <a:spLocks noChangeArrowheads="1"/>
          </p:cNvSpPr>
          <p:nvPr/>
        </p:nvSpPr>
        <p:spPr bwMode="auto">
          <a:xfrm>
            <a:off x="254000" y="1002001"/>
            <a:ext cx="8389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b="1" dirty="0">
                <a:solidFill>
                  <a:srgbClr val="000000"/>
                </a:solidFill>
                <a:latin typeface="Calibri" pitchFamily="34" charset="0"/>
                <a:ea typeface="宋体" pitchFamily="2" charset="-122"/>
                <a:cs typeface="Calibri" pitchFamily="34" charset="0"/>
              </a:rPr>
              <a:t>Working to become a globalized economy,</a:t>
            </a:r>
          </a:p>
          <a:p>
            <a:r>
              <a:rPr lang="en-US" altLang="zh-CN" b="1" dirty="0">
                <a:solidFill>
                  <a:srgbClr val="000000"/>
                </a:solidFill>
                <a:latin typeface="Calibri" pitchFamily="34" charset="0"/>
                <a:ea typeface="宋体" pitchFamily="2" charset="-122"/>
                <a:cs typeface="Calibri" pitchFamily="34" charset="0"/>
              </a:rPr>
              <a:t>                    with preferential access to the world’s largest markets</a:t>
            </a:r>
          </a:p>
        </p:txBody>
      </p:sp>
      <p:cxnSp>
        <p:nvCxnSpPr>
          <p:cNvPr id="13" name="12 Conector recto"/>
          <p:cNvCxnSpPr/>
          <p:nvPr/>
        </p:nvCxnSpPr>
        <p:spPr>
          <a:xfrm>
            <a:off x="325439" y="1766888"/>
            <a:ext cx="7000875"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1 Rectángulo redondeado"/>
          <p:cNvSpPr/>
          <p:nvPr/>
        </p:nvSpPr>
        <p:spPr>
          <a:xfrm>
            <a:off x="5868405" y="3939967"/>
            <a:ext cx="2915816" cy="1027373"/>
          </a:xfrm>
          <a:prstGeom prst="roundRect">
            <a:avLst/>
          </a:prstGeom>
          <a:effectLst>
            <a:glow rad="63500">
              <a:schemeClr val="accent4">
                <a:satMod val="175000"/>
                <a:alpha val="40000"/>
              </a:schemeClr>
            </a:glow>
            <a:outerShdw blurRad="40000" dist="23000" dir="5400000" rotWithShape="0">
              <a:srgbClr val="000000">
                <a:alpha val="35000"/>
              </a:srgbClr>
            </a:outerShdw>
          </a:effectLst>
        </p:spPr>
        <p:style>
          <a:lnRef idx="0">
            <a:schemeClr val="accent1"/>
          </a:lnRef>
          <a:fillRef idx="3">
            <a:schemeClr val="accent1"/>
          </a:fillRef>
          <a:effectRef idx="3">
            <a:schemeClr val="accent1"/>
          </a:effectRef>
          <a:fontRef idx="minor">
            <a:schemeClr val="lt1"/>
          </a:fontRef>
        </p:style>
        <p:txBody>
          <a:bodyPr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defRPr/>
            </a:pPr>
            <a:r>
              <a:rPr lang="en-US" sz="1200" dirty="0" smtClean="0">
                <a:solidFill>
                  <a:srgbClr val="000000"/>
                </a:solidFill>
              </a:rPr>
              <a:t>These countries stand for enlarged market of over </a:t>
            </a:r>
            <a:r>
              <a:rPr lang="en-US" sz="1200" b="1" dirty="0" smtClean="0">
                <a:solidFill>
                  <a:srgbClr val="000000"/>
                </a:solidFill>
              </a:rPr>
              <a:t>4 billion people </a:t>
            </a:r>
            <a:r>
              <a:rPr lang="en-US" sz="1200" dirty="0" smtClean="0">
                <a:solidFill>
                  <a:srgbClr val="000000"/>
                </a:solidFill>
              </a:rPr>
              <a:t>with a joint GDP over US$ 56 trillion</a:t>
            </a:r>
            <a:br>
              <a:rPr lang="en-US" sz="1200" dirty="0" smtClean="0">
                <a:solidFill>
                  <a:srgbClr val="000000"/>
                </a:solidFill>
              </a:rPr>
            </a:br>
            <a:r>
              <a:rPr lang="en-US" sz="1200" dirty="0" smtClean="0">
                <a:solidFill>
                  <a:srgbClr val="000000"/>
                </a:solidFill>
              </a:rPr>
              <a:t/>
            </a:r>
            <a:br>
              <a:rPr lang="en-US" sz="1200" dirty="0" smtClean="0">
                <a:solidFill>
                  <a:srgbClr val="000000"/>
                </a:solidFill>
              </a:rPr>
            </a:br>
            <a:r>
              <a:rPr lang="en-US" sz="1200" dirty="0" smtClean="0">
                <a:solidFill>
                  <a:srgbClr val="000000"/>
                </a:solidFill>
              </a:rPr>
              <a:t>96% of Peruvian exports</a:t>
            </a:r>
            <a:endParaRPr lang="es-PE" sz="1200" dirty="0" smtClean="0">
              <a:solidFill>
                <a:srgbClr val="FFFFFF"/>
              </a:solidFill>
            </a:endParaRPr>
          </a:p>
        </p:txBody>
      </p:sp>
      <p:sp>
        <p:nvSpPr>
          <p:cNvPr id="15" name="14 Flecha abajo"/>
          <p:cNvSpPr/>
          <p:nvPr/>
        </p:nvSpPr>
        <p:spPr>
          <a:xfrm>
            <a:off x="7183438" y="4517250"/>
            <a:ext cx="285750" cy="160735"/>
          </a:xfrm>
          <a:prstGeom prst="downArrow">
            <a:avLst/>
          </a:prstGeom>
          <a:solidFill>
            <a:srgbClr val="C0000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dirty="0">
              <a:solidFill>
                <a:srgbClr val="FFFFFF"/>
              </a:solidFill>
              <a:cs typeface="Arial" charset="0"/>
            </a:endParaRPr>
          </a:p>
        </p:txBody>
      </p:sp>
      <p:pic>
        <p:nvPicPr>
          <p:cNvPr id="8" name="Imagen 1"/>
          <p:cNvPicPr>
            <a:picLocks noChangeAspect="1"/>
          </p:cNvPicPr>
          <p:nvPr/>
        </p:nvPicPr>
        <p:blipFill>
          <a:blip r:embed="rId4"/>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1482087937"/>
      </p:ext>
    </p:extLst>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Rectángulo 1"/>
          <p:cNvSpPr/>
          <p:nvPr/>
        </p:nvSpPr>
        <p:spPr>
          <a:xfrm>
            <a:off x="155791" y="135318"/>
            <a:ext cx="7181323" cy="523220"/>
          </a:xfrm>
          <a:prstGeom prst="rect">
            <a:avLst/>
          </a:prstGeom>
        </p:spPr>
        <p:txBody>
          <a:bodyPr wrap="none">
            <a:spAutoFit/>
          </a:bodyPr>
          <a:lstStyle/>
          <a:p>
            <a:r>
              <a:rPr lang="es-ES" sz="2800" b="1" dirty="0" smtClean="0">
                <a:solidFill>
                  <a:schemeClr val="bg1"/>
                </a:solidFill>
                <a:latin typeface="Arial" panose="020B0604020202020204" pitchFamily="34" charset="0"/>
                <a:cs typeface="Arial" panose="020B0604020202020204" pitchFamily="34" charset="0"/>
              </a:rPr>
              <a:t>A </a:t>
            </a:r>
            <a:r>
              <a:rPr lang="es-ES" sz="2800" b="1" dirty="0" err="1">
                <a:solidFill>
                  <a:schemeClr val="bg1"/>
                </a:solidFill>
                <a:latin typeface="Arial" panose="020B0604020202020204" pitchFamily="34" charset="0"/>
                <a:cs typeface="Arial" panose="020B0604020202020204" pitchFamily="34" charset="0"/>
              </a:rPr>
              <a:t>C</a:t>
            </a:r>
            <a:r>
              <a:rPr lang="es-ES" sz="2800" b="1" dirty="0" err="1" smtClean="0">
                <a:solidFill>
                  <a:schemeClr val="bg1"/>
                </a:solidFill>
                <a:latin typeface="Arial" panose="020B0604020202020204" pitchFamily="34" charset="0"/>
                <a:cs typeface="Arial" panose="020B0604020202020204" pitchFamily="34" charset="0"/>
              </a:rPr>
              <a:t>ompetitive</a:t>
            </a:r>
            <a:r>
              <a:rPr lang="es-ES" sz="2800" b="1" dirty="0" smtClean="0">
                <a:solidFill>
                  <a:schemeClr val="bg1"/>
                </a:solidFill>
                <a:latin typeface="Arial" panose="020B0604020202020204" pitchFamily="34" charset="0"/>
                <a:cs typeface="Arial" panose="020B0604020202020204" pitchFamily="34" charset="0"/>
              </a:rPr>
              <a:t> </a:t>
            </a:r>
            <a:r>
              <a:rPr lang="es-ES" sz="2800" b="1" dirty="0" err="1">
                <a:solidFill>
                  <a:schemeClr val="bg1"/>
                </a:solidFill>
                <a:latin typeface="Arial" panose="020B0604020202020204" pitchFamily="34" charset="0"/>
                <a:cs typeface="Arial" panose="020B0604020202020204" pitchFamily="34" charset="0"/>
              </a:rPr>
              <a:t>E</a:t>
            </a:r>
            <a:r>
              <a:rPr lang="es-ES" sz="2800" b="1" dirty="0" err="1" smtClean="0">
                <a:solidFill>
                  <a:schemeClr val="bg1"/>
                </a:solidFill>
                <a:latin typeface="Arial" panose="020B0604020202020204" pitchFamily="34" charset="0"/>
                <a:cs typeface="Arial" panose="020B0604020202020204" pitchFamily="34" charset="0"/>
              </a:rPr>
              <a:t>conomy</a:t>
            </a:r>
            <a:r>
              <a:rPr lang="es-ES" sz="2800" b="1" dirty="0" smtClean="0">
                <a:solidFill>
                  <a:schemeClr val="bg1"/>
                </a:solidFill>
                <a:latin typeface="Arial" panose="020B0604020202020204" pitchFamily="34" charset="0"/>
                <a:cs typeface="Arial" panose="020B0604020202020204" pitchFamily="34" charset="0"/>
              </a:rPr>
              <a:t> in </a:t>
            </a:r>
            <a:r>
              <a:rPr lang="es-ES" sz="2800" b="1" dirty="0" err="1" smtClean="0">
                <a:solidFill>
                  <a:schemeClr val="bg1"/>
                </a:solidFill>
                <a:latin typeface="Arial" panose="020B0604020202020204" pitchFamily="34" charset="0"/>
                <a:cs typeface="Arial" panose="020B0604020202020204" pitchFamily="34" charset="0"/>
              </a:rPr>
              <a:t>Latin</a:t>
            </a:r>
            <a:r>
              <a:rPr lang="es-ES" sz="2800" b="1" dirty="0" smtClean="0">
                <a:solidFill>
                  <a:schemeClr val="bg1"/>
                </a:solidFill>
                <a:latin typeface="Arial" panose="020B0604020202020204" pitchFamily="34" charset="0"/>
                <a:cs typeface="Arial" panose="020B0604020202020204" pitchFamily="34" charset="0"/>
              </a:rPr>
              <a:t> </a:t>
            </a:r>
            <a:r>
              <a:rPr lang="es-ES" sz="2800" b="1" dirty="0" err="1" smtClean="0">
                <a:solidFill>
                  <a:schemeClr val="bg1"/>
                </a:solidFill>
                <a:latin typeface="Arial" panose="020B0604020202020204" pitchFamily="34" charset="0"/>
                <a:cs typeface="Arial" panose="020B0604020202020204" pitchFamily="34" charset="0"/>
              </a:rPr>
              <a:t>America</a:t>
            </a:r>
            <a:endParaRPr lang="es-ES" sz="2800" b="1" dirty="0">
              <a:solidFill>
                <a:schemeClr val="bg1"/>
              </a:solidFill>
            </a:endParaRPr>
          </a:p>
        </p:txBody>
      </p:sp>
      <p:sp>
        <p:nvSpPr>
          <p:cNvPr id="15" name="Título 1"/>
          <p:cNvSpPr txBox="1">
            <a:spLocks/>
          </p:cNvSpPr>
          <p:nvPr/>
        </p:nvSpPr>
        <p:spPr>
          <a:xfrm>
            <a:off x="251524" y="881862"/>
            <a:ext cx="8413407" cy="167868"/>
          </a:xfrm>
          <a:prstGeom prst="rect">
            <a:avLst/>
          </a:prstGeom>
        </p:spPr>
        <p:txBody>
          <a:bodyPr vert="horz" lIns="74295" tIns="37148" rIns="74295" bIns="37148"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1400" b="1" dirty="0" err="1">
                <a:solidFill>
                  <a:srgbClr val="4D4D4D"/>
                </a:solidFill>
                <a:latin typeface="Arial Narrow" panose="020B0606020202030204" pitchFamily="34" charset="0"/>
                <a:cs typeface="Arial" panose="020B0604020202020204" pitchFamily="34" charset="0"/>
              </a:rPr>
              <a:t>Continuous</a:t>
            </a:r>
            <a:r>
              <a:rPr lang="es-ES" sz="1400" b="1" dirty="0">
                <a:solidFill>
                  <a:srgbClr val="4D4D4D"/>
                </a:solidFill>
                <a:latin typeface="Arial Narrow" panose="020B0606020202030204" pitchFamily="34" charset="0"/>
                <a:cs typeface="Arial" panose="020B0604020202020204" pitchFamily="34" charset="0"/>
              </a:rPr>
              <a:t> </a:t>
            </a:r>
            <a:r>
              <a:rPr lang="es-ES" sz="1400" b="1" dirty="0" err="1">
                <a:solidFill>
                  <a:srgbClr val="4D4D4D"/>
                </a:solidFill>
                <a:latin typeface="Arial Narrow" panose="020B0606020202030204" pitchFamily="34" charset="0"/>
                <a:cs typeface="Arial" panose="020B0604020202020204" pitchFamily="34" charset="0"/>
              </a:rPr>
              <a:t>effort</a:t>
            </a:r>
            <a:r>
              <a:rPr lang="es-ES" sz="1400" b="1" dirty="0">
                <a:solidFill>
                  <a:srgbClr val="4D4D4D"/>
                </a:solidFill>
                <a:latin typeface="Arial Narrow" panose="020B0606020202030204" pitchFamily="34" charset="0"/>
                <a:cs typeface="Arial" panose="020B0604020202020204" pitchFamily="34" charset="0"/>
              </a:rPr>
              <a:t> to </a:t>
            </a:r>
            <a:r>
              <a:rPr lang="es-ES" sz="1400" b="1" dirty="0" err="1">
                <a:solidFill>
                  <a:srgbClr val="4D4D4D"/>
                </a:solidFill>
                <a:latin typeface="Arial Narrow" panose="020B0606020202030204" pitchFamily="34" charset="0"/>
                <a:cs typeface="Arial" panose="020B0604020202020204" pitchFamily="34" charset="0"/>
              </a:rPr>
              <a:t>facilitate</a:t>
            </a:r>
            <a:r>
              <a:rPr lang="es-ES" sz="1400" b="1" dirty="0">
                <a:solidFill>
                  <a:srgbClr val="4D4D4D"/>
                </a:solidFill>
                <a:latin typeface="Arial Narrow" panose="020B0606020202030204" pitchFamily="34" charset="0"/>
                <a:cs typeface="Arial" panose="020B0604020202020204" pitchFamily="34" charset="0"/>
              </a:rPr>
              <a:t> </a:t>
            </a:r>
            <a:r>
              <a:rPr lang="es-ES" sz="1400" b="1" dirty="0" err="1">
                <a:solidFill>
                  <a:srgbClr val="4D4D4D"/>
                </a:solidFill>
                <a:latin typeface="Arial Narrow" panose="020B0606020202030204" pitchFamily="34" charset="0"/>
                <a:cs typeface="Arial" panose="020B0604020202020204" pitchFamily="34" charset="0"/>
              </a:rPr>
              <a:t>the</a:t>
            </a:r>
            <a:r>
              <a:rPr lang="es-ES" sz="1400" b="1" dirty="0">
                <a:solidFill>
                  <a:srgbClr val="4D4D4D"/>
                </a:solidFill>
                <a:latin typeface="Arial Narrow" panose="020B0606020202030204" pitchFamily="34" charset="0"/>
                <a:cs typeface="Arial" panose="020B0604020202020204" pitchFamily="34" charset="0"/>
              </a:rPr>
              <a:t> establishment and </a:t>
            </a:r>
            <a:r>
              <a:rPr lang="es-ES" sz="1400" b="1" dirty="0" err="1">
                <a:solidFill>
                  <a:srgbClr val="4D4D4D"/>
                </a:solidFill>
                <a:latin typeface="Arial Narrow" panose="020B0606020202030204" pitchFamily="34" charset="0"/>
                <a:cs typeface="Arial" panose="020B0604020202020204" pitchFamily="34" charset="0"/>
              </a:rPr>
              <a:t>operation</a:t>
            </a:r>
            <a:r>
              <a:rPr lang="es-ES" sz="1400" b="1" dirty="0">
                <a:solidFill>
                  <a:srgbClr val="4D4D4D"/>
                </a:solidFill>
                <a:latin typeface="Arial Narrow" panose="020B0606020202030204" pitchFamily="34" charset="0"/>
                <a:cs typeface="Arial" panose="020B0604020202020204" pitchFamily="34" charset="0"/>
              </a:rPr>
              <a:t> of </a:t>
            </a:r>
            <a:r>
              <a:rPr lang="es-ES" sz="1400" b="1" dirty="0" err="1">
                <a:solidFill>
                  <a:srgbClr val="4D4D4D"/>
                </a:solidFill>
                <a:latin typeface="Arial Narrow" panose="020B0606020202030204" pitchFamily="34" charset="0"/>
                <a:cs typeface="Arial" panose="020B0604020202020204" pitchFamily="34" charset="0"/>
              </a:rPr>
              <a:t>business</a:t>
            </a:r>
            <a:endParaRPr lang="es-ES" sz="1400" b="1" dirty="0">
              <a:solidFill>
                <a:srgbClr val="4D4D4D"/>
              </a:solidFill>
              <a:latin typeface="Arial Narrow" panose="020B0606020202030204" pitchFamily="34" charset="0"/>
              <a:cs typeface="Arial" panose="020B0604020202020204" pitchFamily="34" charset="0"/>
            </a:endParaRPr>
          </a:p>
        </p:txBody>
      </p:sp>
      <p:grpSp>
        <p:nvGrpSpPr>
          <p:cNvPr id="105" name="Grupo 104"/>
          <p:cNvGrpSpPr/>
          <p:nvPr/>
        </p:nvGrpSpPr>
        <p:grpSpPr>
          <a:xfrm>
            <a:off x="1159427" y="1173668"/>
            <a:ext cx="3670768" cy="3545508"/>
            <a:chOff x="1159427" y="1173668"/>
            <a:chExt cx="3670768" cy="3545508"/>
          </a:xfrm>
        </p:grpSpPr>
        <p:sp>
          <p:nvSpPr>
            <p:cNvPr id="61" name="CuadroTexto 60"/>
            <p:cNvSpPr txBox="1"/>
            <p:nvPr/>
          </p:nvSpPr>
          <p:spPr>
            <a:xfrm>
              <a:off x="3886180" y="2222793"/>
              <a:ext cx="944015" cy="246221"/>
            </a:xfrm>
            <a:prstGeom prst="rect">
              <a:avLst/>
            </a:prstGeom>
            <a:noFill/>
          </p:spPr>
          <p:txBody>
            <a:bodyPr wrap="square" rtlCol="0">
              <a:spAutoFit/>
            </a:bodyPr>
            <a:lstStyle/>
            <a:p>
              <a:r>
                <a:rPr lang="es-ES" sz="1000" b="1" dirty="0" smtClean="0"/>
                <a:t>Brasil</a:t>
              </a:r>
              <a:endParaRPr lang="es-ES" sz="1000" b="1" dirty="0"/>
            </a:p>
          </p:txBody>
        </p:sp>
        <p:sp>
          <p:nvSpPr>
            <p:cNvPr id="72" name="CuadroTexto 71"/>
            <p:cNvSpPr txBox="1"/>
            <p:nvPr/>
          </p:nvSpPr>
          <p:spPr>
            <a:xfrm>
              <a:off x="3802571" y="2878738"/>
              <a:ext cx="944015" cy="246221"/>
            </a:xfrm>
            <a:prstGeom prst="rect">
              <a:avLst/>
            </a:prstGeom>
            <a:noFill/>
          </p:spPr>
          <p:txBody>
            <a:bodyPr wrap="square" rtlCol="0">
              <a:spAutoFit/>
            </a:bodyPr>
            <a:lstStyle/>
            <a:p>
              <a:r>
                <a:rPr lang="es-ES" sz="1000" b="1" dirty="0" smtClean="0"/>
                <a:t>Bolivia</a:t>
              </a:r>
              <a:endParaRPr lang="es-ES" sz="1000" b="1" dirty="0"/>
            </a:p>
          </p:txBody>
        </p:sp>
        <p:grpSp>
          <p:nvGrpSpPr>
            <p:cNvPr id="103" name="Grupo 102"/>
            <p:cNvGrpSpPr/>
            <p:nvPr/>
          </p:nvGrpSpPr>
          <p:grpSpPr>
            <a:xfrm>
              <a:off x="1159427" y="1173668"/>
              <a:ext cx="3176645" cy="3545508"/>
              <a:chOff x="1136681" y="970122"/>
              <a:chExt cx="3176645" cy="3545508"/>
            </a:xfrm>
          </p:grpSpPr>
          <p:sp>
            <p:nvSpPr>
              <p:cNvPr id="9" name="Argentina"/>
              <p:cNvSpPr>
                <a:spLocks noChangeAspect="1" noEditPoints="1"/>
              </p:cNvSpPr>
              <p:nvPr/>
            </p:nvSpPr>
            <p:spPr bwMode="gray">
              <a:xfrm>
                <a:off x="2168713" y="2790249"/>
                <a:ext cx="829434" cy="1682838"/>
              </a:xfrm>
              <a:custGeom>
                <a:avLst/>
                <a:gdLst/>
                <a:ahLst/>
                <a:cxnLst>
                  <a:cxn ang="0">
                    <a:pos x="296" y="16"/>
                  </a:cxn>
                  <a:cxn ang="0">
                    <a:pos x="407" y="28"/>
                  </a:cxn>
                  <a:cxn ang="0">
                    <a:pos x="501" y="42"/>
                  </a:cxn>
                  <a:cxn ang="0">
                    <a:pos x="600" y="128"/>
                  </a:cxn>
                  <a:cxn ang="0">
                    <a:pos x="730" y="172"/>
                  </a:cxn>
                  <a:cxn ang="0">
                    <a:pos x="735" y="286"/>
                  </a:cxn>
                  <a:cxn ang="0">
                    <a:pos x="851" y="234"/>
                  </a:cxn>
                  <a:cxn ang="0">
                    <a:pos x="903" y="234"/>
                  </a:cxn>
                  <a:cxn ang="0">
                    <a:pos x="818" y="342"/>
                  </a:cxn>
                  <a:cxn ang="0">
                    <a:pos x="735" y="432"/>
                  </a:cxn>
                  <a:cxn ang="0">
                    <a:pos x="699" y="595"/>
                  </a:cxn>
                  <a:cxn ang="0">
                    <a:pos x="756" y="716"/>
                  </a:cxn>
                  <a:cxn ang="0">
                    <a:pos x="773" y="782"/>
                  </a:cxn>
                  <a:cxn ang="0">
                    <a:pos x="725" y="895"/>
                  </a:cxn>
                  <a:cxn ang="0">
                    <a:pos x="553" y="935"/>
                  </a:cxn>
                  <a:cxn ang="0">
                    <a:pos x="532" y="968"/>
                  </a:cxn>
                  <a:cxn ang="0">
                    <a:pos x="529" y="1027"/>
                  </a:cxn>
                  <a:cxn ang="0">
                    <a:pos x="454" y="1068"/>
                  </a:cxn>
                  <a:cxn ang="0">
                    <a:pos x="397" y="1039"/>
                  </a:cxn>
                  <a:cxn ang="0">
                    <a:pos x="418" y="1138"/>
                  </a:cxn>
                  <a:cxn ang="0">
                    <a:pos x="433" y="1129"/>
                  </a:cxn>
                  <a:cxn ang="0">
                    <a:pos x="468" y="1131"/>
                  </a:cxn>
                  <a:cxn ang="0">
                    <a:pos x="437" y="1150"/>
                  </a:cxn>
                  <a:cxn ang="0">
                    <a:pos x="414" y="1174"/>
                  </a:cxn>
                  <a:cxn ang="0">
                    <a:pos x="395" y="1221"/>
                  </a:cxn>
                  <a:cxn ang="0">
                    <a:pos x="369" y="1308"/>
                  </a:cxn>
                  <a:cxn ang="0">
                    <a:pos x="312" y="1323"/>
                  </a:cxn>
                  <a:cxn ang="0">
                    <a:pos x="288" y="1410"/>
                  </a:cxn>
                  <a:cxn ang="0">
                    <a:pos x="355" y="1445"/>
                  </a:cxn>
                  <a:cxn ang="0">
                    <a:pos x="366" y="1500"/>
                  </a:cxn>
                  <a:cxn ang="0">
                    <a:pos x="274" y="1597"/>
                  </a:cxn>
                  <a:cxn ang="0">
                    <a:pos x="251" y="1644"/>
                  </a:cxn>
                  <a:cxn ang="0">
                    <a:pos x="246" y="1649"/>
                  </a:cxn>
                  <a:cxn ang="0">
                    <a:pos x="215" y="1741"/>
                  </a:cxn>
                  <a:cxn ang="0">
                    <a:pos x="227" y="1778"/>
                  </a:cxn>
                  <a:cxn ang="0">
                    <a:pos x="220" y="1795"/>
                  </a:cxn>
                  <a:cxn ang="0">
                    <a:pos x="55" y="1726"/>
                  </a:cxn>
                  <a:cxn ang="0">
                    <a:pos x="14" y="1682"/>
                  </a:cxn>
                  <a:cxn ang="0">
                    <a:pos x="38" y="1566"/>
                  </a:cxn>
                  <a:cxn ang="0">
                    <a:pos x="50" y="1478"/>
                  </a:cxn>
                  <a:cxn ang="0">
                    <a:pos x="92" y="1367"/>
                  </a:cxn>
                  <a:cxn ang="0">
                    <a:pos x="100" y="1306"/>
                  </a:cxn>
                  <a:cxn ang="0">
                    <a:pos x="116" y="1292"/>
                  </a:cxn>
                  <a:cxn ang="0">
                    <a:pos x="85" y="1181"/>
                  </a:cxn>
                  <a:cxn ang="0">
                    <a:pos x="90" y="1094"/>
                  </a:cxn>
                  <a:cxn ang="0">
                    <a:pos x="102" y="957"/>
                  </a:cxn>
                  <a:cxn ang="0">
                    <a:pos x="123" y="841"/>
                  </a:cxn>
                  <a:cxn ang="0">
                    <a:pos x="149" y="758"/>
                  </a:cxn>
                  <a:cxn ang="0">
                    <a:pos x="170" y="574"/>
                  </a:cxn>
                  <a:cxn ang="0">
                    <a:pos x="159" y="465"/>
                  </a:cxn>
                  <a:cxn ang="0">
                    <a:pos x="180" y="378"/>
                  </a:cxn>
                  <a:cxn ang="0">
                    <a:pos x="229" y="293"/>
                  </a:cxn>
                  <a:cxn ang="0">
                    <a:pos x="234" y="196"/>
                  </a:cxn>
                  <a:cxn ang="0">
                    <a:pos x="281" y="125"/>
                  </a:cxn>
                  <a:cxn ang="0">
                    <a:pos x="284" y="2008"/>
                  </a:cxn>
                  <a:cxn ang="0">
                    <a:pos x="362" y="2019"/>
                  </a:cxn>
                  <a:cxn ang="0">
                    <a:pos x="343" y="1982"/>
                  </a:cxn>
                  <a:cxn ang="0">
                    <a:pos x="258" y="1889"/>
                  </a:cxn>
                  <a:cxn ang="0">
                    <a:pos x="237" y="1845"/>
                  </a:cxn>
                </a:cxnLst>
                <a:rect l="0" t="0" r="r" b="b"/>
                <a:pathLst>
                  <a:path w="905" h="2022">
                    <a:moveTo>
                      <a:pt x="293" y="111"/>
                    </a:moveTo>
                    <a:lnTo>
                      <a:pt x="303" y="76"/>
                    </a:lnTo>
                    <a:lnTo>
                      <a:pt x="303" y="45"/>
                    </a:lnTo>
                    <a:lnTo>
                      <a:pt x="296" y="16"/>
                    </a:lnTo>
                    <a:lnTo>
                      <a:pt x="317" y="12"/>
                    </a:lnTo>
                    <a:lnTo>
                      <a:pt x="329" y="0"/>
                    </a:lnTo>
                    <a:lnTo>
                      <a:pt x="352" y="21"/>
                    </a:lnTo>
                    <a:lnTo>
                      <a:pt x="407" y="28"/>
                    </a:lnTo>
                    <a:lnTo>
                      <a:pt x="430" y="59"/>
                    </a:lnTo>
                    <a:lnTo>
                      <a:pt x="451" y="14"/>
                    </a:lnTo>
                    <a:lnTo>
                      <a:pt x="494" y="24"/>
                    </a:lnTo>
                    <a:lnTo>
                      <a:pt x="501" y="42"/>
                    </a:lnTo>
                    <a:lnTo>
                      <a:pt x="518" y="57"/>
                    </a:lnTo>
                    <a:lnTo>
                      <a:pt x="527" y="57"/>
                    </a:lnTo>
                    <a:lnTo>
                      <a:pt x="529" y="68"/>
                    </a:lnTo>
                    <a:lnTo>
                      <a:pt x="600" y="128"/>
                    </a:lnTo>
                    <a:lnTo>
                      <a:pt x="645" y="125"/>
                    </a:lnTo>
                    <a:lnTo>
                      <a:pt x="669" y="142"/>
                    </a:lnTo>
                    <a:lnTo>
                      <a:pt x="688" y="144"/>
                    </a:lnTo>
                    <a:lnTo>
                      <a:pt x="730" y="172"/>
                    </a:lnTo>
                    <a:lnTo>
                      <a:pt x="690" y="262"/>
                    </a:lnTo>
                    <a:lnTo>
                      <a:pt x="697" y="274"/>
                    </a:lnTo>
                    <a:lnTo>
                      <a:pt x="714" y="276"/>
                    </a:lnTo>
                    <a:lnTo>
                      <a:pt x="735" y="286"/>
                    </a:lnTo>
                    <a:lnTo>
                      <a:pt x="754" y="293"/>
                    </a:lnTo>
                    <a:lnTo>
                      <a:pt x="813" y="288"/>
                    </a:lnTo>
                    <a:lnTo>
                      <a:pt x="844" y="260"/>
                    </a:lnTo>
                    <a:lnTo>
                      <a:pt x="851" y="234"/>
                    </a:lnTo>
                    <a:lnTo>
                      <a:pt x="860" y="194"/>
                    </a:lnTo>
                    <a:lnTo>
                      <a:pt x="886" y="196"/>
                    </a:lnTo>
                    <a:lnTo>
                      <a:pt x="905" y="210"/>
                    </a:lnTo>
                    <a:lnTo>
                      <a:pt x="903" y="234"/>
                    </a:lnTo>
                    <a:lnTo>
                      <a:pt x="891" y="279"/>
                    </a:lnTo>
                    <a:lnTo>
                      <a:pt x="877" y="281"/>
                    </a:lnTo>
                    <a:lnTo>
                      <a:pt x="820" y="335"/>
                    </a:lnTo>
                    <a:lnTo>
                      <a:pt x="818" y="342"/>
                    </a:lnTo>
                    <a:lnTo>
                      <a:pt x="808" y="342"/>
                    </a:lnTo>
                    <a:lnTo>
                      <a:pt x="768" y="385"/>
                    </a:lnTo>
                    <a:lnTo>
                      <a:pt x="761" y="404"/>
                    </a:lnTo>
                    <a:lnTo>
                      <a:pt x="735" y="432"/>
                    </a:lnTo>
                    <a:lnTo>
                      <a:pt x="714" y="484"/>
                    </a:lnTo>
                    <a:lnTo>
                      <a:pt x="707" y="515"/>
                    </a:lnTo>
                    <a:lnTo>
                      <a:pt x="702" y="557"/>
                    </a:lnTo>
                    <a:lnTo>
                      <a:pt x="699" y="595"/>
                    </a:lnTo>
                    <a:lnTo>
                      <a:pt x="692" y="607"/>
                    </a:lnTo>
                    <a:lnTo>
                      <a:pt x="690" y="635"/>
                    </a:lnTo>
                    <a:lnTo>
                      <a:pt x="692" y="675"/>
                    </a:lnTo>
                    <a:lnTo>
                      <a:pt x="756" y="716"/>
                    </a:lnTo>
                    <a:lnTo>
                      <a:pt x="759" y="737"/>
                    </a:lnTo>
                    <a:lnTo>
                      <a:pt x="747" y="753"/>
                    </a:lnTo>
                    <a:lnTo>
                      <a:pt x="754" y="772"/>
                    </a:lnTo>
                    <a:lnTo>
                      <a:pt x="773" y="782"/>
                    </a:lnTo>
                    <a:lnTo>
                      <a:pt x="773" y="817"/>
                    </a:lnTo>
                    <a:lnTo>
                      <a:pt x="744" y="864"/>
                    </a:lnTo>
                    <a:lnTo>
                      <a:pt x="742" y="879"/>
                    </a:lnTo>
                    <a:lnTo>
                      <a:pt x="725" y="895"/>
                    </a:lnTo>
                    <a:lnTo>
                      <a:pt x="652" y="923"/>
                    </a:lnTo>
                    <a:lnTo>
                      <a:pt x="605" y="926"/>
                    </a:lnTo>
                    <a:lnTo>
                      <a:pt x="586" y="935"/>
                    </a:lnTo>
                    <a:lnTo>
                      <a:pt x="553" y="935"/>
                    </a:lnTo>
                    <a:lnTo>
                      <a:pt x="520" y="916"/>
                    </a:lnTo>
                    <a:lnTo>
                      <a:pt x="515" y="919"/>
                    </a:lnTo>
                    <a:lnTo>
                      <a:pt x="515" y="935"/>
                    </a:lnTo>
                    <a:lnTo>
                      <a:pt x="532" y="968"/>
                    </a:lnTo>
                    <a:lnTo>
                      <a:pt x="529" y="990"/>
                    </a:lnTo>
                    <a:lnTo>
                      <a:pt x="515" y="1023"/>
                    </a:lnTo>
                    <a:lnTo>
                      <a:pt x="518" y="1032"/>
                    </a:lnTo>
                    <a:lnTo>
                      <a:pt x="529" y="1027"/>
                    </a:lnTo>
                    <a:lnTo>
                      <a:pt x="529" y="1034"/>
                    </a:lnTo>
                    <a:lnTo>
                      <a:pt x="503" y="1060"/>
                    </a:lnTo>
                    <a:lnTo>
                      <a:pt x="487" y="1070"/>
                    </a:lnTo>
                    <a:lnTo>
                      <a:pt x="454" y="1068"/>
                    </a:lnTo>
                    <a:lnTo>
                      <a:pt x="423" y="1051"/>
                    </a:lnTo>
                    <a:lnTo>
                      <a:pt x="409" y="1046"/>
                    </a:lnTo>
                    <a:lnTo>
                      <a:pt x="407" y="1032"/>
                    </a:lnTo>
                    <a:lnTo>
                      <a:pt x="397" y="1039"/>
                    </a:lnTo>
                    <a:lnTo>
                      <a:pt x="402" y="1089"/>
                    </a:lnTo>
                    <a:lnTo>
                      <a:pt x="397" y="1117"/>
                    </a:lnTo>
                    <a:lnTo>
                      <a:pt x="418" y="1124"/>
                    </a:lnTo>
                    <a:lnTo>
                      <a:pt x="418" y="1138"/>
                    </a:lnTo>
                    <a:lnTo>
                      <a:pt x="433" y="1141"/>
                    </a:lnTo>
                    <a:lnTo>
                      <a:pt x="444" y="1138"/>
                    </a:lnTo>
                    <a:lnTo>
                      <a:pt x="447" y="1131"/>
                    </a:lnTo>
                    <a:lnTo>
                      <a:pt x="433" y="1129"/>
                    </a:lnTo>
                    <a:lnTo>
                      <a:pt x="433" y="1122"/>
                    </a:lnTo>
                    <a:lnTo>
                      <a:pt x="454" y="1115"/>
                    </a:lnTo>
                    <a:lnTo>
                      <a:pt x="463" y="1127"/>
                    </a:lnTo>
                    <a:lnTo>
                      <a:pt x="468" y="1131"/>
                    </a:lnTo>
                    <a:lnTo>
                      <a:pt x="470" y="1164"/>
                    </a:lnTo>
                    <a:lnTo>
                      <a:pt x="459" y="1171"/>
                    </a:lnTo>
                    <a:lnTo>
                      <a:pt x="442" y="1171"/>
                    </a:lnTo>
                    <a:lnTo>
                      <a:pt x="437" y="1150"/>
                    </a:lnTo>
                    <a:lnTo>
                      <a:pt x="418" y="1145"/>
                    </a:lnTo>
                    <a:lnTo>
                      <a:pt x="409" y="1153"/>
                    </a:lnTo>
                    <a:lnTo>
                      <a:pt x="404" y="1162"/>
                    </a:lnTo>
                    <a:lnTo>
                      <a:pt x="414" y="1174"/>
                    </a:lnTo>
                    <a:lnTo>
                      <a:pt x="430" y="1176"/>
                    </a:lnTo>
                    <a:lnTo>
                      <a:pt x="418" y="1183"/>
                    </a:lnTo>
                    <a:lnTo>
                      <a:pt x="397" y="1205"/>
                    </a:lnTo>
                    <a:lnTo>
                      <a:pt x="395" y="1221"/>
                    </a:lnTo>
                    <a:lnTo>
                      <a:pt x="388" y="1261"/>
                    </a:lnTo>
                    <a:lnTo>
                      <a:pt x="390" y="1271"/>
                    </a:lnTo>
                    <a:lnTo>
                      <a:pt x="366" y="1294"/>
                    </a:lnTo>
                    <a:lnTo>
                      <a:pt x="369" y="1308"/>
                    </a:lnTo>
                    <a:lnTo>
                      <a:pt x="352" y="1311"/>
                    </a:lnTo>
                    <a:lnTo>
                      <a:pt x="340" y="1306"/>
                    </a:lnTo>
                    <a:lnTo>
                      <a:pt x="329" y="1323"/>
                    </a:lnTo>
                    <a:lnTo>
                      <a:pt x="312" y="1323"/>
                    </a:lnTo>
                    <a:lnTo>
                      <a:pt x="296" y="1346"/>
                    </a:lnTo>
                    <a:lnTo>
                      <a:pt x="281" y="1372"/>
                    </a:lnTo>
                    <a:lnTo>
                      <a:pt x="281" y="1398"/>
                    </a:lnTo>
                    <a:lnTo>
                      <a:pt x="288" y="1410"/>
                    </a:lnTo>
                    <a:lnTo>
                      <a:pt x="310" y="1424"/>
                    </a:lnTo>
                    <a:lnTo>
                      <a:pt x="312" y="1434"/>
                    </a:lnTo>
                    <a:lnTo>
                      <a:pt x="331" y="1443"/>
                    </a:lnTo>
                    <a:lnTo>
                      <a:pt x="355" y="1445"/>
                    </a:lnTo>
                    <a:lnTo>
                      <a:pt x="366" y="1445"/>
                    </a:lnTo>
                    <a:lnTo>
                      <a:pt x="371" y="1462"/>
                    </a:lnTo>
                    <a:lnTo>
                      <a:pt x="359" y="1481"/>
                    </a:lnTo>
                    <a:lnTo>
                      <a:pt x="366" y="1500"/>
                    </a:lnTo>
                    <a:lnTo>
                      <a:pt x="355" y="1519"/>
                    </a:lnTo>
                    <a:lnTo>
                      <a:pt x="322" y="1538"/>
                    </a:lnTo>
                    <a:lnTo>
                      <a:pt x="286" y="1573"/>
                    </a:lnTo>
                    <a:lnTo>
                      <a:pt x="274" y="1597"/>
                    </a:lnTo>
                    <a:lnTo>
                      <a:pt x="284" y="1599"/>
                    </a:lnTo>
                    <a:lnTo>
                      <a:pt x="281" y="1625"/>
                    </a:lnTo>
                    <a:lnTo>
                      <a:pt x="258" y="1646"/>
                    </a:lnTo>
                    <a:lnTo>
                      <a:pt x="251" y="1644"/>
                    </a:lnTo>
                    <a:lnTo>
                      <a:pt x="237" y="1630"/>
                    </a:lnTo>
                    <a:lnTo>
                      <a:pt x="229" y="1634"/>
                    </a:lnTo>
                    <a:lnTo>
                      <a:pt x="227" y="1641"/>
                    </a:lnTo>
                    <a:lnTo>
                      <a:pt x="246" y="1649"/>
                    </a:lnTo>
                    <a:lnTo>
                      <a:pt x="241" y="1660"/>
                    </a:lnTo>
                    <a:lnTo>
                      <a:pt x="220" y="1670"/>
                    </a:lnTo>
                    <a:lnTo>
                      <a:pt x="211" y="1705"/>
                    </a:lnTo>
                    <a:lnTo>
                      <a:pt x="215" y="1741"/>
                    </a:lnTo>
                    <a:lnTo>
                      <a:pt x="218" y="1755"/>
                    </a:lnTo>
                    <a:lnTo>
                      <a:pt x="203" y="1762"/>
                    </a:lnTo>
                    <a:lnTo>
                      <a:pt x="220" y="1762"/>
                    </a:lnTo>
                    <a:lnTo>
                      <a:pt x="227" y="1778"/>
                    </a:lnTo>
                    <a:lnTo>
                      <a:pt x="253" y="1812"/>
                    </a:lnTo>
                    <a:lnTo>
                      <a:pt x="248" y="1814"/>
                    </a:lnTo>
                    <a:lnTo>
                      <a:pt x="234" y="1814"/>
                    </a:lnTo>
                    <a:lnTo>
                      <a:pt x="220" y="1795"/>
                    </a:lnTo>
                    <a:lnTo>
                      <a:pt x="78" y="1795"/>
                    </a:lnTo>
                    <a:lnTo>
                      <a:pt x="57" y="1760"/>
                    </a:lnTo>
                    <a:lnTo>
                      <a:pt x="59" y="1743"/>
                    </a:lnTo>
                    <a:lnTo>
                      <a:pt x="55" y="1726"/>
                    </a:lnTo>
                    <a:lnTo>
                      <a:pt x="55" y="1691"/>
                    </a:lnTo>
                    <a:lnTo>
                      <a:pt x="38" y="1691"/>
                    </a:lnTo>
                    <a:lnTo>
                      <a:pt x="22" y="1703"/>
                    </a:lnTo>
                    <a:lnTo>
                      <a:pt x="14" y="1682"/>
                    </a:lnTo>
                    <a:lnTo>
                      <a:pt x="3" y="1665"/>
                    </a:lnTo>
                    <a:lnTo>
                      <a:pt x="0" y="1649"/>
                    </a:lnTo>
                    <a:lnTo>
                      <a:pt x="10" y="1611"/>
                    </a:lnTo>
                    <a:lnTo>
                      <a:pt x="38" y="1566"/>
                    </a:lnTo>
                    <a:lnTo>
                      <a:pt x="48" y="1545"/>
                    </a:lnTo>
                    <a:lnTo>
                      <a:pt x="57" y="1519"/>
                    </a:lnTo>
                    <a:lnTo>
                      <a:pt x="50" y="1493"/>
                    </a:lnTo>
                    <a:lnTo>
                      <a:pt x="50" y="1478"/>
                    </a:lnTo>
                    <a:lnTo>
                      <a:pt x="83" y="1445"/>
                    </a:lnTo>
                    <a:lnTo>
                      <a:pt x="85" y="1415"/>
                    </a:lnTo>
                    <a:lnTo>
                      <a:pt x="92" y="1408"/>
                    </a:lnTo>
                    <a:lnTo>
                      <a:pt x="92" y="1367"/>
                    </a:lnTo>
                    <a:lnTo>
                      <a:pt x="97" y="1356"/>
                    </a:lnTo>
                    <a:lnTo>
                      <a:pt x="92" y="1344"/>
                    </a:lnTo>
                    <a:lnTo>
                      <a:pt x="111" y="1320"/>
                    </a:lnTo>
                    <a:lnTo>
                      <a:pt x="100" y="1306"/>
                    </a:lnTo>
                    <a:lnTo>
                      <a:pt x="83" y="1301"/>
                    </a:lnTo>
                    <a:lnTo>
                      <a:pt x="81" y="1299"/>
                    </a:lnTo>
                    <a:lnTo>
                      <a:pt x="88" y="1290"/>
                    </a:lnTo>
                    <a:lnTo>
                      <a:pt x="116" y="1292"/>
                    </a:lnTo>
                    <a:lnTo>
                      <a:pt x="116" y="1278"/>
                    </a:lnTo>
                    <a:lnTo>
                      <a:pt x="88" y="1264"/>
                    </a:lnTo>
                    <a:lnTo>
                      <a:pt x="90" y="1216"/>
                    </a:lnTo>
                    <a:lnTo>
                      <a:pt x="85" y="1181"/>
                    </a:lnTo>
                    <a:lnTo>
                      <a:pt x="69" y="1157"/>
                    </a:lnTo>
                    <a:lnTo>
                      <a:pt x="71" y="1145"/>
                    </a:lnTo>
                    <a:lnTo>
                      <a:pt x="97" y="1134"/>
                    </a:lnTo>
                    <a:lnTo>
                      <a:pt x="90" y="1094"/>
                    </a:lnTo>
                    <a:lnTo>
                      <a:pt x="85" y="1039"/>
                    </a:lnTo>
                    <a:lnTo>
                      <a:pt x="95" y="1018"/>
                    </a:lnTo>
                    <a:lnTo>
                      <a:pt x="90" y="1001"/>
                    </a:lnTo>
                    <a:lnTo>
                      <a:pt x="102" y="957"/>
                    </a:lnTo>
                    <a:lnTo>
                      <a:pt x="116" y="928"/>
                    </a:lnTo>
                    <a:lnTo>
                      <a:pt x="128" y="928"/>
                    </a:lnTo>
                    <a:lnTo>
                      <a:pt x="130" y="897"/>
                    </a:lnTo>
                    <a:lnTo>
                      <a:pt x="123" y="841"/>
                    </a:lnTo>
                    <a:lnTo>
                      <a:pt x="123" y="796"/>
                    </a:lnTo>
                    <a:lnTo>
                      <a:pt x="135" y="786"/>
                    </a:lnTo>
                    <a:lnTo>
                      <a:pt x="137" y="770"/>
                    </a:lnTo>
                    <a:lnTo>
                      <a:pt x="149" y="758"/>
                    </a:lnTo>
                    <a:lnTo>
                      <a:pt x="161" y="706"/>
                    </a:lnTo>
                    <a:lnTo>
                      <a:pt x="175" y="657"/>
                    </a:lnTo>
                    <a:lnTo>
                      <a:pt x="177" y="612"/>
                    </a:lnTo>
                    <a:lnTo>
                      <a:pt x="170" y="574"/>
                    </a:lnTo>
                    <a:lnTo>
                      <a:pt x="151" y="527"/>
                    </a:lnTo>
                    <a:lnTo>
                      <a:pt x="149" y="498"/>
                    </a:lnTo>
                    <a:lnTo>
                      <a:pt x="161" y="491"/>
                    </a:lnTo>
                    <a:lnTo>
                      <a:pt x="159" y="465"/>
                    </a:lnTo>
                    <a:lnTo>
                      <a:pt x="170" y="463"/>
                    </a:lnTo>
                    <a:lnTo>
                      <a:pt x="180" y="449"/>
                    </a:lnTo>
                    <a:lnTo>
                      <a:pt x="177" y="401"/>
                    </a:lnTo>
                    <a:lnTo>
                      <a:pt x="180" y="378"/>
                    </a:lnTo>
                    <a:lnTo>
                      <a:pt x="196" y="345"/>
                    </a:lnTo>
                    <a:lnTo>
                      <a:pt x="213" y="331"/>
                    </a:lnTo>
                    <a:lnTo>
                      <a:pt x="218" y="312"/>
                    </a:lnTo>
                    <a:lnTo>
                      <a:pt x="229" y="293"/>
                    </a:lnTo>
                    <a:lnTo>
                      <a:pt x="248" y="276"/>
                    </a:lnTo>
                    <a:lnTo>
                      <a:pt x="239" y="257"/>
                    </a:lnTo>
                    <a:lnTo>
                      <a:pt x="239" y="217"/>
                    </a:lnTo>
                    <a:lnTo>
                      <a:pt x="234" y="196"/>
                    </a:lnTo>
                    <a:lnTo>
                      <a:pt x="246" y="170"/>
                    </a:lnTo>
                    <a:lnTo>
                      <a:pt x="246" y="151"/>
                    </a:lnTo>
                    <a:lnTo>
                      <a:pt x="253" y="144"/>
                    </a:lnTo>
                    <a:lnTo>
                      <a:pt x="281" y="125"/>
                    </a:lnTo>
                    <a:lnTo>
                      <a:pt x="293" y="111"/>
                    </a:lnTo>
                    <a:close/>
                    <a:moveTo>
                      <a:pt x="234" y="1937"/>
                    </a:moveTo>
                    <a:lnTo>
                      <a:pt x="234" y="2005"/>
                    </a:lnTo>
                    <a:lnTo>
                      <a:pt x="284" y="2008"/>
                    </a:lnTo>
                    <a:lnTo>
                      <a:pt x="303" y="2012"/>
                    </a:lnTo>
                    <a:lnTo>
                      <a:pt x="314" y="2012"/>
                    </a:lnTo>
                    <a:lnTo>
                      <a:pt x="333" y="2022"/>
                    </a:lnTo>
                    <a:lnTo>
                      <a:pt x="362" y="2019"/>
                    </a:lnTo>
                    <a:lnTo>
                      <a:pt x="364" y="2012"/>
                    </a:lnTo>
                    <a:lnTo>
                      <a:pt x="378" y="2015"/>
                    </a:lnTo>
                    <a:lnTo>
                      <a:pt x="395" y="1996"/>
                    </a:lnTo>
                    <a:lnTo>
                      <a:pt x="343" y="1982"/>
                    </a:lnTo>
                    <a:lnTo>
                      <a:pt x="303" y="1944"/>
                    </a:lnTo>
                    <a:lnTo>
                      <a:pt x="286" y="1934"/>
                    </a:lnTo>
                    <a:lnTo>
                      <a:pt x="258" y="1918"/>
                    </a:lnTo>
                    <a:lnTo>
                      <a:pt x="258" y="1889"/>
                    </a:lnTo>
                    <a:lnTo>
                      <a:pt x="241" y="1882"/>
                    </a:lnTo>
                    <a:lnTo>
                      <a:pt x="241" y="1875"/>
                    </a:lnTo>
                    <a:lnTo>
                      <a:pt x="255" y="1868"/>
                    </a:lnTo>
                    <a:lnTo>
                      <a:pt x="237" y="1845"/>
                    </a:lnTo>
                    <a:lnTo>
                      <a:pt x="234" y="1937"/>
                    </a:lnTo>
                    <a:close/>
                  </a:path>
                </a:pathLst>
              </a:custGeom>
              <a:solidFill>
                <a:schemeClr val="tx1">
                  <a:lumMod val="40000"/>
                  <a:lumOff val="60000"/>
                </a:schemeClr>
              </a:solidFill>
              <a:ln w="8001" cap="flat">
                <a:solidFill>
                  <a:srgbClr val="DDDDDD"/>
                </a:solidFill>
                <a:prstDash val="solid"/>
                <a:miter lim="800000"/>
                <a:headEnd/>
                <a:tailEnd/>
              </a:ln>
            </p:spPr>
            <p:txBody>
              <a:bodyPr/>
              <a:lstStyle/>
              <a:p>
                <a:endParaRPr lang="en-US"/>
              </a:p>
            </p:txBody>
          </p:sp>
          <p:sp>
            <p:nvSpPr>
              <p:cNvPr id="10" name="Bolivia"/>
              <p:cNvSpPr>
                <a:spLocks/>
              </p:cNvSpPr>
              <p:nvPr/>
            </p:nvSpPr>
            <p:spPr bwMode="gray">
              <a:xfrm>
                <a:off x="2335644" y="2317542"/>
                <a:ext cx="503399" cy="536524"/>
              </a:xfrm>
              <a:custGeom>
                <a:avLst/>
                <a:gdLst/>
                <a:ahLst/>
                <a:cxnLst>
                  <a:cxn ang="0">
                    <a:pos x="6" y="315"/>
                  </a:cxn>
                  <a:cxn ang="0">
                    <a:pos x="0" y="295"/>
                  </a:cxn>
                  <a:cxn ang="0">
                    <a:pos x="24" y="279"/>
                  </a:cxn>
                  <a:cxn ang="0">
                    <a:pos x="36" y="265"/>
                  </a:cxn>
                  <a:cxn ang="0">
                    <a:pos x="14" y="243"/>
                  </a:cxn>
                  <a:cxn ang="0">
                    <a:pos x="22" y="217"/>
                  </a:cxn>
                  <a:cxn ang="0">
                    <a:pos x="12" y="201"/>
                  </a:cxn>
                  <a:cxn ang="0">
                    <a:pos x="42" y="110"/>
                  </a:cxn>
                  <a:cxn ang="0">
                    <a:pos x="6" y="52"/>
                  </a:cxn>
                  <a:cxn ang="0">
                    <a:pos x="44" y="50"/>
                  </a:cxn>
                  <a:cxn ang="0">
                    <a:pos x="70" y="30"/>
                  </a:cxn>
                  <a:cxn ang="0">
                    <a:pos x="92" y="24"/>
                  </a:cxn>
                  <a:cxn ang="0">
                    <a:pos x="114" y="8"/>
                  </a:cxn>
                  <a:cxn ang="0">
                    <a:pos x="158" y="0"/>
                  </a:cxn>
                  <a:cxn ang="0">
                    <a:pos x="166" y="20"/>
                  </a:cxn>
                  <a:cxn ang="0">
                    <a:pos x="160" y="42"/>
                  </a:cxn>
                  <a:cxn ang="0">
                    <a:pos x="172" y="90"/>
                  </a:cxn>
                  <a:cxn ang="0">
                    <a:pos x="202" y="106"/>
                  </a:cxn>
                  <a:cxn ang="0">
                    <a:pos x="228" y="112"/>
                  </a:cxn>
                  <a:cxn ang="0">
                    <a:pos x="298" y="147"/>
                  </a:cxn>
                  <a:cxn ang="0">
                    <a:pos x="350" y="161"/>
                  </a:cxn>
                  <a:cxn ang="0">
                    <a:pos x="356" y="201"/>
                  </a:cxn>
                  <a:cxn ang="0">
                    <a:pos x="348" y="225"/>
                  </a:cxn>
                  <a:cxn ang="0">
                    <a:pos x="372" y="261"/>
                  </a:cxn>
                  <a:cxn ang="0">
                    <a:pos x="430" y="263"/>
                  </a:cxn>
                  <a:cxn ang="0">
                    <a:pos x="434" y="297"/>
                  </a:cxn>
                  <a:cxn ang="0">
                    <a:pos x="454" y="307"/>
                  </a:cxn>
                  <a:cxn ang="0">
                    <a:pos x="464" y="323"/>
                  </a:cxn>
                  <a:cxn ang="0">
                    <a:pos x="456" y="355"/>
                  </a:cxn>
                  <a:cxn ang="0">
                    <a:pos x="456" y="375"/>
                  </a:cxn>
                  <a:cxn ang="0">
                    <a:pos x="438" y="407"/>
                  </a:cxn>
                  <a:cxn ang="0">
                    <a:pos x="408" y="389"/>
                  </a:cxn>
                  <a:cxn ang="0">
                    <a:pos x="362" y="395"/>
                  </a:cxn>
                  <a:cxn ang="0">
                    <a:pos x="330" y="397"/>
                  </a:cxn>
                  <a:cxn ang="0">
                    <a:pos x="296" y="395"/>
                  </a:cxn>
                  <a:cxn ang="0">
                    <a:pos x="278" y="429"/>
                  </a:cxn>
                  <a:cxn ang="0">
                    <a:pos x="278" y="449"/>
                  </a:cxn>
                  <a:cxn ang="0">
                    <a:pos x="264" y="501"/>
                  </a:cxn>
                  <a:cxn ang="0">
                    <a:pos x="228" y="493"/>
                  </a:cxn>
                  <a:cxn ang="0">
                    <a:pos x="210" y="531"/>
                  </a:cxn>
                  <a:cxn ang="0">
                    <a:pos x="190" y="505"/>
                  </a:cxn>
                  <a:cxn ang="0">
                    <a:pos x="144" y="499"/>
                  </a:cxn>
                  <a:cxn ang="0">
                    <a:pos x="124" y="481"/>
                  </a:cxn>
                  <a:cxn ang="0">
                    <a:pos x="114" y="491"/>
                  </a:cxn>
                  <a:cxn ang="0">
                    <a:pos x="96" y="495"/>
                  </a:cxn>
                  <a:cxn ang="0">
                    <a:pos x="102" y="519"/>
                  </a:cxn>
                  <a:cxn ang="0">
                    <a:pos x="102" y="545"/>
                  </a:cxn>
                  <a:cxn ang="0">
                    <a:pos x="60" y="527"/>
                  </a:cxn>
                  <a:cxn ang="0">
                    <a:pos x="54" y="475"/>
                  </a:cxn>
                  <a:cxn ang="0">
                    <a:pos x="48" y="463"/>
                  </a:cxn>
                  <a:cxn ang="0">
                    <a:pos x="38" y="457"/>
                  </a:cxn>
                  <a:cxn ang="0">
                    <a:pos x="38" y="417"/>
                  </a:cxn>
                  <a:cxn ang="0">
                    <a:pos x="32" y="407"/>
                  </a:cxn>
                  <a:cxn ang="0">
                    <a:pos x="32" y="391"/>
                  </a:cxn>
                  <a:cxn ang="0">
                    <a:pos x="6" y="315"/>
                  </a:cxn>
                </a:cxnLst>
                <a:rect l="0" t="0" r="r" b="b"/>
                <a:pathLst>
                  <a:path w="464" h="545">
                    <a:moveTo>
                      <a:pt x="6" y="315"/>
                    </a:moveTo>
                    <a:lnTo>
                      <a:pt x="0" y="295"/>
                    </a:lnTo>
                    <a:lnTo>
                      <a:pt x="24" y="279"/>
                    </a:lnTo>
                    <a:lnTo>
                      <a:pt x="36" y="265"/>
                    </a:lnTo>
                    <a:lnTo>
                      <a:pt x="14" y="243"/>
                    </a:lnTo>
                    <a:lnTo>
                      <a:pt x="22" y="217"/>
                    </a:lnTo>
                    <a:lnTo>
                      <a:pt x="12" y="201"/>
                    </a:lnTo>
                    <a:lnTo>
                      <a:pt x="42" y="110"/>
                    </a:lnTo>
                    <a:lnTo>
                      <a:pt x="6" y="52"/>
                    </a:lnTo>
                    <a:lnTo>
                      <a:pt x="44" y="50"/>
                    </a:lnTo>
                    <a:lnTo>
                      <a:pt x="70" y="30"/>
                    </a:lnTo>
                    <a:lnTo>
                      <a:pt x="92" y="24"/>
                    </a:lnTo>
                    <a:lnTo>
                      <a:pt x="114" y="8"/>
                    </a:lnTo>
                    <a:lnTo>
                      <a:pt x="158" y="0"/>
                    </a:lnTo>
                    <a:lnTo>
                      <a:pt x="166" y="20"/>
                    </a:lnTo>
                    <a:lnTo>
                      <a:pt x="160" y="42"/>
                    </a:lnTo>
                    <a:lnTo>
                      <a:pt x="172" y="90"/>
                    </a:lnTo>
                    <a:lnTo>
                      <a:pt x="202" y="106"/>
                    </a:lnTo>
                    <a:lnTo>
                      <a:pt x="228" y="112"/>
                    </a:lnTo>
                    <a:lnTo>
                      <a:pt x="298" y="147"/>
                    </a:lnTo>
                    <a:lnTo>
                      <a:pt x="350" y="161"/>
                    </a:lnTo>
                    <a:lnTo>
                      <a:pt x="356" y="201"/>
                    </a:lnTo>
                    <a:lnTo>
                      <a:pt x="348" y="225"/>
                    </a:lnTo>
                    <a:lnTo>
                      <a:pt x="372" y="261"/>
                    </a:lnTo>
                    <a:lnTo>
                      <a:pt x="430" y="263"/>
                    </a:lnTo>
                    <a:lnTo>
                      <a:pt x="434" y="297"/>
                    </a:lnTo>
                    <a:lnTo>
                      <a:pt x="454" y="307"/>
                    </a:lnTo>
                    <a:lnTo>
                      <a:pt x="464" y="323"/>
                    </a:lnTo>
                    <a:lnTo>
                      <a:pt x="456" y="355"/>
                    </a:lnTo>
                    <a:lnTo>
                      <a:pt x="456" y="375"/>
                    </a:lnTo>
                    <a:lnTo>
                      <a:pt x="438" y="407"/>
                    </a:lnTo>
                    <a:lnTo>
                      <a:pt x="408" y="389"/>
                    </a:lnTo>
                    <a:lnTo>
                      <a:pt x="362" y="395"/>
                    </a:lnTo>
                    <a:lnTo>
                      <a:pt x="330" y="397"/>
                    </a:lnTo>
                    <a:lnTo>
                      <a:pt x="296" y="395"/>
                    </a:lnTo>
                    <a:lnTo>
                      <a:pt x="278" y="429"/>
                    </a:lnTo>
                    <a:lnTo>
                      <a:pt x="278" y="449"/>
                    </a:lnTo>
                    <a:lnTo>
                      <a:pt x="264" y="501"/>
                    </a:lnTo>
                    <a:lnTo>
                      <a:pt x="228" y="493"/>
                    </a:lnTo>
                    <a:lnTo>
                      <a:pt x="210" y="531"/>
                    </a:lnTo>
                    <a:lnTo>
                      <a:pt x="190" y="505"/>
                    </a:lnTo>
                    <a:lnTo>
                      <a:pt x="144" y="499"/>
                    </a:lnTo>
                    <a:lnTo>
                      <a:pt x="124" y="481"/>
                    </a:lnTo>
                    <a:lnTo>
                      <a:pt x="114" y="491"/>
                    </a:lnTo>
                    <a:lnTo>
                      <a:pt x="96" y="495"/>
                    </a:lnTo>
                    <a:lnTo>
                      <a:pt x="102" y="519"/>
                    </a:lnTo>
                    <a:lnTo>
                      <a:pt x="102" y="545"/>
                    </a:lnTo>
                    <a:lnTo>
                      <a:pt x="60" y="527"/>
                    </a:lnTo>
                    <a:lnTo>
                      <a:pt x="54" y="475"/>
                    </a:lnTo>
                    <a:lnTo>
                      <a:pt x="48" y="463"/>
                    </a:lnTo>
                    <a:lnTo>
                      <a:pt x="38" y="457"/>
                    </a:lnTo>
                    <a:lnTo>
                      <a:pt x="38" y="417"/>
                    </a:lnTo>
                    <a:lnTo>
                      <a:pt x="32" y="407"/>
                    </a:lnTo>
                    <a:lnTo>
                      <a:pt x="32" y="391"/>
                    </a:lnTo>
                    <a:lnTo>
                      <a:pt x="6" y="315"/>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1" name="Brazil"/>
              <p:cNvSpPr>
                <a:spLocks/>
              </p:cNvSpPr>
              <p:nvPr/>
            </p:nvSpPr>
            <p:spPr bwMode="gray">
              <a:xfrm>
                <a:off x="2160887" y="1743204"/>
                <a:ext cx="1622356" cy="1571750"/>
              </a:xfrm>
              <a:custGeom>
                <a:avLst/>
                <a:gdLst/>
                <a:ahLst/>
                <a:cxnLst>
                  <a:cxn ang="0">
                    <a:pos x="28" y="440"/>
                  </a:cxn>
                  <a:cxn ang="0">
                    <a:pos x="130" y="368"/>
                  </a:cxn>
                  <a:cxn ang="0">
                    <a:pos x="168" y="202"/>
                  </a:cxn>
                  <a:cxn ang="0">
                    <a:pos x="148" y="154"/>
                  </a:cxn>
                  <a:cxn ang="0">
                    <a:pos x="242" y="120"/>
                  </a:cxn>
                  <a:cxn ang="0">
                    <a:pos x="356" y="136"/>
                  </a:cxn>
                  <a:cxn ang="0">
                    <a:pos x="362" y="92"/>
                  </a:cxn>
                  <a:cxn ang="0">
                    <a:pos x="394" y="50"/>
                  </a:cxn>
                  <a:cxn ang="0">
                    <a:pos x="488" y="30"/>
                  </a:cxn>
                  <a:cxn ang="0">
                    <a:pos x="552" y="42"/>
                  </a:cxn>
                  <a:cxn ang="0">
                    <a:pos x="536" y="126"/>
                  </a:cxn>
                  <a:cxn ang="0">
                    <a:pos x="648" y="122"/>
                  </a:cxn>
                  <a:cxn ang="0">
                    <a:pos x="722" y="94"/>
                  </a:cxn>
                  <a:cxn ang="0">
                    <a:pos x="796" y="122"/>
                  </a:cxn>
                  <a:cxn ang="0">
                    <a:pos x="854" y="28"/>
                  </a:cxn>
                  <a:cxn ang="0">
                    <a:pos x="890" y="98"/>
                  </a:cxn>
                  <a:cxn ang="0">
                    <a:pos x="904" y="174"/>
                  </a:cxn>
                  <a:cxn ang="0">
                    <a:pos x="828" y="256"/>
                  </a:cxn>
                  <a:cxn ang="0">
                    <a:pos x="888" y="222"/>
                  </a:cxn>
                  <a:cxn ang="0">
                    <a:pos x="972" y="230"/>
                  </a:cxn>
                  <a:cxn ang="0">
                    <a:pos x="948" y="274"/>
                  </a:cxn>
                  <a:cxn ang="0">
                    <a:pos x="1020" y="222"/>
                  </a:cxn>
                  <a:cxn ang="0">
                    <a:pos x="1096" y="248"/>
                  </a:cxn>
                  <a:cxn ang="0">
                    <a:pos x="1122" y="282"/>
                  </a:cxn>
                  <a:cxn ang="0">
                    <a:pos x="1189" y="284"/>
                  </a:cxn>
                  <a:cxn ang="0">
                    <a:pos x="1329" y="326"/>
                  </a:cxn>
                  <a:cxn ang="0">
                    <a:pos x="1451" y="392"/>
                  </a:cxn>
                  <a:cxn ang="0">
                    <a:pos x="1497" y="510"/>
                  </a:cxn>
                  <a:cxn ang="0">
                    <a:pos x="1411" y="624"/>
                  </a:cxn>
                  <a:cxn ang="0">
                    <a:pos x="1345" y="700"/>
                  </a:cxn>
                  <a:cxn ang="0">
                    <a:pos x="1333" y="853"/>
                  </a:cxn>
                  <a:cxn ang="0">
                    <a:pos x="1275" y="1029"/>
                  </a:cxn>
                  <a:cxn ang="0">
                    <a:pos x="1219" y="1101"/>
                  </a:cxn>
                  <a:cxn ang="0">
                    <a:pos x="1161" y="1111"/>
                  </a:cxn>
                  <a:cxn ang="0">
                    <a:pos x="1084" y="1155"/>
                  </a:cxn>
                  <a:cxn ang="0">
                    <a:pos x="992" y="1213"/>
                  </a:cxn>
                  <a:cxn ang="0">
                    <a:pos x="968" y="1279"/>
                  </a:cxn>
                  <a:cxn ang="0">
                    <a:pos x="954" y="1371"/>
                  </a:cxn>
                  <a:cxn ang="0">
                    <a:pos x="840" y="1515"/>
                  </a:cxn>
                  <a:cxn ang="0">
                    <a:pos x="812" y="1541"/>
                  </a:cxn>
                  <a:cxn ang="0">
                    <a:pos x="796" y="1592"/>
                  </a:cxn>
                  <a:cxn ang="0">
                    <a:pos x="788" y="1537"/>
                  </a:cxn>
                  <a:cxn ang="0">
                    <a:pos x="698" y="1461"/>
                  </a:cxn>
                  <a:cxn ang="0">
                    <a:pos x="692" y="1357"/>
                  </a:cxn>
                  <a:cxn ang="0">
                    <a:pos x="772" y="1265"/>
                  </a:cxn>
                  <a:cxn ang="0">
                    <a:pos x="740" y="1159"/>
                  </a:cxn>
                  <a:cxn ang="0">
                    <a:pos x="680" y="1089"/>
                  </a:cxn>
                  <a:cxn ang="0">
                    <a:pos x="600" y="993"/>
                  </a:cxn>
                  <a:cxn ang="0">
                    <a:pos x="596" y="883"/>
                  </a:cxn>
                  <a:cxn ang="0">
                    <a:pos x="512" y="747"/>
                  </a:cxn>
                  <a:cxn ang="0">
                    <a:pos x="322" y="628"/>
                  </a:cxn>
                  <a:cxn ang="0">
                    <a:pos x="232" y="616"/>
                  </a:cxn>
                  <a:cxn ang="0">
                    <a:pos x="120" y="564"/>
                  </a:cxn>
                  <a:cxn ang="0">
                    <a:pos x="12" y="540"/>
                  </a:cxn>
                </a:cxnLst>
                <a:rect l="0" t="0" r="r" b="b"/>
                <a:pathLst>
                  <a:path w="1497" h="1600">
                    <a:moveTo>
                      <a:pt x="0" y="496"/>
                    </a:moveTo>
                    <a:lnTo>
                      <a:pt x="2" y="480"/>
                    </a:lnTo>
                    <a:lnTo>
                      <a:pt x="14" y="462"/>
                    </a:lnTo>
                    <a:lnTo>
                      <a:pt x="28" y="458"/>
                    </a:lnTo>
                    <a:lnTo>
                      <a:pt x="28" y="440"/>
                    </a:lnTo>
                    <a:lnTo>
                      <a:pt x="42" y="402"/>
                    </a:lnTo>
                    <a:lnTo>
                      <a:pt x="58" y="390"/>
                    </a:lnTo>
                    <a:lnTo>
                      <a:pt x="72" y="378"/>
                    </a:lnTo>
                    <a:lnTo>
                      <a:pt x="90" y="376"/>
                    </a:lnTo>
                    <a:lnTo>
                      <a:pt x="130" y="368"/>
                    </a:lnTo>
                    <a:lnTo>
                      <a:pt x="146" y="376"/>
                    </a:lnTo>
                    <a:lnTo>
                      <a:pt x="150" y="364"/>
                    </a:lnTo>
                    <a:lnTo>
                      <a:pt x="170" y="250"/>
                    </a:lnTo>
                    <a:lnTo>
                      <a:pt x="166" y="224"/>
                    </a:lnTo>
                    <a:lnTo>
                      <a:pt x="168" y="202"/>
                    </a:lnTo>
                    <a:lnTo>
                      <a:pt x="142" y="194"/>
                    </a:lnTo>
                    <a:lnTo>
                      <a:pt x="146" y="172"/>
                    </a:lnTo>
                    <a:lnTo>
                      <a:pt x="174" y="172"/>
                    </a:lnTo>
                    <a:lnTo>
                      <a:pt x="174" y="160"/>
                    </a:lnTo>
                    <a:lnTo>
                      <a:pt x="148" y="154"/>
                    </a:lnTo>
                    <a:lnTo>
                      <a:pt x="148" y="130"/>
                    </a:lnTo>
                    <a:lnTo>
                      <a:pt x="196" y="130"/>
                    </a:lnTo>
                    <a:lnTo>
                      <a:pt x="208" y="122"/>
                    </a:lnTo>
                    <a:lnTo>
                      <a:pt x="224" y="126"/>
                    </a:lnTo>
                    <a:lnTo>
                      <a:pt x="242" y="120"/>
                    </a:lnTo>
                    <a:lnTo>
                      <a:pt x="252" y="136"/>
                    </a:lnTo>
                    <a:lnTo>
                      <a:pt x="256" y="152"/>
                    </a:lnTo>
                    <a:lnTo>
                      <a:pt x="264" y="146"/>
                    </a:lnTo>
                    <a:lnTo>
                      <a:pt x="296" y="172"/>
                    </a:lnTo>
                    <a:lnTo>
                      <a:pt x="356" y="136"/>
                    </a:lnTo>
                    <a:lnTo>
                      <a:pt x="366" y="146"/>
                    </a:lnTo>
                    <a:lnTo>
                      <a:pt x="404" y="114"/>
                    </a:lnTo>
                    <a:lnTo>
                      <a:pt x="402" y="102"/>
                    </a:lnTo>
                    <a:lnTo>
                      <a:pt x="376" y="108"/>
                    </a:lnTo>
                    <a:lnTo>
                      <a:pt x="362" y="92"/>
                    </a:lnTo>
                    <a:lnTo>
                      <a:pt x="366" y="60"/>
                    </a:lnTo>
                    <a:lnTo>
                      <a:pt x="342" y="52"/>
                    </a:lnTo>
                    <a:lnTo>
                      <a:pt x="342" y="34"/>
                    </a:lnTo>
                    <a:lnTo>
                      <a:pt x="378" y="50"/>
                    </a:lnTo>
                    <a:lnTo>
                      <a:pt x="394" y="50"/>
                    </a:lnTo>
                    <a:lnTo>
                      <a:pt x="420" y="56"/>
                    </a:lnTo>
                    <a:lnTo>
                      <a:pt x="436" y="36"/>
                    </a:lnTo>
                    <a:lnTo>
                      <a:pt x="448" y="44"/>
                    </a:lnTo>
                    <a:lnTo>
                      <a:pt x="472" y="30"/>
                    </a:lnTo>
                    <a:lnTo>
                      <a:pt x="488" y="30"/>
                    </a:lnTo>
                    <a:lnTo>
                      <a:pt x="506" y="2"/>
                    </a:lnTo>
                    <a:lnTo>
                      <a:pt x="534" y="0"/>
                    </a:lnTo>
                    <a:lnTo>
                      <a:pt x="526" y="18"/>
                    </a:lnTo>
                    <a:lnTo>
                      <a:pt x="536" y="30"/>
                    </a:lnTo>
                    <a:lnTo>
                      <a:pt x="552" y="42"/>
                    </a:lnTo>
                    <a:lnTo>
                      <a:pt x="540" y="62"/>
                    </a:lnTo>
                    <a:lnTo>
                      <a:pt x="540" y="76"/>
                    </a:lnTo>
                    <a:lnTo>
                      <a:pt x="532" y="100"/>
                    </a:lnTo>
                    <a:lnTo>
                      <a:pt x="546" y="114"/>
                    </a:lnTo>
                    <a:lnTo>
                      <a:pt x="536" y="126"/>
                    </a:lnTo>
                    <a:lnTo>
                      <a:pt x="568" y="152"/>
                    </a:lnTo>
                    <a:lnTo>
                      <a:pt x="586" y="138"/>
                    </a:lnTo>
                    <a:lnTo>
                      <a:pt x="600" y="140"/>
                    </a:lnTo>
                    <a:lnTo>
                      <a:pt x="626" y="126"/>
                    </a:lnTo>
                    <a:lnTo>
                      <a:pt x="648" y="122"/>
                    </a:lnTo>
                    <a:lnTo>
                      <a:pt x="688" y="124"/>
                    </a:lnTo>
                    <a:lnTo>
                      <a:pt x="680" y="110"/>
                    </a:lnTo>
                    <a:lnTo>
                      <a:pt x="686" y="102"/>
                    </a:lnTo>
                    <a:lnTo>
                      <a:pt x="704" y="110"/>
                    </a:lnTo>
                    <a:lnTo>
                      <a:pt x="722" y="94"/>
                    </a:lnTo>
                    <a:lnTo>
                      <a:pt x="742" y="112"/>
                    </a:lnTo>
                    <a:lnTo>
                      <a:pt x="758" y="116"/>
                    </a:lnTo>
                    <a:lnTo>
                      <a:pt x="774" y="104"/>
                    </a:lnTo>
                    <a:lnTo>
                      <a:pt x="790" y="110"/>
                    </a:lnTo>
                    <a:lnTo>
                      <a:pt x="796" y="122"/>
                    </a:lnTo>
                    <a:lnTo>
                      <a:pt x="814" y="108"/>
                    </a:lnTo>
                    <a:lnTo>
                      <a:pt x="822" y="76"/>
                    </a:lnTo>
                    <a:lnTo>
                      <a:pt x="838" y="52"/>
                    </a:lnTo>
                    <a:lnTo>
                      <a:pt x="846" y="26"/>
                    </a:lnTo>
                    <a:lnTo>
                      <a:pt x="854" y="28"/>
                    </a:lnTo>
                    <a:lnTo>
                      <a:pt x="858" y="40"/>
                    </a:lnTo>
                    <a:lnTo>
                      <a:pt x="864" y="36"/>
                    </a:lnTo>
                    <a:lnTo>
                      <a:pt x="880" y="66"/>
                    </a:lnTo>
                    <a:lnTo>
                      <a:pt x="876" y="76"/>
                    </a:lnTo>
                    <a:lnTo>
                      <a:pt x="890" y="98"/>
                    </a:lnTo>
                    <a:lnTo>
                      <a:pt x="896" y="132"/>
                    </a:lnTo>
                    <a:lnTo>
                      <a:pt x="914" y="132"/>
                    </a:lnTo>
                    <a:lnTo>
                      <a:pt x="916" y="148"/>
                    </a:lnTo>
                    <a:lnTo>
                      <a:pt x="916" y="164"/>
                    </a:lnTo>
                    <a:lnTo>
                      <a:pt x="904" y="174"/>
                    </a:lnTo>
                    <a:lnTo>
                      <a:pt x="884" y="196"/>
                    </a:lnTo>
                    <a:lnTo>
                      <a:pt x="860" y="206"/>
                    </a:lnTo>
                    <a:lnTo>
                      <a:pt x="844" y="228"/>
                    </a:lnTo>
                    <a:lnTo>
                      <a:pt x="838" y="244"/>
                    </a:lnTo>
                    <a:lnTo>
                      <a:pt x="828" y="256"/>
                    </a:lnTo>
                    <a:lnTo>
                      <a:pt x="828" y="270"/>
                    </a:lnTo>
                    <a:lnTo>
                      <a:pt x="848" y="252"/>
                    </a:lnTo>
                    <a:lnTo>
                      <a:pt x="864" y="246"/>
                    </a:lnTo>
                    <a:lnTo>
                      <a:pt x="880" y="222"/>
                    </a:lnTo>
                    <a:lnTo>
                      <a:pt x="888" y="222"/>
                    </a:lnTo>
                    <a:lnTo>
                      <a:pt x="902" y="210"/>
                    </a:lnTo>
                    <a:lnTo>
                      <a:pt x="930" y="212"/>
                    </a:lnTo>
                    <a:lnTo>
                      <a:pt x="954" y="206"/>
                    </a:lnTo>
                    <a:lnTo>
                      <a:pt x="970" y="208"/>
                    </a:lnTo>
                    <a:lnTo>
                      <a:pt x="972" y="230"/>
                    </a:lnTo>
                    <a:lnTo>
                      <a:pt x="962" y="246"/>
                    </a:lnTo>
                    <a:lnTo>
                      <a:pt x="956" y="260"/>
                    </a:lnTo>
                    <a:lnTo>
                      <a:pt x="942" y="264"/>
                    </a:lnTo>
                    <a:lnTo>
                      <a:pt x="940" y="298"/>
                    </a:lnTo>
                    <a:lnTo>
                      <a:pt x="948" y="274"/>
                    </a:lnTo>
                    <a:lnTo>
                      <a:pt x="974" y="256"/>
                    </a:lnTo>
                    <a:lnTo>
                      <a:pt x="978" y="244"/>
                    </a:lnTo>
                    <a:lnTo>
                      <a:pt x="986" y="226"/>
                    </a:lnTo>
                    <a:lnTo>
                      <a:pt x="1006" y="220"/>
                    </a:lnTo>
                    <a:lnTo>
                      <a:pt x="1020" y="222"/>
                    </a:lnTo>
                    <a:lnTo>
                      <a:pt x="1030" y="230"/>
                    </a:lnTo>
                    <a:lnTo>
                      <a:pt x="1046" y="226"/>
                    </a:lnTo>
                    <a:lnTo>
                      <a:pt x="1058" y="240"/>
                    </a:lnTo>
                    <a:lnTo>
                      <a:pt x="1074" y="238"/>
                    </a:lnTo>
                    <a:lnTo>
                      <a:pt x="1096" y="248"/>
                    </a:lnTo>
                    <a:lnTo>
                      <a:pt x="1094" y="264"/>
                    </a:lnTo>
                    <a:lnTo>
                      <a:pt x="1106" y="254"/>
                    </a:lnTo>
                    <a:lnTo>
                      <a:pt x="1118" y="254"/>
                    </a:lnTo>
                    <a:lnTo>
                      <a:pt x="1126" y="262"/>
                    </a:lnTo>
                    <a:lnTo>
                      <a:pt x="1122" y="282"/>
                    </a:lnTo>
                    <a:lnTo>
                      <a:pt x="1128" y="286"/>
                    </a:lnTo>
                    <a:lnTo>
                      <a:pt x="1128" y="300"/>
                    </a:lnTo>
                    <a:lnTo>
                      <a:pt x="1140" y="298"/>
                    </a:lnTo>
                    <a:lnTo>
                      <a:pt x="1161" y="286"/>
                    </a:lnTo>
                    <a:lnTo>
                      <a:pt x="1189" y="284"/>
                    </a:lnTo>
                    <a:lnTo>
                      <a:pt x="1231" y="312"/>
                    </a:lnTo>
                    <a:lnTo>
                      <a:pt x="1251" y="304"/>
                    </a:lnTo>
                    <a:lnTo>
                      <a:pt x="1279" y="302"/>
                    </a:lnTo>
                    <a:lnTo>
                      <a:pt x="1299" y="302"/>
                    </a:lnTo>
                    <a:lnTo>
                      <a:pt x="1329" y="326"/>
                    </a:lnTo>
                    <a:lnTo>
                      <a:pt x="1353" y="338"/>
                    </a:lnTo>
                    <a:lnTo>
                      <a:pt x="1381" y="370"/>
                    </a:lnTo>
                    <a:lnTo>
                      <a:pt x="1393" y="372"/>
                    </a:lnTo>
                    <a:lnTo>
                      <a:pt x="1421" y="392"/>
                    </a:lnTo>
                    <a:lnTo>
                      <a:pt x="1451" y="392"/>
                    </a:lnTo>
                    <a:lnTo>
                      <a:pt x="1461" y="392"/>
                    </a:lnTo>
                    <a:lnTo>
                      <a:pt x="1485" y="412"/>
                    </a:lnTo>
                    <a:lnTo>
                      <a:pt x="1487" y="438"/>
                    </a:lnTo>
                    <a:lnTo>
                      <a:pt x="1497" y="452"/>
                    </a:lnTo>
                    <a:lnTo>
                      <a:pt x="1497" y="510"/>
                    </a:lnTo>
                    <a:lnTo>
                      <a:pt x="1493" y="530"/>
                    </a:lnTo>
                    <a:lnTo>
                      <a:pt x="1473" y="568"/>
                    </a:lnTo>
                    <a:lnTo>
                      <a:pt x="1453" y="590"/>
                    </a:lnTo>
                    <a:lnTo>
                      <a:pt x="1433" y="606"/>
                    </a:lnTo>
                    <a:lnTo>
                      <a:pt x="1411" y="624"/>
                    </a:lnTo>
                    <a:lnTo>
                      <a:pt x="1405" y="644"/>
                    </a:lnTo>
                    <a:lnTo>
                      <a:pt x="1379" y="682"/>
                    </a:lnTo>
                    <a:lnTo>
                      <a:pt x="1367" y="688"/>
                    </a:lnTo>
                    <a:lnTo>
                      <a:pt x="1335" y="688"/>
                    </a:lnTo>
                    <a:lnTo>
                      <a:pt x="1345" y="700"/>
                    </a:lnTo>
                    <a:lnTo>
                      <a:pt x="1333" y="728"/>
                    </a:lnTo>
                    <a:lnTo>
                      <a:pt x="1339" y="753"/>
                    </a:lnTo>
                    <a:lnTo>
                      <a:pt x="1339" y="789"/>
                    </a:lnTo>
                    <a:lnTo>
                      <a:pt x="1343" y="819"/>
                    </a:lnTo>
                    <a:lnTo>
                      <a:pt x="1333" y="853"/>
                    </a:lnTo>
                    <a:lnTo>
                      <a:pt x="1331" y="903"/>
                    </a:lnTo>
                    <a:lnTo>
                      <a:pt x="1309" y="921"/>
                    </a:lnTo>
                    <a:lnTo>
                      <a:pt x="1307" y="977"/>
                    </a:lnTo>
                    <a:lnTo>
                      <a:pt x="1289" y="1007"/>
                    </a:lnTo>
                    <a:lnTo>
                      <a:pt x="1275" y="1029"/>
                    </a:lnTo>
                    <a:lnTo>
                      <a:pt x="1257" y="1051"/>
                    </a:lnTo>
                    <a:lnTo>
                      <a:pt x="1255" y="1061"/>
                    </a:lnTo>
                    <a:lnTo>
                      <a:pt x="1263" y="1061"/>
                    </a:lnTo>
                    <a:lnTo>
                      <a:pt x="1259" y="1079"/>
                    </a:lnTo>
                    <a:lnTo>
                      <a:pt x="1219" y="1101"/>
                    </a:lnTo>
                    <a:lnTo>
                      <a:pt x="1219" y="1109"/>
                    </a:lnTo>
                    <a:lnTo>
                      <a:pt x="1223" y="1119"/>
                    </a:lnTo>
                    <a:lnTo>
                      <a:pt x="1213" y="1121"/>
                    </a:lnTo>
                    <a:lnTo>
                      <a:pt x="1171" y="1119"/>
                    </a:lnTo>
                    <a:lnTo>
                      <a:pt x="1161" y="1111"/>
                    </a:lnTo>
                    <a:lnTo>
                      <a:pt x="1136" y="1123"/>
                    </a:lnTo>
                    <a:lnTo>
                      <a:pt x="1116" y="1125"/>
                    </a:lnTo>
                    <a:lnTo>
                      <a:pt x="1118" y="1135"/>
                    </a:lnTo>
                    <a:lnTo>
                      <a:pt x="1086" y="1149"/>
                    </a:lnTo>
                    <a:lnTo>
                      <a:pt x="1084" y="1155"/>
                    </a:lnTo>
                    <a:lnTo>
                      <a:pt x="1064" y="1157"/>
                    </a:lnTo>
                    <a:lnTo>
                      <a:pt x="1042" y="1167"/>
                    </a:lnTo>
                    <a:lnTo>
                      <a:pt x="1030" y="1179"/>
                    </a:lnTo>
                    <a:lnTo>
                      <a:pt x="1002" y="1205"/>
                    </a:lnTo>
                    <a:lnTo>
                      <a:pt x="992" y="1213"/>
                    </a:lnTo>
                    <a:lnTo>
                      <a:pt x="990" y="1225"/>
                    </a:lnTo>
                    <a:lnTo>
                      <a:pt x="964" y="1227"/>
                    </a:lnTo>
                    <a:lnTo>
                      <a:pt x="976" y="1239"/>
                    </a:lnTo>
                    <a:lnTo>
                      <a:pt x="968" y="1249"/>
                    </a:lnTo>
                    <a:lnTo>
                      <a:pt x="968" y="1279"/>
                    </a:lnTo>
                    <a:lnTo>
                      <a:pt x="968" y="1301"/>
                    </a:lnTo>
                    <a:lnTo>
                      <a:pt x="970" y="1331"/>
                    </a:lnTo>
                    <a:lnTo>
                      <a:pt x="964" y="1351"/>
                    </a:lnTo>
                    <a:lnTo>
                      <a:pt x="956" y="1357"/>
                    </a:lnTo>
                    <a:lnTo>
                      <a:pt x="954" y="1371"/>
                    </a:lnTo>
                    <a:lnTo>
                      <a:pt x="930" y="1393"/>
                    </a:lnTo>
                    <a:lnTo>
                      <a:pt x="916" y="1425"/>
                    </a:lnTo>
                    <a:lnTo>
                      <a:pt x="908" y="1441"/>
                    </a:lnTo>
                    <a:lnTo>
                      <a:pt x="882" y="1479"/>
                    </a:lnTo>
                    <a:lnTo>
                      <a:pt x="840" y="1515"/>
                    </a:lnTo>
                    <a:lnTo>
                      <a:pt x="828" y="1527"/>
                    </a:lnTo>
                    <a:lnTo>
                      <a:pt x="824" y="1543"/>
                    </a:lnTo>
                    <a:lnTo>
                      <a:pt x="816" y="1559"/>
                    </a:lnTo>
                    <a:lnTo>
                      <a:pt x="812" y="1557"/>
                    </a:lnTo>
                    <a:lnTo>
                      <a:pt x="812" y="1541"/>
                    </a:lnTo>
                    <a:lnTo>
                      <a:pt x="808" y="1541"/>
                    </a:lnTo>
                    <a:lnTo>
                      <a:pt x="800" y="1553"/>
                    </a:lnTo>
                    <a:lnTo>
                      <a:pt x="802" y="1569"/>
                    </a:lnTo>
                    <a:lnTo>
                      <a:pt x="800" y="1583"/>
                    </a:lnTo>
                    <a:lnTo>
                      <a:pt x="796" y="1592"/>
                    </a:lnTo>
                    <a:lnTo>
                      <a:pt x="788" y="1600"/>
                    </a:lnTo>
                    <a:lnTo>
                      <a:pt x="778" y="1590"/>
                    </a:lnTo>
                    <a:lnTo>
                      <a:pt x="778" y="1577"/>
                    </a:lnTo>
                    <a:lnTo>
                      <a:pt x="780" y="1557"/>
                    </a:lnTo>
                    <a:lnTo>
                      <a:pt x="788" y="1537"/>
                    </a:lnTo>
                    <a:lnTo>
                      <a:pt x="774" y="1533"/>
                    </a:lnTo>
                    <a:lnTo>
                      <a:pt x="760" y="1509"/>
                    </a:lnTo>
                    <a:lnTo>
                      <a:pt x="744" y="1491"/>
                    </a:lnTo>
                    <a:lnTo>
                      <a:pt x="720" y="1479"/>
                    </a:lnTo>
                    <a:lnTo>
                      <a:pt x="698" y="1461"/>
                    </a:lnTo>
                    <a:lnTo>
                      <a:pt x="684" y="1469"/>
                    </a:lnTo>
                    <a:lnTo>
                      <a:pt x="670" y="1449"/>
                    </a:lnTo>
                    <a:lnTo>
                      <a:pt x="652" y="1409"/>
                    </a:lnTo>
                    <a:lnTo>
                      <a:pt x="658" y="1393"/>
                    </a:lnTo>
                    <a:lnTo>
                      <a:pt x="692" y="1357"/>
                    </a:lnTo>
                    <a:lnTo>
                      <a:pt x="700" y="1357"/>
                    </a:lnTo>
                    <a:lnTo>
                      <a:pt x="702" y="1351"/>
                    </a:lnTo>
                    <a:lnTo>
                      <a:pt x="750" y="1305"/>
                    </a:lnTo>
                    <a:lnTo>
                      <a:pt x="762" y="1303"/>
                    </a:lnTo>
                    <a:lnTo>
                      <a:pt x="772" y="1265"/>
                    </a:lnTo>
                    <a:lnTo>
                      <a:pt x="774" y="1245"/>
                    </a:lnTo>
                    <a:lnTo>
                      <a:pt x="758" y="1233"/>
                    </a:lnTo>
                    <a:lnTo>
                      <a:pt x="736" y="1231"/>
                    </a:lnTo>
                    <a:lnTo>
                      <a:pt x="752" y="1173"/>
                    </a:lnTo>
                    <a:lnTo>
                      <a:pt x="740" y="1159"/>
                    </a:lnTo>
                    <a:lnTo>
                      <a:pt x="718" y="1159"/>
                    </a:lnTo>
                    <a:lnTo>
                      <a:pt x="704" y="1153"/>
                    </a:lnTo>
                    <a:lnTo>
                      <a:pt x="702" y="1119"/>
                    </a:lnTo>
                    <a:lnTo>
                      <a:pt x="692" y="1095"/>
                    </a:lnTo>
                    <a:lnTo>
                      <a:pt x="680" y="1089"/>
                    </a:lnTo>
                    <a:lnTo>
                      <a:pt x="656" y="1091"/>
                    </a:lnTo>
                    <a:lnTo>
                      <a:pt x="620" y="1085"/>
                    </a:lnTo>
                    <a:lnTo>
                      <a:pt x="606" y="1073"/>
                    </a:lnTo>
                    <a:lnTo>
                      <a:pt x="614" y="1019"/>
                    </a:lnTo>
                    <a:lnTo>
                      <a:pt x="600" y="993"/>
                    </a:lnTo>
                    <a:lnTo>
                      <a:pt x="618" y="961"/>
                    </a:lnTo>
                    <a:lnTo>
                      <a:pt x="618" y="941"/>
                    </a:lnTo>
                    <a:lnTo>
                      <a:pt x="626" y="909"/>
                    </a:lnTo>
                    <a:lnTo>
                      <a:pt x="616" y="893"/>
                    </a:lnTo>
                    <a:lnTo>
                      <a:pt x="596" y="883"/>
                    </a:lnTo>
                    <a:lnTo>
                      <a:pt x="592" y="849"/>
                    </a:lnTo>
                    <a:lnTo>
                      <a:pt x="534" y="847"/>
                    </a:lnTo>
                    <a:lnTo>
                      <a:pt x="510" y="811"/>
                    </a:lnTo>
                    <a:lnTo>
                      <a:pt x="518" y="787"/>
                    </a:lnTo>
                    <a:lnTo>
                      <a:pt x="512" y="747"/>
                    </a:lnTo>
                    <a:lnTo>
                      <a:pt x="460" y="733"/>
                    </a:lnTo>
                    <a:lnTo>
                      <a:pt x="390" y="698"/>
                    </a:lnTo>
                    <a:lnTo>
                      <a:pt x="364" y="692"/>
                    </a:lnTo>
                    <a:lnTo>
                      <a:pt x="334" y="676"/>
                    </a:lnTo>
                    <a:lnTo>
                      <a:pt x="322" y="628"/>
                    </a:lnTo>
                    <a:lnTo>
                      <a:pt x="328" y="606"/>
                    </a:lnTo>
                    <a:lnTo>
                      <a:pt x="320" y="586"/>
                    </a:lnTo>
                    <a:lnTo>
                      <a:pt x="276" y="594"/>
                    </a:lnTo>
                    <a:lnTo>
                      <a:pt x="254" y="610"/>
                    </a:lnTo>
                    <a:lnTo>
                      <a:pt x="232" y="616"/>
                    </a:lnTo>
                    <a:lnTo>
                      <a:pt x="206" y="636"/>
                    </a:lnTo>
                    <a:lnTo>
                      <a:pt x="168" y="638"/>
                    </a:lnTo>
                    <a:lnTo>
                      <a:pt x="130" y="636"/>
                    </a:lnTo>
                    <a:lnTo>
                      <a:pt x="126" y="568"/>
                    </a:lnTo>
                    <a:lnTo>
                      <a:pt x="120" y="564"/>
                    </a:lnTo>
                    <a:lnTo>
                      <a:pt x="80" y="594"/>
                    </a:lnTo>
                    <a:lnTo>
                      <a:pt x="52" y="568"/>
                    </a:lnTo>
                    <a:lnTo>
                      <a:pt x="28" y="562"/>
                    </a:lnTo>
                    <a:lnTo>
                      <a:pt x="38" y="544"/>
                    </a:lnTo>
                    <a:lnTo>
                      <a:pt x="12" y="540"/>
                    </a:lnTo>
                    <a:lnTo>
                      <a:pt x="6" y="526"/>
                    </a:lnTo>
                    <a:lnTo>
                      <a:pt x="10" y="506"/>
                    </a:lnTo>
                    <a:lnTo>
                      <a:pt x="0" y="496"/>
                    </a:lnTo>
                  </a:path>
                </a:pathLst>
              </a:custGeom>
              <a:solidFill>
                <a:schemeClr val="tx1">
                  <a:lumMod val="40000"/>
                  <a:lumOff val="60000"/>
                </a:schemeClr>
              </a:solidFill>
              <a:ln w="8001" cap="flat">
                <a:solidFill>
                  <a:srgbClr val="DDDDDD"/>
                </a:solidFill>
                <a:prstDash val="solid"/>
                <a:miter lim="800000"/>
                <a:headEnd/>
                <a:tailEnd/>
              </a:ln>
            </p:spPr>
            <p:txBody>
              <a:bodyPr/>
              <a:lstStyle/>
              <a:p>
                <a:endParaRPr lang="en-US"/>
              </a:p>
            </p:txBody>
          </p:sp>
          <p:sp>
            <p:nvSpPr>
              <p:cNvPr id="12" name="Chile"/>
              <p:cNvSpPr>
                <a:spLocks noEditPoints="1"/>
              </p:cNvSpPr>
              <p:nvPr/>
            </p:nvSpPr>
            <p:spPr bwMode="gray">
              <a:xfrm>
                <a:off x="2087854" y="2627165"/>
                <a:ext cx="362553" cy="1888465"/>
              </a:xfrm>
              <a:custGeom>
                <a:avLst/>
                <a:gdLst/>
                <a:ahLst/>
                <a:cxnLst>
                  <a:cxn ang="0">
                    <a:pos x="90" y="878"/>
                  </a:cxn>
                  <a:cxn ang="0">
                    <a:pos x="75" y="883"/>
                  </a:cxn>
                  <a:cxn ang="0">
                    <a:pos x="45" y="870"/>
                  </a:cxn>
                  <a:cxn ang="0">
                    <a:pos x="60" y="856"/>
                  </a:cxn>
                  <a:cxn ang="0">
                    <a:pos x="45" y="831"/>
                  </a:cxn>
                  <a:cxn ang="0">
                    <a:pos x="39" y="818"/>
                  </a:cxn>
                  <a:cxn ang="0">
                    <a:pos x="31" y="769"/>
                  </a:cxn>
                  <a:cxn ang="0">
                    <a:pos x="31" y="723"/>
                  </a:cxn>
                  <a:cxn ang="0">
                    <a:pos x="32" y="707"/>
                  </a:cxn>
                  <a:cxn ang="0">
                    <a:pos x="13" y="685"/>
                  </a:cxn>
                  <a:cxn ang="0">
                    <a:pos x="15" y="661"/>
                  </a:cxn>
                  <a:cxn ang="0">
                    <a:pos x="41" y="675"/>
                  </a:cxn>
                  <a:cxn ang="0">
                    <a:pos x="49" y="617"/>
                  </a:cxn>
                  <a:cxn ang="0">
                    <a:pos x="59" y="552"/>
                  </a:cxn>
                  <a:cxn ang="0">
                    <a:pos x="50" y="487"/>
                  </a:cxn>
                  <a:cxn ang="0">
                    <a:pos x="61" y="402"/>
                  </a:cxn>
                  <a:cxn ang="0">
                    <a:pos x="80" y="291"/>
                  </a:cxn>
                  <a:cxn ang="0">
                    <a:pos x="91" y="205"/>
                  </a:cxn>
                  <a:cxn ang="0">
                    <a:pos x="99" y="118"/>
                  </a:cxn>
                  <a:cxn ang="0">
                    <a:pos x="102" y="17"/>
                  </a:cxn>
                  <a:cxn ang="0">
                    <a:pos x="138" y="74"/>
                  </a:cxn>
                  <a:cxn ang="0">
                    <a:pos x="141" y="147"/>
                  </a:cxn>
                  <a:cxn ang="0">
                    <a:pos x="129" y="215"/>
                  </a:cxn>
                  <a:cxn ang="0">
                    <a:pos x="104" y="280"/>
                  </a:cxn>
                  <a:cxn ang="0">
                    <a:pos x="105" y="382"/>
                  </a:cxn>
                  <a:cxn ang="0">
                    <a:pos x="91" y="476"/>
                  </a:cxn>
                  <a:cxn ang="0">
                    <a:pos x="78" y="563"/>
                  </a:cxn>
                  <a:cxn ang="0">
                    <a:pos x="86" y="630"/>
                  </a:cxn>
                  <a:cxn ang="0">
                    <a:pos x="78" y="657"/>
                  </a:cxn>
                  <a:cxn ang="0">
                    <a:pos x="61" y="726"/>
                  </a:cxn>
                  <a:cxn ang="0">
                    <a:pos x="46" y="804"/>
                  </a:cxn>
                  <a:cxn ang="0">
                    <a:pos x="130" y="843"/>
                  </a:cxn>
                  <a:cxn ang="0">
                    <a:pos x="132" y="858"/>
                  </a:cxn>
                  <a:cxn ang="0">
                    <a:pos x="106" y="871"/>
                  </a:cxn>
                  <a:cxn ang="0">
                    <a:pos x="123" y="891"/>
                  </a:cxn>
                  <a:cxn ang="0">
                    <a:pos x="125" y="920"/>
                  </a:cxn>
                  <a:cxn ang="0">
                    <a:pos x="100" y="923"/>
                  </a:cxn>
                  <a:cxn ang="0">
                    <a:pos x="92" y="931"/>
                  </a:cxn>
                  <a:cxn ang="0">
                    <a:pos x="165" y="935"/>
                  </a:cxn>
                  <a:cxn ang="0">
                    <a:pos x="159" y="949"/>
                  </a:cxn>
                  <a:cxn ang="0">
                    <a:pos x="130" y="947"/>
                  </a:cxn>
                  <a:cxn ang="0">
                    <a:pos x="142" y="945"/>
                  </a:cxn>
                  <a:cxn ang="0">
                    <a:pos x="111" y="944"/>
                  </a:cxn>
                  <a:cxn ang="0">
                    <a:pos x="96" y="938"/>
                  </a:cxn>
                  <a:cxn ang="0">
                    <a:pos x="117" y="936"/>
                  </a:cxn>
                  <a:cxn ang="0">
                    <a:pos x="62" y="905"/>
                  </a:cxn>
                  <a:cxn ang="0">
                    <a:pos x="28" y="876"/>
                  </a:cxn>
                  <a:cxn ang="0">
                    <a:pos x="38" y="874"/>
                  </a:cxn>
                  <a:cxn ang="0">
                    <a:pos x="77" y="911"/>
                  </a:cxn>
                  <a:cxn ang="0">
                    <a:pos x="88" y="912"/>
                  </a:cxn>
                  <a:cxn ang="0">
                    <a:pos x="98" y="890"/>
                  </a:cxn>
                  <a:cxn ang="0">
                    <a:pos x="25" y="822"/>
                  </a:cxn>
                  <a:cxn ang="0">
                    <a:pos x="18" y="814"/>
                  </a:cxn>
                  <a:cxn ang="0">
                    <a:pos x="14" y="745"/>
                  </a:cxn>
                  <a:cxn ang="0">
                    <a:pos x="19" y="764"/>
                  </a:cxn>
                  <a:cxn ang="0">
                    <a:pos x="12" y="738"/>
                  </a:cxn>
                  <a:cxn ang="0">
                    <a:pos x="6" y="784"/>
                  </a:cxn>
                  <a:cxn ang="0">
                    <a:pos x="18" y="841"/>
                  </a:cxn>
                  <a:cxn ang="0">
                    <a:pos x="55" y="882"/>
                  </a:cxn>
                  <a:cxn ang="0">
                    <a:pos x="61" y="869"/>
                  </a:cxn>
                  <a:cxn ang="0">
                    <a:pos x="53" y="630"/>
                  </a:cxn>
                  <a:cxn ang="0">
                    <a:pos x="26" y="593"/>
                  </a:cxn>
                  <a:cxn ang="0">
                    <a:pos x="34" y="558"/>
                  </a:cxn>
                </a:cxnLst>
                <a:rect l="0" t="0" r="r" b="b"/>
                <a:pathLst>
                  <a:path w="167" h="959">
                    <a:moveTo>
                      <a:pt x="121" y="848"/>
                    </a:moveTo>
                    <a:cubicBezTo>
                      <a:pt x="116" y="856"/>
                      <a:pt x="116" y="856"/>
                      <a:pt x="116" y="856"/>
                    </a:cubicBezTo>
                    <a:cubicBezTo>
                      <a:pt x="109" y="858"/>
                      <a:pt x="109" y="858"/>
                      <a:pt x="109" y="858"/>
                    </a:cubicBezTo>
                    <a:cubicBezTo>
                      <a:pt x="101" y="863"/>
                      <a:pt x="101" y="863"/>
                      <a:pt x="101" y="863"/>
                    </a:cubicBezTo>
                    <a:cubicBezTo>
                      <a:pt x="93" y="863"/>
                      <a:pt x="93" y="863"/>
                      <a:pt x="93" y="863"/>
                    </a:cubicBezTo>
                    <a:cubicBezTo>
                      <a:pt x="93" y="870"/>
                      <a:pt x="93" y="870"/>
                      <a:pt x="93" y="870"/>
                    </a:cubicBezTo>
                    <a:cubicBezTo>
                      <a:pt x="90" y="878"/>
                      <a:pt x="90" y="878"/>
                      <a:pt x="90" y="878"/>
                    </a:cubicBezTo>
                    <a:cubicBezTo>
                      <a:pt x="89" y="891"/>
                      <a:pt x="89" y="891"/>
                      <a:pt x="89" y="891"/>
                    </a:cubicBezTo>
                    <a:cubicBezTo>
                      <a:pt x="86" y="900"/>
                      <a:pt x="86" y="900"/>
                      <a:pt x="86" y="900"/>
                    </a:cubicBezTo>
                    <a:cubicBezTo>
                      <a:pt x="78" y="898"/>
                      <a:pt x="78" y="898"/>
                      <a:pt x="78" y="898"/>
                    </a:cubicBezTo>
                    <a:cubicBezTo>
                      <a:pt x="69" y="893"/>
                      <a:pt x="69" y="893"/>
                      <a:pt x="69" y="893"/>
                    </a:cubicBezTo>
                    <a:cubicBezTo>
                      <a:pt x="63" y="881"/>
                      <a:pt x="63" y="881"/>
                      <a:pt x="63" y="881"/>
                    </a:cubicBezTo>
                    <a:cubicBezTo>
                      <a:pt x="70" y="880"/>
                      <a:pt x="70" y="880"/>
                      <a:pt x="70" y="880"/>
                    </a:cubicBezTo>
                    <a:cubicBezTo>
                      <a:pt x="75" y="883"/>
                      <a:pt x="75" y="883"/>
                      <a:pt x="75" y="883"/>
                    </a:cubicBezTo>
                    <a:cubicBezTo>
                      <a:pt x="81" y="879"/>
                      <a:pt x="81" y="879"/>
                      <a:pt x="81" y="879"/>
                    </a:cubicBezTo>
                    <a:cubicBezTo>
                      <a:pt x="85" y="869"/>
                      <a:pt x="85" y="869"/>
                      <a:pt x="85" y="869"/>
                    </a:cubicBezTo>
                    <a:cubicBezTo>
                      <a:pt x="78" y="858"/>
                      <a:pt x="78" y="858"/>
                      <a:pt x="78" y="858"/>
                    </a:cubicBezTo>
                    <a:cubicBezTo>
                      <a:pt x="62" y="861"/>
                      <a:pt x="62" y="861"/>
                      <a:pt x="62" y="861"/>
                    </a:cubicBezTo>
                    <a:cubicBezTo>
                      <a:pt x="53" y="866"/>
                      <a:pt x="53" y="866"/>
                      <a:pt x="53" y="866"/>
                    </a:cubicBezTo>
                    <a:cubicBezTo>
                      <a:pt x="50" y="873"/>
                      <a:pt x="50" y="873"/>
                      <a:pt x="50" y="873"/>
                    </a:cubicBezTo>
                    <a:cubicBezTo>
                      <a:pt x="45" y="870"/>
                      <a:pt x="45" y="870"/>
                      <a:pt x="45" y="870"/>
                    </a:cubicBezTo>
                    <a:cubicBezTo>
                      <a:pt x="41" y="865"/>
                      <a:pt x="41" y="865"/>
                      <a:pt x="41" y="865"/>
                    </a:cubicBezTo>
                    <a:cubicBezTo>
                      <a:pt x="41" y="857"/>
                      <a:pt x="41" y="857"/>
                      <a:pt x="41" y="857"/>
                    </a:cubicBezTo>
                    <a:cubicBezTo>
                      <a:pt x="40" y="847"/>
                      <a:pt x="40" y="847"/>
                      <a:pt x="40" y="847"/>
                    </a:cubicBezTo>
                    <a:cubicBezTo>
                      <a:pt x="48" y="846"/>
                      <a:pt x="48" y="846"/>
                      <a:pt x="48" y="846"/>
                    </a:cubicBezTo>
                    <a:cubicBezTo>
                      <a:pt x="54" y="846"/>
                      <a:pt x="54" y="846"/>
                      <a:pt x="54" y="846"/>
                    </a:cubicBezTo>
                    <a:cubicBezTo>
                      <a:pt x="52" y="856"/>
                      <a:pt x="52" y="856"/>
                      <a:pt x="52" y="856"/>
                    </a:cubicBezTo>
                    <a:cubicBezTo>
                      <a:pt x="60" y="856"/>
                      <a:pt x="60" y="856"/>
                      <a:pt x="60" y="856"/>
                    </a:cubicBezTo>
                    <a:cubicBezTo>
                      <a:pt x="60" y="847"/>
                      <a:pt x="60" y="847"/>
                      <a:pt x="60" y="847"/>
                    </a:cubicBezTo>
                    <a:cubicBezTo>
                      <a:pt x="58" y="839"/>
                      <a:pt x="58" y="839"/>
                      <a:pt x="58" y="839"/>
                    </a:cubicBezTo>
                    <a:cubicBezTo>
                      <a:pt x="58" y="829"/>
                      <a:pt x="58" y="829"/>
                      <a:pt x="58" y="829"/>
                    </a:cubicBezTo>
                    <a:cubicBezTo>
                      <a:pt x="50" y="825"/>
                      <a:pt x="50" y="825"/>
                      <a:pt x="50" y="825"/>
                    </a:cubicBezTo>
                    <a:cubicBezTo>
                      <a:pt x="51" y="839"/>
                      <a:pt x="51" y="839"/>
                      <a:pt x="51" y="839"/>
                    </a:cubicBezTo>
                    <a:cubicBezTo>
                      <a:pt x="46" y="839"/>
                      <a:pt x="46" y="839"/>
                      <a:pt x="46" y="839"/>
                    </a:cubicBezTo>
                    <a:cubicBezTo>
                      <a:pt x="45" y="831"/>
                      <a:pt x="45" y="831"/>
                      <a:pt x="45" y="831"/>
                    </a:cubicBezTo>
                    <a:cubicBezTo>
                      <a:pt x="42" y="841"/>
                      <a:pt x="42" y="841"/>
                      <a:pt x="42" y="841"/>
                    </a:cubicBezTo>
                    <a:cubicBezTo>
                      <a:pt x="38" y="831"/>
                      <a:pt x="38" y="831"/>
                      <a:pt x="38" y="831"/>
                    </a:cubicBezTo>
                    <a:cubicBezTo>
                      <a:pt x="33" y="835"/>
                      <a:pt x="33" y="835"/>
                      <a:pt x="33" y="835"/>
                    </a:cubicBezTo>
                    <a:cubicBezTo>
                      <a:pt x="30" y="833"/>
                      <a:pt x="30" y="833"/>
                      <a:pt x="30" y="833"/>
                    </a:cubicBezTo>
                    <a:cubicBezTo>
                      <a:pt x="34" y="826"/>
                      <a:pt x="34" y="826"/>
                      <a:pt x="34" y="826"/>
                    </a:cubicBezTo>
                    <a:cubicBezTo>
                      <a:pt x="39" y="825"/>
                      <a:pt x="39" y="825"/>
                      <a:pt x="39" y="825"/>
                    </a:cubicBezTo>
                    <a:cubicBezTo>
                      <a:pt x="39" y="818"/>
                      <a:pt x="39" y="818"/>
                      <a:pt x="39" y="818"/>
                    </a:cubicBezTo>
                    <a:cubicBezTo>
                      <a:pt x="33" y="814"/>
                      <a:pt x="33" y="814"/>
                      <a:pt x="33" y="814"/>
                    </a:cubicBezTo>
                    <a:cubicBezTo>
                      <a:pt x="33" y="805"/>
                      <a:pt x="33" y="805"/>
                      <a:pt x="33" y="805"/>
                    </a:cubicBezTo>
                    <a:cubicBezTo>
                      <a:pt x="27" y="801"/>
                      <a:pt x="27" y="801"/>
                      <a:pt x="27" y="801"/>
                    </a:cubicBezTo>
                    <a:cubicBezTo>
                      <a:pt x="21" y="792"/>
                      <a:pt x="21" y="792"/>
                      <a:pt x="21" y="792"/>
                    </a:cubicBezTo>
                    <a:cubicBezTo>
                      <a:pt x="25" y="786"/>
                      <a:pt x="25" y="786"/>
                      <a:pt x="25" y="786"/>
                    </a:cubicBezTo>
                    <a:cubicBezTo>
                      <a:pt x="27" y="779"/>
                      <a:pt x="27" y="779"/>
                      <a:pt x="27" y="779"/>
                    </a:cubicBezTo>
                    <a:cubicBezTo>
                      <a:pt x="31" y="769"/>
                      <a:pt x="31" y="769"/>
                      <a:pt x="31" y="769"/>
                    </a:cubicBezTo>
                    <a:cubicBezTo>
                      <a:pt x="34" y="763"/>
                      <a:pt x="34" y="763"/>
                      <a:pt x="34" y="763"/>
                    </a:cubicBezTo>
                    <a:cubicBezTo>
                      <a:pt x="38" y="758"/>
                      <a:pt x="38" y="758"/>
                      <a:pt x="38" y="758"/>
                    </a:cubicBezTo>
                    <a:cubicBezTo>
                      <a:pt x="36" y="749"/>
                      <a:pt x="36" y="749"/>
                      <a:pt x="36" y="749"/>
                    </a:cubicBezTo>
                    <a:cubicBezTo>
                      <a:pt x="29" y="756"/>
                      <a:pt x="29" y="756"/>
                      <a:pt x="29" y="756"/>
                    </a:cubicBezTo>
                    <a:cubicBezTo>
                      <a:pt x="29" y="735"/>
                      <a:pt x="29" y="735"/>
                      <a:pt x="29" y="735"/>
                    </a:cubicBezTo>
                    <a:cubicBezTo>
                      <a:pt x="24" y="723"/>
                      <a:pt x="24" y="723"/>
                      <a:pt x="24" y="723"/>
                    </a:cubicBezTo>
                    <a:cubicBezTo>
                      <a:pt x="31" y="723"/>
                      <a:pt x="31" y="723"/>
                      <a:pt x="31" y="723"/>
                    </a:cubicBezTo>
                    <a:cubicBezTo>
                      <a:pt x="45" y="726"/>
                      <a:pt x="45" y="726"/>
                      <a:pt x="45" y="726"/>
                    </a:cubicBezTo>
                    <a:cubicBezTo>
                      <a:pt x="45" y="721"/>
                      <a:pt x="45" y="721"/>
                      <a:pt x="45" y="721"/>
                    </a:cubicBezTo>
                    <a:cubicBezTo>
                      <a:pt x="42" y="715"/>
                      <a:pt x="42" y="715"/>
                      <a:pt x="42" y="715"/>
                    </a:cubicBezTo>
                    <a:cubicBezTo>
                      <a:pt x="27" y="718"/>
                      <a:pt x="27" y="718"/>
                      <a:pt x="27" y="718"/>
                    </a:cubicBezTo>
                    <a:cubicBezTo>
                      <a:pt x="23" y="711"/>
                      <a:pt x="23" y="711"/>
                      <a:pt x="23" y="711"/>
                    </a:cubicBezTo>
                    <a:cubicBezTo>
                      <a:pt x="30" y="713"/>
                      <a:pt x="30" y="713"/>
                      <a:pt x="30" y="713"/>
                    </a:cubicBezTo>
                    <a:cubicBezTo>
                      <a:pt x="32" y="707"/>
                      <a:pt x="32" y="707"/>
                      <a:pt x="32" y="707"/>
                    </a:cubicBezTo>
                    <a:cubicBezTo>
                      <a:pt x="25" y="706"/>
                      <a:pt x="25" y="706"/>
                      <a:pt x="25" y="706"/>
                    </a:cubicBezTo>
                    <a:cubicBezTo>
                      <a:pt x="27" y="700"/>
                      <a:pt x="27" y="700"/>
                      <a:pt x="27" y="700"/>
                    </a:cubicBezTo>
                    <a:cubicBezTo>
                      <a:pt x="32" y="697"/>
                      <a:pt x="32" y="697"/>
                      <a:pt x="32" y="697"/>
                    </a:cubicBezTo>
                    <a:cubicBezTo>
                      <a:pt x="32" y="690"/>
                      <a:pt x="32" y="690"/>
                      <a:pt x="32" y="690"/>
                    </a:cubicBezTo>
                    <a:cubicBezTo>
                      <a:pt x="25" y="686"/>
                      <a:pt x="25" y="686"/>
                      <a:pt x="25" y="686"/>
                    </a:cubicBezTo>
                    <a:cubicBezTo>
                      <a:pt x="19" y="690"/>
                      <a:pt x="19" y="690"/>
                      <a:pt x="19" y="690"/>
                    </a:cubicBezTo>
                    <a:cubicBezTo>
                      <a:pt x="13" y="685"/>
                      <a:pt x="13" y="685"/>
                      <a:pt x="13" y="685"/>
                    </a:cubicBezTo>
                    <a:cubicBezTo>
                      <a:pt x="8" y="686"/>
                      <a:pt x="8" y="686"/>
                      <a:pt x="8" y="686"/>
                    </a:cubicBezTo>
                    <a:cubicBezTo>
                      <a:pt x="9" y="693"/>
                      <a:pt x="9" y="693"/>
                      <a:pt x="9" y="693"/>
                    </a:cubicBezTo>
                    <a:cubicBezTo>
                      <a:pt x="2" y="692"/>
                      <a:pt x="2" y="692"/>
                      <a:pt x="2" y="692"/>
                    </a:cubicBezTo>
                    <a:cubicBezTo>
                      <a:pt x="0" y="683"/>
                      <a:pt x="0" y="683"/>
                      <a:pt x="0" y="683"/>
                    </a:cubicBezTo>
                    <a:cubicBezTo>
                      <a:pt x="9" y="678"/>
                      <a:pt x="9" y="678"/>
                      <a:pt x="9" y="678"/>
                    </a:cubicBezTo>
                    <a:cubicBezTo>
                      <a:pt x="17" y="672"/>
                      <a:pt x="17" y="672"/>
                      <a:pt x="17" y="672"/>
                    </a:cubicBezTo>
                    <a:cubicBezTo>
                      <a:pt x="15" y="661"/>
                      <a:pt x="15" y="661"/>
                      <a:pt x="15" y="661"/>
                    </a:cubicBezTo>
                    <a:cubicBezTo>
                      <a:pt x="27" y="658"/>
                      <a:pt x="27" y="658"/>
                      <a:pt x="27" y="658"/>
                    </a:cubicBezTo>
                    <a:cubicBezTo>
                      <a:pt x="29" y="665"/>
                      <a:pt x="29" y="665"/>
                      <a:pt x="29" y="665"/>
                    </a:cubicBezTo>
                    <a:cubicBezTo>
                      <a:pt x="23" y="672"/>
                      <a:pt x="23" y="672"/>
                      <a:pt x="23" y="672"/>
                    </a:cubicBezTo>
                    <a:cubicBezTo>
                      <a:pt x="25" y="677"/>
                      <a:pt x="25" y="677"/>
                      <a:pt x="25" y="677"/>
                    </a:cubicBezTo>
                    <a:cubicBezTo>
                      <a:pt x="36" y="672"/>
                      <a:pt x="36" y="672"/>
                      <a:pt x="36" y="672"/>
                    </a:cubicBezTo>
                    <a:cubicBezTo>
                      <a:pt x="37" y="681"/>
                      <a:pt x="37" y="681"/>
                      <a:pt x="37" y="681"/>
                    </a:cubicBezTo>
                    <a:cubicBezTo>
                      <a:pt x="41" y="675"/>
                      <a:pt x="41" y="675"/>
                      <a:pt x="41" y="675"/>
                    </a:cubicBezTo>
                    <a:cubicBezTo>
                      <a:pt x="45" y="670"/>
                      <a:pt x="45" y="670"/>
                      <a:pt x="45" y="670"/>
                    </a:cubicBezTo>
                    <a:cubicBezTo>
                      <a:pt x="45" y="660"/>
                      <a:pt x="45" y="660"/>
                      <a:pt x="45" y="660"/>
                    </a:cubicBezTo>
                    <a:cubicBezTo>
                      <a:pt x="50" y="649"/>
                      <a:pt x="50" y="649"/>
                      <a:pt x="50" y="649"/>
                    </a:cubicBezTo>
                    <a:cubicBezTo>
                      <a:pt x="45" y="639"/>
                      <a:pt x="45" y="639"/>
                      <a:pt x="45" y="639"/>
                    </a:cubicBezTo>
                    <a:cubicBezTo>
                      <a:pt x="59" y="633"/>
                      <a:pt x="59" y="633"/>
                      <a:pt x="59" y="633"/>
                    </a:cubicBezTo>
                    <a:cubicBezTo>
                      <a:pt x="59" y="623"/>
                      <a:pt x="59" y="623"/>
                      <a:pt x="59" y="623"/>
                    </a:cubicBezTo>
                    <a:cubicBezTo>
                      <a:pt x="49" y="617"/>
                      <a:pt x="49" y="617"/>
                      <a:pt x="49" y="617"/>
                    </a:cubicBezTo>
                    <a:cubicBezTo>
                      <a:pt x="57" y="608"/>
                      <a:pt x="57" y="608"/>
                      <a:pt x="57" y="608"/>
                    </a:cubicBezTo>
                    <a:cubicBezTo>
                      <a:pt x="54" y="595"/>
                      <a:pt x="54" y="595"/>
                      <a:pt x="54" y="595"/>
                    </a:cubicBezTo>
                    <a:cubicBezTo>
                      <a:pt x="58" y="590"/>
                      <a:pt x="58" y="590"/>
                      <a:pt x="58" y="590"/>
                    </a:cubicBezTo>
                    <a:cubicBezTo>
                      <a:pt x="61" y="582"/>
                      <a:pt x="61" y="582"/>
                      <a:pt x="61" y="582"/>
                    </a:cubicBezTo>
                    <a:cubicBezTo>
                      <a:pt x="58" y="578"/>
                      <a:pt x="58" y="578"/>
                      <a:pt x="58" y="578"/>
                    </a:cubicBezTo>
                    <a:cubicBezTo>
                      <a:pt x="65" y="562"/>
                      <a:pt x="65" y="562"/>
                      <a:pt x="65" y="562"/>
                    </a:cubicBezTo>
                    <a:cubicBezTo>
                      <a:pt x="59" y="552"/>
                      <a:pt x="59" y="552"/>
                      <a:pt x="59" y="552"/>
                    </a:cubicBezTo>
                    <a:cubicBezTo>
                      <a:pt x="63" y="543"/>
                      <a:pt x="63" y="543"/>
                      <a:pt x="63" y="543"/>
                    </a:cubicBezTo>
                    <a:cubicBezTo>
                      <a:pt x="55" y="545"/>
                      <a:pt x="55" y="545"/>
                      <a:pt x="55" y="545"/>
                    </a:cubicBezTo>
                    <a:cubicBezTo>
                      <a:pt x="47" y="549"/>
                      <a:pt x="47" y="549"/>
                      <a:pt x="47" y="549"/>
                    </a:cubicBezTo>
                    <a:cubicBezTo>
                      <a:pt x="40" y="546"/>
                      <a:pt x="40" y="546"/>
                      <a:pt x="40" y="546"/>
                    </a:cubicBezTo>
                    <a:cubicBezTo>
                      <a:pt x="35" y="534"/>
                      <a:pt x="35" y="534"/>
                      <a:pt x="35" y="534"/>
                    </a:cubicBezTo>
                    <a:cubicBezTo>
                      <a:pt x="41" y="507"/>
                      <a:pt x="41" y="507"/>
                      <a:pt x="41" y="507"/>
                    </a:cubicBezTo>
                    <a:cubicBezTo>
                      <a:pt x="50" y="487"/>
                      <a:pt x="50" y="487"/>
                      <a:pt x="50" y="487"/>
                    </a:cubicBezTo>
                    <a:cubicBezTo>
                      <a:pt x="44" y="454"/>
                      <a:pt x="44" y="454"/>
                      <a:pt x="44" y="454"/>
                    </a:cubicBezTo>
                    <a:cubicBezTo>
                      <a:pt x="39" y="451"/>
                      <a:pt x="39" y="451"/>
                      <a:pt x="39" y="451"/>
                    </a:cubicBezTo>
                    <a:cubicBezTo>
                      <a:pt x="38" y="436"/>
                      <a:pt x="38" y="436"/>
                      <a:pt x="38" y="436"/>
                    </a:cubicBezTo>
                    <a:cubicBezTo>
                      <a:pt x="48" y="437"/>
                      <a:pt x="48" y="437"/>
                      <a:pt x="48" y="437"/>
                    </a:cubicBezTo>
                    <a:cubicBezTo>
                      <a:pt x="52" y="428"/>
                      <a:pt x="52" y="428"/>
                      <a:pt x="52" y="428"/>
                    </a:cubicBezTo>
                    <a:cubicBezTo>
                      <a:pt x="54" y="416"/>
                      <a:pt x="54" y="416"/>
                      <a:pt x="54" y="416"/>
                    </a:cubicBezTo>
                    <a:cubicBezTo>
                      <a:pt x="61" y="402"/>
                      <a:pt x="61" y="402"/>
                      <a:pt x="61" y="402"/>
                    </a:cubicBezTo>
                    <a:cubicBezTo>
                      <a:pt x="61" y="393"/>
                      <a:pt x="61" y="393"/>
                      <a:pt x="61" y="393"/>
                    </a:cubicBezTo>
                    <a:cubicBezTo>
                      <a:pt x="68" y="384"/>
                      <a:pt x="68" y="384"/>
                      <a:pt x="68" y="384"/>
                    </a:cubicBezTo>
                    <a:cubicBezTo>
                      <a:pt x="76" y="351"/>
                      <a:pt x="76" y="351"/>
                      <a:pt x="76" y="351"/>
                    </a:cubicBezTo>
                    <a:cubicBezTo>
                      <a:pt x="82" y="351"/>
                      <a:pt x="82" y="351"/>
                      <a:pt x="82" y="351"/>
                    </a:cubicBezTo>
                    <a:cubicBezTo>
                      <a:pt x="81" y="333"/>
                      <a:pt x="81" y="333"/>
                      <a:pt x="81" y="333"/>
                    </a:cubicBezTo>
                    <a:cubicBezTo>
                      <a:pt x="85" y="321"/>
                      <a:pt x="85" y="321"/>
                      <a:pt x="85" y="321"/>
                    </a:cubicBezTo>
                    <a:cubicBezTo>
                      <a:pt x="80" y="291"/>
                      <a:pt x="80" y="291"/>
                      <a:pt x="80" y="291"/>
                    </a:cubicBezTo>
                    <a:cubicBezTo>
                      <a:pt x="83" y="272"/>
                      <a:pt x="83" y="272"/>
                      <a:pt x="83" y="272"/>
                    </a:cubicBezTo>
                    <a:cubicBezTo>
                      <a:pt x="87" y="259"/>
                      <a:pt x="87" y="259"/>
                      <a:pt x="87" y="259"/>
                    </a:cubicBezTo>
                    <a:cubicBezTo>
                      <a:pt x="83" y="244"/>
                      <a:pt x="83" y="244"/>
                      <a:pt x="83" y="244"/>
                    </a:cubicBezTo>
                    <a:cubicBezTo>
                      <a:pt x="87" y="237"/>
                      <a:pt x="87" y="237"/>
                      <a:pt x="87" y="237"/>
                    </a:cubicBezTo>
                    <a:cubicBezTo>
                      <a:pt x="87" y="219"/>
                      <a:pt x="87" y="219"/>
                      <a:pt x="87" y="219"/>
                    </a:cubicBezTo>
                    <a:cubicBezTo>
                      <a:pt x="91" y="213"/>
                      <a:pt x="91" y="213"/>
                      <a:pt x="91" y="213"/>
                    </a:cubicBezTo>
                    <a:cubicBezTo>
                      <a:pt x="91" y="205"/>
                      <a:pt x="91" y="205"/>
                      <a:pt x="91" y="205"/>
                    </a:cubicBezTo>
                    <a:cubicBezTo>
                      <a:pt x="99" y="190"/>
                      <a:pt x="99" y="190"/>
                      <a:pt x="99" y="190"/>
                    </a:cubicBezTo>
                    <a:cubicBezTo>
                      <a:pt x="97" y="171"/>
                      <a:pt x="97" y="171"/>
                      <a:pt x="97" y="171"/>
                    </a:cubicBezTo>
                    <a:cubicBezTo>
                      <a:pt x="102" y="166"/>
                      <a:pt x="102" y="166"/>
                      <a:pt x="102" y="166"/>
                    </a:cubicBezTo>
                    <a:cubicBezTo>
                      <a:pt x="100" y="153"/>
                      <a:pt x="100" y="153"/>
                      <a:pt x="100" y="153"/>
                    </a:cubicBezTo>
                    <a:cubicBezTo>
                      <a:pt x="101" y="137"/>
                      <a:pt x="101" y="137"/>
                      <a:pt x="101" y="137"/>
                    </a:cubicBezTo>
                    <a:cubicBezTo>
                      <a:pt x="105" y="125"/>
                      <a:pt x="105" y="125"/>
                      <a:pt x="105" y="125"/>
                    </a:cubicBezTo>
                    <a:cubicBezTo>
                      <a:pt x="99" y="118"/>
                      <a:pt x="99" y="118"/>
                      <a:pt x="99" y="118"/>
                    </a:cubicBezTo>
                    <a:cubicBezTo>
                      <a:pt x="105" y="111"/>
                      <a:pt x="105" y="111"/>
                      <a:pt x="105" y="111"/>
                    </a:cubicBezTo>
                    <a:cubicBezTo>
                      <a:pt x="106" y="102"/>
                      <a:pt x="106" y="102"/>
                      <a:pt x="106" y="102"/>
                    </a:cubicBezTo>
                    <a:cubicBezTo>
                      <a:pt x="108" y="96"/>
                      <a:pt x="108" y="96"/>
                      <a:pt x="108" y="96"/>
                    </a:cubicBezTo>
                    <a:cubicBezTo>
                      <a:pt x="108" y="79"/>
                      <a:pt x="108" y="79"/>
                      <a:pt x="108" y="79"/>
                    </a:cubicBezTo>
                    <a:cubicBezTo>
                      <a:pt x="108" y="41"/>
                      <a:pt x="108" y="41"/>
                      <a:pt x="108" y="41"/>
                    </a:cubicBezTo>
                    <a:cubicBezTo>
                      <a:pt x="101" y="26"/>
                      <a:pt x="101" y="26"/>
                      <a:pt x="101" y="26"/>
                    </a:cubicBezTo>
                    <a:cubicBezTo>
                      <a:pt x="102" y="17"/>
                      <a:pt x="102" y="17"/>
                      <a:pt x="102" y="17"/>
                    </a:cubicBezTo>
                    <a:cubicBezTo>
                      <a:pt x="96" y="14"/>
                      <a:pt x="96" y="14"/>
                      <a:pt x="96" y="14"/>
                    </a:cubicBezTo>
                    <a:cubicBezTo>
                      <a:pt x="117" y="0"/>
                      <a:pt x="117" y="0"/>
                      <a:pt x="117" y="0"/>
                    </a:cubicBezTo>
                    <a:cubicBezTo>
                      <a:pt x="130" y="38"/>
                      <a:pt x="130" y="38"/>
                      <a:pt x="130" y="38"/>
                    </a:cubicBezTo>
                    <a:cubicBezTo>
                      <a:pt x="130" y="46"/>
                      <a:pt x="130" y="46"/>
                      <a:pt x="130" y="46"/>
                    </a:cubicBezTo>
                    <a:cubicBezTo>
                      <a:pt x="133" y="51"/>
                      <a:pt x="133" y="51"/>
                      <a:pt x="133" y="51"/>
                    </a:cubicBezTo>
                    <a:cubicBezTo>
                      <a:pt x="133" y="71"/>
                      <a:pt x="133" y="71"/>
                      <a:pt x="133" y="71"/>
                    </a:cubicBezTo>
                    <a:cubicBezTo>
                      <a:pt x="138" y="74"/>
                      <a:pt x="138" y="74"/>
                      <a:pt x="138" y="74"/>
                    </a:cubicBezTo>
                    <a:cubicBezTo>
                      <a:pt x="141" y="80"/>
                      <a:pt x="141" y="80"/>
                      <a:pt x="141" y="80"/>
                    </a:cubicBezTo>
                    <a:cubicBezTo>
                      <a:pt x="144" y="106"/>
                      <a:pt x="144" y="106"/>
                      <a:pt x="144" y="106"/>
                    </a:cubicBezTo>
                    <a:cubicBezTo>
                      <a:pt x="165" y="115"/>
                      <a:pt x="165" y="115"/>
                      <a:pt x="165" y="115"/>
                    </a:cubicBezTo>
                    <a:cubicBezTo>
                      <a:pt x="161" y="130"/>
                      <a:pt x="161" y="130"/>
                      <a:pt x="161" y="130"/>
                    </a:cubicBezTo>
                    <a:cubicBezTo>
                      <a:pt x="156" y="136"/>
                      <a:pt x="156" y="136"/>
                      <a:pt x="156" y="136"/>
                    </a:cubicBezTo>
                    <a:cubicBezTo>
                      <a:pt x="144" y="144"/>
                      <a:pt x="144" y="144"/>
                      <a:pt x="144" y="144"/>
                    </a:cubicBezTo>
                    <a:cubicBezTo>
                      <a:pt x="141" y="147"/>
                      <a:pt x="141" y="147"/>
                      <a:pt x="141" y="147"/>
                    </a:cubicBezTo>
                    <a:cubicBezTo>
                      <a:pt x="141" y="155"/>
                      <a:pt x="141" y="155"/>
                      <a:pt x="141" y="155"/>
                    </a:cubicBezTo>
                    <a:cubicBezTo>
                      <a:pt x="136" y="166"/>
                      <a:pt x="136" y="166"/>
                      <a:pt x="136" y="166"/>
                    </a:cubicBezTo>
                    <a:cubicBezTo>
                      <a:pt x="138" y="175"/>
                      <a:pt x="138" y="175"/>
                      <a:pt x="138" y="175"/>
                    </a:cubicBezTo>
                    <a:cubicBezTo>
                      <a:pt x="138" y="192"/>
                      <a:pt x="138" y="192"/>
                      <a:pt x="138" y="192"/>
                    </a:cubicBezTo>
                    <a:cubicBezTo>
                      <a:pt x="142" y="200"/>
                      <a:pt x="142" y="200"/>
                      <a:pt x="142" y="200"/>
                    </a:cubicBezTo>
                    <a:cubicBezTo>
                      <a:pt x="134" y="207"/>
                      <a:pt x="134" y="207"/>
                      <a:pt x="134" y="207"/>
                    </a:cubicBezTo>
                    <a:cubicBezTo>
                      <a:pt x="129" y="215"/>
                      <a:pt x="129" y="215"/>
                      <a:pt x="129" y="215"/>
                    </a:cubicBezTo>
                    <a:cubicBezTo>
                      <a:pt x="127" y="223"/>
                      <a:pt x="127" y="223"/>
                      <a:pt x="127" y="223"/>
                    </a:cubicBezTo>
                    <a:cubicBezTo>
                      <a:pt x="120" y="229"/>
                      <a:pt x="120" y="229"/>
                      <a:pt x="120" y="229"/>
                    </a:cubicBezTo>
                    <a:cubicBezTo>
                      <a:pt x="113" y="243"/>
                      <a:pt x="113" y="243"/>
                      <a:pt x="113" y="243"/>
                    </a:cubicBezTo>
                    <a:cubicBezTo>
                      <a:pt x="112" y="253"/>
                      <a:pt x="112" y="253"/>
                      <a:pt x="112" y="253"/>
                    </a:cubicBezTo>
                    <a:cubicBezTo>
                      <a:pt x="113" y="273"/>
                      <a:pt x="113" y="273"/>
                      <a:pt x="113" y="273"/>
                    </a:cubicBezTo>
                    <a:cubicBezTo>
                      <a:pt x="109" y="279"/>
                      <a:pt x="109" y="279"/>
                      <a:pt x="109" y="279"/>
                    </a:cubicBezTo>
                    <a:cubicBezTo>
                      <a:pt x="104" y="280"/>
                      <a:pt x="104" y="280"/>
                      <a:pt x="104" y="280"/>
                    </a:cubicBezTo>
                    <a:cubicBezTo>
                      <a:pt x="105" y="291"/>
                      <a:pt x="105" y="291"/>
                      <a:pt x="105" y="291"/>
                    </a:cubicBezTo>
                    <a:cubicBezTo>
                      <a:pt x="100" y="294"/>
                      <a:pt x="100" y="294"/>
                      <a:pt x="100" y="294"/>
                    </a:cubicBezTo>
                    <a:cubicBezTo>
                      <a:pt x="101" y="306"/>
                      <a:pt x="101" y="306"/>
                      <a:pt x="101" y="306"/>
                    </a:cubicBezTo>
                    <a:cubicBezTo>
                      <a:pt x="109" y="326"/>
                      <a:pt x="109" y="326"/>
                      <a:pt x="109" y="326"/>
                    </a:cubicBezTo>
                    <a:cubicBezTo>
                      <a:pt x="112" y="342"/>
                      <a:pt x="112" y="342"/>
                      <a:pt x="112" y="342"/>
                    </a:cubicBezTo>
                    <a:cubicBezTo>
                      <a:pt x="111" y="361"/>
                      <a:pt x="111" y="361"/>
                      <a:pt x="111" y="361"/>
                    </a:cubicBezTo>
                    <a:cubicBezTo>
                      <a:pt x="105" y="382"/>
                      <a:pt x="105" y="382"/>
                      <a:pt x="105" y="382"/>
                    </a:cubicBezTo>
                    <a:cubicBezTo>
                      <a:pt x="100" y="404"/>
                      <a:pt x="100" y="404"/>
                      <a:pt x="100" y="404"/>
                    </a:cubicBezTo>
                    <a:cubicBezTo>
                      <a:pt x="95" y="409"/>
                      <a:pt x="95" y="409"/>
                      <a:pt x="95" y="409"/>
                    </a:cubicBezTo>
                    <a:cubicBezTo>
                      <a:pt x="94" y="416"/>
                      <a:pt x="94" y="416"/>
                      <a:pt x="94" y="416"/>
                    </a:cubicBezTo>
                    <a:cubicBezTo>
                      <a:pt x="89" y="420"/>
                      <a:pt x="89" y="420"/>
                      <a:pt x="89" y="420"/>
                    </a:cubicBezTo>
                    <a:cubicBezTo>
                      <a:pt x="89" y="439"/>
                      <a:pt x="89" y="439"/>
                      <a:pt x="89" y="439"/>
                    </a:cubicBezTo>
                    <a:cubicBezTo>
                      <a:pt x="92" y="463"/>
                      <a:pt x="92" y="463"/>
                      <a:pt x="92" y="463"/>
                    </a:cubicBezTo>
                    <a:cubicBezTo>
                      <a:pt x="91" y="476"/>
                      <a:pt x="91" y="476"/>
                      <a:pt x="91" y="476"/>
                    </a:cubicBezTo>
                    <a:cubicBezTo>
                      <a:pt x="86" y="476"/>
                      <a:pt x="86" y="476"/>
                      <a:pt x="86" y="476"/>
                    </a:cubicBezTo>
                    <a:cubicBezTo>
                      <a:pt x="80" y="488"/>
                      <a:pt x="80" y="488"/>
                      <a:pt x="80" y="488"/>
                    </a:cubicBezTo>
                    <a:cubicBezTo>
                      <a:pt x="75" y="507"/>
                      <a:pt x="75" y="507"/>
                      <a:pt x="75" y="507"/>
                    </a:cubicBezTo>
                    <a:cubicBezTo>
                      <a:pt x="77" y="514"/>
                      <a:pt x="77" y="514"/>
                      <a:pt x="77" y="514"/>
                    </a:cubicBezTo>
                    <a:cubicBezTo>
                      <a:pt x="73" y="523"/>
                      <a:pt x="73" y="523"/>
                      <a:pt x="73" y="523"/>
                    </a:cubicBezTo>
                    <a:cubicBezTo>
                      <a:pt x="75" y="546"/>
                      <a:pt x="75" y="546"/>
                      <a:pt x="75" y="546"/>
                    </a:cubicBezTo>
                    <a:cubicBezTo>
                      <a:pt x="78" y="563"/>
                      <a:pt x="78" y="563"/>
                      <a:pt x="78" y="563"/>
                    </a:cubicBezTo>
                    <a:cubicBezTo>
                      <a:pt x="67" y="568"/>
                      <a:pt x="67" y="568"/>
                      <a:pt x="67" y="568"/>
                    </a:cubicBezTo>
                    <a:cubicBezTo>
                      <a:pt x="66" y="573"/>
                      <a:pt x="66" y="573"/>
                      <a:pt x="66" y="573"/>
                    </a:cubicBezTo>
                    <a:cubicBezTo>
                      <a:pt x="73" y="583"/>
                      <a:pt x="73" y="583"/>
                      <a:pt x="73" y="583"/>
                    </a:cubicBezTo>
                    <a:cubicBezTo>
                      <a:pt x="75" y="598"/>
                      <a:pt x="75" y="598"/>
                      <a:pt x="75" y="598"/>
                    </a:cubicBezTo>
                    <a:cubicBezTo>
                      <a:pt x="74" y="618"/>
                      <a:pt x="74" y="618"/>
                      <a:pt x="74" y="618"/>
                    </a:cubicBezTo>
                    <a:cubicBezTo>
                      <a:pt x="86" y="624"/>
                      <a:pt x="86" y="624"/>
                      <a:pt x="86" y="624"/>
                    </a:cubicBezTo>
                    <a:cubicBezTo>
                      <a:pt x="86" y="630"/>
                      <a:pt x="86" y="630"/>
                      <a:pt x="86" y="630"/>
                    </a:cubicBezTo>
                    <a:cubicBezTo>
                      <a:pt x="74" y="629"/>
                      <a:pt x="74" y="629"/>
                      <a:pt x="74" y="629"/>
                    </a:cubicBezTo>
                    <a:cubicBezTo>
                      <a:pt x="71" y="633"/>
                      <a:pt x="71" y="633"/>
                      <a:pt x="71" y="633"/>
                    </a:cubicBezTo>
                    <a:cubicBezTo>
                      <a:pt x="72" y="634"/>
                      <a:pt x="72" y="634"/>
                      <a:pt x="72" y="634"/>
                    </a:cubicBezTo>
                    <a:cubicBezTo>
                      <a:pt x="79" y="636"/>
                      <a:pt x="79" y="636"/>
                      <a:pt x="79" y="636"/>
                    </a:cubicBezTo>
                    <a:cubicBezTo>
                      <a:pt x="84" y="642"/>
                      <a:pt x="84" y="642"/>
                      <a:pt x="84" y="642"/>
                    </a:cubicBezTo>
                    <a:cubicBezTo>
                      <a:pt x="76" y="652"/>
                      <a:pt x="76" y="652"/>
                      <a:pt x="76" y="652"/>
                    </a:cubicBezTo>
                    <a:cubicBezTo>
                      <a:pt x="78" y="657"/>
                      <a:pt x="78" y="657"/>
                      <a:pt x="78" y="657"/>
                    </a:cubicBezTo>
                    <a:cubicBezTo>
                      <a:pt x="76" y="662"/>
                      <a:pt x="76" y="662"/>
                      <a:pt x="76" y="662"/>
                    </a:cubicBezTo>
                    <a:cubicBezTo>
                      <a:pt x="76" y="679"/>
                      <a:pt x="76" y="679"/>
                      <a:pt x="76" y="679"/>
                    </a:cubicBezTo>
                    <a:cubicBezTo>
                      <a:pt x="73" y="682"/>
                      <a:pt x="73" y="682"/>
                      <a:pt x="73" y="682"/>
                    </a:cubicBezTo>
                    <a:cubicBezTo>
                      <a:pt x="72" y="695"/>
                      <a:pt x="72" y="695"/>
                      <a:pt x="72" y="695"/>
                    </a:cubicBezTo>
                    <a:cubicBezTo>
                      <a:pt x="58" y="709"/>
                      <a:pt x="58" y="709"/>
                      <a:pt x="58" y="709"/>
                    </a:cubicBezTo>
                    <a:cubicBezTo>
                      <a:pt x="58" y="715"/>
                      <a:pt x="58" y="715"/>
                      <a:pt x="58" y="715"/>
                    </a:cubicBezTo>
                    <a:cubicBezTo>
                      <a:pt x="61" y="726"/>
                      <a:pt x="61" y="726"/>
                      <a:pt x="61" y="726"/>
                    </a:cubicBezTo>
                    <a:cubicBezTo>
                      <a:pt x="57" y="737"/>
                      <a:pt x="57" y="737"/>
                      <a:pt x="57" y="737"/>
                    </a:cubicBezTo>
                    <a:cubicBezTo>
                      <a:pt x="53" y="746"/>
                      <a:pt x="53" y="746"/>
                      <a:pt x="53" y="746"/>
                    </a:cubicBezTo>
                    <a:cubicBezTo>
                      <a:pt x="41" y="765"/>
                      <a:pt x="41" y="765"/>
                      <a:pt x="41" y="765"/>
                    </a:cubicBezTo>
                    <a:cubicBezTo>
                      <a:pt x="37" y="781"/>
                      <a:pt x="37" y="781"/>
                      <a:pt x="37" y="781"/>
                    </a:cubicBezTo>
                    <a:cubicBezTo>
                      <a:pt x="38" y="788"/>
                      <a:pt x="38" y="788"/>
                      <a:pt x="38" y="788"/>
                    </a:cubicBezTo>
                    <a:cubicBezTo>
                      <a:pt x="43" y="795"/>
                      <a:pt x="43" y="795"/>
                      <a:pt x="43" y="795"/>
                    </a:cubicBezTo>
                    <a:cubicBezTo>
                      <a:pt x="46" y="804"/>
                      <a:pt x="46" y="804"/>
                      <a:pt x="46" y="804"/>
                    </a:cubicBezTo>
                    <a:cubicBezTo>
                      <a:pt x="53" y="799"/>
                      <a:pt x="53" y="799"/>
                      <a:pt x="53" y="799"/>
                    </a:cubicBezTo>
                    <a:cubicBezTo>
                      <a:pt x="60" y="799"/>
                      <a:pt x="60" y="799"/>
                      <a:pt x="60" y="799"/>
                    </a:cubicBezTo>
                    <a:cubicBezTo>
                      <a:pt x="60" y="814"/>
                      <a:pt x="60" y="814"/>
                      <a:pt x="60" y="814"/>
                    </a:cubicBezTo>
                    <a:cubicBezTo>
                      <a:pt x="62" y="821"/>
                      <a:pt x="62" y="821"/>
                      <a:pt x="62" y="821"/>
                    </a:cubicBezTo>
                    <a:cubicBezTo>
                      <a:pt x="61" y="828"/>
                      <a:pt x="61" y="828"/>
                      <a:pt x="61" y="828"/>
                    </a:cubicBezTo>
                    <a:cubicBezTo>
                      <a:pt x="70" y="843"/>
                      <a:pt x="70" y="843"/>
                      <a:pt x="70" y="843"/>
                    </a:cubicBezTo>
                    <a:cubicBezTo>
                      <a:pt x="130" y="843"/>
                      <a:pt x="130" y="843"/>
                      <a:pt x="130" y="843"/>
                    </a:cubicBezTo>
                    <a:cubicBezTo>
                      <a:pt x="136" y="851"/>
                      <a:pt x="136" y="851"/>
                      <a:pt x="136" y="851"/>
                    </a:cubicBezTo>
                    <a:cubicBezTo>
                      <a:pt x="128" y="848"/>
                      <a:pt x="128" y="848"/>
                      <a:pt x="128" y="848"/>
                    </a:cubicBezTo>
                    <a:lnTo>
                      <a:pt x="121" y="848"/>
                    </a:lnTo>
                    <a:close/>
                    <a:moveTo>
                      <a:pt x="136" y="932"/>
                    </a:moveTo>
                    <a:cubicBezTo>
                      <a:pt x="136" y="903"/>
                      <a:pt x="136" y="903"/>
                      <a:pt x="136" y="903"/>
                    </a:cubicBezTo>
                    <a:cubicBezTo>
                      <a:pt x="137" y="864"/>
                      <a:pt x="137" y="864"/>
                      <a:pt x="137" y="864"/>
                    </a:cubicBezTo>
                    <a:cubicBezTo>
                      <a:pt x="132" y="858"/>
                      <a:pt x="132" y="858"/>
                      <a:pt x="132" y="858"/>
                    </a:cubicBezTo>
                    <a:cubicBezTo>
                      <a:pt x="125" y="860"/>
                      <a:pt x="125" y="860"/>
                      <a:pt x="125" y="860"/>
                    </a:cubicBezTo>
                    <a:cubicBezTo>
                      <a:pt x="122" y="857"/>
                      <a:pt x="122" y="857"/>
                      <a:pt x="122" y="857"/>
                    </a:cubicBezTo>
                    <a:cubicBezTo>
                      <a:pt x="117" y="857"/>
                      <a:pt x="117" y="857"/>
                      <a:pt x="117" y="857"/>
                    </a:cubicBezTo>
                    <a:cubicBezTo>
                      <a:pt x="112" y="867"/>
                      <a:pt x="112" y="867"/>
                      <a:pt x="112" y="867"/>
                    </a:cubicBezTo>
                    <a:cubicBezTo>
                      <a:pt x="104" y="865"/>
                      <a:pt x="104" y="865"/>
                      <a:pt x="104" y="865"/>
                    </a:cubicBezTo>
                    <a:cubicBezTo>
                      <a:pt x="101" y="867"/>
                      <a:pt x="101" y="867"/>
                      <a:pt x="101" y="867"/>
                    </a:cubicBezTo>
                    <a:cubicBezTo>
                      <a:pt x="106" y="871"/>
                      <a:pt x="106" y="871"/>
                      <a:pt x="106" y="871"/>
                    </a:cubicBezTo>
                    <a:cubicBezTo>
                      <a:pt x="103" y="875"/>
                      <a:pt x="103" y="875"/>
                      <a:pt x="103" y="875"/>
                    </a:cubicBezTo>
                    <a:cubicBezTo>
                      <a:pt x="100" y="874"/>
                      <a:pt x="100" y="874"/>
                      <a:pt x="100" y="874"/>
                    </a:cubicBezTo>
                    <a:cubicBezTo>
                      <a:pt x="99" y="884"/>
                      <a:pt x="99" y="884"/>
                      <a:pt x="99" y="884"/>
                    </a:cubicBezTo>
                    <a:cubicBezTo>
                      <a:pt x="105" y="887"/>
                      <a:pt x="105" y="887"/>
                      <a:pt x="105" y="887"/>
                    </a:cubicBezTo>
                    <a:cubicBezTo>
                      <a:pt x="113" y="887"/>
                      <a:pt x="113" y="887"/>
                      <a:pt x="113" y="887"/>
                    </a:cubicBezTo>
                    <a:cubicBezTo>
                      <a:pt x="122" y="887"/>
                      <a:pt x="122" y="887"/>
                      <a:pt x="122" y="887"/>
                    </a:cubicBezTo>
                    <a:cubicBezTo>
                      <a:pt x="123" y="891"/>
                      <a:pt x="123" y="891"/>
                      <a:pt x="123" y="891"/>
                    </a:cubicBezTo>
                    <a:cubicBezTo>
                      <a:pt x="117" y="893"/>
                      <a:pt x="117" y="893"/>
                      <a:pt x="117" y="893"/>
                    </a:cubicBezTo>
                    <a:cubicBezTo>
                      <a:pt x="109" y="894"/>
                      <a:pt x="109" y="894"/>
                      <a:pt x="109" y="894"/>
                    </a:cubicBezTo>
                    <a:cubicBezTo>
                      <a:pt x="106" y="896"/>
                      <a:pt x="106" y="896"/>
                      <a:pt x="106" y="896"/>
                    </a:cubicBezTo>
                    <a:cubicBezTo>
                      <a:pt x="108" y="905"/>
                      <a:pt x="108" y="905"/>
                      <a:pt x="108" y="905"/>
                    </a:cubicBezTo>
                    <a:cubicBezTo>
                      <a:pt x="114" y="911"/>
                      <a:pt x="114" y="911"/>
                      <a:pt x="114" y="911"/>
                    </a:cubicBezTo>
                    <a:cubicBezTo>
                      <a:pt x="129" y="916"/>
                      <a:pt x="129" y="916"/>
                      <a:pt x="129" y="916"/>
                    </a:cubicBezTo>
                    <a:cubicBezTo>
                      <a:pt x="125" y="920"/>
                      <a:pt x="125" y="920"/>
                      <a:pt x="125" y="920"/>
                    </a:cubicBezTo>
                    <a:cubicBezTo>
                      <a:pt x="117" y="918"/>
                      <a:pt x="117" y="918"/>
                      <a:pt x="117" y="918"/>
                    </a:cubicBezTo>
                    <a:cubicBezTo>
                      <a:pt x="112" y="915"/>
                      <a:pt x="112" y="915"/>
                      <a:pt x="112" y="915"/>
                    </a:cubicBezTo>
                    <a:cubicBezTo>
                      <a:pt x="108" y="915"/>
                      <a:pt x="108" y="915"/>
                      <a:pt x="108" y="915"/>
                    </a:cubicBezTo>
                    <a:cubicBezTo>
                      <a:pt x="106" y="917"/>
                      <a:pt x="106" y="917"/>
                      <a:pt x="106" y="917"/>
                    </a:cubicBezTo>
                    <a:cubicBezTo>
                      <a:pt x="97" y="916"/>
                      <a:pt x="97" y="916"/>
                      <a:pt x="97" y="916"/>
                    </a:cubicBezTo>
                    <a:cubicBezTo>
                      <a:pt x="105" y="924"/>
                      <a:pt x="105" y="924"/>
                      <a:pt x="105" y="924"/>
                    </a:cubicBezTo>
                    <a:cubicBezTo>
                      <a:pt x="100" y="923"/>
                      <a:pt x="100" y="923"/>
                      <a:pt x="100" y="923"/>
                    </a:cubicBezTo>
                    <a:cubicBezTo>
                      <a:pt x="94" y="919"/>
                      <a:pt x="94" y="919"/>
                      <a:pt x="94" y="919"/>
                    </a:cubicBezTo>
                    <a:cubicBezTo>
                      <a:pt x="91" y="921"/>
                      <a:pt x="91" y="921"/>
                      <a:pt x="91" y="921"/>
                    </a:cubicBezTo>
                    <a:cubicBezTo>
                      <a:pt x="84" y="919"/>
                      <a:pt x="84" y="919"/>
                      <a:pt x="84" y="919"/>
                    </a:cubicBezTo>
                    <a:cubicBezTo>
                      <a:pt x="72" y="921"/>
                      <a:pt x="72" y="921"/>
                      <a:pt x="72" y="921"/>
                    </a:cubicBezTo>
                    <a:cubicBezTo>
                      <a:pt x="72" y="924"/>
                      <a:pt x="72" y="924"/>
                      <a:pt x="72" y="924"/>
                    </a:cubicBezTo>
                    <a:cubicBezTo>
                      <a:pt x="92" y="927"/>
                      <a:pt x="92" y="927"/>
                      <a:pt x="92" y="927"/>
                    </a:cubicBezTo>
                    <a:cubicBezTo>
                      <a:pt x="92" y="931"/>
                      <a:pt x="92" y="931"/>
                      <a:pt x="92" y="931"/>
                    </a:cubicBezTo>
                    <a:cubicBezTo>
                      <a:pt x="102" y="931"/>
                      <a:pt x="102" y="931"/>
                      <a:pt x="102" y="931"/>
                    </a:cubicBezTo>
                    <a:cubicBezTo>
                      <a:pt x="104" y="932"/>
                      <a:pt x="104" y="932"/>
                      <a:pt x="104" y="932"/>
                    </a:cubicBezTo>
                    <a:cubicBezTo>
                      <a:pt x="123" y="933"/>
                      <a:pt x="123" y="933"/>
                      <a:pt x="123" y="933"/>
                    </a:cubicBezTo>
                    <a:cubicBezTo>
                      <a:pt x="131" y="935"/>
                      <a:pt x="131" y="935"/>
                      <a:pt x="131" y="935"/>
                    </a:cubicBezTo>
                    <a:lnTo>
                      <a:pt x="136" y="932"/>
                    </a:lnTo>
                    <a:close/>
                    <a:moveTo>
                      <a:pt x="167" y="940"/>
                    </a:moveTo>
                    <a:cubicBezTo>
                      <a:pt x="165" y="935"/>
                      <a:pt x="165" y="935"/>
                      <a:pt x="165" y="935"/>
                    </a:cubicBezTo>
                    <a:cubicBezTo>
                      <a:pt x="157" y="933"/>
                      <a:pt x="157" y="933"/>
                      <a:pt x="157" y="933"/>
                    </a:cubicBezTo>
                    <a:cubicBezTo>
                      <a:pt x="156" y="936"/>
                      <a:pt x="156" y="936"/>
                      <a:pt x="156" y="936"/>
                    </a:cubicBezTo>
                    <a:cubicBezTo>
                      <a:pt x="144" y="939"/>
                      <a:pt x="144" y="939"/>
                      <a:pt x="144" y="939"/>
                    </a:cubicBezTo>
                    <a:cubicBezTo>
                      <a:pt x="146" y="944"/>
                      <a:pt x="146" y="944"/>
                      <a:pt x="146" y="944"/>
                    </a:cubicBezTo>
                    <a:cubicBezTo>
                      <a:pt x="152" y="947"/>
                      <a:pt x="152" y="947"/>
                      <a:pt x="152" y="947"/>
                    </a:cubicBezTo>
                    <a:cubicBezTo>
                      <a:pt x="158" y="945"/>
                      <a:pt x="158" y="945"/>
                      <a:pt x="158" y="945"/>
                    </a:cubicBezTo>
                    <a:cubicBezTo>
                      <a:pt x="159" y="949"/>
                      <a:pt x="159" y="949"/>
                      <a:pt x="159" y="949"/>
                    </a:cubicBezTo>
                    <a:cubicBezTo>
                      <a:pt x="163" y="949"/>
                      <a:pt x="163" y="949"/>
                      <a:pt x="163" y="949"/>
                    </a:cubicBezTo>
                    <a:lnTo>
                      <a:pt x="167" y="940"/>
                    </a:lnTo>
                    <a:close/>
                    <a:moveTo>
                      <a:pt x="120" y="955"/>
                    </a:moveTo>
                    <a:cubicBezTo>
                      <a:pt x="124" y="954"/>
                      <a:pt x="124" y="954"/>
                      <a:pt x="124" y="954"/>
                    </a:cubicBezTo>
                    <a:cubicBezTo>
                      <a:pt x="121" y="949"/>
                      <a:pt x="121" y="949"/>
                      <a:pt x="121" y="949"/>
                    </a:cubicBezTo>
                    <a:cubicBezTo>
                      <a:pt x="124" y="947"/>
                      <a:pt x="124" y="947"/>
                      <a:pt x="124" y="947"/>
                    </a:cubicBezTo>
                    <a:cubicBezTo>
                      <a:pt x="130" y="947"/>
                      <a:pt x="130" y="947"/>
                      <a:pt x="130" y="947"/>
                    </a:cubicBezTo>
                    <a:cubicBezTo>
                      <a:pt x="132" y="955"/>
                      <a:pt x="132" y="955"/>
                      <a:pt x="132" y="955"/>
                    </a:cubicBezTo>
                    <a:cubicBezTo>
                      <a:pt x="140" y="955"/>
                      <a:pt x="140" y="955"/>
                      <a:pt x="140" y="955"/>
                    </a:cubicBezTo>
                    <a:cubicBezTo>
                      <a:pt x="147" y="959"/>
                      <a:pt x="147" y="959"/>
                      <a:pt x="147" y="959"/>
                    </a:cubicBezTo>
                    <a:cubicBezTo>
                      <a:pt x="149" y="957"/>
                      <a:pt x="149" y="957"/>
                      <a:pt x="149" y="957"/>
                    </a:cubicBezTo>
                    <a:cubicBezTo>
                      <a:pt x="144" y="952"/>
                      <a:pt x="144" y="952"/>
                      <a:pt x="144" y="952"/>
                    </a:cubicBezTo>
                    <a:cubicBezTo>
                      <a:pt x="136" y="949"/>
                      <a:pt x="136" y="949"/>
                      <a:pt x="136" y="949"/>
                    </a:cubicBezTo>
                    <a:cubicBezTo>
                      <a:pt x="142" y="945"/>
                      <a:pt x="142" y="945"/>
                      <a:pt x="142" y="945"/>
                    </a:cubicBezTo>
                    <a:cubicBezTo>
                      <a:pt x="133" y="944"/>
                      <a:pt x="133" y="944"/>
                      <a:pt x="133" y="944"/>
                    </a:cubicBezTo>
                    <a:cubicBezTo>
                      <a:pt x="132" y="942"/>
                      <a:pt x="132" y="942"/>
                      <a:pt x="132" y="942"/>
                    </a:cubicBezTo>
                    <a:cubicBezTo>
                      <a:pt x="138" y="942"/>
                      <a:pt x="138" y="942"/>
                      <a:pt x="138" y="942"/>
                    </a:cubicBezTo>
                    <a:cubicBezTo>
                      <a:pt x="140" y="938"/>
                      <a:pt x="140" y="938"/>
                      <a:pt x="140" y="938"/>
                    </a:cubicBezTo>
                    <a:cubicBezTo>
                      <a:pt x="126" y="938"/>
                      <a:pt x="126" y="938"/>
                      <a:pt x="126" y="938"/>
                    </a:cubicBezTo>
                    <a:cubicBezTo>
                      <a:pt x="126" y="938"/>
                      <a:pt x="118" y="944"/>
                      <a:pt x="117" y="944"/>
                    </a:cubicBezTo>
                    <a:cubicBezTo>
                      <a:pt x="116" y="944"/>
                      <a:pt x="111" y="944"/>
                      <a:pt x="111" y="944"/>
                    </a:cubicBezTo>
                    <a:lnTo>
                      <a:pt x="120" y="955"/>
                    </a:lnTo>
                    <a:close/>
                    <a:moveTo>
                      <a:pt x="88" y="938"/>
                    </a:moveTo>
                    <a:cubicBezTo>
                      <a:pt x="92" y="942"/>
                      <a:pt x="92" y="942"/>
                      <a:pt x="92" y="942"/>
                    </a:cubicBezTo>
                    <a:cubicBezTo>
                      <a:pt x="98" y="942"/>
                      <a:pt x="98" y="942"/>
                      <a:pt x="98" y="942"/>
                    </a:cubicBezTo>
                    <a:cubicBezTo>
                      <a:pt x="102" y="942"/>
                      <a:pt x="102" y="942"/>
                      <a:pt x="102" y="942"/>
                    </a:cubicBezTo>
                    <a:cubicBezTo>
                      <a:pt x="100" y="937"/>
                      <a:pt x="100" y="937"/>
                      <a:pt x="100" y="937"/>
                    </a:cubicBezTo>
                    <a:cubicBezTo>
                      <a:pt x="96" y="938"/>
                      <a:pt x="96" y="938"/>
                      <a:pt x="96" y="938"/>
                    </a:cubicBezTo>
                    <a:cubicBezTo>
                      <a:pt x="91" y="936"/>
                      <a:pt x="91" y="936"/>
                      <a:pt x="91" y="936"/>
                    </a:cubicBezTo>
                    <a:cubicBezTo>
                      <a:pt x="85" y="932"/>
                      <a:pt x="85" y="932"/>
                      <a:pt x="85" y="932"/>
                    </a:cubicBezTo>
                    <a:cubicBezTo>
                      <a:pt x="82" y="935"/>
                      <a:pt x="82" y="935"/>
                      <a:pt x="82" y="935"/>
                    </a:cubicBezTo>
                    <a:lnTo>
                      <a:pt x="88" y="938"/>
                    </a:lnTo>
                    <a:close/>
                    <a:moveTo>
                      <a:pt x="117" y="941"/>
                    </a:moveTo>
                    <a:cubicBezTo>
                      <a:pt x="122" y="937"/>
                      <a:pt x="122" y="937"/>
                      <a:pt x="122" y="937"/>
                    </a:cubicBezTo>
                    <a:cubicBezTo>
                      <a:pt x="117" y="936"/>
                      <a:pt x="117" y="936"/>
                      <a:pt x="117" y="936"/>
                    </a:cubicBezTo>
                    <a:cubicBezTo>
                      <a:pt x="108" y="938"/>
                      <a:pt x="108" y="938"/>
                      <a:pt x="108" y="938"/>
                    </a:cubicBezTo>
                    <a:lnTo>
                      <a:pt x="117" y="941"/>
                    </a:lnTo>
                    <a:close/>
                    <a:moveTo>
                      <a:pt x="41" y="900"/>
                    </a:moveTo>
                    <a:cubicBezTo>
                      <a:pt x="45" y="902"/>
                      <a:pt x="45" y="902"/>
                      <a:pt x="45" y="902"/>
                    </a:cubicBezTo>
                    <a:cubicBezTo>
                      <a:pt x="49" y="908"/>
                      <a:pt x="49" y="908"/>
                      <a:pt x="49" y="908"/>
                    </a:cubicBezTo>
                    <a:cubicBezTo>
                      <a:pt x="58" y="909"/>
                      <a:pt x="58" y="909"/>
                      <a:pt x="58" y="909"/>
                    </a:cubicBezTo>
                    <a:cubicBezTo>
                      <a:pt x="62" y="905"/>
                      <a:pt x="62" y="905"/>
                      <a:pt x="62" y="905"/>
                    </a:cubicBezTo>
                    <a:cubicBezTo>
                      <a:pt x="65" y="897"/>
                      <a:pt x="65" y="897"/>
                      <a:pt x="65" y="897"/>
                    </a:cubicBezTo>
                    <a:cubicBezTo>
                      <a:pt x="55" y="888"/>
                      <a:pt x="55" y="888"/>
                      <a:pt x="55" y="888"/>
                    </a:cubicBezTo>
                    <a:cubicBezTo>
                      <a:pt x="50" y="890"/>
                      <a:pt x="50" y="890"/>
                      <a:pt x="50" y="890"/>
                    </a:cubicBezTo>
                    <a:cubicBezTo>
                      <a:pt x="46" y="888"/>
                      <a:pt x="46" y="888"/>
                      <a:pt x="46" y="888"/>
                    </a:cubicBezTo>
                    <a:cubicBezTo>
                      <a:pt x="36" y="892"/>
                      <a:pt x="36" y="892"/>
                      <a:pt x="36" y="892"/>
                    </a:cubicBezTo>
                    <a:lnTo>
                      <a:pt x="41" y="900"/>
                    </a:lnTo>
                    <a:close/>
                    <a:moveTo>
                      <a:pt x="28" y="876"/>
                    </a:moveTo>
                    <a:cubicBezTo>
                      <a:pt x="32" y="878"/>
                      <a:pt x="32" y="878"/>
                      <a:pt x="32" y="878"/>
                    </a:cubicBezTo>
                    <a:cubicBezTo>
                      <a:pt x="39" y="882"/>
                      <a:pt x="39" y="882"/>
                      <a:pt x="39" y="882"/>
                    </a:cubicBezTo>
                    <a:cubicBezTo>
                      <a:pt x="46" y="886"/>
                      <a:pt x="46" y="886"/>
                      <a:pt x="46" y="886"/>
                    </a:cubicBezTo>
                    <a:cubicBezTo>
                      <a:pt x="50" y="885"/>
                      <a:pt x="50" y="885"/>
                      <a:pt x="50" y="885"/>
                    </a:cubicBezTo>
                    <a:cubicBezTo>
                      <a:pt x="46" y="879"/>
                      <a:pt x="46" y="879"/>
                      <a:pt x="46" y="879"/>
                    </a:cubicBezTo>
                    <a:cubicBezTo>
                      <a:pt x="40" y="878"/>
                      <a:pt x="40" y="878"/>
                      <a:pt x="40" y="878"/>
                    </a:cubicBezTo>
                    <a:cubicBezTo>
                      <a:pt x="38" y="874"/>
                      <a:pt x="38" y="874"/>
                      <a:pt x="38" y="874"/>
                    </a:cubicBezTo>
                    <a:cubicBezTo>
                      <a:pt x="33" y="873"/>
                      <a:pt x="33" y="873"/>
                      <a:pt x="33" y="873"/>
                    </a:cubicBezTo>
                    <a:cubicBezTo>
                      <a:pt x="21" y="865"/>
                      <a:pt x="21" y="865"/>
                      <a:pt x="21" y="865"/>
                    </a:cubicBezTo>
                    <a:cubicBezTo>
                      <a:pt x="21" y="871"/>
                      <a:pt x="21" y="871"/>
                      <a:pt x="21" y="871"/>
                    </a:cubicBezTo>
                    <a:lnTo>
                      <a:pt x="28" y="876"/>
                    </a:lnTo>
                    <a:close/>
                    <a:moveTo>
                      <a:pt x="69" y="910"/>
                    </a:moveTo>
                    <a:cubicBezTo>
                      <a:pt x="74" y="915"/>
                      <a:pt x="74" y="915"/>
                      <a:pt x="74" y="915"/>
                    </a:cubicBezTo>
                    <a:cubicBezTo>
                      <a:pt x="77" y="911"/>
                      <a:pt x="77" y="911"/>
                      <a:pt x="77" y="911"/>
                    </a:cubicBezTo>
                    <a:cubicBezTo>
                      <a:pt x="75" y="908"/>
                      <a:pt x="75" y="908"/>
                      <a:pt x="75" y="908"/>
                    </a:cubicBezTo>
                    <a:cubicBezTo>
                      <a:pt x="75" y="902"/>
                      <a:pt x="75" y="902"/>
                      <a:pt x="75" y="902"/>
                    </a:cubicBezTo>
                    <a:cubicBezTo>
                      <a:pt x="71" y="902"/>
                      <a:pt x="71" y="902"/>
                      <a:pt x="71" y="902"/>
                    </a:cubicBezTo>
                    <a:cubicBezTo>
                      <a:pt x="67" y="904"/>
                      <a:pt x="67" y="904"/>
                      <a:pt x="67" y="904"/>
                    </a:cubicBezTo>
                    <a:lnTo>
                      <a:pt x="69" y="910"/>
                    </a:lnTo>
                    <a:close/>
                    <a:moveTo>
                      <a:pt x="84" y="916"/>
                    </a:moveTo>
                    <a:cubicBezTo>
                      <a:pt x="88" y="912"/>
                      <a:pt x="88" y="912"/>
                      <a:pt x="88" y="912"/>
                    </a:cubicBezTo>
                    <a:cubicBezTo>
                      <a:pt x="81" y="906"/>
                      <a:pt x="81" y="906"/>
                      <a:pt x="81" y="906"/>
                    </a:cubicBezTo>
                    <a:cubicBezTo>
                      <a:pt x="78" y="906"/>
                      <a:pt x="78" y="906"/>
                      <a:pt x="78" y="906"/>
                    </a:cubicBezTo>
                    <a:lnTo>
                      <a:pt x="84" y="916"/>
                    </a:lnTo>
                    <a:close/>
                    <a:moveTo>
                      <a:pt x="100" y="907"/>
                    </a:moveTo>
                    <a:cubicBezTo>
                      <a:pt x="103" y="904"/>
                      <a:pt x="103" y="904"/>
                      <a:pt x="103" y="904"/>
                    </a:cubicBezTo>
                    <a:cubicBezTo>
                      <a:pt x="101" y="896"/>
                      <a:pt x="101" y="896"/>
                      <a:pt x="101" y="896"/>
                    </a:cubicBezTo>
                    <a:cubicBezTo>
                      <a:pt x="98" y="890"/>
                      <a:pt x="98" y="890"/>
                      <a:pt x="98" y="890"/>
                    </a:cubicBezTo>
                    <a:cubicBezTo>
                      <a:pt x="97" y="900"/>
                      <a:pt x="97" y="900"/>
                      <a:pt x="97" y="900"/>
                    </a:cubicBezTo>
                    <a:cubicBezTo>
                      <a:pt x="93" y="901"/>
                      <a:pt x="93" y="901"/>
                      <a:pt x="93" y="901"/>
                    </a:cubicBezTo>
                    <a:cubicBezTo>
                      <a:pt x="92" y="909"/>
                      <a:pt x="92" y="909"/>
                      <a:pt x="92" y="909"/>
                    </a:cubicBezTo>
                    <a:cubicBezTo>
                      <a:pt x="100" y="913"/>
                      <a:pt x="100" y="913"/>
                      <a:pt x="100" y="913"/>
                    </a:cubicBezTo>
                    <a:lnTo>
                      <a:pt x="100" y="907"/>
                    </a:lnTo>
                    <a:close/>
                    <a:moveTo>
                      <a:pt x="18" y="824"/>
                    </a:moveTo>
                    <a:cubicBezTo>
                      <a:pt x="25" y="822"/>
                      <a:pt x="25" y="822"/>
                      <a:pt x="25" y="822"/>
                    </a:cubicBezTo>
                    <a:cubicBezTo>
                      <a:pt x="24" y="815"/>
                      <a:pt x="24" y="815"/>
                      <a:pt x="24" y="815"/>
                    </a:cubicBezTo>
                    <a:cubicBezTo>
                      <a:pt x="25" y="812"/>
                      <a:pt x="25" y="812"/>
                      <a:pt x="25" y="812"/>
                    </a:cubicBezTo>
                    <a:cubicBezTo>
                      <a:pt x="25" y="804"/>
                      <a:pt x="25" y="804"/>
                      <a:pt x="25" y="804"/>
                    </a:cubicBezTo>
                    <a:cubicBezTo>
                      <a:pt x="20" y="804"/>
                      <a:pt x="20" y="804"/>
                      <a:pt x="20" y="804"/>
                    </a:cubicBezTo>
                    <a:cubicBezTo>
                      <a:pt x="16" y="800"/>
                      <a:pt x="16" y="800"/>
                      <a:pt x="16" y="800"/>
                    </a:cubicBezTo>
                    <a:cubicBezTo>
                      <a:pt x="15" y="813"/>
                      <a:pt x="15" y="813"/>
                      <a:pt x="15" y="813"/>
                    </a:cubicBezTo>
                    <a:cubicBezTo>
                      <a:pt x="18" y="814"/>
                      <a:pt x="18" y="814"/>
                      <a:pt x="18" y="814"/>
                    </a:cubicBezTo>
                    <a:lnTo>
                      <a:pt x="18" y="824"/>
                    </a:lnTo>
                    <a:close/>
                    <a:moveTo>
                      <a:pt x="17" y="781"/>
                    </a:moveTo>
                    <a:cubicBezTo>
                      <a:pt x="24" y="779"/>
                      <a:pt x="24" y="779"/>
                      <a:pt x="24" y="779"/>
                    </a:cubicBezTo>
                    <a:cubicBezTo>
                      <a:pt x="24" y="755"/>
                      <a:pt x="24" y="755"/>
                      <a:pt x="24" y="755"/>
                    </a:cubicBezTo>
                    <a:cubicBezTo>
                      <a:pt x="22" y="744"/>
                      <a:pt x="22" y="744"/>
                      <a:pt x="22" y="744"/>
                    </a:cubicBezTo>
                    <a:cubicBezTo>
                      <a:pt x="17" y="743"/>
                      <a:pt x="17" y="743"/>
                      <a:pt x="17" y="743"/>
                    </a:cubicBezTo>
                    <a:cubicBezTo>
                      <a:pt x="14" y="745"/>
                      <a:pt x="14" y="745"/>
                      <a:pt x="14" y="745"/>
                    </a:cubicBezTo>
                    <a:cubicBezTo>
                      <a:pt x="18" y="753"/>
                      <a:pt x="18" y="753"/>
                      <a:pt x="18" y="753"/>
                    </a:cubicBezTo>
                    <a:cubicBezTo>
                      <a:pt x="16" y="759"/>
                      <a:pt x="16" y="759"/>
                      <a:pt x="16" y="759"/>
                    </a:cubicBezTo>
                    <a:cubicBezTo>
                      <a:pt x="10" y="760"/>
                      <a:pt x="10" y="760"/>
                      <a:pt x="10" y="760"/>
                    </a:cubicBezTo>
                    <a:cubicBezTo>
                      <a:pt x="8" y="765"/>
                      <a:pt x="8" y="765"/>
                      <a:pt x="8" y="765"/>
                    </a:cubicBezTo>
                    <a:cubicBezTo>
                      <a:pt x="12" y="774"/>
                      <a:pt x="12" y="774"/>
                      <a:pt x="12" y="774"/>
                    </a:cubicBezTo>
                    <a:cubicBezTo>
                      <a:pt x="15" y="765"/>
                      <a:pt x="15" y="765"/>
                      <a:pt x="15" y="765"/>
                    </a:cubicBezTo>
                    <a:cubicBezTo>
                      <a:pt x="19" y="764"/>
                      <a:pt x="19" y="764"/>
                      <a:pt x="19" y="764"/>
                    </a:cubicBezTo>
                    <a:cubicBezTo>
                      <a:pt x="17" y="772"/>
                      <a:pt x="17" y="772"/>
                      <a:pt x="17" y="772"/>
                    </a:cubicBezTo>
                    <a:lnTo>
                      <a:pt x="17" y="781"/>
                    </a:lnTo>
                    <a:close/>
                    <a:moveTo>
                      <a:pt x="12" y="738"/>
                    </a:moveTo>
                    <a:cubicBezTo>
                      <a:pt x="10" y="728"/>
                      <a:pt x="10" y="728"/>
                      <a:pt x="10" y="728"/>
                    </a:cubicBezTo>
                    <a:cubicBezTo>
                      <a:pt x="7" y="728"/>
                      <a:pt x="7" y="728"/>
                      <a:pt x="7" y="728"/>
                    </a:cubicBezTo>
                    <a:cubicBezTo>
                      <a:pt x="5" y="738"/>
                      <a:pt x="5" y="738"/>
                      <a:pt x="5" y="738"/>
                    </a:cubicBezTo>
                    <a:lnTo>
                      <a:pt x="12" y="738"/>
                    </a:lnTo>
                    <a:close/>
                    <a:moveTo>
                      <a:pt x="22" y="741"/>
                    </a:moveTo>
                    <a:cubicBezTo>
                      <a:pt x="23" y="731"/>
                      <a:pt x="23" y="731"/>
                      <a:pt x="23" y="731"/>
                    </a:cubicBezTo>
                    <a:cubicBezTo>
                      <a:pt x="20" y="729"/>
                      <a:pt x="20" y="729"/>
                      <a:pt x="20" y="729"/>
                    </a:cubicBezTo>
                    <a:cubicBezTo>
                      <a:pt x="19" y="733"/>
                      <a:pt x="19" y="733"/>
                      <a:pt x="19" y="733"/>
                    </a:cubicBezTo>
                    <a:cubicBezTo>
                      <a:pt x="14" y="735"/>
                      <a:pt x="14" y="735"/>
                      <a:pt x="14" y="735"/>
                    </a:cubicBezTo>
                    <a:lnTo>
                      <a:pt x="22" y="741"/>
                    </a:lnTo>
                    <a:close/>
                    <a:moveTo>
                      <a:pt x="6" y="784"/>
                    </a:moveTo>
                    <a:cubicBezTo>
                      <a:pt x="6" y="790"/>
                      <a:pt x="6" y="790"/>
                      <a:pt x="6" y="790"/>
                    </a:cubicBezTo>
                    <a:cubicBezTo>
                      <a:pt x="11" y="792"/>
                      <a:pt x="11" y="792"/>
                      <a:pt x="11" y="792"/>
                    </a:cubicBezTo>
                    <a:cubicBezTo>
                      <a:pt x="15" y="787"/>
                      <a:pt x="15" y="787"/>
                      <a:pt x="15" y="787"/>
                    </a:cubicBezTo>
                    <a:cubicBezTo>
                      <a:pt x="14" y="784"/>
                      <a:pt x="14" y="784"/>
                      <a:pt x="14" y="784"/>
                    </a:cubicBezTo>
                    <a:cubicBezTo>
                      <a:pt x="10" y="787"/>
                      <a:pt x="10" y="787"/>
                      <a:pt x="10" y="787"/>
                    </a:cubicBezTo>
                    <a:lnTo>
                      <a:pt x="6" y="784"/>
                    </a:lnTo>
                    <a:close/>
                    <a:moveTo>
                      <a:pt x="18" y="841"/>
                    </a:moveTo>
                    <a:cubicBezTo>
                      <a:pt x="19" y="833"/>
                      <a:pt x="19" y="833"/>
                      <a:pt x="19" y="833"/>
                    </a:cubicBezTo>
                    <a:cubicBezTo>
                      <a:pt x="16" y="831"/>
                      <a:pt x="16" y="831"/>
                      <a:pt x="16" y="831"/>
                    </a:cubicBezTo>
                    <a:cubicBezTo>
                      <a:pt x="14" y="836"/>
                      <a:pt x="14" y="836"/>
                      <a:pt x="14" y="836"/>
                    </a:cubicBezTo>
                    <a:cubicBezTo>
                      <a:pt x="14" y="845"/>
                      <a:pt x="14" y="845"/>
                      <a:pt x="14" y="845"/>
                    </a:cubicBezTo>
                    <a:lnTo>
                      <a:pt x="18" y="841"/>
                    </a:lnTo>
                    <a:close/>
                    <a:moveTo>
                      <a:pt x="51" y="880"/>
                    </a:moveTo>
                    <a:cubicBezTo>
                      <a:pt x="55" y="882"/>
                      <a:pt x="55" y="882"/>
                      <a:pt x="55" y="882"/>
                    </a:cubicBezTo>
                    <a:cubicBezTo>
                      <a:pt x="61" y="876"/>
                      <a:pt x="61" y="876"/>
                      <a:pt x="61" y="876"/>
                    </a:cubicBezTo>
                    <a:cubicBezTo>
                      <a:pt x="64" y="872"/>
                      <a:pt x="64" y="872"/>
                      <a:pt x="64" y="872"/>
                    </a:cubicBezTo>
                    <a:cubicBezTo>
                      <a:pt x="70" y="872"/>
                      <a:pt x="70" y="872"/>
                      <a:pt x="70" y="872"/>
                    </a:cubicBezTo>
                    <a:cubicBezTo>
                      <a:pt x="78" y="867"/>
                      <a:pt x="78" y="867"/>
                      <a:pt x="78" y="867"/>
                    </a:cubicBezTo>
                    <a:cubicBezTo>
                      <a:pt x="77" y="864"/>
                      <a:pt x="77" y="864"/>
                      <a:pt x="77" y="864"/>
                    </a:cubicBezTo>
                    <a:cubicBezTo>
                      <a:pt x="67" y="863"/>
                      <a:pt x="67" y="863"/>
                      <a:pt x="67" y="863"/>
                    </a:cubicBezTo>
                    <a:cubicBezTo>
                      <a:pt x="61" y="869"/>
                      <a:pt x="61" y="869"/>
                      <a:pt x="61" y="869"/>
                    </a:cubicBezTo>
                    <a:cubicBezTo>
                      <a:pt x="54" y="870"/>
                      <a:pt x="54" y="870"/>
                      <a:pt x="54" y="870"/>
                    </a:cubicBezTo>
                    <a:cubicBezTo>
                      <a:pt x="54" y="877"/>
                      <a:pt x="54" y="877"/>
                      <a:pt x="54" y="877"/>
                    </a:cubicBezTo>
                    <a:lnTo>
                      <a:pt x="51" y="880"/>
                    </a:lnTo>
                    <a:close/>
                    <a:moveTo>
                      <a:pt x="36" y="626"/>
                    </a:moveTo>
                    <a:cubicBezTo>
                      <a:pt x="36" y="635"/>
                      <a:pt x="36" y="635"/>
                      <a:pt x="36" y="635"/>
                    </a:cubicBezTo>
                    <a:cubicBezTo>
                      <a:pt x="44" y="636"/>
                      <a:pt x="44" y="636"/>
                      <a:pt x="44" y="636"/>
                    </a:cubicBezTo>
                    <a:cubicBezTo>
                      <a:pt x="53" y="630"/>
                      <a:pt x="53" y="630"/>
                      <a:pt x="53" y="630"/>
                    </a:cubicBezTo>
                    <a:cubicBezTo>
                      <a:pt x="53" y="624"/>
                      <a:pt x="53" y="624"/>
                      <a:pt x="53" y="624"/>
                    </a:cubicBezTo>
                    <a:cubicBezTo>
                      <a:pt x="45" y="620"/>
                      <a:pt x="45" y="620"/>
                      <a:pt x="45" y="620"/>
                    </a:cubicBezTo>
                    <a:lnTo>
                      <a:pt x="36" y="626"/>
                    </a:lnTo>
                    <a:close/>
                    <a:moveTo>
                      <a:pt x="34" y="558"/>
                    </a:moveTo>
                    <a:cubicBezTo>
                      <a:pt x="31" y="564"/>
                      <a:pt x="31" y="564"/>
                      <a:pt x="31" y="564"/>
                    </a:cubicBezTo>
                    <a:cubicBezTo>
                      <a:pt x="31" y="581"/>
                      <a:pt x="31" y="581"/>
                      <a:pt x="31" y="581"/>
                    </a:cubicBezTo>
                    <a:cubicBezTo>
                      <a:pt x="26" y="593"/>
                      <a:pt x="26" y="593"/>
                      <a:pt x="26" y="593"/>
                    </a:cubicBezTo>
                    <a:cubicBezTo>
                      <a:pt x="39" y="594"/>
                      <a:pt x="39" y="594"/>
                      <a:pt x="39" y="594"/>
                    </a:cubicBezTo>
                    <a:cubicBezTo>
                      <a:pt x="44" y="582"/>
                      <a:pt x="44" y="582"/>
                      <a:pt x="44" y="582"/>
                    </a:cubicBezTo>
                    <a:cubicBezTo>
                      <a:pt x="40" y="568"/>
                      <a:pt x="40" y="568"/>
                      <a:pt x="40" y="568"/>
                    </a:cubicBezTo>
                    <a:cubicBezTo>
                      <a:pt x="45" y="566"/>
                      <a:pt x="45" y="566"/>
                      <a:pt x="45" y="566"/>
                    </a:cubicBezTo>
                    <a:cubicBezTo>
                      <a:pt x="48" y="553"/>
                      <a:pt x="48" y="553"/>
                      <a:pt x="48" y="553"/>
                    </a:cubicBezTo>
                    <a:cubicBezTo>
                      <a:pt x="35" y="553"/>
                      <a:pt x="35" y="553"/>
                      <a:pt x="35" y="553"/>
                    </a:cubicBezTo>
                    <a:lnTo>
                      <a:pt x="34" y="558"/>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4" name="Colombia"/>
              <p:cNvSpPr>
                <a:spLocks/>
              </p:cNvSpPr>
              <p:nvPr/>
            </p:nvSpPr>
            <p:spPr bwMode="gray">
              <a:xfrm>
                <a:off x="1949615" y="1497397"/>
                <a:ext cx="492966" cy="602701"/>
              </a:xfrm>
              <a:custGeom>
                <a:avLst/>
                <a:gdLst/>
                <a:ahLst/>
                <a:cxnLst>
                  <a:cxn ang="0">
                    <a:pos x="50" y="183"/>
                  </a:cxn>
                  <a:cxn ang="0">
                    <a:pos x="48" y="161"/>
                  </a:cxn>
                  <a:cxn ang="0">
                    <a:pos x="60" y="143"/>
                  </a:cxn>
                  <a:cxn ang="0">
                    <a:pos x="76" y="137"/>
                  </a:cxn>
                  <a:cxn ang="0">
                    <a:pos x="86" y="116"/>
                  </a:cxn>
                  <a:cxn ang="0">
                    <a:pos x="133" y="88"/>
                  </a:cxn>
                  <a:cxn ang="0">
                    <a:pos x="155" y="28"/>
                  </a:cxn>
                  <a:cxn ang="0">
                    <a:pos x="185" y="14"/>
                  </a:cxn>
                  <a:cxn ang="0">
                    <a:pos x="243" y="0"/>
                  </a:cxn>
                  <a:cxn ang="0">
                    <a:pos x="255" y="20"/>
                  </a:cxn>
                  <a:cxn ang="0">
                    <a:pos x="223" y="84"/>
                  </a:cxn>
                  <a:cxn ang="0">
                    <a:pos x="239" y="139"/>
                  </a:cxn>
                  <a:cxn ang="0">
                    <a:pos x="279" y="181"/>
                  </a:cxn>
                  <a:cxn ang="0">
                    <a:pos x="367" y="215"/>
                  </a:cxn>
                  <a:cxn ang="0">
                    <a:pos x="441" y="221"/>
                  </a:cxn>
                  <a:cxn ang="0">
                    <a:pos x="429" y="293"/>
                  </a:cxn>
                  <a:cxn ang="0">
                    <a:pos x="421" y="329"/>
                  </a:cxn>
                  <a:cxn ang="0">
                    <a:pos x="435" y="341"/>
                  </a:cxn>
                  <a:cxn ang="0">
                    <a:pos x="453" y="381"/>
                  </a:cxn>
                  <a:cxn ang="0">
                    <a:pos x="435" y="369"/>
                  </a:cxn>
                  <a:cxn ang="0">
                    <a:pos x="401" y="371"/>
                  </a:cxn>
                  <a:cxn ang="0">
                    <a:pos x="341" y="379"/>
                  </a:cxn>
                  <a:cxn ang="0">
                    <a:pos x="367" y="409"/>
                  </a:cxn>
                  <a:cxn ang="0">
                    <a:pos x="339" y="421"/>
                  </a:cxn>
                  <a:cxn ang="0">
                    <a:pos x="361" y="451"/>
                  </a:cxn>
                  <a:cxn ang="0">
                    <a:pos x="363" y="499"/>
                  </a:cxn>
                  <a:cxn ang="0">
                    <a:pos x="317" y="601"/>
                  </a:cxn>
                  <a:cxn ang="0">
                    <a:pos x="299" y="535"/>
                  </a:cxn>
                  <a:cxn ang="0">
                    <a:pos x="247" y="519"/>
                  </a:cxn>
                  <a:cxn ang="0">
                    <a:pos x="195" y="499"/>
                  </a:cxn>
                  <a:cxn ang="0">
                    <a:pos x="32" y="419"/>
                  </a:cxn>
                  <a:cxn ang="0">
                    <a:pos x="0" y="385"/>
                  </a:cxn>
                  <a:cxn ang="0">
                    <a:pos x="14" y="369"/>
                  </a:cxn>
                  <a:cxn ang="0">
                    <a:pos x="44" y="351"/>
                  </a:cxn>
                  <a:cxn ang="0">
                    <a:pos x="60" y="297"/>
                  </a:cxn>
                  <a:cxn ang="0">
                    <a:pos x="70" y="225"/>
                  </a:cxn>
                  <a:cxn ang="0">
                    <a:pos x="64" y="197"/>
                  </a:cxn>
                </a:cxnLst>
                <a:rect l="0" t="0" r="r" b="b"/>
                <a:pathLst>
                  <a:path w="453" h="613">
                    <a:moveTo>
                      <a:pt x="64" y="197"/>
                    </a:moveTo>
                    <a:lnTo>
                      <a:pt x="50" y="183"/>
                    </a:lnTo>
                    <a:lnTo>
                      <a:pt x="50" y="173"/>
                    </a:lnTo>
                    <a:lnTo>
                      <a:pt x="48" y="161"/>
                    </a:lnTo>
                    <a:lnTo>
                      <a:pt x="60" y="153"/>
                    </a:lnTo>
                    <a:lnTo>
                      <a:pt x="60" y="143"/>
                    </a:lnTo>
                    <a:lnTo>
                      <a:pt x="58" y="118"/>
                    </a:lnTo>
                    <a:lnTo>
                      <a:pt x="76" y="137"/>
                    </a:lnTo>
                    <a:lnTo>
                      <a:pt x="88" y="145"/>
                    </a:lnTo>
                    <a:lnTo>
                      <a:pt x="86" y="116"/>
                    </a:lnTo>
                    <a:lnTo>
                      <a:pt x="115" y="92"/>
                    </a:lnTo>
                    <a:lnTo>
                      <a:pt x="133" y="88"/>
                    </a:lnTo>
                    <a:lnTo>
                      <a:pt x="135" y="50"/>
                    </a:lnTo>
                    <a:lnTo>
                      <a:pt x="155" y="28"/>
                    </a:lnTo>
                    <a:lnTo>
                      <a:pt x="185" y="30"/>
                    </a:lnTo>
                    <a:lnTo>
                      <a:pt x="185" y="14"/>
                    </a:lnTo>
                    <a:lnTo>
                      <a:pt x="219" y="18"/>
                    </a:lnTo>
                    <a:lnTo>
                      <a:pt x="243" y="0"/>
                    </a:lnTo>
                    <a:lnTo>
                      <a:pt x="261" y="0"/>
                    </a:lnTo>
                    <a:lnTo>
                      <a:pt x="255" y="20"/>
                    </a:lnTo>
                    <a:lnTo>
                      <a:pt x="225" y="52"/>
                    </a:lnTo>
                    <a:lnTo>
                      <a:pt x="223" y="84"/>
                    </a:lnTo>
                    <a:lnTo>
                      <a:pt x="235" y="100"/>
                    </a:lnTo>
                    <a:lnTo>
                      <a:pt x="239" y="139"/>
                    </a:lnTo>
                    <a:lnTo>
                      <a:pt x="251" y="169"/>
                    </a:lnTo>
                    <a:lnTo>
                      <a:pt x="279" y="181"/>
                    </a:lnTo>
                    <a:lnTo>
                      <a:pt x="329" y="181"/>
                    </a:lnTo>
                    <a:lnTo>
                      <a:pt x="367" y="215"/>
                    </a:lnTo>
                    <a:lnTo>
                      <a:pt x="429" y="211"/>
                    </a:lnTo>
                    <a:lnTo>
                      <a:pt x="441" y="221"/>
                    </a:lnTo>
                    <a:lnTo>
                      <a:pt x="427" y="251"/>
                    </a:lnTo>
                    <a:lnTo>
                      <a:pt x="429" y="293"/>
                    </a:lnTo>
                    <a:lnTo>
                      <a:pt x="439" y="321"/>
                    </a:lnTo>
                    <a:lnTo>
                      <a:pt x="421" y="329"/>
                    </a:lnTo>
                    <a:lnTo>
                      <a:pt x="417" y="341"/>
                    </a:lnTo>
                    <a:lnTo>
                      <a:pt x="435" y="341"/>
                    </a:lnTo>
                    <a:lnTo>
                      <a:pt x="449" y="361"/>
                    </a:lnTo>
                    <a:lnTo>
                      <a:pt x="453" y="381"/>
                    </a:lnTo>
                    <a:lnTo>
                      <a:pt x="445" y="385"/>
                    </a:lnTo>
                    <a:lnTo>
                      <a:pt x="435" y="369"/>
                    </a:lnTo>
                    <a:lnTo>
                      <a:pt x="417" y="375"/>
                    </a:lnTo>
                    <a:lnTo>
                      <a:pt x="401" y="371"/>
                    </a:lnTo>
                    <a:lnTo>
                      <a:pt x="389" y="379"/>
                    </a:lnTo>
                    <a:lnTo>
                      <a:pt x="341" y="379"/>
                    </a:lnTo>
                    <a:lnTo>
                      <a:pt x="341" y="403"/>
                    </a:lnTo>
                    <a:lnTo>
                      <a:pt x="367" y="409"/>
                    </a:lnTo>
                    <a:lnTo>
                      <a:pt x="367" y="421"/>
                    </a:lnTo>
                    <a:lnTo>
                      <a:pt x="339" y="421"/>
                    </a:lnTo>
                    <a:lnTo>
                      <a:pt x="335" y="443"/>
                    </a:lnTo>
                    <a:lnTo>
                      <a:pt x="361" y="451"/>
                    </a:lnTo>
                    <a:lnTo>
                      <a:pt x="359" y="473"/>
                    </a:lnTo>
                    <a:lnTo>
                      <a:pt x="363" y="499"/>
                    </a:lnTo>
                    <a:lnTo>
                      <a:pt x="343" y="613"/>
                    </a:lnTo>
                    <a:lnTo>
                      <a:pt x="317" y="601"/>
                    </a:lnTo>
                    <a:lnTo>
                      <a:pt x="339" y="539"/>
                    </a:lnTo>
                    <a:lnTo>
                      <a:pt x="299" y="535"/>
                    </a:lnTo>
                    <a:lnTo>
                      <a:pt x="259" y="529"/>
                    </a:lnTo>
                    <a:lnTo>
                      <a:pt x="247" y="519"/>
                    </a:lnTo>
                    <a:lnTo>
                      <a:pt x="235" y="517"/>
                    </a:lnTo>
                    <a:lnTo>
                      <a:pt x="195" y="499"/>
                    </a:lnTo>
                    <a:lnTo>
                      <a:pt x="139" y="453"/>
                    </a:lnTo>
                    <a:lnTo>
                      <a:pt x="32" y="419"/>
                    </a:lnTo>
                    <a:lnTo>
                      <a:pt x="6" y="403"/>
                    </a:lnTo>
                    <a:lnTo>
                      <a:pt x="0" y="385"/>
                    </a:lnTo>
                    <a:lnTo>
                      <a:pt x="16" y="383"/>
                    </a:lnTo>
                    <a:lnTo>
                      <a:pt x="14" y="369"/>
                    </a:lnTo>
                    <a:lnTo>
                      <a:pt x="20" y="353"/>
                    </a:lnTo>
                    <a:lnTo>
                      <a:pt x="44" y="351"/>
                    </a:lnTo>
                    <a:lnTo>
                      <a:pt x="76" y="307"/>
                    </a:lnTo>
                    <a:lnTo>
                      <a:pt x="60" y="297"/>
                    </a:lnTo>
                    <a:lnTo>
                      <a:pt x="64" y="243"/>
                    </a:lnTo>
                    <a:lnTo>
                      <a:pt x="70" y="225"/>
                    </a:lnTo>
                    <a:lnTo>
                      <a:pt x="60" y="215"/>
                    </a:lnTo>
                    <a:lnTo>
                      <a:pt x="64" y="197"/>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8" name="Ecuador"/>
              <p:cNvSpPr>
                <a:spLocks noEditPoints="1"/>
              </p:cNvSpPr>
              <p:nvPr/>
            </p:nvSpPr>
            <p:spPr bwMode="gray">
              <a:xfrm>
                <a:off x="1422741" y="1894470"/>
                <a:ext cx="678156" cy="236354"/>
              </a:xfrm>
              <a:custGeom>
                <a:avLst/>
                <a:gdLst/>
                <a:ahLst/>
                <a:cxnLst>
                  <a:cxn ang="0">
                    <a:pos x="611" y="98"/>
                  </a:cxn>
                  <a:cxn ang="0">
                    <a:pos x="582" y="128"/>
                  </a:cxn>
                  <a:cxn ang="0">
                    <a:pos x="550" y="148"/>
                  </a:cxn>
                  <a:cxn ang="0">
                    <a:pos x="524" y="158"/>
                  </a:cxn>
                  <a:cxn ang="0">
                    <a:pos x="516" y="166"/>
                  </a:cxn>
                  <a:cxn ang="0">
                    <a:pos x="520" y="182"/>
                  </a:cxn>
                  <a:cxn ang="0">
                    <a:pos x="520" y="198"/>
                  </a:cxn>
                  <a:cxn ang="0">
                    <a:pos x="514" y="210"/>
                  </a:cxn>
                  <a:cxn ang="0">
                    <a:pos x="496" y="222"/>
                  </a:cxn>
                  <a:cxn ang="0">
                    <a:pos x="484" y="226"/>
                  </a:cxn>
                  <a:cxn ang="0">
                    <a:pos x="474" y="240"/>
                  </a:cxn>
                  <a:cxn ang="0">
                    <a:pos x="454" y="220"/>
                  </a:cxn>
                  <a:cxn ang="0">
                    <a:pos x="438" y="222"/>
                  </a:cxn>
                  <a:cxn ang="0">
                    <a:pos x="432" y="214"/>
                  </a:cxn>
                  <a:cxn ang="0">
                    <a:pos x="440" y="200"/>
                  </a:cxn>
                  <a:cxn ang="0">
                    <a:pos x="436" y="186"/>
                  </a:cxn>
                  <a:cxn ang="0">
                    <a:pos x="456" y="176"/>
                  </a:cxn>
                  <a:cxn ang="0">
                    <a:pos x="468" y="158"/>
                  </a:cxn>
                  <a:cxn ang="0">
                    <a:pos x="468" y="144"/>
                  </a:cxn>
                  <a:cxn ang="0">
                    <a:pos x="464" y="138"/>
                  </a:cxn>
                  <a:cxn ang="0">
                    <a:pos x="446" y="152"/>
                  </a:cxn>
                  <a:cxn ang="0">
                    <a:pos x="420" y="138"/>
                  </a:cxn>
                  <a:cxn ang="0">
                    <a:pos x="418" y="130"/>
                  </a:cxn>
                  <a:cxn ang="0">
                    <a:pos x="426" y="120"/>
                  </a:cxn>
                  <a:cxn ang="0">
                    <a:pos x="420" y="102"/>
                  </a:cxn>
                  <a:cxn ang="0">
                    <a:pos x="426" y="96"/>
                  </a:cxn>
                  <a:cxn ang="0">
                    <a:pos x="420" y="82"/>
                  </a:cxn>
                  <a:cxn ang="0">
                    <a:pos x="434" y="76"/>
                  </a:cxn>
                  <a:cxn ang="0">
                    <a:pos x="436" y="54"/>
                  </a:cxn>
                  <a:cxn ang="0">
                    <a:pos x="444" y="42"/>
                  </a:cxn>
                  <a:cxn ang="0">
                    <a:pos x="444" y="20"/>
                  </a:cxn>
                  <a:cxn ang="0">
                    <a:pos x="464" y="16"/>
                  </a:cxn>
                  <a:cxn ang="0">
                    <a:pos x="494" y="0"/>
                  </a:cxn>
                  <a:cxn ang="0">
                    <a:pos x="520" y="16"/>
                  </a:cxn>
                  <a:cxn ang="0">
                    <a:pos x="627" y="50"/>
                  </a:cxn>
                  <a:cxn ang="0">
                    <a:pos x="625" y="76"/>
                  </a:cxn>
                  <a:cxn ang="0">
                    <a:pos x="611" y="98"/>
                  </a:cxn>
                  <a:cxn ang="0">
                    <a:pos x="10" y="56"/>
                  </a:cxn>
                  <a:cxn ang="0">
                    <a:pos x="22" y="86"/>
                  </a:cxn>
                  <a:cxn ang="0">
                    <a:pos x="8" y="100"/>
                  </a:cxn>
                  <a:cxn ang="0">
                    <a:pos x="24" y="102"/>
                  </a:cxn>
                  <a:cxn ang="0">
                    <a:pos x="36" y="94"/>
                  </a:cxn>
                  <a:cxn ang="0">
                    <a:pos x="36" y="82"/>
                  </a:cxn>
                  <a:cxn ang="0">
                    <a:pos x="28" y="82"/>
                  </a:cxn>
                  <a:cxn ang="0">
                    <a:pos x="30" y="72"/>
                  </a:cxn>
                  <a:cxn ang="0">
                    <a:pos x="16" y="44"/>
                  </a:cxn>
                  <a:cxn ang="0">
                    <a:pos x="0" y="48"/>
                  </a:cxn>
                  <a:cxn ang="0">
                    <a:pos x="10" y="56"/>
                  </a:cxn>
                </a:cxnLst>
                <a:rect l="0" t="0" r="r" b="b"/>
                <a:pathLst>
                  <a:path w="627" h="240">
                    <a:moveTo>
                      <a:pt x="611" y="98"/>
                    </a:moveTo>
                    <a:lnTo>
                      <a:pt x="582" y="128"/>
                    </a:lnTo>
                    <a:lnTo>
                      <a:pt x="550" y="148"/>
                    </a:lnTo>
                    <a:lnTo>
                      <a:pt x="524" y="158"/>
                    </a:lnTo>
                    <a:lnTo>
                      <a:pt x="516" y="166"/>
                    </a:lnTo>
                    <a:lnTo>
                      <a:pt x="520" y="182"/>
                    </a:lnTo>
                    <a:lnTo>
                      <a:pt x="520" y="198"/>
                    </a:lnTo>
                    <a:lnTo>
                      <a:pt x="514" y="210"/>
                    </a:lnTo>
                    <a:lnTo>
                      <a:pt x="496" y="222"/>
                    </a:lnTo>
                    <a:lnTo>
                      <a:pt x="484" y="226"/>
                    </a:lnTo>
                    <a:lnTo>
                      <a:pt x="474" y="240"/>
                    </a:lnTo>
                    <a:lnTo>
                      <a:pt x="454" y="220"/>
                    </a:lnTo>
                    <a:lnTo>
                      <a:pt x="438" y="222"/>
                    </a:lnTo>
                    <a:lnTo>
                      <a:pt x="432" y="214"/>
                    </a:lnTo>
                    <a:lnTo>
                      <a:pt x="440" y="200"/>
                    </a:lnTo>
                    <a:lnTo>
                      <a:pt x="436" y="186"/>
                    </a:lnTo>
                    <a:lnTo>
                      <a:pt x="456" y="176"/>
                    </a:lnTo>
                    <a:lnTo>
                      <a:pt x="468" y="158"/>
                    </a:lnTo>
                    <a:lnTo>
                      <a:pt x="468" y="144"/>
                    </a:lnTo>
                    <a:lnTo>
                      <a:pt x="464" y="138"/>
                    </a:lnTo>
                    <a:lnTo>
                      <a:pt x="446" y="152"/>
                    </a:lnTo>
                    <a:lnTo>
                      <a:pt x="420" y="138"/>
                    </a:lnTo>
                    <a:lnTo>
                      <a:pt x="418" y="130"/>
                    </a:lnTo>
                    <a:lnTo>
                      <a:pt x="426" y="120"/>
                    </a:lnTo>
                    <a:lnTo>
                      <a:pt x="420" y="102"/>
                    </a:lnTo>
                    <a:lnTo>
                      <a:pt x="426" y="96"/>
                    </a:lnTo>
                    <a:lnTo>
                      <a:pt x="420" y="82"/>
                    </a:lnTo>
                    <a:lnTo>
                      <a:pt x="434" y="76"/>
                    </a:lnTo>
                    <a:lnTo>
                      <a:pt x="436" y="54"/>
                    </a:lnTo>
                    <a:lnTo>
                      <a:pt x="444" y="42"/>
                    </a:lnTo>
                    <a:lnTo>
                      <a:pt x="444" y="20"/>
                    </a:lnTo>
                    <a:lnTo>
                      <a:pt x="464" y="16"/>
                    </a:lnTo>
                    <a:lnTo>
                      <a:pt x="494" y="0"/>
                    </a:lnTo>
                    <a:lnTo>
                      <a:pt x="520" y="16"/>
                    </a:lnTo>
                    <a:lnTo>
                      <a:pt x="627" y="50"/>
                    </a:lnTo>
                    <a:lnTo>
                      <a:pt x="625" y="76"/>
                    </a:lnTo>
                    <a:lnTo>
                      <a:pt x="611" y="98"/>
                    </a:lnTo>
                    <a:close/>
                    <a:moveTo>
                      <a:pt x="10" y="56"/>
                    </a:moveTo>
                    <a:lnTo>
                      <a:pt x="22" y="86"/>
                    </a:lnTo>
                    <a:lnTo>
                      <a:pt x="8" y="100"/>
                    </a:lnTo>
                    <a:lnTo>
                      <a:pt x="24" y="102"/>
                    </a:lnTo>
                    <a:lnTo>
                      <a:pt x="36" y="94"/>
                    </a:lnTo>
                    <a:lnTo>
                      <a:pt x="36" y="82"/>
                    </a:lnTo>
                    <a:lnTo>
                      <a:pt x="28" y="82"/>
                    </a:lnTo>
                    <a:lnTo>
                      <a:pt x="30" y="72"/>
                    </a:lnTo>
                    <a:lnTo>
                      <a:pt x="16" y="44"/>
                    </a:lnTo>
                    <a:lnTo>
                      <a:pt x="0" y="48"/>
                    </a:lnTo>
                    <a:lnTo>
                      <a:pt x="10" y="56"/>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0" name="French Guiana"/>
              <p:cNvSpPr>
                <a:spLocks/>
              </p:cNvSpPr>
              <p:nvPr/>
            </p:nvSpPr>
            <p:spPr bwMode="gray">
              <a:xfrm>
                <a:off x="2964241" y="1726658"/>
                <a:ext cx="112157" cy="137085"/>
              </a:xfrm>
              <a:custGeom>
                <a:avLst/>
                <a:gdLst/>
                <a:ahLst/>
                <a:cxnLst>
                  <a:cxn ang="0">
                    <a:pos x="16" y="134"/>
                  </a:cxn>
                  <a:cxn ang="0">
                    <a:pos x="0" y="130"/>
                  </a:cxn>
                  <a:cxn ang="0">
                    <a:pos x="14" y="108"/>
                  </a:cxn>
                  <a:cxn ang="0">
                    <a:pos x="10" y="94"/>
                  </a:cxn>
                  <a:cxn ang="0">
                    <a:pos x="18" y="84"/>
                  </a:cxn>
                  <a:cxn ang="0">
                    <a:pos x="4" y="70"/>
                  </a:cxn>
                  <a:cxn ang="0">
                    <a:pos x="0" y="46"/>
                  </a:cxn>
                  <a:cxn ang="0">
                    <a:pos x="4" y="24"/>
                  </a:cxn>
                  <a:cxn ang="0">
                    <a:pos x="24" y="0"/>
                  </a:cxn>
                  <a:cxn ang="0">
                    <a:pos x="38" y="0"/>
                  </a:cxn>
                  <a:cxn ang="0">
                    <a:pos x="44" y="6"/>
                  </a:cxn>
                  <a:cxn ang="0">
                    <a:pos x="56" y="8"/>
                  </a:cxn>
                  <a:cxn ang="0">
                    <a:pos x="74" y="16"/>
                  </a:cxn>
                  <a:cxn ang="0">
                    <a:pos x="104" y="44"/>
                  </a:cxn>
                  <a:cxn ang="0">
                    <a:pos x="96" y="70"/>
                  </a:cxn>
                  <a:cxn ang="0">
                    <a:pos x="80" y="94"/>
                  </a:cxn>
                  <a:cxn ang="0">
                    <a:pos x="72" y="126"/>
                  </a:cxn>
                  <a:cxn ang="0">
                    <a:pos x="54" y="140"/>
                  </a:cxn>
                  <a:cxn ang="0">
                    <a:pos x="48" y="128"/>
                  </a:cxn>
                  <a:cxn ang="0">
                    <a:pos x="32" y="122"/>
                  </a:cxn>
                  <a:cxn ang="0">
                    <a:pos x="16" y="134"/>
                  </a:cxn>
                </a:cxnLst>
                <a:rect l="0" t="0" r="r" b="b"/>
                <a:pathLst>
                  <a:path w="104" h="140">
                    <a:moveTo>
                      <a:pt x="16" y="134"/>
                    </a:moveTo>
                    <a:lnTo>
                      <a:pt x="0" y="130"/>
                    </a:lnTo>
                    <a:lnTo>
                      <a:pt x="14" y="108"/>
                    </a:lnTo>
                    <a:lnTo>
                      <a:pt x="10" y="94"/>
                    </a:lnTo>
                    <a:lnTo>
                      <a:pt x="18" y="84"/>
                    </a:lnTo>
                    <a:lnTo>
                      <a:pt x="4" y="70"/>
                    </a:lnTo>
                    <a:lnTo>
                      <a:pt x="0" y="46"/>
                    </a:lnTo>
                    <a:lnTo>
                      <a:pt x="4" y="24"/>
                    </a:lnTo>
                    <a:lnTo>
                      <a:pt x="24" y="0"/>
                    </a:lnTo>
                    <a:lnTo>
                      <a:pt x="38" y="0"/>
                    </a:lnTo>
                    <a:lnTo>
                      <a:pt x="44" y="6"/>
                    </a:lnTo>
                    <a:lnTo>
                      <a:pt x="56" y="8"/>
                    </a:lnTo>
                    <a:lnTo>
                      <a:pt x="74" y="16"/>
                    </a:lnTo>
                    <a:lnTo>
                      <a:pt x="104" y="44"/>
                    </a:lnTo>
                    <a:lnTo>
                      <a:pt x="96" y="70"/>
                    </a:lnTo>
                    <a:lnTo>
                      <a:pt x="80" y="94"/>
                    </a:lnTo>
                    <a:lnTo>
                      <a:pt x="72" y="126"/>
                    </a:lnTo>
                    <a:lnTo>
                      <a:pt x="54" y="140"/>
                    </a:lnTo>
                    <a:lnTo>
                      <a:pt x="48" y="128"/>
                    </a:lnTo>
                    <a:lnTo>
                      <a:pt x="32" y="122"/>
                    </a:lnTo>
                    <a:lnTo>
                      <a:pt x="16" y="134"/>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1" name="Guyana"/>
              <p:cNvSpPr>
                <a:spLocks/>
              </p:cNvSpPr>
              <p:nvPr/>
            </p:nvSpPr>
            <p:spPr bwMode="gray">
              <a:xfrm>
                <a:off x="2679937" y="1622663"/>
                <a:ext cx="182580" cy="271807"/>
              </a:xfrm>
              <a:custGeom>
                <a:avLst/>
                <a:gdLst/>
                <a:ahLst/>
                <a:cxnLst>
                  <a:cxn ang="0">
                    <a:pos x="56" y="124"/>
                  </a:cxn>
                  <a:cxn ang="0">
                    <a:pos x="28" y="126"/>
                  </a:cxn>
                  <a:cxn ang="0">
                    <a:pos x="0" y="102"/>
                  </a:cxn>
                  <a:cxn ang="0">
                    <a:pos x="6" y="86"/>
                  </a:cxn>
                  <a:cxn ang="0">
                    <a:pos x="8" y="60"/>
                  </a:cxn>
                  <a:cxn ang="0">
                    <a:pos x="34" y="52"/>
                  </a:cxn>
                  <a:cxn ang="0">
                    <a:pos x="36" y="24"/>
                  </a:cxn>
                  <a:cxn ang="0">
                    <a:pos x="56" y="0"/>
                  </a:cxn>
                  <a:cxn ang="0">
                    <a:pos x="64" y="6"/>
                  </a:cxn>
                  <a:cxn ang="0">
                    <a:pos x="76" y="6"/>
                  </a:cxn>
                  <a:cxn ang="0">
                    <a:pos x="112" y="38"/>
                  </a:cxn>
                  <a:cxn ang="0">
                    <a:pos x="112" y="62"/>
                  </a:cxn>
                  <a:cxn ang="0">
                    <a:pos x="130" y="58"/>
                  </a:cxn>
                  <a:cxn ang="0">
                    <a:pos x="150" y="76"/>
                  </a:cxn>
                  <a:cxn ang="0">
                    <a:pos x="162" y="94"/>
                  </a:cxn>
                  <a:cxn ang="0">
                    <a:pos x="156" y="112"/>
                  </a:cxn>
                  <a:cxn ang="0">
                    <a:pos x="156" y="128"/>
                  </a:cxn>
                  <a:cxn ang="0">
                    <a:pos x="144" y="138"/>
                  </a:cxn>
                  <a:cxn ang="0">
                    <a:pos x="128" y="134"/>
                  </a:cxn>
                  <a:cxn ang="0">
                    <a:pos x="126" y="158"/>
                  </a:cxn>
                  <a:cxn ang="0">
                    <a:pos x="132" y="188"/>
                  </a:cxn>
                  <a:cxn ang="0">
                    <a:pos x="152" y="200"/>
                  </a:cxn>
                  <a:cxn ang="0">
                    <a:pos x="170" y="246"/>
                  </a:cxn>
                  <a:cxn ang="0">
                    <a:pos x="148" y="250"/>
                  </a:cxn>
                  <a:cxn ang="0">
                    <a:pos x="122" y="264"/>
                  </a:cxn>
                  <a:cxn ang="0">
                    <a:pos x="108" y="262"/>
                  </a:cxn>
                  <a:cxn ang="0">
                    <a:pos x="90" y="276"/>
                  </a:cxn>
                  <a:cxn ang="0">
                    <a:pos x="58" y="250"/>
                  </a:cxn>
                  <a:cxn ang="0">
                    <a:pos x="68" y="238"/>
                  </a:cxn>
                  <a:cxn ang="0">
                    <a:pos x="54" y="224"/>
                  </a:cxn>
                  <a:cxn ang="0">
                    <a:pos x="62" y="200"/>
                  </a:cxn>
                  <a:cxn ang="0">
                    <a:pos x="62" y="186"/>
                  </a:cxn>
                  <a:cxn ang="0">
                    <a:pos x="74" y="166"/>
                  </a:cxn>
                  <a:cxn ang="0">
                    <a:pos x="58" y="154"/>
                  </a:cxn>
                  <a:cxn ang="0">
                    <a:pos x="48" y="142"/>
                  </a:cxn>
                  <a:cxn ang="0">
                    <a:pos x="56" y="124"/>
                  </a:cxn>
                </a:cxnLst>
                <a:rect l="0" t="0" r="r" b="b"/>
                <a:pathLst>
                  <a:path w="170" h="276">
                    <a:moveTo>
                      <a:pt x="56" y="124"/>
                    </a:moveTo>
                    <a:lnTo>
                      <a:pt x="28" y="126"/>
                    </a:lnTo>
                    <a:lnTo>
                      <a:pt x="0" y="102"/>
                    </a:lnTo>
                    <a:lnTo>
                      <a:pt x="6" y="86"/>
                    </a:lnTo>
                    <a:lnTo>
                      <a:pt x="8" y="60"/>
                    </a:lnTo>
                    <a:lnTo>
                      <a:pt x="34" y="52"/>
                    </a:lnTo>
                    <a:lnTo>
                      <a:pt x="36" y="24"/>
                    </a:lnTo>
                    <a:lnTo>
                      <a:pt x="56" y="0"/>
                    </a:lnTo>
                    <a:lnTo>
                      <a:pt x="64" y="6"/>
                    </a:lnTo>
                    <a:lnTo>
                      <a:pt x="76" y="6"/>
                    </a:lnTo>
                    <a:lnTo>
                      <a:pt x="112" y="38"/>
                    </a:lnTo>
                    <a:lnTo>
                      <a:pt x="112" y="62"/>
                    </a:lnTo>
                    <a:lnTo>
                      <a:pt x="130" y="58"/>
                    </a:lnTo>
                    <a:lnTo>
                      <a:pt x="150" y="76"/>
                    </a:lnTo>
                    <a:lnTo>
                      <a:pt x="162" y="94"/>
                    </a:lnTo>
                    <a:lnTo>
                      <a:pt x="156" y="112"/>
                    </a:lnTo>
                    <a:lnTo>
                      <a:pt x="156" y="128"/>
                    </a:lnTo>
                    <a:lnTo>
                      <a:pt x="144" y="138"/>
                    </a:lnTo>
                    <a:lnTo>
                      <a:pt x="128" y="134"/>
                    </a:lnTo>
                    <a:lnTo>
                      <a:pt x="126" y="158"/>
                    </a:lnTo>
                    <a:lnTo>
                      <a:pt x="132" y="188"/>
                    </a:lnTo>
                    <a:lnTo>
                      <a:pt x="152" y="200"/>
                    </a:lnTo>
                    <a:lnTo>
                      <a:pt x="170" y="246"/>
                    </a:lnTo>
                    <a:lnTo>
                      <a:pt x="148" y="250"/>
                    </a:lnTo>
                    <a:lnTo>
                      <a:pt x="122" y="264"/>
                    </a:lnTo>
                    <a:lnTo>
                      <a:pt x="108" y="262"/>
                    </a:lnTo>
                    <a:lnTo>
                      <a:pt x="90" y="276"/>
                    </a:lnTo>
                    <a:lnTo>
                      <a:pt x="58" y="250"/>
                    </a:lnTo>
                    <a:lnTo>
                      <a:pt x="68" y="238"/>
                    </a:lnTo>
                    <a:lnTo>
                      <a:pt x="54" y="224"/>
                    </a:lnTo>
                    <a:lnTo>
                      <a:pt x="62" y="200"/>
                    </a:lnTo>
                    <a:lnTo>
                      <a:pt x="62" y="186"/>
                    </a:lnTo>
                    <a:lnTo>
                      <a:pt x="74" y="166"/>
                    </a:lnTo>
                    <a:lnTo>
                      <a:pt x="58" y="154"/>
                    </a:lnTo>
                    <a:lnTo>
                      <a:pt x="48" y="142"/>
                    </a:lnTo>
                    <a:lnTo>
                      <a:pt x="56" y="124"/>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3" name="Paraguay"/>
              <p:cNvSpPr>
                <a:spLocks/>
              </p:cNvSpPr>
              <p:nvPr/>
            </p:nvSpPr>
            <p:spPr bwMode="gray">
              <a:xfrm>
                <a:off x="2622555" y="2702799"/>
                <a:ext cx="354726" cy="333258"/>
              </a:xfrm>
              <a:custGeom>
                <a:avLst/>
                <a:gdLst/>
                <a:ahLst/>
                <a:cxnLst>
                  <a:cxn ang="0">
                    <a:pos x="6" y="128"/>
                  </a:cxn>
                  <a:cxn ang="0">
                    <a:pos x="0" y="112"/>
                  </a:cxn>
                  <a:cxn ang="0">
                    <a:pos x="14" y="60"/>
                  </a:cxn>
                  <a:cxn ang="0">
                    <a:pos x="14" y="40"/>
                  </a:cxn>
                  <a:cxn ang="0">
                    <a:pos x="32" y="6"/>
                  </a:cxn>
                  <a:cxn ang="0">
                    <a:pos x="66" y="8"/>
                  </a:cxn>
                  <a:cxn ang="0">
                    <a:pos x="98" y="6"/>
                  </a:cxn>
                  <a:cxn ang="0">
                    <a:pos x="144" y="0"/>
                  </a:cxn>
                  <a:cxn ang="0">
                    <a:pos x="174" y="18"/>
                  </a:cxn>
                  <a:cxn ang="0">
                    <a:pos x="188" y="44"/>
                  </a:cxn>
                  <a:cxn ang="0">
                    <a:pos x="180" y="98"/>
                  </a:cxn>
                  <a:cxn ang="0">
                    <a:pos x="194" y="110"/>
                  </a:cxn>
                  <a:cxn ang="0">
                    <a:pos x="230" y="116"/>
                  </a:cxn>
                  <a:cxn ang="0">
                    <a:pos x="254" y="114"/>
                  </a:cxn>
                  <a:cxn ang="0">
                    <a:pos x="266" y="120"/>
                  </a:cxn>
                  <a:cxn ang="0">
                    <a:pos x="276" y="144"/>
                  </a:cxn>
                  <a:cxn ang="0">
                    <a:pos x="278" y="178"/>
                  </a:cxn>
                  <a:cxn ang="0">
                    <a:pos x="292" y="184"/>
                  </a:cxn>
                  <a:cxn ang="0">
                    <a:pos x="314" y="184"/>
                  </a:cxn>
                  <a:cxn ang="0">
                    <a:pos x="326" y="198"/>
                  </a:cxn>
                  <a:cxn ang="0">
                    <a:pos x="310" y="256"/>
                  </a:cxn>
                  <a:cxn ang="0">
                    <a:pos x="302" y="290"/>
                  </a:cxn>
                  <a:cxn ang="0">
                    <a:pos x="296" y="312"/>
                  </a:cxn>
                  <a:cxn ang="0">
                    <a:pos x="270" y="336"/>
                  </a:cxn>
                  <a:cxn ang="0">
                    <a:pos x="220" y="340"/>
                  </a:cxn>
                  <a:cxn ang="0">
                    <a:pos x="204" y="334"/>
                  </a:cxn>
                  <a:cxn ang="0">
                    <a:pos x="186" y="326"/>
                  </a:cxn>
                  <a:cxn ang="0">
                    <a:pos x="172" y="324"/>
                  </a:cxn>
                  <a:cxn ang="0">
                    <a:pos x="166" y="314"/>
                  </a:cxn>
                  <a:cxn ang="0">
                    <a:pos x="200" y="238"/>
                  </a:cxn>
                  <a:cxn ang="0">
                    <a:pos x="164" y="214"/>
                  </a:cxn>
                  <a:cxn ang="0">
                    <a:pos x="148" y="212"/>
                  </a:cxn>
                  <a:cxn ang="0">
                    <a:pos x="128" y="198"/>
                  </a:cxn>
                  <a:cxn ang="0">
                    <a:pos x="90" y="200"/>
                  </a:cxn>
                  <a:cxn ang="0">
                    <a:pos x="30" y="150"/>
                  </a:cxn>
                  <a:cxn ang="0">
                    <a:pos x="28" y="140"/>
                  </a:cxn>
                  <a:cxn ang="0">
                    <a:pos x="20" y="140"/>
                  </a:cxn>
                  <a:cxn ang="0">
                    <a:pos x="6" y="128"/>
                  </a:cxn>
                </a:cxnLst>
                <a:rect l="0" t="0" r="r" b="b"/>
                <a:pathLst>
                  <a:path w="326" h="340">
                    <a:moveTo>
                      <a:pt x="6" y="128"/>
                    </a:moveTo>
                    <a:lnTo>
                      <a:pt x="0" y="112"/>
                    </a:lnTo>
                    <a:lnTo>
                      <a:pt x="14" y="60"/>
                    </a:lnTo>
                    <a:lnTo>
                      <a:pt x="14" y="40"/>
                    </a:lnTo>
                    <a:lnTo>
                      <a:pt x="32" y="6"/>
                    </a:lnTo>
                    <a:lnTo>
                      <a:pt x="66" y="8"/>
                    </a:lnTo>
                    <a:lnTo>
                      <a:pt x="98" y="6"/>
                    </a:lnTo>
                    <a:lnTo>
                      <a:pt x="144" y="0"/>
                    </a:lnTo>
                    <a:lnTo>
                      <a:pt x="174" y="18"/>
                    </a:lnTo>
                    <a:lnTo>
                      <a:pt x="188" y="44"/>
                    </a:lnTo>
                    <a:lnTo>
                      <a:pt x="180" y="98"/>
                    </a:lnTo>
                    <a:lnTo>
                      <a:pt x="194" y="110"/>
                    </a:lnTo>
                    <a:lnTo>
                      <a:pt x="230" y="116"/>
                    </a:lnTo>
                    <a:lnTo>
                      <a:pt x="254" y="114"/>
                    </a:lnTo>
                    <a:lnTo>
                      <a:pt x="266" y="120"/>
                    </a:lnTo>
                    <a:lnTo>
                      <a:pt x="276" y="144"/>
                    </a:lnTo>
                    <a:lnTo>
                      <a:pt x="278" y="178"/>
                    </a:lnTo>
                    <a:lnTo>
                      <a:pt x="292" y="184"/>
                    </a:lnTo>
                    <a:lnTo>
                      <a:pt x="314" y="184"/>
                    </a:lnTo>
                    <a:lnTo>
                      <a:pt x="326" y="198"/>
                    </a:lnTo>
                    <a:lnTo>
                      <a:pt x="310" y="256"/>
                    </a:lnTo>
                    <a:lnTo>
                      <a:pt x="302" y="290"/>
                    </a:lnTo>
                    <a:lnTo>
                      <a:pt x="296" y="312"/>
                    </a:lnTo>
                    <a:lnTo>
                      <a:pt x="270" y="336"/>
                    </a:lnTo>
                    <a:lnTo>
                      <a:pt x="220" y="340"/>
                    </a:lnTo>
                    <a:lnTo>
                      <a:pt x="204" y="334"/>
                    </a:lnTo>
                    <a:lnTo>
                      <a:pt x="186" y="326"/>
                    </a:lnTo>
                    <a:lnTo>
                      <a:pt x="172" y="324"/>
                    </a:lnTo>
                    <a:lnTo>
                      <a:pt x="166" y="314"/>
                    </a:lnTo>
                    <a:lnTo>
                      <a:pt x="200" y="238"/>
                    </a:lnTo>
                    <a:lnTo>
                      <a:pt x="164" y="214"/>
                    </a:lnTo>
                    <a:lnTo>
                      <a:pt x="148" y="212"/>
                    </a:lnTo>
                    <a:lnTo>
                      <a:pt x="128" y="198"/>
                    </a:lnTo>
                    <a:lnTo>
                      <a:pt x="90" y="200"/>
                    </a:lnTo>
                    <a:lnTo>
                      <a:pt x="30" y="150"/>
                    </a:lnTo>
                    <a:lnTo>
                      <a:pt x="28" y="140"/>
                    </a:lnTo>
                    <a:lnTo>
                      <a:pt x="20" y="140"/>
                    </a:lnTo>
                    <a:lnTo>
                      <a:pt x="6" y="128"/>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4" name="Peru"/>
              <p:cNvSpPr>
                <a:spLocks/>
              </p:cNvSpPr>
              <p:nvPr/>
            </p:nvSpPr>
            <p:spPr bwMode="gray">
              <a:xfrm>
                <a:off x="1858325" y="1944104"/>
                <a:ext cx="524267" cy="713787"/>
              </a:xfrm>
              <a:custGeom>
                <a:avLst/>
                <a:gdLst/>
                <a:ahLst/>
                <a:cxnLst>
                  <a:cxn ang="0">
                    <a:pos x="38" y="150"/>
                  </a:cxn>
                  <a:cxn ang="0">
                    <a:pos x="36" y="172"/>
                  </a:cxn>
                  <a:cxn ang="0">
                    <a:pos x="72" y="190"/>
                  </a:cxn>
                  <a:cxn ang="0">
                    <a:pos x="94" y="172"/>
                  </a:cxn>
                  <a:cxn ang="0">
                    <a:pos x="118" y="148"/>
                  </a:cxn>
                  <a:cxn ang="0">
                    <a:pos x="114" y="116"/>
                  </a:cxn>
                  <a:cxn ang="0">
                    <a:pos x="148" y="98"/>
                  </a:cxn>
                  <a:cxn ang="0">
                    <a:pos x="209" y="48"/>
                  </a:cxn>
                  <a:cxn ang="0">
                    <a:pos x="225" y="0"/>
                  </a:cxn>
                  <a:cxn ang="0">
                    <a:pos x="321" y="64"/>
                  </a:cxn>
                  <a:cxn ang="0">
                    <a:pos x="345" y="76"/>
                  </a:cxn>
                  <a:cxn ang="0">
                    <a:pos x="425" y="86"/>
                  </a:cxn>
                  <a:cxn ang="0">
                    <a:pos x="429" y="160"/>
                  </a:cxn>
                  <a:cxn ang="0">
                    <a:pos x="409" y="164"/>
                  </a:cxn>
                  <a:cxn ang="0">
                    <a:pos x="351" y="174"/>
                  </a:cxn>
                  <a:cxn ang="0">
                    <a:pos x="321" y="198"/>
                  </a:cxn>
                  <a:cxn ang="0">
                    <a:pos x="307" y="254"/>
                  </a:cxn>
                  <a:cxn ang="0">
                    <a:pos x="281" y="276"/>
                  </a:cxn>
                  <a:cxn ang="0">
                    <a:pos x="289" y="302"/>
                  </a:cxn>
                  <a:cxn ang="0">
                    <a:pos x="291" y="336"/>
                  </a:cxn>
                  <a:cxn ang="0">
                    <a:pos x="307" y="358"/>
                  </a:cxn>
                  <a:cxn ang="0">
                    <a:pos x="359" y="390"/>
                  </a:cxn>
                  <a:cxn ang="0">
                    <a:pos x="405" y="364"/>
                  </a:cxn>
                  <a:cxn ang="0">
                    <a:pos x="447" y="434"/>
                  </a:cxn>
                  <a:cxn ang="0">
                    <a:pos x="453" y="583"/>
                  </a:cxn>
                  <a:cxn ang="0">
                    <a:pos x="455" y="625"/>
                  </a:cxn>
                  <a:cxn ang="0">
                    <a:pos x="465" y="661"/>
                  </a:cxn>
                  <a:cxn ang="0">
                    <a:pos x="447" y="697"/>
                  </a:cxn>
                  <a:cxn ang="0">
                    <a:pos x="399" y="711"/>
                  </a:cxn>
                  <a:cxn ang="0">
                    <a:pos x="379" y="691"/>
                  </a:cxn>
                  <a:cxn ang="0">
                    <a:pos x="355" y="677"/>
                  </a:cxn>
                  <a:cxn ang="0">
                    <a:pos x="329" y="651"/>
                  </a:cxn>
                  <a:cxn ang="0">
                    <a:pos x="265" y="619"/>
                  </a:cxn>
                  <a:cxn ang="0">
                    <a:pos x="233" y="601"/>
                  </a:cxn>
                  <a:cxn ang="0">
                    <a:pos x="203" y="573"/>
                  </a:cxn>
                  <a:cxn ang="0">
                    <a:pos x="189" y="547"/>
                  </a:cxn>
                  <a:cxn ang="0">
                    <a:pos x="166" y="486"/>
                  </a:cxn>
                  <a:cxn ang="0">
                    <a:pos x="142" y="436"/>
                  </a:cxn>
                  <a:cxn ang="0">
                    <a:pos x="120" y="392"/>
                  </a:cxn>
                  <a:cxn ang="0">
                    <a:pos x="104" y="352"/>
                  </a:cxn>
                  <a:cxn ang="0">
                    <a:pos x="74" y="302"/>
                  </a:cxn>
                  <a:cxn ang="0">
                    <a:pos x="42" y="250"/>
                  </a:cxn>
                  <a:cxn ang="0">
                    <a:pos x="10" y="228"/>
                  </a:cxn>
                  <a:cxn ang="0">
                    <a:pos x="8" y="198"/>
                  </a:cxn>
                  <a:cxn ang="0">
                    <a:pos x="0" y="178"/>
                  </a:cxn>
                  <a:cxn ang="0">
                    <a:pos x="16" y="150"/>
                  </a:cxn>
                </a:cxnLst>
                <a:rect l="0" t="0" r="r" b="b"/>
                <a:pathLst>
                  <a:path w="483" h="725">
                    <a:moveTo>
                      <a:pt x="34" y="136"/>
                    </a:moveTo>
                    <a:lnTo>
                      <a:pt x="38" y="150"/>
                    </a:lnTo>
                    <a:lnTo>
                      <a:pt x="30" y="164"/>
                    </a:lnTo>
                    <a:lnTo>
                      <a:pt x="36" y="172"/>
                    </a:lnTo>
                    <a:lnTo>
                      <a:pt x="52" y="170"/>
                    </a:lnTo>
                    <a:lnTo>
                      <a:pt x="72" y="190"/>
                    </a:lnTo>
                    <a:lnTo>
                      <a:pt x="82" y="176"/>
                    </a:lnTo>
                    <a:lnTo>
                      <a:pt x="94" y="172"/>
                    </a:lnTo>
                    <a:lnTo>
                      <a:pt x="112" y="160"/>
                    </a:lnTo>
                    <a:lnTo>
                      <a:pt x="118" y="148"/>
                    </a:lnTo>
                    <a:lnTo>
                      <a:pt x="118" y="132"/>
                    </a:lnTo>
                    <a:lnTo>
                      <a:pt x="114" y="116"/>
                    </a:lnTo>
                    <a:lnTo>
                      <a:pt x="122" y="108"/>
                    </a:lnTo>
                    <a:lnTo>
                      <a:pt x="148" y="98"/>
                    </a:lnTo>
                    <a:lnTo>
                      <a:pt x="180" y="78"/>
                    </a:lnTo>
                    <a:lnTo>
                      <a:pt x="209" y="48"/>
                    </a:lnTo>
                    <a:lnTo>
                      <a:pt x="223" y="26"/>
                    </a:lnTo>
                    <a:lnTo>
                      <a:pt x="225" y="0"/>
                    </a:lnTo>
                    <a:lnTo>
                      <a:pt x="281" y="46"/>
                    </a:lnTo>
                    <a:lnTo>
                      <a:pt x="321" y="64"/>
                    </a:lnTo>
                    <a:lnTo>
                      <a:pt x="333" y="66"/>
                    </a:lnTo>
                    <a:lnTo>
                      <a:pt x="345" y="76"/>
                    </a:lnTo>
                    <a:lnTo>
                      <a:pt x="385" y="82"/>
                    </a:lnTo>
                    <a:lnTo>
                      <a:pt x="425" y="86"/>
                    </a:lnTo>
                    <a:lnTo>
                      <a:pt x="403" y="148"/>
                    </a:lnTo>
                    <a:lnTo>
                      <a:pt x="429" y="160"/>
                    </a:lnTo>
                    <a:lnTo>
                      <a:pt x="423" y="170"/>
                    </a:lnTo>
                    <a:lnTo>
                      <a:pt x="409" y="164"/>
                    </a:lnTo>
                    <a:lnTo>
                      <a:pt x="369" y="172"/>
                    </a:lnTo>
                    <a:lnTo>
                      <a:pt x="351" y="174"/>
                    </a:lnTo>
                    <a:lnTo>
                      <a:pt x="337" y="186"/>
                    </a:lnTo>
                    <a:lnTo>
                      <a:pt x="321" y="198"/>
                    </a:lnTo>
                    <a:lnTo>
                      <a:pt x="307" y="236"/>
                    </a:lnTo>
                    <a:lnTo>
                      <a:pt x="307" y="254"/>
                    </a:lnTo>
                    <a:lnTo>
                      <a:pt x="293" y="258"/>
                    </a:lnTo>
                    <a:lnTo>
                      <a:pt x="281" y="276"/>
                    </a:lnTo>
                    <a:lnTo>
                      <a:pt x="279" y="292"/>
                    </a:lnTo>
                    <a:lnTo>
                      <a:pt x="289" y="302"/>
                    </a:lnTo>
                    <a:lnTo>
                      <a:pt x="285" y="322"/>
                    </a:lnTo>
                    <a:lnTo>
                      <a:pt x="291" y="336"/>
                    </a:lnTo>
                    <a:lnTo>
                      <a:pt x="317" y="340"/>
                    </a:lnTo>
                    <a:lnTo>
                      <a:pt x="307" y="358"/>
                    </a:lnTo>
                    <a:lnTo>
                      <a:pt x="331" y="364"/>
                    </a:lnTo>
                    <a:lnTo>
                      <a:pt x="359" y="390"/>
                    </a:lnTo>
                    <a:lnTo>
                      <a:pt x="399" y="360"/>
                    </a:lnTo>
                    <a:lnTo>
                      <a:pt x="405" y="364"/>
                    </a:lnTo>
                    <a:lnTo>
                      <a:pt x="409" y="432"/>
                    </a:lnTo>
                    <a:lnTo>
                      <a:pt x="447" y="434"/>
                    </a:lnTo>
                    <a:lnTo>
                      <a:pt x="483" y="492"/>
                    </a:lnTo>
                    <a:lnTo>
                      <a:pt x="453" y="583"/>
                    </a:lnTo>
                    <a:lnTo>
                      <a:pt x="463" y="599"/>
                    </a:lnTo>
                    <a:lnTo>
                      <a:pt x="455" y="625"/>
                    </a:lnTo>
                    <a:lnTo>
                      <a:pt x="477" y="647"/>
                    </a:lnTo>
                    <a:lnTo>
                      <a:pt x="465" y="661"/>
                    </a:lnTo>
                    <a:lnTo>
                      <a:pt x="441" y="677"/>
                    </a:lnTo>
                    <a:lnTo>
                      <a:pt x="447" y="697"/>
                    </a:lnTo>
                    <a:lnTo>
                      <a:pt x="405" y="725"/>
                    </a:lnTo>
                    <a:lnTo>
                      <a:pt x="399" y="711"/>
                    </a:lnTo>
                    <a:lnTo>
                      <a:pt x="383" y="705"/>
                    </a:lnTo>
                    <a:lnTo>
                      <a:pt x="379" y="691"/>
                    </a:lnTo>
                    <a:lnTo>
                      <a:pt x="367" y="679"/>
                    </a:lnTo>
                    <a:lnTo>
                      <a:pt x="355" y="677"/>
                    </a:lnTo>
                    <a:lnTo>
                      <a:pt x="349" y="661"/>
                    </a:lnTo>
                    <a:lnTo>
                      <a:pt x="329" y="651"/>
                    </a:lnTo>
                    <a:lnTo>
                      <a:pt x="307" y="647"/>
                    </a:lnTo>
                    <a:lnTo>
                      <a:pt x="265" y="619"/>
                    </a:lnTo>
                    <a:lnTo>
                      <a:pt x="255" y="617"/>
                    </a:lnTo>
                    <a:lnTo>
                      <a:pt x="233" y="601"/>
                    </a:lnTo>
                    <a:lnTo>
                      <a:pt x="227" y="591"/>
                    </a:lnTo>
                    <a:lnTo>
                      <a:pt x="203" y="573"/>
                    </a:lnTo>
                    <a:lnTo>
                      <a:pt x="201" y="563"/>
                    </a:lnTo>
                    <a:lnTo>
                      <a:pt x="189" y="547"/>
                    </a:lnTo>
                    <a:lnTo>
                      <a:pt x="197" y="537"/>
                    </a:lnTo>
                    <a:lnTo>
                      <a:pt x="166" y="486"/>
                    </a:lnTo>
                    <a:lnTo>
                      <a:pt x="156" y="462"/>
                    </a:lnTo>
                    <a:lnTo>
                      <a:pt x="142" y="436"/>
                    </a:lnTo>
                    <a:lnTo>
                      <a:pt x="142" y="422"/>
                    </a:lnTo>
                    <a:lnTo>
                      <a:pt x="120" y="392"/>
                    </a:lnTo>
                    <a:lnTo>
                      <a:pt x="116" y="376"/>
                    </a:lnTo>
                    <a:lnTo>
                      <a:pt x="104" y="352"/>
                    </a:lnTo>
                    <a:lnTo>
                      <a:pt x="88" y="314"/>
                    </a:lnTo>
                    <a:lnTo>
                      <a:pt x="74" y="302"/>
                    </a:lnTo>
                    <a:lnTo>
                      <a:pt x="72" y="288"/>
                    </a:lnTo>
                    <a:lnTo>
                      <a:pt x="42" y="250"/>
                    </a:lnTo>
                    <a:lnTo>
                      <a:pt x="22" y="242"/>
                    </a:lnTo>
                    <a:lnTo>
                      <a:pt x="10" y="228"/>
                    </a:lnTo>
                    <a:lnTo>
                      <a:pt x="16" y="216"/>
                    </a:lnTo>
                    <a:lnTo>
                      <a:pt x="8" y="198"/>
                    </a:lnTo>
                    <a:lnTo>
                      <a:pt x="10" y="190"/>
                    </a:lnTo>
                    <a:lnTo>
                      <a:pt x="0" y="178"/>
                    </a:lnTo>
                    <a:lnTo>
                      <a:pt x="2" y="164"/>
                    </a:lnTo>
                    <a:lnTo>
                      <a:pt x="16" y="150"/>
                    </a:lnTo>
                    <a:lnTo>
                      <a:pt x="34" y="136"/>
                    </a:lnTo>
                    <a:close/>
                  </a:path>
                </a:pathLst>
              </a:custGeom>
              <a:solidFill>
                <a:srgbClr val="FFC000"/>
              </a:solidFill>
              <a:ln w="6350" cap="flat">
                <a:solidFill>
                  <a:srgbClr val="DDDDDD"/>
                </a:solidFill>
                <a:prstDash val="solid"/>
                <a:miter lim="800000"/>
                <a:headEnd/>
                <a:tailEnd/>
              </a:ln>
            </p:spPr>
            <p:txBody>
              <a:bodyPr/>
              <a:lstStyle/>
              <a:p>
                <a:endParaRPr lang="en-US"/>
              </a:p>
            </p:txBody>
          </p:sp>
          <p:sp>
            <p:nvSpPr>
              <p:cNvPr id="25" name="Suriname"/>
              <p:cNvSpPr>
                <a:spLocks/>
              </p:cNvSpPr>
              <p:nvPr/>
            </p:nvSpPr>
            <p:spPr bwMode="gray">
              <a:xfrm>
                <a:off x="2815569" y="1707748"/>
                <a:ext cx="174754" cy="155993"/>
              </a:xfrm>
              <a:custGeom>
                <a:avLst/>
                <a:gdLst/>
                <a:ahLst/>
                <a:cxnLst>
                  <a:cxn ang="0">
                    <a:pos x="84" y="160"/>
                  </a:cxn>
                  <a:cxn ang="0">
                    <a:pos x="44" y="158"/>
                  </a:cxn>
                  <a:cxn ang="0">
                    <a:pos x="26" y="112"/>
                  </a:cxn>
                  <a:cxn ang="0">
                    <a:pos x="6" y="100"/>
                  </a:cxn>
                  <a:cxn ang="0">
                    <a:pos x="0" y="70"/>
                  </a:cxn>
                  <a:cxn ang="0">
                    <a:pos x="2" y="46"/>
                  </a:cxn>
                  <a:cxn ang="0">
                    <a:pos x="18" y="50"/>
                  </a:cxn>
                  <a:cxn ang="0">
                    <a:pos x="30" y="40"/>
                  </a:cxn>
                  <a:cxn ang="0">
                    <a:pos x="30" y="24"/>
                  </a:cxn>
                  <a:cxn ang="0">
                    <a:pos x="36" y="6"/>
                  </a:cxn>
                  <a:cxn ang="0">
                    <a:pos x="62" y="10"/>
                  </a:cxn>
                  <a:cxn ang="0">
                    <a:pos x="86" y="10"/>
                  </a:cxn>
                  <a:cxn ang="0">
                    <a:pos x="112" y="0"/>
                  </a:cxn>
                  <a:cxn ang="0">
                    <a:pos x="142" y="6"/>
                  </a:cxn>
                  <a:cxn ang="0">
                    <a:pos x="158" y="8"/>
                  </a:cxn>
                  <a:cxn ang="0">
                    <a:pos x="162" y="18"/>
                  </a:cxn>
                  <a:cxn ang="0">
                    <a:pos x="142" y="42"/>
                  </a:cxn>
                  <a:cxn ang="0">
                    <a:pos x="138" y="64"/>
                  </a:cxn>
                  <a:cxn ang="0">
                    <a:pos x="142" y="88"/>
                  </a:cxn>
                  <a:cxn ang="0">
                    <a:pos x="156" y="102"/>
                  </a:cxn>
                  <a:cxn ang="0">
                    <a:pos x="148" y="112"/>
                  </a:cxn>
                  <a:cxn ang="0">
                    <a:pos x="152" y="126"/>
                  </a:cxn>
                  <a:cxn ang="0">
                    <a:pos x="138" y="148"/>
                  </a:cxn>
                  <a:cxn ang="0">
                    <a:pos x="118" y="130"/>
                  </a:cxn>
                  <a:cxn ang="0">
                    <a:pos x="100" y="146"/>
                  </a:cxn>
                  <a:cxn ang="0">
                    <a:pos x="82" y="138"/>
                  </a:cxn>
                  <a:cxn ang="0">
                    <a:pos x="76" y="146"/>
                  </a:cxn>
                  <a:cxn ang="0">
                    <a:pos x="84" y="160"/>
                  </a:cxn>
                </a:cxnLst>
                <a:rect l="0" t="0" r="r" b="b"/>
                <a:pathLst>
                  <a:path w="162" h="160">
                    <a:moveTo>
                      <a:pt x="84" y="160"/>
                    </a:moveTo>
                    <a:lnTo>
                      <a:pt x="44" y="158"/>
                    </a:lnTo>
                    <a:lnTo>
                      <a:pt x="26" y="112"/>
                    </a:lnTo>
                    <a:lnTo>
                      <a:pt x="6" y="100"/>
                    </a:lnTo>
                    <a:lnTo>
                      <a:pt x="0" y="70"/>
                    </a:lnTo>
                    <a:lnTo>
                      <a:pt x="2" y="46"/>
                    </a:lnTo>
                    <a:lnTo>
                      <a:pt x="18" y="50"/>
                    </a:lnTo>
                    <a:lnTo>
                      <a:pt x="30" y="40"/>
                    </a:lnTo>
                    <a:lnTo>
                      <a:pt x="30" y="24"/>
                    </a:lnTo>
                    <a:lnTo>
                      <a:pt x="36" y="6"/>
                    </a:lnTo>
                    <a:lnTo>
                      <a:pt x="62" y="10"/>
                    </a:lnTo>
                    <a:lnTo>
                      <a:pt x="86" y="10"/>
                    </a:lnTo>
                    <a:lnTo>
                      <a:pt x="112" y="0"/>
                    </a:lnTo>
                    <a:lnTo>
                      <a:pt x="142" y="6"/>
                    </a:lnTo>
                    <a:lnTo>
                      <a:pt x="158" y="8"/>
                    </a:lnTo>
                    <a:lnTo>
                      <a:pt x="162" y="18"/>
                    </a:lnTo>
                    <a:lnTo>
                      <a:pt x="142" y="42"/>
                    </a:lnTo>
                    <a:lnTo>
                      <a:pt x="138" y="64"/>
                    </a:lnTo>
                    <a:lnTo>
                      <a:pt x="142" y="88"/>
                    </a:lnTo>
                    <a:lnTo>
                      <a:pt x="156" y="102"/>
                    </a:lnTo>
                    <a:lnTo>
                      <a:pt x="148" y="112"/>
                    </a:lnTo>
                    <a:lnTo>
                      <a:pt x="152" y="126"/>
                    </a:lnTo>
                    <a:lnTo>
                      <a:pt x="138" y="148"/>
                    </a:lnTo>
                    <a:lnTo>
                      <a:pt x="118" y="130"/>
                    </a:lnTo>
                    <a:lnTo>
                      <a:pt x="100" y="146"/>
                    </a:lnTo>
                    <a:lnTo>
                      <a:pt x="82" y="138"/>
                    </a:lnTo>
                    <a:lnTo>
                      <a:pt x="76" y="146"/>
                    </a:lnTo>
                    <a:lnTo>
                      <a:pt x="84" y="160"/>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8" name="Uruguay"/>
              <p:cNvSpPr>
                <a:spLocks/>
              </p:cNvSpPr>
              <p:nvPr/>
            </p:nvSpPr>
            <p:spPr bwMode="gray">
              <a:xfrm>
                <a:off x="2810352" y="3125871"/>
                <a:ext cx="203445" cy="245808"/>
              </a:xfrm>
              <a:custGeom>
                <a:avLst/>
                <a:gdLst/>
                <a:ahLst/>
                <a:cxnLst>
                  <a:cxn ang="0">
                    <a:pos x="8" y="181"/>
                  </a:cxn>
                  <a:cxn ang="0">
                    <a:pos x="0" y="162"/>
                  </a:cxn>
                  <a:cxn ang="0">
                    <a:pos x="2" y="130"/>
                  </a:cxn>
                  <a:cxn ang="0">
                    <a:pos x="6" y="94"/>
                  </a:cxn>
                  <a:cxn ang="0">
                    <a:pos x="12" y="68"/>
                  </a:cxn>
                  <a:cxn ang="0">
                    <a:pos x="30" y="24"/>
                  </a:cxn>
                  <a:cxn ang="0">
                    <a:pos x="52" y="0"/>
                  </a:cxn>
                  <a:cxn ang="0">
                    <a:pos x="70" y="40"/>
                  </a:cxn>
                  <a:cxn ang="0">
                    <a:pos x="84" y="60"/>
                  </a:cxn>
                  <a:cxn ang="0">
                    <a:pos x="98" y="52"/>
                  </a:cxn>
                  <a:cxn ang="0">
                    <a:pos x="120" y="70"/>
                  </a:cxn>
                  <a:cxn ang="0">
                    <a:pos x="144" y="82"/>
                  </a:cxn>
                  <a:cxn ang="0">
                    <a:pos x="160" y="100"/>
                  </a:cxn>
                  <a:cxn ang="0">
                    <a:pos x="174" y="124"/>
                  </a:cxn>
                  <a:cxn ang="0">
                    <a:pos x="188" y="128"/>
                  </a:cxn>
                  <a:cxn ang="0">
                    <a:pos x="180" y="148"/>
                  </a:cxn>
                  <a:cxn ang="0">
                    <a:pos x="178" y="168"/>
                  </a:cxn>
                  <a:cxn ang="0">
                    <a:pos x="178" y="181"/>
                  </a:cxn>
                  <a:cxn ang="0">
                    <a:pos x="188" y="191"/>
                  </a:cxn>
                  <a:cxn ang="0">
                    <a:pos x="178" y="211"/>
                  </a:cxn>
                  <a:cxn ang="0">
                    <a:pos x="170" y="223"/>
                  </a:cxn>
                  <a:cxn ang="0">
                    <a:pos x="142" y="239"/>
                  </a:cxn>
                  <a:cxn ang="0">
                    <a:pos x="126" y="247"/>
                  </a:cxn>
                  <a:cxn ang="0">
                    <a:pos x="86" y="247"/>
                  </a:cxn>
                  <a:cxn ang="0">
                    <a:pos x="68" y="243"/>
                  </a:cxn>
                  <a:cxn ang="0">
                    <a:pos x="42" y="227"/>
                  </a:cxn>
                  <a:cxn ang="0">
                    <a:pos x="26" y="225"/>
                  </a:cxn>
                  <a:cxn ang="0">
                    <a:pos x="8" y="209"/>
                  </a:cxn>
                  <a:cxn ang="0">
                    <a:pos x="8" y="181"/>
                  </a:cxn>
                </a:cxnLst>
                <a:rect l="0" t="0" r="r" b="b"/>
                <a:pathLst>
                  <a:path w="188" h="247">
                    <a:moveTo>
                      <a:pt x="8" y="181"/>
                    </a:moveTo>
                    <a:lnTo>
                      <a:pt x="0" y="162"/>
                    </a:lnTo>
                    <a:lnTo>
                      <a:pt x="2" y="130"/>
                    </a:lnTo>
                    <a:lnTo>
                      <a:pt x="6" y="94"/>
                    </a:lnTo>
                    <a:lnTo>
                      <a:pt x="12" y="68"/>
                    </a:lnTo>
                    <a:lnTo>
                      <a:pt x="30" y="24"/>
                    </a:lnTo>
                    <a:lnTo>
                      <a:pt x="52" y="0"/>
                    </a:lnTo>
                    <a:lnTo>
                      <a:pt x="70" y="40"/>
                    </a:lnTo>
                    <a:lnTo>
                      <a:pt x="84" y="60"/>
                    </a:lnTo>
                    <a:lnTo>
                      <a:pt x="98" y="52"/>
                    </a:lnTo>
                    <a:lnTo>
                      <a:pt x="120" y="70"/>
                    </a:lnTo>
                    <a:lnTo>
                      <a:pt x="144" y="82"/>
                    </a:lnTo>
                    <a:lnTo>
                      <a:pt x="160" y="100"/>
                    </a:lnTo>
                    <a:lnTo>
                      <a:pt x="174" y="124"/>
                    </a:lnTo>
                    <a:lnTo>
                      <a:pt x="188" y="128"/>
                    </a:lnTo>
                    <a:lnTo>
                      <a:pt x="180" y="148"/>
                    </a:lnTo>
                    <a:lnTo>
                      <a:pt x="178" y="168"/>
                    </a:lnTo>
                    <a:lnTo>
                      <a:pt x="178" y="181"/>
                    </a:lnTo>
                    <a:lnTo>
                      <a:pt x="188" y="191"/>
                    </a:lnTo>
                    <a:lnTo>
                      <a:pt x="178" y="211"/>
                    </a:lnTo>
                    <a:lnTo>
                      <a:pt x="170" y="223"/>
                    </a:lnTo>
                    <a:lnTo>
                      <a:pt x="142" y="239"/>
                    </a:lnTo>
                    <a:lnTo>
                      <a:pt x="126" y="247"/>
                    </a:lnTo>
                    <a:lnTo>
                      <a:pt x="86" y="247"/>
                    </a:lnTo>
                    <a:lnTo>
                      <a:pt x="68" y="243"/>
                    </a:lnTo>
                    <a:lnTo>
                      <a:pt x="42" y="227"/>
                    </a:lnTo>
                    <a:lnTo>
                      <a:pt x="26" y="225"/>
                    </a:lnTo>
                    <a:lnTo>
                      <a:pt x="8" y="209"/>
                    </a:lnTo>
                    <a:lnTo>
                      <a:pt x="8" y="181"/>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29" name="Venezuela"/>
              <p:cNvSpPr>
                <a:spLocks/>
              </p:cNvSpPr>
              <p:nvPr/>
            </p:nvSpPr>
            <p:spPr bwMode="gray">
              <a:xfrm>
                <a:off x="2194795" y="1476123"/>
                <a:ext cx="545131" cy="437255"/>
              </a:xfrm>
              <a:custGeom>
                <a:avLst/>
                <a:gdLst/>
                <a:ahLst/>
                <a:cxnLst>
                  <a:cxn ang="0">
                    <a:pos x="222" y="409"/>
                  </a:cxn>
                  <a:cxn ang="0">
                    <a:pos x="226" y="385"/>
                  </a:cxn>
                  <a:cxn ang="0">
                    <a:pos x="194" y="365"/>
                  </a:cxn>
                  <a:cxn ang="0">
                    <a:pos x="216" y="345"/>
                  </a:cxn>
                  <a:cxn ang="0">
                    <a:pos x="204" y="275"/>
                  </a:cxn>
                  <a:cxn ang="0">
                    <a:pos x="206" y="235"/>
                  </a:cxn>
                  <a:cxn ang="0">
                    <a:pos x="106" y="205"/>
                  </a:cxn>
                  <a:cxn ang="0">
                    <a:pos x="28" y="193"/>
                  </a:cxn>
                  <a:cxn ang="0">
                    <a:pos x="12" y="124"/>
                  </a:cxn>
                  <a:cxn ang="0">
                    <a:pos x="2" y="76"/>
                  </a:cxn>
                  <a:cxn ang="0">
                    <a:pos x="38" y="24"/>
                  </a:cxn>
                  <a:cxn ang="0">
                    <a:pos x="82" y="8"/>
                  </a:cxn>
                  <a:cxn ang="0">
                    <a:pos x="54" y="26"/>
                  </a:cxn>
                  <a:cxn ang="0">
                    <a:pos x="58" y="84"/>
                  </a:cxn>
                  <a:cxn ang="0">
                    <a:pos x="58" y="116"/>
                  </a:cxn>
                  <a:cxn ang="0">
                    <a:pos x="82" y="122"/>
                  </a:cxn>
                  <a:cxn ang="0">
                    <a:pos x="70" y="74"/>
                  </a:cxn>
                  <a:cxn ang="0">
                    <a:pos x="84" y="54"/>
                  </a:cxn>
                  <a:cxn ang="0">
                    <a:pos x="118" y="38"/>
                  </a:cxn>
                  <a:cxn ang="0">
                    <a:pos x="122" y="12"/>
                  </a:cxn>
                  <a:cxn ang="0">
                    <a:pos x="162" y="38"/>
                  </a:cxn>
                  <a:cxn ang="0">
                    <a:pos x="184" y="70"/>
                  </a:cxn>
                  <a:cxn ang="0">
                    <a:pos x="244" y="68"/>
                  </a:cxn>
                  <a:cxn ang="0">
                    <a:pos x="282" y="86"/>
                  </a:cxn>
                  <a:cxn ang="0">
                    <a:pos x="336" y="68"/>
                  </a:cxn>
                  <a:cxn ang="0">
                    <a:pos x="426" y="64"/>
                  </a:cxn>
                  <a:cxn ang="0">
                    <a:pos x="396" y="72"/>
                  </a:cxn>
                  <a:cxn ang="0">
                    <a:pos x="450" y="106"/>
                  </a:cxn>
                  <a:cxn ang="0">
                    <a:pos x="476" y="145"/>
                  </a:cxn>
                  <a:cxn ang="0">
                    <a:pos x="504" y="149"/>
                  </a:cxn>
                  <a:cxn ang="0">
                    <a:pos x="482" y="201"/>
                  </a:cxn>
                  <a:cxn ang="0">
                    <a:pos x="454" y="235"/>
                  </a:cxn>
                  <a:cxn ang="0">
                    <a:pos x="476" y="275"/>
                  </a:cxn>
                  <a:cxn ang="0">
                    <a:pos x="442" y="303"/>
                  </a:cxn>
                  <a:cxn ang="0">
                    <a:pos x="406" y="309"/>
                  </a:cxn>
                  <a:cxn ang="0">
                    <a:pos x="364" y="323"/>
                  </a:cxn>
                  <a:cxn ang="0">
                    <a:pos x="312" y="307"/>
                  </a:cxn>
                  <a:cxn ang="0">
                    <a:pos x="336" y="333"/>
                  </a:cxn>
                  <a:cxn ang="0">
                    <a:pos x="346" y="381"/>
                  </a:cxn>
                  <a:cxn ang="0">
                    <a:pos x="374" y="387"/>
                  </a:cxn>
                  <a:cxn ang="0">
                    <a:pos x="326" y="409"/>
                  </a:cxn>
                  <a:cxn ang="0">
                    <a:pos x="234" y="419"/>
                  </a:cxn>
                </a:cxnLst>
                <a:rect l="0" t="0" r="r" b="b"/>
                <a:pathLst>
                  <a:path w="504" h="445">
                    <a:moveTo>
                      <a:pt x="226" y="425"/>
                    </a:moveTo>
                    <a:lnTo>
                      <a:pt x="222" y="409"/>
                    </a:lnTo>
                    <a:lnTo>
                      <a:pt x="230" y="405"/>
                    </a:lnTo>
                    <a:lnTo>
                      <a:pt x="226" y="385"/>
                    </a:lnTo>
                    <a:lnTo>
                      <a:pt x="212" y="365"/>
                    </a:lnTo>
                    <a:lnTo>
                      <a:pt x="194" y="365"/>
                    </a:lnTo>
                    <a:lnTo>
                      <a:pt x="198" y="353"/>
                    </a:lnTo>
                    <a:lnTo>
                      <a:pt x="216" y="345"/>
                    </a:lnTo>
                    <a:lnTo>
                      <a:pt x="206" y="317"/>
                    </a:lnTo>
                    <a:lnTo>
                      <a:pt x="204" y="275"/>
                    </a:lnTo>
                    <a:lnTo>
                      <a:pt x="218" y="245"/>
                    </a:lnTo>
                    <a:lnTo>
                      <a:pt x="206" y="235"/>
                    </a:lnTo>
                    <a:lnTo>
                      <a:pt x="144" y="239"/>
                    </a:lnTo>
                    <a:lnTo>
                      <a:pt x="106" y="205"/>
                    </a:lnTo>
                    <a:lnTo>
                      <a:pt x="56" y="205"/>
                    </a:lnTo>
                    <a:lnTo>
                      <a:pt x="28" y="193"/>
                    </a:lnTo>
                    <a:lnTo>
                      <a:pt x="16" y="163"/>
                    </a:lnTo>
                    <a:lnTo>
                      <a:pt x="12" y="124"/>
                    </a:lnTo>
                    <a:lnTo>
                      <a:pt x="0" y="108"/>
                    </a:lnTo>
                    <a:lnTo>
                      <a:pt x="2" y="76"/>
                    </a:lnTo>
                    <a:lnTo>
                      <a:pt x="32" y="44"/>
                    </a:lnTo>
                    <a:lnTo>
                      <a:pt x="38" y="24"/>
                    </a:lnTo>
                    <a:lnTo>
                      <a:pt x="64" y="0"/>
                    </a:lnTo>
                    <a:lnTo>
                      <a:pt x="82" y="8"/>
                    </a:lnTo>
                    <a:lnTo>
                      <a:pt x="74" y="24"/>
                    </a:lnTo>
                    <a:lnTo>
                      <a:pt x="54" y="26"/>
                    </a:lnTo>
                    <a:lnTo>
                      <a:pt x="62" y="52"/>
                    </a:lnTo>
                    <a:lnTo>
                      <a:pt x="58" y="84"/>
                    </a:lnTo>
                    <a:lnTo>
                      <a:pt x="48" y="106"/>
                    </a:lnTo>
                    <a:lnTo>
                      <a:pt x="58" y="116"/>
                    </a:lnTo>
                    <a:lnTo>
                      <a:pt x="62" y="126"/>
                    </a:lnTo>
                    <a:lnTo>
                      <a:pt x="82" y="122"/>
                    </a:lnTo>
                    <a:lnTo>
                      <a:pt x="86" y="104"/>
                    </a:lnTo>
                    <a:lnTo>
                      <a:pt x="70" y="74"/>
                    </a:lnTo>
                    <a:lnTo>
                      <a:pt x="70" y="54"/>
                    </a:lnTo>
                    <a:lnTo>
                      <a:pt x="84" y="54"/>
                    </a:lnTo>
                    <a:lnTo>
                      <a:pt x="98" y="46"/>
                    </a:lnTo>
                    <a:lnTo>
                      <a:pt x="118" y="38"/>
                    </a:lnTo>
                    <a:lnTo>
                      <a:pt x="108" y="26"/>
                    </a:lnTo>
                    <a:lnTo>
                      <a:pt x="122" y="12"/>
                    </a:lnTo>
                    <a:lnTo>
                      <a:pt x="138" y="36"/>
                    </a:lnTo>
                    <a:lnTo>
                      <a:pt x="162" y="38"/>
                    </a:lnTo>
                    <a:lnTo>
                      <a:pt x="186" y="54"/>
                    </a:lnTo>
                    <a:lnTo>
                      <a:pt x="184" y="70"/>
                    </a:lnTo>
                    <a:lnTo>
                      <a:pt x="200" y="76"/>
                    </a:lnTo>
                    <a:lnTo>
                      <a:pt x="244" y="68"/>
                    </a:lnTo>
                    <a:lnTo>
                      <a:pt x="268" y="68"/>
                    </a:lnTo>
                    <a:lnTo>
                      <a:pt x="282" y="86"/>
                    </a:lnTo>
                    <a:lnTo>
                      <a:pt x="324" y="86"/>
                    </a:lnTo>
                    <a:lnTo>
                      <a:pt x="336" y="68"/>
                    </a:lnTo>
                    <a:lnTo>
                      <a:pt x="390" y="62"/>
                    </a:lnTo>
                    <a:lnTo>
                      <a:pt x="426" y="64"/>
                    </a:lnTo>
                    <a:lnTo>
                      <a:pt x="426" y="70"/>
                    </a:lnTo>
                    <a:lnTo>
                      <a:pt x="396" y="72"/>
                    </a:lnTo>
                    <a:lnTo>
                      <a:pt x="410" y="92"/>
                    </a:lnTo>
                    <a:lnTo>
                      <a:pt x="450" y="106"/>
                    </a:lnTo>
                    <a:lnTo>
                      <a:pt x="472" y="114"/>
                    </a:lnTo>
                    <a:lnTo>
                      <a:pt x="476" y="145"/>
                    </a:lnTo>
                    <a:lnTo>
                      <a:pt x="496" y="140"/>
                    </a:lnTo>
                    <a:lnTo>
                      <a:pt x="504" y="149"/>
                    </a:lnTo>
                    <a:lnTo>
                      <a:pt x="484" y="173"/>
                    </a:lnTo>
                    <a:lnTo>
                      <a:pt x="482" y="201"/>
                    </a:lnTo>
                    <a:lnTo>
                      <a:pt x="456" y="209"/>
                    </a:lnTo>
                    <a:lnTo>
                      <a:pt x="454" y="235"/>
                    </a:lnTo>
                    <a:lnTo>
                      <a:pt x="448" y="251"/>
                    </a:lnTo>
                    <a:lnTo>
                      <a:pt x="476" y="275"/>
                    </a:lnTo>
                    <a:lnTo>
                      <a:pt x="458" y="303"/>
                    </a:lnTo>
                    <a:lnTo>
                      <a:pt x="442" y="303"/>
                    </a:lnTo>
                    <a:lnTo>
                      <a:pt x="418" y="317"/>
                    </a:lnTo>
                    <a:lnTo>
                      <a:pt x="406" y="309"/>
                    </a:lnTo>
                    <a:lnTo>
                      <a:pt x="390" y="329"/>
                    </a:lnTo>
                    <a:lnTo>
                      <a:pt x="364" y="323"/>
                    </a:lnTo>
                    <a:lnTo>
                      <a:pt x="348" y="323"/>
                    </a:lnTo>
                    <a:lnTo>
                      <a:pt x="312" y="307"/>
                    </a:lnTo>
                    <a:lnTo>
                      <a:pt x="312" y="325"/>
                    </a:lnTo>
                    <a:lnTo>
                      <a:pt x="336" y="333"/>
                    </a:lnTo>
                    <a:lnTo>
                      <a:pt x="332" y="365"/>
                    </a:lnTo>
                    <a:lnTo>
                      <a:pt x="346" y="381"/>
                    </a:lnTo>
                    <a:lnTo>
                      <a:pt x="372" y="375"/>
                    </a:lnTo>
                    <a:lnTo>
                      <a:pt x="374" y="387"/>
                    </a:lnTo>
                    <a:lnTo>
                      <a:pt x="336" y="419"/>
                    </a:lnTo>
                    <a:lnTo>
                      <a:pt x="326" y="409"/>
                    </a:lnTo>
                    <a:lnTo>
                      <a:pt x="266" y="445"/>
                    </a:lnTo>
                    <a:lnTo>
                      <a:pt x="234" y="419"/>
                    </a:lnTo>
                    <a:lnTo>
                      <a:pt x="226" y="425"/>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pic>
            <p:nvPicPr>
              <p:cNvPr id="30"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18990" y="2422925"/>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32" name="Conector recto 31"/>
              <p:cNvCxnSpPr/>
              <p:nvPr/>
            </p:nvCxnSpPr>
            <p:spPr>
              <a:xfrm>
                <a:off x="1858325" y="2473215"/>
                <a:ext cx="271656" cy="0"/>
              </a:xfrm>
              <a:prstGeom prst="line">
                <a:avLst/>
              </a:prstGeom>
              <a:ln>
                <a:solidFill>
                  <a:srgbClr val="C00000"/>
                </a:solidFill>
                <a:prstDash val="dash"/>
              </a:ln>
            </p:spPr>
            <p:style>
              <a:lnRef idx="1">
                <a:schemeClr val="dk1"/>
              </a:lnRef>
              <a:fillRef idx="0">
                <a:schemeClr val="dk1"/>
              </a:fillRef>
              <a:effectRef idx="0">
                <a:schemeClr val="dk1"/>
              </a:effectRef>
              <a:fontRef idx="minor">
                <a:schemeClr val="tx1"/>
              </a:fontRef>
            </p:style>
          </p:cxnSp>
          <p:sp>
            <p:nvSpPr>
              <p:cNvPr id="35" name="Rectángulo redondeado 34"/>
              <p:cNvSpPr/>
              <p:nvPr/>
            </p:nvSpPr>
            <p:spPr>
              <a:xfrm>
                <a:off x="1363194" y="2372456"/>
                <a:ext cx="442312" cy="20151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solidFill>
                      <a:srgbClr val="C00000"/>
                    </a:solidFill>
                  </a:rPr>
                  <a:t>50</a:t>
                </a:r>
                <a:endParaRPr lang="es-ES" sz="1400" b="1" dirty="0">
                  <a:solidFill>
                    <a:srgbClr val="C00000"/>
                  </a:solidFill>
                </a:endParaRPr>
              </a:p>
            </p:txBody>
          </p:sp>
          <p:sp>
            <p:nvSpPr>
              <p:cNvPr id="36" name="CuadroTexto 35"/>
              <p:cNvSpPr txBox="1"/>
              <p:nvPr/>
            </p:nvSpPr>
            <p:spPr>
              <a:xfrm>
                <a:off x="1377025" y="2144384"/>
                <a:ext cx="944015" cy="246221"/>
              </a:xfrm>
              <a:prstGeom prst="rect">
                <a:avLst/>
              </a:prstGeom>
              <a:noFill/>
            </p:spPr>
            <p:txBody>
              <a:bodyPr wrap="square" rtlCol="0">
                <a:spAutoFit/>
              </a:bodyPr>
              <a:lstStyle/>
              <a:p>
                <a:r>
                  <a:rPr lang="es-ES" sz="1000" b="1" dirty="0" err="1" smtClean="0"/>
                  <a:t>Peru</a:t>
                </a:r>
                <a:endParaRPr lang="es-ES" sz="1000" b="1" dirty="0"/>
              </a:p>
            </p:txBody>
          </p:sp>
          <p:pic>
            <p:nvPicPr>
              <p:cNvPr id="40"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97041" y="3414548"/>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41" name="Conector recto 40"/>
              <p:cNvCxnSpPr/>
              <p:nvPr/>
            </p:nvCxnSpPr>
            <p:spPr>
              <a:xfrm>
                <a:off x="1936376" y="3464838"/>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42" name="Rectángulo redondeado 41"/>
              <p:cNvSpPr/>
              <p:nvPr/>
            </p:nvSpPr>
            <p:spPr>
              <a:xfrm>
                <a:off x="1441245" y="3364079"/>
                <a:ext cx="442312"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48</a:t>
                </a:r>
                <a:endParaRPr lang="es-ES" sz="1200" b="1" dirty="0">
                  <a:solidFill>
                    <a:schemeClr val="tx1"/>
                  </a:solidFill>
                </a:endParaRPr>
              </a:p>
            </p:txBody>
          </p:sp>
          <p:sp>
            <p:nvSpPr>
              <p:cNvPr id="43" name="CuadroTexto 42"/>
              <p:cNvSpPr txBox="1"/>
              <p:nvPr/>
            </p:nvSpPr>
            <p:spPr>
              <a:xfrm>
                <a:off x="1422741" y="3143598"/>
                <a:ext cx="944015" cy="246221"/>
              </a:xfrm>
              <a:prstGeom prst="rect">
                <a:avLst/>
              </a:prstGeom>
              <a:noFill/>
            </p:spPr>
            <p:txBody>
              <a:bodyPr wrap="square" rtlCol="0">
                <a:spAutoFit/>
              </a:bodyPr>
              <a:lstStyle/>
              <a:p>
                <a:r>
                  <a:rPr lang="es-ES" sz="1000" b="1" dirty="0" smtClean="0"/>
                  <a:t>Chile</a:t>
                </a:r>
                <a:endParaRPr lang="es-ES" sz="1000" b="1" dirty="0"/>
              </a:p>
            </p:txBody>
          </p:sp>
          <p:pic>
            <p:nvPicPr>
              <p:cNvPr id="44"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1938813" y="1955058"/>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45" name="Conector recto 44"/>
              <p:cNvCxnSpPr/>
              <p:nvPr/>
            </p:nvCxnSpPr>
            <p:spPr>
              <a:xfrm>
                <a:off x="1678444" y="2011301"/>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46" name="Rectángulo redondeado 45"/>
              <p:cNvSpPr/>
              <p:nvPr/>
            </p:nvSpPr>
            <p:spPr>
              <a:xfrm>
                <a:off x="1184699" y="1910542"/>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117</a:t>
                </a:r>
                <a:endParaRPr lang="es-ES" sz="1200" b="1" dirty="0">
                  <a:solidFill>
                    <a:schemeClr val="tx1"/>
                  </a:solidFill>
                </a:endParaRPr>
              </a:p>
            </p:txBody>
          </p:sp>
          <p:sp>
            <p:nvSpPr>
              <p:cNvPr id="47" name="CuadroTexto 46"/>
              <p:cNvSpPr txBox="1"/>
              <p:nvPr/>
            </p:nvSpPr>
            <p:spPr>
              <a:xfrm>
                <a:off x="1136681" y="1689645"/>
                <a:ext cx="944015" cy="246221"/>
              </a:xfrm>
              <a:prstGeom prst="rect">
                <a:avLst/>
              </a:prstGeom>
              <a:noFill/>
            </p:spPr>
            <p:txBody>
              <a:bodyPr wrap="square" rtlCol="0">
                <a:spAutoFit/>
              </a:bodyPr>
              <a:lstStyle/>
              <a:p>
                <a:r>
                  <a:rPr lang="es-ES" sz="1000" b="1" dirty="0" smtClean="0"/>
                  <a:t>Ecuador</a:t>
                </a:r>
                <a:endParaRPr lang="es-ES" sz="1000" b="1" dirty="0"/>
              </a:p>
            </p:txBody>
          </p:sp>
          <p:pic>
            <p:nvPicPr>
              <p:cNvPr id="48"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09140" y="1553952"/>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49" name="Conector recto 48"/>
              <p:cNvCxnSpPr/>
              <p:nvPr/>
            </p:nvCxnSpPr>
            <p:spPr>
              <a:xfrm>
                <a:off x="1848475" y="1604242"/>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50" name="Rectángulo redondeado 49"/>
              <p:cNvSpPr/>
              <p:nvPr/>
            </p:nvSpPr>
            <p:spPr>
              <a:xfrm>
                <a:off x="1354730" y="1503483"/>
                <a:ext cx="440925" cy="201517"/>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54</a:t>
                </a:r>
                <a:endParaRPr lang="es-ES" sz="1200" b="1" dirty="0">
                  <a:solidFill>
                    <a:schemeClr val="tx1"/>
                  </a:solidFill>
                </a:endParaRPr>
              </a:p>
            </p:txBody>
          </p:sp>
          <p:sp>
            <p:nvSpPr>
              <p:cNvPr id="51" name="CuadroTexto 50"/>
              <p:cNvSpPr txBox="1"/>
              <p:nvPr/>
            </p:nvSpPr>
            <p:spPr>
              <a:xfrm>
                <a:off x="1243541" y="1282500"/>
                <a:ext cx="944015" cy="246221"/>
              </a:xfrm>
              <a:prstGeom prst="rect">
                <a:avLst/>
              </a:prstGeom>
              <a:noFill/>
            </p:spPr>
            <p:txBody>
              <a:bodyPr wrap="square" rtlCol="0">
                <a:spAutoFit/>
              </a:bodyPr>
              <a:lstStyle/>
              <a:p>
                <a:r>
                  <a:rPr lang="es-ES" sz="1000" b="1" dirty="0" smtClean="0"/>
                  <a:t>Colombia</a:t>
                </a:r>
                <a:endParaRPr lang="es-ES" sz="1000" b="1" dirty="0"/>
              </a:p>
            </p:txBody>
          </p:sp>
          <p:pic>
            <p:nvPicPr>
              <p:cNvPr id="52"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478920" y="1621255"/>
                <a:ext cx="78416" cy="100581"/>
              </a:xfrm>
              <a:prstGeom prst="teardrop">
                <a:avLst/>
              </a:prstGeom>
              <a:noFill/>
              <a:extLst>
                <a:ext uri="{909E8E84-426E-40dd-AFC4-6F175D3DCCD1}">
                  <a14:hiddenFill xmlns:a14="http://schemas.microsoft.com/office/drawing/2010/main">
                    <a:solidFill>
                      <a:srgbClr val="FFFFFF"/>
                    </a:solidFill>
                  </a14:hiddenFill>
                </a:ext>
              </a:extLst>
            </p:spPr>
          </p:pic>
          <p:sp>
            <p:nvSpPr>
              <p:cNvPr id="55" name="Rectángulo redondeado 54"/>
              <p:cNvSpPr/>
              <p:nvPr/>
            </p:nvSpPr>
            <p:spPr>
              <a:xfrm>
                <a:off x="2297665" y="1186109"/>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186</a:t>
                </a:r>
                <a:endParaRPr lang="es-ES" sz="1200" b="1" dirty="0">
                  <a:solidFill>
                    <a:schemeClr val="tx1"/>
                  </a:solidFill>
                </a:endParaRPr>
              </a:p>
            </p:txBody>
          </p:sp>
          <p:sp>
            <p:nvSpPr>
              <p:cNvPr id="56" name="CuadroTexto 55"/>
              <p:cNvSpPr txBox="1"/>
              <p:nvPr/>
            </p:nvSpPr>
            <p:spPr>
              <a:xfrm>
                <a:off x="2147916" y="970122"/>
                <a:ext cx="944015" cy="246221"/>
              </a:xfrm>
              <a:prstGeom prst="rect">
                <a:avLst/>
              </a:prstGeom>
              <a:noFill/>
            </p:spPr>
            <p:txBody>
              <a:bodyPr wrap="square" rtlCol="0">
                <a:spAutoFit/>
              </a:bodyPr>
              <a:lstStyle/>
              <a:p>
                <a:r>
                  <a:rPr lang="es-ES" sz="1000" b="1" dirty="0" smtClean="0"/>
                  <a:t>Venezuela</a:t>
                </a:r>
                <a:endParaRPr lang="es-ES" sz="1000" b="1" dirty="0"/>
              </a:p>
            </p:txBody>
          </p:sp>
          <p:pic>
            <p:nvPicPr>
              <p:cNvPr id="57"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3005974" y="2282561"/>
                <a:ext cx="78416" cy="100581"/>
              </a:xfrm>
              <a:prstGeom prst="teardrop">
                <a:avLst/>
              </a:prstGeom>
              <a:noFill/>
              <a:extLst>
                <a:ext uri="{909E8E84-426E-40dd-AFC4-6F175D3DCCD1}">
                  <a14:hiddenFill xmlns:a14="http://schemas.microsoft.com/office/drawing/2010/main">
                    <a:solidFill>
                      <a:srgbClr val="FFFFFF"/>
                    </a:solidFill>
                  </a14:hiddenFill>
                </a:ext>
              </a:extLst>
            </p:spPr>
          </p:pic>
          <p:sp>
            <p:nvSpPr>
              <p:cNvPr id="60" name="Rectángulo redondeado 59"/>
              <p:cNvSpPr/>
              <p:nvPr/>
            </p:nvSpPr>
            <p:spPr>
              <a:xfrm>
                <a:off x="3872401" y="2211541"/>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116</a:t>
                </a:r>
                <a:endParaRPr lang="es-ES" sz="1200" b="1" dirty="0">
                  <a:solidFill>
                    <a:schemeClr val="tx1"/>
                  </a:solidFill>
                </a:endParaRPr>
              </a:p>
            </p:txBody>
          </p:sp>
          <p:pic>
            <p:nvPicPr>
              <p:cNvPr id="62"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574107" y="2575022"/>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63" name="Conector recto 62"/>
              <p:cNvCxnSpPr/>
              <p:nvPr/>
            </p:nvCxnSpPr>
            <p:spPr>
              <a:xfrm>
                <a:off x="2642363" y="2625312"/>
                <a:ext cx="1188079"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64" name="Rectángulo redondeado 63"/>
              <p:cNvSpPr/>
              <p:nvPr/>
            </p:nvSpPr>
            <p:spPr>
              <a:xfrm>
                <a:off x="3830442" y="2504768"/>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157</a:t>
                </a:r>
                <a:endParaRPr lang="es-ES" sz="1200" b="1" dirty="0">
                  <a:solidFill>
                    <a:schemeClr val="tx1"/>
                  </a:solidFill>
                </a:endParaRPr>
              </a:p>
            </p:txBody>
          </p:sp>
          <p:cxnSp>
            <p:nvCxnSpPr>
              <p:cNvPr id="68" name="Conector recto 67"/>
              <p:cNvCxnSpPr/>
              <p:nvPr/>
            </p:nvCxnSpPr>
            <p:spPr>
              <a:xfrm>
                <a:off x="3096584" y="2320037"/>
                <a:ext cx="780959" cy="1311"/>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pic>
            <p:nvPicPr>
              <p:cNvPr id="73"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877585" y="3235644"/>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74" name="Conector recto 73"/>
              <p:cNvCxnSpPr/>
              <p:nvPr/>
            </p:nvCxnSpPr>
            <p:spPr>
              <a:xfrm>
                <a:off x="2958207" y="3290022"/>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75" name="Rectángulo redondeado 74"/>
              <p:cNvSpPr/>
              <p:nvPr/>
            </p:nvSpPr>
            <p:spPr>
              <a:xfrm>
                <a:off x="3219338" y="3195905"/>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116</a:t>
                </a:r>
                <a:endParaRPr lang="es-ES" sz="1200" b="1" dirty="0">
                  <a:solidFill>
                    <a:schemeClr val="tx1"/>
                  </a:solidFill>
                </a:endParaRPr>
              </a:p>
            </p:txBody>
          </p:sp>
          <p:sp>
            <p:nvSpPr>
              <p:cNvPr id="77" name="CuadroTexto 76"/>
              <p:cNvSpPr txBox="1"/>
              <p:nvPr/>
            </p:nvSpPr>
            <p:spPr>
              <a:xfrm>
                <a:off x="3119037" y="2986445"/>
                <a:ext cx="944015" cy="246221"/>
              </a:xfrm>
              <a:prstGeom prst="rect">
                <a:avLst/>
              </a:prstGeom>
              <a:noFill/>
            </p:spPr>
            <p:txBody>
              <a:bodyPr wrap="square" rtlCol="0">
                <a:spAutoFit/>
              </a:bodyPr>
              <a:lstStyle/>
              <a:p>
                <a:r>
                  <a:rPr lang="es-ES" sz="1000" b="1" dirty="0" smtClean="0"/>
                  <a:t>Uruguay</a:t>
                </a:r>
                <a:endParaRPr lang="es-ES" sz="1000" b="1" dirty="0"/>
              </a:p>
            </p:txBody>
          </p:sp>
          <p:pic>
            <p:nvPicPr>
              <p:cNvPr id="78"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355786" y="3780795"/>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79" name="Conector recto 78"/>
              <p:cNvCxnSpPr/>
              <p:nvPr/>
            </p:nvCxnSpPr>
            <p:spPr>
              <a:xfrm>
                <a:off x="2436408" y="3835173"/>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80" name="Rectángulo redondeado 79"/>
              <p:cNvSpPr/>
              <p:nvPr/>
            </p:nvSpPr>
            <p:spPr>
              <a:xfrm>
                <a:off x="2697539" y="3741056"/>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121</a:t>
                </a:r>
                <a:endParaRPr lang="es-ES" sz="1200" b="1" dirty="0">
                  <a:solidFill>
                    <a:schemeClr val="tx1"/>
                  </a:solidFill>
                </a:endParaRPr>
              </a:p>
            </p:txBody>
          </p:sp>
          <p:sp>
            <p:nvSpPr>
              <p:cNvPr id="82" name="CuadroTexto 81"/>
              <p:cNvSpPr txBox="1"/>
              <p:nvPr/>
            </p:nvSpPr>
            <p:spPr>
              <a:xfrm>
                <a:off x="2573174" y="3529150"/>
                <a:ext cx="944015" cy="246221"/>
              </a:xfrm>
              <a:prstGeom prst="rect">
                <a:avLst/>
              </a:prstGeom>
              <a:noFill/>
            </p:spPr>
            <p:txBody>
              <a:bodyPr wrap="square" rtlCol="0">
                <a:spAutoFit/>
              </a:bodyPr>
              <a:lstStyle/>
              <a:p>
                <a:r>
                  <a:rPr lang="es-ES" sz="1000" b="1" dirty="0" smtClean="0"/>
                  <a:t>Argentina</a:t>
                </a:r>
                <a:endParaRPr lang="es-ES" sz="1000" b="1" dirty="0"/>
              </a:p>
            </p:txBody>
          </p:sp>
          <p:sp>
            <p:nvSpPr>
              <p:cNvPr id="90" name="Rectángulo redondeado 89"/>
              <p:cNvSpPr/>
              <p:nvPr/>
            </p:nvSpPr>
            <p:spPr>
              <a:xfrm>
                <a:off x="3211444" y="1686929"/>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156</a:t>
                </a:r>
                <a:endParaRPr lang="es-ES" sz="1200" b="1" dirty="0">
                  <a:solidFill>
                    <a:schemeClr val="tx1"/>
                  </a:solidFill>
                </a:endParaRPr>
              </a:p>
            </p:txBody>
          </p:sp>
          <p:pic>
            <p:nvPicPr>
              <p:cNvPr id="91"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735055" y="1652870"/>
                <a:ext cx="78416" cy="100581"/>
              </a:xfrm>
              <a:prstGeom prst="teardrop">
                <a:avLst/>
              </a:prstGeom>
              <a:noFill/>
              <a:extLst>
                <a:ext uri="{909E8E84-426E-40dd-AFC4-6F175D3DCCD1}">
                  <a14:hiddenFill xmlns:a14="http://schemas.microsoft.com/office/drawing/2010/main">
                    <a:solidFill>
                      <a:srgbClr val="FFFFFF"/>
                    </a:solidFill>
                  </a14:hiddenFill>
                </a:ext>
              </a:extLst>
            </p:spPr>
          </p:pic>
          <p:pic>
            <p:nvPicPr>
              <p:cNvPr id="92"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873400" y="1715773"/>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93" name="Conector recto 92"/>
              <p:cNvCxnSpPr/>
              <p:nvPr/>
            </p:nvCxnSpPr>
            <p:spPr>
              <a:xfrm>
                <a:off x="2968151" y="1789183"/>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94" name="CuadroTexto 93"/>
              <p:cNvSpPr txBox="1"/>
              <p:nvPr/>
            </p:nvSpPr>
            <p:spPr>
              <a:xfrm>
                <a:off x="3124910" y="1478607"/>
                <a:ext cx="944015" cy="246221"/>
              </a:xfrm>
              <a:prstGeom prst="rect">
                <a:avLst/>
              </a:prstGeom>
              <a:noFill/>
            </p:spPr>
            <p:txBody>
              <a:bodyPr wrap="square" rtlCol="0">
                <a:spAutoFit/>
              </a:bodyPr>
              <a:lstStyle/>
              <a:p>
                <a:r>
                  <a:rPr lang="es-ES" sz="1000" b="1" dirty="0" smtClean="0"/>
                  <a:t>Surinam</a:t>
                </a:r>
                <a:endParaRPr lang="es-ES" sz="1000" b="1" dirty="0"/>
              </a:p>
            </p:txBody>
          </p:sp>
          <p:sp>
            <p:nvSpPr>
              <p:cNvPr id="95" name="Rectángulo redondeado 94"/>
              <p:cNvSpPr/>
              <p:nvPr/>
            </p:nvSpPr>
            <p:spPr>
              <a:xfrm>
                <a:off x="2743777" y="1395454"/>
                <a:ext cx="440925" cy="201517"/>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137</a:t>
                </a:r>
                <a:endParaRPr lang="es-ES" sz="1200" b="1" dirty="0">
                  <a:solidFill>
                    <a:schemeClr val="tx1"/>
                  </a:solidFill>
                </a:endParaRPr>
              </a:p>
            </p:txBody>
          </p:sp>
          <p:sp>
            <p:nvSpPr>
              <p:cNvPr id="96" name="CuadroTexto 95"/>
              <p:cNvSpPr txBox="1"/>
              <p:nvPr/>
            </p:nvSpPr>
            <p:spPr>
              <a:xfrm>
                <a:off x="2679937" y="1178874"/>
                <a:ext cx="944015" cy="246221"/>
              </a:xfrm>
              <a:prstGeom prst="rect">
                <a:avLst/>
              </a:prstGeom>
              <a:noFill/>
            </p:spPr>
            <p:txBody>
              <a:bodyPr wrap="square" rtlCol="0">
                <a:spAutoFit/>
              </a:bodyPr>
              <a:lstStyle/>
              <a:p>
                <a:r>
                  <a:rPr lang="es-ES" sz="1000" b="1" dirty="0" smtClean="0"/>
                  <a:t>Guyana</a:t>
                </a:r>
                <a:endParaRPr lang="es-ES" sz="1000" b="1" dirty="0"/>
              </a:p>
            </p:txBody>
          </p:sp>
        </p:grpSp>
      </p:grpSp>
      <p:grpSp>
        <p:nvGrpSpPr>
          <p:cNvPr id="104" name="Grupo 103"/>
          <p:cNvGrpSpPr/>
          <p:nvPr/>
        </p:nvGrpSpPr>
        <p:grpSpPr>
          <a:xfrm>
            <a:off x="4877142" y="1591172"/>
            <a:ext cx="3319851" cy="830997"/>
            <a:chOff x="4854392" y="1387626"/>
            <a:chExt cx="3319851" cy="830997"/>
          </a:xfrm>
        </p:grpSpPr>
        <p:sp>
          <p:nvSpPr>
            <p:cNvPr id="97" name="CuadroTexto 96"/>
            <p:cNvSpPr txBox="1"/>
            <p:nvPr/>
          </p:nvSpPr>
          <p:spPr>
            <a:xfrm>
              <a:off x="4854392" y="1608191"/>
              <a:ext cx="792088" cy="430887"/>
            </a:xfrm>
            <a:prstGeom prst="rect">
              <a:avLst/>
            </a:prstGeom>
            <a:noFill/>
          </p:spPr>
          <p:txBody>
            <a:bodyPr wrap="square" rtlCol="0">
              <a:spAutoFit/>
            </a:bodyPr>
            <a:lstStyle/>
            <a:p>
              <a:r>
                <a:rPr lang="es-ES" sz="2200" b="1" dirty="0" smtClean="0"/>
                <a:t>3</a:t>
              </a:r>
              <a:r>
                <a:rPr lang="es-ES" sz="2000" dirty="0" smtClean="0"/>
                <a:t> </a:t>
              </a:r>
              <a:endParaRPr lang="es-ES" sz="2000" dirty="0"/>
            </a:p>
          </p:txBody>
        </p:sp>
        <p:sp>
          <p:nvSpPr>
            <p:cNvPr id="98" name="CuadroTexto 97"/>
            <p:cNvSpPr txBox="1"/>
            <p:nvPr/>
          </p:nvSpPr>
          <p:spPr>
            <a:xfrm>
              <a:off x="4992117" y="1599809"/>
              <a:ext cx="788591" cy="276999"/>
            </a:xfrm>
            <a:prstGeom prst="rect">
              <a:avLst/>
            </a:prstGeom>
            <a:noFill/>
          </p:spPr>
          <p:txBody>
            <a:bodyPr wrap="square" rtlCol="0">
              <a:spAutoFit/>
            </a:bodyPr>
            <a:lstStyle/>
            <a:p>
              <a:r>
                <a:rPr lang="es-ES" sz="1200" b="1" dirty="0" err="1" smtClean="0"/>
                <a:t>rd</a:t>
              </a:r>
              <a:endParaRPr lang="es-ES" sz="1200" dirty="0"/>
            </a:p>
          </p:txBody>
        </p:sp>
        <p:sp>
          <p:nvSpPr>
            <p:cNvPr id="99" name="CuadroTexto 98"/>
            <p:cNvSpPr txBox="1"/>
            <p:nvPr/>
          </p:nvSpPr>
          <p:spPr>
            <a:xfrm>
              <a:off x="5337583" y="1387626"/>
              <a:ext cx="2836660" cy="830997"/>
            </a:xfrm>
            <a:prstGeom prst="rect">
              <a:avLst/>
            </a:prstGeom>
            <a:noFill/>
          </p:spPr>
          <p:txBody>
            <a:bodyPr wrap="square" rtlCol="0">
              <a:spAutoFit/>
            </a:bodyPr>
            <a:lstStyle/>
            <a:p>
              <a:pPr algn="just"/>
              <a:r>
                <a:rPr lang="es-ES" sz="1600" b="1" dirty="0" smtClean="0"/>
                <a:t>In </a:t>
              </a:r>
              <a:r>
                <a:rPr lang="es-ES" sz="1600" b="1" dirty="0" err="1" smtClean="0"/>
                <a:t>the</a:t>
              </a:r>
              <a:r>
                <a:rPr lang="es-ES" sz="1600" b="1" dirty="0" smtClean="0"/>
                <a:t> regional ranking</a:t>
              </a:r>
            </a:p>
            <a:p>
              <a:pPr algn="just"/>
              <a:r>
                <a:rPr lang="es-ES" sz="1600" b="1" dirty="0" smtClean="0"/>
                <a:t>of </a:t>
              </a:r>
              <a:r>
                <a:rPr lang="es-ES" sz="1600" b="1" dirty="0" err="1" smtClean="0"/>
                <a:t>ease</a:t>
              </a:r>
              <a:r>
                <a:rPr lang="es-ES" sz="1600" b="1" dirty="0" smtClean="0"/>
                <a:t> of </a:t>
              </a:r>
              <a:r>
                <a:rPr lang="es-ES" sz="1600" b="1" dirty="0" err="1" smtClean="0"/>
                <a:t>doing</a:t>
              </a:r>
              <a:r>
                <a:rPr lang="es-ES" sz="1600" b="1" dirty="0" smtClean="0"/>
                <a:t> </a:t>
              </a:r>
              <a:r>
                <a:rPr lang="es-ES" sz="1600" b="1" dirty="0" err="1" smtClean="0"/>
                <a:t>business</a:t>
              </a:r>
              <a:r>
                <a:rPr lang="es-ES" sz="1600" b="1" dirty="0" smtClean="0"/>
                <a:t> </a:t>
              </a:r>
            </a:p>
            <a:p>
              <a:pPr algn="just"/>
              <a:r>
                <a:rPr lang="es-ES" sz="1600" b="1" dirty="0" smtClean="0"/>
                <a:t>in </a:t>
              </a:r>
              <a:r>
                <a:rPr lang="es-ES" sz="1600" b="1" dirty="0" err="1" smtClean="0"/>
                <a:t>Latin</a:t>
              </a:r>
              <a:r>
                <a:rPr lang="es-ES" sz="1600" b="1" dirty="0" smtClean="0"/>
                <a:t> </a:t>
              </a:r>
              <a:r>
                <a:rPr lang="es-ES" sz="1600" b="1" dirty="0" err="1" smtClean="0"/>
                <a:t>America</a:t>
              </a:r>
              <a:endParaRPr lang="es-ES" sz="1600" dirty="0"/>
            </a:p>
          </p:txBody>
        </p:sp>
      </p:grpSp>
      <p:graphicFrame>
        <p:nvGraphicFramePr>
          <p:cNvPr id="101" name="Tabla 100"/>
          <p:cNvGraphicFramePr>
            <a:graphicFrameLocks noGrp="1"/>
          </p:cNvGraphicFramePr>
          <p:nvPr>
            <p:extLst>
              <p:ext uri="{D42A27DB-BD31-4B8C-83A1-F6EECF244321}">
                <p14:modId xmlns:p14="http://schemas.microsoft.com/office/powerpoint/2010/main" val="2247724214"/>
              </p:ext>
            </p:extLst>
          </p:nvPr>
        </p:nvGraphicFramePr>
        <p:xfrm>
          <a:off x="5048179" y="2687530"/>
          <a:ext cx="2487806" cy="1760190"/>
        </p:xfrm>
        <a:graphic>
          <a:graphicData uri="http://schemas.openxmlformats.org/drawingml/2006/table">
            <a:tbl>
              <a:tblPr firstRow="1" bandRow="1">
                <a:tableStyleId>{21E4AEA4-8DFA-4A89-87EB-49C32662AFE0}</a:tableStyleId>
              </a:tblPr>
              <a:tblGrid>
                <a:gridCol w="1243903"/>
                <a:gridCol w="1243903"/>
              </a:tblGrid>
              <a:tr h="293365">
                <a:tc>
                  <a:txBody>
                    <a:bodyPr/>
                    <a:lstStyle/>
                    <a:p>
                      <a:pPr algn="ctr"/>
                      <a:r>
                        <a:rPr lang="es-ES" sz="1200" dirty="0" smtClean="0">
                          <a:solidFill>
                            <a:schemeClr val="bg1"/>
                          </a:solidFill>
                        </a:rPr>
                        <a:t>Position</a:t>
                      </a:r>
                      <a:endParaRPr lang="es-ES" sz="1200" dirty="0">
                        <a:solidFill>
                          <a:schemeClr val="bg1"/>
                        </a:solidFill>
                      </a:endParaRPr>
                    </a:p>
                  </a:txBody>
                  <a:tcPr>
                    <a:solidFill>
                      <a:srgbClr val="FF0000"/>
                    </a:solidFill>
                  </a:tcPr>
                </a:tc>
                <a:tc>
                  <a:txBody>
                    <a:bodyPr/>
                    <a:lstStyle/>
                    <a:p>
                      <a:pPr algn="ctr"/>
                      <a:r>
                        <a:rPr lang="es-ES" sz="1200" dirty="0" smtClean="0">
                          <a:solidFill>
                            <a:schemeClr val="bg1"/>
                          </a:solidFill>
                        </a:rPr>
                        <a:t>Country</a:t>
                      </a:r>
                      <a:endParaRPr lang="es-ES" sz="1200" dirty="0">
                        <a:solidFill>
                          <a:schemeClr val="bg1"/>
                        </a:solidFill>
                      </a:endParaRPr>
                    </a:p>
                  </a:txBody>
                  <a:tcPr>
                    <a:solidFill>
                      <a:srgbClr val="FF0000"/>
                    </a:solidFill>
                  </a:tcPr>
                </a:tc>
              </a:tr>
              <a:tr h="293365">
                <a:tc>
                  <a:txBody>
                    <a:bodyPr/>
                    <a:lstStyle/>
                    <a:p>
                      <a:pPr algn="ctr"/>
                      <a:r>
                        <a:rPr lang="es-ES" sz="1200" dirty="0" smtClean="0"/>
                        <a:t>1°</a:t>
                      </a:r>
                      <a:endParaRPr lang="es-ES" sz="1200" dirty="0"/>
                    </a:p>
                  </a:txBody>
                  <a:tcPr/>
                </a:tc>
                <a:tc>
                  <a:txBody>
                    <a:bodyPr/>
                    <a:lstStyle/>
                    <a:p>
                      <a:pPr algn="ctr"/>
                      <a:r>
                        <a:rPr lang="es-ES" sz="1200" dirty="0" smtClean="0"/>
                        <a:t>México</a:t>
                      </a:r>
                      <a:endParaRPr lang="es-ES" sz="1200" dirty="0"/>
                    </a:p>
                  </a:txBody>
                  <a:tcPr/>
                </a:tc>
              </a:tr>
              <a:tr h="293365">
                <a:tc>
                  <a:txBody>
                    <a:bodyPr/>
                    <a:lstStyle/>
                    <a:p>
                      <a:pPr algn="ctr"/>
                      <a:r>
                        <a:rPr lang="es-ES" sz="1200" dirty="0" smtClean="0"/>
                        <a:t>2°</a:t>
                      </a:r>
                      <a:endParaRPr lang="es-ES" sz="1200" dirty="0"/>
                    </a:p>
                  </a:txBody>
                  <a:tcPr/>
                </a:tc>
                <a:tc>
                  <a:txBody>
                    <a:bodyPr/>
                    <a:lstStyle/>
                    <a:p>
                      <a:pPr algn="ctr"/>
                      <a:r>
                        <a:rPr lang="es-ES" sz="1200" dirty="0" smtClean="0"/>
                        <a:t>Chile</a:t>
                      </a:r>
                      <a:endParaRPr lang="es-ES" sz="1200" dirty="0"/>
                    </a:p>
                  </a:txBody>
                  <a:tcPr/>
                </a:tc>
              </a:tr>
              <a:tr h="293365">
                <a:tc>
                  <a:txBody>
                    <a:bodyPr/>
                    <a:lstStyle/>
                    <a:p>
                      <a:pPr algn="ctr"/>
                      <a:r>
                        <a:rPr lang="es-ES" sz="1200" b="1" dirty="0" smtClean="0"/>
                        <a:t>3°</a:t>
                      </a:r>
                      <a:endParaRPr lang="es-ES" sz="1200" b="1" dirty="0"/>
                    </a:p>
                  </a:txBody>
                  <a:tcPr/>
                </a:tc>
                <a:tc>
                  <a:txBody>
                    <a:bodyPr/>
                    <a:lstStyle/>
                    <a:p>
                      <a:pPr algn="ctr"/>
                      <a:r>
                        <a:rPr lang="es-ES" sz="1200" b="1" dirty="0" smtClean="0"/>
                        <a:t>PERU</a:t>
                      </a:r>
                      <a:endParaRPr lang="es-ES" sz="1200" b="1" dirty="0"/>
                    </a:p>
                  </a:txBody>
                  <a:tcPr/>
                </a:tc>
              </a:tr>
              <a:tr h="293365">
                <a:tc>
                  <a:txBody>
                    <a:bodyPr/>
                    <a:lstStyle/>
                    <a:p>
                      <a:pPr algn="ctr"/>
                      <a:r>
                        <a:rPr lang="es-ES" sz="1200" dirty="0" smtClean="0"/>
                        <a:t>4°</a:t>
                      </a:r>
                      <a:endParaRPr lang="es-ES" sz="1200" dirty="0"/>
                    </a:p>
                  </a:txBody>
                  <a:tcPr/>
                </a:tc>
                <a:tc>
                  <a:txBody>
                    <a:bodyPr/>
                    <a:lstStyle/>
                    <a:p>
                      <a:pPr algn="ctr"/>
                      <a:r>
                        <a:rPr lang="es-ES" sz="1200" dirty="0" smtClean="0"/>
                        <a:t>Colombia</a:t>
                      </a:r>
                      <a:endParaRPr lang="es-ES" sz="1200" dirty="0"/>
                    </a:p>
                  </a:txBody>
                  <a:tcPr/>
                </a:tc>
              </a:tr>
              <a:tr h="293365">
                <a:tc>
                  <a:txBody>
                    <a:bodyPr/>
                    <a:lstStyle/>
                    <a:p>
                      <a:pPr algn="ctr"/>
                      <a:r>
                        <a:rPr lang="es-ES" sz="1200" dirty="0" smtClean="0"/>
                        <a:t>5º</a:t>
                      </a:r>
                      <a:endParaRPr lang="es-ES" sz="1200" dirty="0"/>
                    </a:p>
                  </a:txBody>
                  <a:tcPr/>
                </a:tc>
                <a:tc>
                  <a:txBody>
                    <a:bodyPr/>
                    <a:lstStyle/>
                    <a:p>
                      <a:pPr algn="ctr"/>
                      <a:r>
                        <a:rPr lang="es-ES" sz="1200" dirty="0" smtClean="0"/>
                        <a:t>Uruguay</a:t>
                      </a:r>
                      <a:endParaRPr lang="es-ES" sz="1200" dirty="0"/>
                    </a:p>
                  </a:txBody>
                  <a:tcPr/>
                </a:tc>
              </a:tr>
            </a:tbl>
          </a:graphicData>
        </a:graphic>
      </p:graphicFrame>
      <p:grpSp>
        <p:nvGrpSpPr>
          <p:cNvPr id="109" name="Grupo 108"/>
          <p:cNvGrpSpPr/>
          <p:nvPr/>
        </p:nvGrpSpPr>
        <p:grpSpPr>
          <a:xfrm>
            <a:off x="1159427" y="1173668"/>
            <a:ext cx="3670768" cy="3545508"/>
            <a:chOff x="1159427" y="1173668"/>
            <a:chExt cx="3670768" cy="3545508"/>
          </a:xfrm>
        </p:grpSpPr>
        <p:sp>
          <p:nvSpPr>
            <p:cNvPr id="110" name="CuadroTexto 109"/>
            <p:cNvSpPr txBox="1"/>
            <p:nvPr/>
          </p:nvSpPr>
          <p:spPr>
            <a:xfrm>
              <a:off x="3886180" y="2222793"/>
              <a:ext cx="944015" cy="246221"/>
            </a:xfrm>
            <a:prstGeom prst="rect">
              <a:avLst/>
            </a:prstGeom>
            <a:noFill/>
          </p:spPr>
          <p:txBody>
            <a:bodyPr wrap="square" rtlCol="0">
              <a:spAutoFit/>
            </a:bodyPr>
            <a:lstStyle/>
            <a:p>
              <a:r>
                <a:rPr lang="es-ES" sz="1000" b="1" dirty="0" smtClean="0"/>
                <a:t>Brasil</a:t>
              </a:r>
              <a:endParaRPr lang="es-ES" sz="1000" b="1" dirty="0"/>
            </a:p>
          </p:txBody>
        </p:sp>
        <p:sp>
          <p:nvSpPr>
            <p:cNvPr id="111" name="CuadroTexto 110"/>
            <p:cNvSpPr txBox="1"/>
            <p:nvPr/>
          </p:nvSpPr>
          <p:spPr>
            <a:xfrm>
              <a:off x="3802571" y="2878738"/>
              <a:ext cx="944015" cy="246221"/>
            </a:xfrm>
            <a:prstGeom prst="rect">
              <a:avLst/>
            </a:prstGeom>
            <a:noFill/>
          </p:spPr>
          <p:txBody>
            <a:bodyPr wrap="square" rtlCol="0">
              <a:spAutoFit/>
            </a:bodyPr>
            <a:lstStyle/>
            <a:p>
              <a:r>
                <a:rPr lang="es-ES" sz="1000" b="1" dirty="0" smtClean="0"/>
                <a:t>Bolivia</a:t>
              </a:r>
              <a:endParaRPr lang="es-ES" sz="1000" b="1" dirty="0"/>
            </a:p>
          </p:txBody>
        </p:sp>
        <p:grpSp>
          <p:nvGrpSpPr>
            <p:cNvPr id="112" name="Grupo 111"/>
            <p:cNvGrpSpPr/>
            <p:nvPr/>
          </p:nvGrpSpPr>
          <p:grpSpPr>
            <a:xfrm>
              <a:off x="1159427" y="1173668"/>
              <a:ext cx="3176645" cy="3545508"/>
              <a:chOff x="1136681" y="970122"/>
              <a:chExt cx="3176645" cy="3545508"/>
            </a:xfrm>
          </p:grpSpPr>
          <p:sp>
            <p:nvSpPr>
              <p:cNvPr id="113" name="Argentina"/>
              <p:cNvSpPr>
                <a:spLocks noChangeAspect="1" noEditPoints="1"/>
              </p:cNvSpPr>
              <p:nvPr/>
            </p:nvSpPr>
            <p:spPr bwMode="gray">
              <a:xfrm>
                <a:off x="2168713" y="2790249"/>
                <a:ext cx="829434" cy="1682838"/>
              </a:xfrm>
              <a:custGeom>
                <a:avLst/>
                <a:gdLst/>
                <a:ahLst/>
                <a:cxnLst>
                  <a:cxn ang="0">
                    <a:pos x="296" y="16"/>
                  </a:cxn>
                  <a:cxn ang="0">
                    <a:pos x="407" y="28"/>
                  </a:cxn>
                  <a:cxn ang="0">
                    <a:pos x="501" y="42"/>
                  </a:cxn>
                  <a:cxn ang="0">
                    <a:pos x="600" y="128"/>
                  </a:cxn>
                  <a:cxn ang="0">
                    <a:pos x="730" y="172"/>
                  </a:cxn>
                  <a:cxn ang="0">
                    <a:pos x="735" y="286"/>
                  </a:cxn>
                  <a:cxn ang="0">
                    <a:pos x="851" y="234"/>
                  </a:cxn>
                  <a:cxn ang="0">
                    <a:pos x="903" y="234"/>
                  </a:cxn>
                  <a:cxn ang="0">
                    <a:pos x="818" y="342"/>
                  </a:cxn>
                  <a:cxn ang="0">
                    <a:pos x="735" y="432"/>
                  </a:cxn>
                  <a:cxn ang="0">
                    <a:pos x="699" y="595"/>
                  </a:cxn>
                  <a:cxn ang="0">
                    <a:pos x="756" y="716"/>
                  </a:cxn>
                  <a:cxn ang="0">
                    <a:pos x="773" y="782"/>
                  </a:cxn>
                  <a:cxn ang="0">
                    <a:pos x="725" y="895"/>
                  </a:cxn>
                  <a:cxn ang="0">
                    <a:pos x="553" y="935"/>
                  </a:cxn>
                  <a:cxn ang="0">
                    <a:pos x="532" y="968"/>
                  </a:cxn>
                  <a:cxn ang="0">
                    <a:pos x="529" y="1027"/>
                  </a:cxn>
                  <a:cxn ang="0">
                    <a:pos x="454" y="1068"/>
                  </a:cxn>
                  <a:cxn ang="0">
                    <a:pos x="397" y="1039"/>
                  </a:cxn>
                  <a:cxn ang="0">
                    <a:pos x="418" y="1138"/>
                  </a:cxn>
                  <a:cxn ang="0">
                    <a:pos x="433" y="1129"/>
                  </a:cxn>
                  <a:cxn ang="0">
                    <a:pos x="468" y="1131"/>
                  </a:cxn>
                  <a:cxn ang="0">
                    <a:pos x="437" y="1150"/>
                  </a:cxn>
                  <a:cxn ang="0">
                    <a:pos x="414" y="1174"/>
                  </a:cxn>
                  <a:cxn ang="0">
                    <a:pos x="395" y="1221"/>
                  </a:cxn>
                  <a:cxn ang="0">
                    <a:pos x="369" y="1308"/>
                  </a:cxn>
                  <a:cxn ang="0">
                    <a:pos x="312" y="1323"/>
                  </a:cxn>
                  <a:cxn ang="0">
                    <a:pos x="288" y="1410"/>
                  </a:cxn>
                  <a:cxn ang="0">
                    <a:pos x="355" y="1445"/>
                  </a:cxn>
                  <a:cxn ang="0">
                    <a:pos x="366" y="1500"/>
                  </a:cxn>
                  <a:cxn ang="0">
                    <a:pos x="274" y="1597"/>
                  </a:cxn>
                  <a:cxn ang="0">
                    <a:pos x="251" y="1644"/>
                  </a:cxn>
                  <a:cxn ang="0">
                    <a:pos x="246" y="1649"/>
                  </a:cxn>
                  <a:cxn ang="0">
                    <a:pos x="215" y="1741"/>
                  </a:cxn>
                  <a:cxn ang="0">
                    <a:pos x="227" y="1778"/>
                  </a:cxn>
                  <a:cxn ang="0">
                    <a:pos x="220" y="1795"/>
                  </a:cxn>
                  <a:cxn ang="0">
                    <a:pos x="55" y="1726"/>
                  </a:cxn>
                  <a:cxn ang="0">
                    <a:pos x="14" y="1682"/>
                  </a:cxn>
                  <a:cxn ang="0">
                    <a:pos x="38" y="1566"/>
                  </a:cxn>
                  <a:cxn ang="0">
                    <a:pos x="50" y="1478"/>
                  </a:cxn>
                  <a:cxn ang="0">
                    <a:pos x="92" y="1367"/>
                  </a:cxn>
                  <a:cxn ang="0">
                    <a:pos x="100" y="1306"/>
                  </a:cxn>
                  <a:cxn ang="0">
                    <a:pos x="116" y="1292"/>
                  </a:cxn>
                  <a:cxn ang="0">
                    <a:pos x="85" y="1181"/>
                  </a:cxn>
                  <a:cxn ang="0">
                    <a:pos x="90" y="1094"/>
                  </a:cxn>
                  <a:cxn ang="0">
                    <a:pos x="102" y="957"/>
                  </a:cxn>
                  <a:cxn ang="0">
                    <a:pos x="123" y="841"/>
                  </a:cxn>
                  <a:cxn ang="0">
                    <a:pos x="149" y="758"/>
                  </a:cxn>
                  <a:cxn ang="0">
                    <a:pos x="170" y="574"/>
                  </a:cxn>
                  <a:cxn ang="0">
                    <a:pos x="159" y="465"/>
                  </a:cxn>
                  <a:cxn ang="0">
                    <a:pos x="180" y="378"/>
                  </a:cxn>
                  <a:cxn ang="0">
                    <a:pos x="229" y="293"/>
                  </a:cxn>
                  <a:cxn ang="0">
                    <a:pos x="234" y="196"/>
                  </a:cxn>
                  <a:cxn ang="0">
                    <a:pos x="281" y="125"/>
                  </a:cxn>
                  <a:cxn ang="0">
                    <a:pos x="284" y="2008"/>
                  </a:cxn>
                  <a:cxn ang="0">
                    <a:pos x="362" y="2019"/>
                  </a:cxn>
                  <a:cxn ang="0">
                    <a:pos x="343" y="1982"/>
                  </a:cxn>
                  <a:cxn ang="0">
                    <a:pos x="258" y="1889"/>
                  </a:cxn>
                  <a:cxn ang="0">
                    <a:pos x="237" y="1845"/>
                  </a:cxn>
                </a:cxnLst>
                <a:rect l="0" t="0" r="r" b="b"/>
                <a:pathLst>
                  <a:path w="905" h="2022">
                    <a:moveTo>
                      <a:pt x="293" y="111"/>
                    </a:moveTo>
                    <a:lnTo>
                      <a:pt x="303" y="76"/>
                    </a:lnTo>
                    <a:lnTo>
                      <a:pt x="303" y="45"/>
                    </a:lnTo>
                    <a:lnTo>
                      <a:pt x="296" y="16"/>
                    </a:lnTo>
                    <a:lnTo>
                      <a:pt x="317" y="12"/>
                    </a:lnTo>
                    <a:lnTo>
                      <a:pt x="329" y="0"/>
                    </a:lnTo>
                    <a:lnTo>
                      <a:pt x="352" y="21"/>
                    </a:lnTo>
                    <a:lnTo>
                      <a:pt x="407" y="28"/>
                    </a:lnTo>
                    <a:lnTo>
                      <a:pt x="430" y="59"/>
                    </a:lnTo>
                    <a:lnTo>
                      <a:pt x="451" y="14"/>
                    </a:lnTo>
                    <a:lnTo>
                      <a:pt x="494" y="24"/>
                    </a:lnTo>
                    <a:lnTo>
                      <a:pt x="501" y="42"/>
                    </a:lnTo>
                    <a:lnTo>
                      <a:pt x="518" y="57"/>
                    </a:lnTo>
                    <a:lnTo>
                      <a:pt x="527" y="57"/>
                    </a:lnTo>
                    <a:lnTo>
                      <a:pt x="529" y="68"/>
                    </a:lnTo>
                    <a:lnTo>
                      <a:pt x="600" y="128"/>
                    </a:lnTo>
                    <a:lnTo>
                      <a:pt x="645" y="125"/>
                    </a:lnTo>
                    <a:lnTo>
                      <a:pt x="669" y="142"/>
                    </a:lnTo>
                    <a:lnTo>
                      <a:pt x="688" y="144"/>
                    </a:lnTo>
                    <a:lnTo>
                      <a:pt x="730" y="172"/>
                    </a:lnTo>
                    <a:lnTo>
                      <a:pt x="690" y="262"/>
                    </a:lnTo>
                    <a:lnTo>
                      <a:pt x="697" y="274"/>
                    </a:lnTo>
                    <a:lnTo>
                      <a:pt x="714" y="276"/>
                    </a:lnTo>
                    <a:lnTo>
                      <a:pt x="735" y="286"/>
                    </a:lnTo>
                    <a:lnTo>
                      <a:pt x="754" y="293"/>
                    </a:lnTo>
                    <a:lnTo>
                      <a:pt x="813" y="288"/>
                    </a:lnTo>
                    <a:lnTo>
                      <a:pt x="844" y="260"/>
                    </a:lnTo>
                    <a:lnTo>
                      <a:pt x="851" y="234"/>
                    </a:lnTo>
                    <a:lnTo>
                      <a:pt x="860" y="194"/>
                    </a:lnTo>
                    <a:lnTo>
                      <a:pt x="886" y="196"/>
                    </a:lnTo>
                    <a:lnTo>
                      <a:pt x="905" y="210"/>
                    </a:lnTo>
                    <a:lnTo>
                      <a:pt x="903" y="234"/>
                    </a:lnTo>
                    <a:lnTo>
                      <a:pt x="891" y="279"/>
                    </a:lnTo>
                    <a:lnTo>
                      <a:pt x="877" y="281"/>
                    </a:lnTo>
                    <a:lnTo>
                      <a:pt x="820" y="335"/>
                    </a:lnTo>
                    <a:lnTo>
                      <a:pt x="818" y="342"/>
                    </a:lnTo>
                    <a:lnTo>
                      <a:pt x="808" y="342"/>
                    </a:lnTo>
                    <a:lnTo>
                      <a:pt x="768" y="385"/>
                    </a:lnTo>
                    <a:lnTo>
                      <a:pt x="761" y="404"/>
                    </a:lnTo>
                    <a:lnTo>
                      <a:pt x="735" y="432"/>
                    </a:lnTo>
                    <a:lnTo>
                      <a:pt x="714" y="484"/>
                    </a:lnTo>
                    <a:lnTo>
                      <a:pt x="707" y="515"/>
                    </a:lnTo>
                    <a:lnTo>
                      <a:pt x="702" y="557"/>
                    </a:lnTo>
                    <a:lnTo>
                      <a:pt x="699" y="595"/>
                    </a:lnTo>
                    <a:lnTo>
                      <a:pt x="692" y="607"/>
                    </a:lnTo>
                    <a:lnTo>
                      <a:pt x="690" y="635"/>
                    </a:lnTo>
                    <a:lnTo>
                      <a:pt x="692" y="675"/>
                    </a:lnTo>
                    <a:lnTo>
                      <a:pt x="756" y="716"/>
                    </a:lnTo>
                    <a:lnTo>
                      <a:pt x="759" y="737"/>
                    </a:lnTo>
                    <a:lnTo>
                      <a:pt x="747" y="753"/>
                    </a:lnTo>
                    <a:lnTo>
                      <a:pt x="754" y="772"/>
                    </a:lnTo>
                    <a:lnTo>
                      <a:pt x="773" y="782"/>
                    </a:lnTo>
                    <a:lnTo>
                      <a:pt x="773" y="817"/>
                    </a:lnTo>
                    <a:lnTo>
                      <a:pt x="744" y="864"/>
                    </a:lnTo>
                    <a:lnTo>
                      <a:pt x="742" y="879"/>
                    </a:lnTo>
                    <a:lnTo>
                      <a:pt x="725" y="895"/>
                    </a:lnTo>
                    <a:lnTo>
                      <a:pt x="652" y="923"/>
                    </a:lnTo>
                    <a:lnTo>
                      <a:pt x="605" y="926"/>
                    </a:lnTo>
                    <a:lnTo>
                      <a:pt x="586" y="935"/>
                    </a:lnTo>
                    <a:lnTo>
                      <a:pt x="553" y="935"/>
                    </a:lnTo>
                    <a:lnTo>
                      <a:pt x="520" y="916"/>
                    </a:lnTo>
                    <a:lnTo>
                      <a:pt x="515" y="919"/>
                    </a:lnTo>
                    <a:lnTo>
                      <a:pt x="515" y="935"/>
                    </a:lnTo>
                    <a:lnTo>
                      <a:pt x="532" y="968"/>
                    </a:lnTo>
                    <a:lnTo>
                      <a:pt x="529" y="990"/>
                    </a:lnTo>
                    <a:lnTo>
                      <a:pt x="515" y="1023"/>
                    </a:lnTo>
                    <a:lnTo>
                      <a:pt x="518" y="1032"/>
                    </a:lnTo>
                    <a:lnTo>
                      <a:pt x="529" y="1027"/>
                    </a:lnTo>
                    <a:lnTo>
                      <a:pt x="529" y="1034"/>
                    </a:lnTo>
                    <a:lnTo>
                      <a:pt x="503" y="1060"/>
                    </a:lnTo>
                    <a:lnTo>
                      <a:pt x="487" y="1070"/>
                    </a:lnTo>
                    <a:lnTo>
                      <a:pt x="454" y="1068"/>
                    </a:lnTo>
                    <a:lnTo>
                      <a:pt x="423" y="1051"/>
                    </a:lnTo>
                    <a:lnTo>
                      <a:pt x="409" y="1046"/>
                    </a:lnTo>
                    <a:lnTo>
                      <a:pt x="407" y="1032"/>
                    </a:lnTo>
                    <a:lnTo>
                      <a:pt x="397" y="1039"/>
                    </a:lnTo>
                    <a:lnTo>
                      <a:pt x="402" y="1089"/>
                    </a:lnTo>
                    <a:lnTo>
                      <a:pt x="397" y="1117"/>
                    </a:lnTo>
                    <a:lnTo>
                      <a:pt x="418" y="1124"/>
                    </a:lnTo>
                    <a:lnTo>
                      <a:pt x="418" y="1138"/>
                    </a:lnTo>
                    <a:lnTo>
                      <a:pt x="433" y="1141"/>
                    </a:lnTo>
                    <a:lnTo>
                      <a:pt x="444" y="1138"/>
                    </a:lnTo>
                    <a:lnTo>
                      <a:pt x="447" y="1131"/>
                    </a:lnTo>
                    <a:lnTo>
                      <a:pt x="433" y="1129"/>
                    </a:lnTo>
                    <a:lnTo>
                      <a:pt x="433" y="1122"/>
                    </a:lnTo>
                    <a:lnTo>
                      <a:pt x="454" y="1115"/>
                    </a:lnTo>
                    <a:lnTo>
                      <a:pt x="463" y="1127"/>
                    </a:lnTo>
                    <a:lnTo>
                      <a:pt x="468" y="1131"/>
                    </a:lnTo>
                    <a:lnTo>
                      <a:pt x="470" y="1164"/>
                    </a:lnTo>
                    <a:lnTo>
                      <a:pt x="459" y="1171"/>
                    </a:lnTo>
                    <a:lnTo>
                      <a:pt x="442" y="1171"/>
                    </a:lnTo>
                    <a:lnTo>
                      <a:pt x="437" y="1150"/>
                    </a:lnTo>
                    <a:lnTo>
                      <a:pt x="418" y="1145"/>
                    </a:lnTo>
                    <a:lnTo>
                      <a:pt x="409" y="1153"/>
                    </a:lnTo>
                    <a:lnTo>
                      <a:pt x="404" y="1162"/>
                    </a:lnTo>
                    <a:lnTo>
                      <a:pt x="414" y="1174"/>
                    </a:lnTo>
                    <a:lnTo>
                      <a:pt x="430" y="1176"/>
                    </a:lnTo>
                    <a:lnTo>
                      <a:pt x="418" y="1183"/>
                    </a:lnTo>
                    <a:lnTo>
                      <a:pt x="397" y="1205"/>
                    </a:lnTo>
                    <a:lnTo>
                      <a:pt x="395" y="1221"/>
                    </a:lnTo>
                    <a:lnTo>
                      <a:pt x="388" y="1261"/>
                    </a:lnTo>
                    <a:lnTo>
                      <a:pt x="390" y="1271"/>
                    </a:lnTo>
                    <a:lnTo>
                      <a:pt x="366" y="1294"/>
                    </a:lnTo>
                    <a:lnTo>
                      <a:pt x="369" y="1308"/>
                    </a:lnTo>
                    <a:lnTo>
                      <a:pt x="352" y="1311"/>
                    </a:lnTo>
                    <a:lnTo>
                      <a:pt x="340" y="1306"/>
                    </a:lnTo>
                    <a:lnTo>
                      <a:pt x="329" y="1323"/>
                    </a:lnTo>
                    <a:lnTo>
                      <a:pt x="312" y="1323"/>
                    </a:lnTo>
                    <a:lnTo>
                      <a:pt x="296" y="1346"/>
                    </a:lnTo>
                    <a:lnTo>
                      <a:pt x="281" y="1372"/>
                    </a:lnTo>
                    <a:lnTo>
                      <a:pt x="281" y="1398"/>
                    </a:lnTo>
                    <a:lnTo>
                      <a:pt x="288" y="1410"/>
                    </a:lnTo>
                    <a:lnTo>
                      <a:pt x="310" y="1424"/>
                    </a:lnTo>
                    <a:lnTo>
                      <a:pt x="312" y="1434"/>
                    </a:lnTo>
                    <a:lnTo>
                      <a:pt x="331" y="1443"/>
                    </a:lnTo>
                    <a:lnTo>
                      <a:pt x="355" y="1445"/>
                    </a:lnTo>
                    <a:lnTo>
                      <a:pt x="366" y="1445"/>
                    </a:lnTo>
                    <a:lnTo>
                      <a:pt x="371" y="1462"/>
                    </a:lnTo>
                    <a:lnTo>
                      <a:pt x="359" y="1481"/>
                    </a:lnTo>
                    <a:lnTo>
                      <a:pt x="366" y="1500"/>
                    </a:lnTo>
                    <a:lnTo>
                      <a:pt x="355" y="1519"/>
                    </a:lnTo>
                    <a:lnTo>
                      <a:pt x="322" y="1538"/>
                    </a:lnTo>
                    <a:lnTo>
                      <a:pt x="286" y="1573"/>
                    </a:lnTo>
                    <a:lnTo>
                      <a:pt x="274" y="1597"/>
                    </a:lnTo>
                    <a:lnTo>
                      <a:pt x="284" y="1599"/>
                    </a:lnTo>
                    <a:lnTo>
                      <a:pt x="281" y="1625"/>
                    </a:lnTo>
                    <a:lnTo>
                      <a:pt x="258" y="1646"/>
                    </a:lnTo>
                    <a:lnTo>
                      <a:pt x="251" y="1644"/>
                    </a:lnTo>
                    <a:lnTo>
                      <a:pt x="237" y="1630"/>
                    </a:lnTo>
                    <a:lnTo>
                      <a:pt x="229" y="1634"/>
                    </a:lnTo>
                    <a:lnTo>
                      <a:pt x="227" y="1641"/>
                    </a:lnTo>
                    <a:lnTo>
                      <a:pt x="246" y="1649"/>
                    </a:lnTo>
                    <a:lnTo>
                      <a:pt x="241" y="1660"/>
                    </a:lnTo>
                    <a:lnTo>
                      <a:pt x="220" y="1670"/>
                    </a:lnTo>
                    <a:lnTo>
                      <a:pt x="211" y="1705"/>
                    </a:lnTo>
                    <a:lnTo>
                      <a:pt x="215" y="1741"/>
                    </a:lnTo>
                    <a:lnTo>
                      <a:pt x="218" y="1755"/>
                    </a:lnTo>
                    <a:lnTo>
                      <a:pt x="203" y="1762"/>
                    </a:lnTo>
                    <a:lnTo>
                      <a:pt x="220" y="1762"/>
                    </a:lnTo>
                    <a:lnTo>
                      <a:pt x="227" y="1778"/>
                    </a:lnTo>
                    <a:lnTo>
                      <a:pt x="253" y="1812"/>
                    </a:lnTo>
                    <a:lnTo>
                      <a:pt x="248" y="1814"/>
                    </a:lnTo>
                    <a:lnTo>
                      <a:pt x="234" y="1814"/>
                    </a:lnTo>
                    <a:lnTo>
                      <a:pt x="220" y="1795"/>
                    </a:lnTo>
                    <a:lnTo>
                      <a:pt x="78" y="1795"/>
                    </a:lnTo>
                    <a:lnTo>
                      <a:pt x="57" y="1760"/>
                    </a:lnTo>
                    <a:lnTo>
                      <a:pt x="59" y="1743"/>
                    </a:lnTo>
                    <a:lnTo>
                      <a:pt x="55" y="1726"/>
                    </a:lnTo>
                    <a:lnTo>
                      <a:pt x="55" y="1691"/>
                    </a:lnTo>
                    <a:lnTo>
                      <a:pt x="38" y="1691"/>
                    </a:lnTo>
                    <a:lnTo>
                      <a:pt x="22" y="1703"/>
                    </a:lnTo>
                    <a:lnTo>
                      <a:pt x="14" y="1682"/>
                    </a:lnTo>
                    <a:lnTo>
                      <a:pt x="3" y="1665"/>
                    </a:lnTo>
                    <a:lnTo>
                      <a:pt x="0" y="1649"/>
                    </a:lnTo>
                    <a:lnTo>
                      <a:pt x="10" y="1611"/>
                    </a:lnTo>
                    <a:lnTo>
                      <a:pt x="38" y="1566"/>
                    </a:lnTo>
                    <a:lnTo>
                      <a:pt x="48" y="1545"/>
                    </a:lnTo>
                    <a:lnTo>
                      <a:pt x="57" y="1519"/>
                    </a:lnTo>
                    <a:lnTo>
                      <a:pt x="50" y="1493"/>
                    </a:lnTo>
                    <a:lnTo>
                      <a:pt x="50" y="1478"/>
                    </a:lnTo>
                    <a:lnTo>
                      <a:pt x="83" y="1445"/>
                    </a:lnTo>
                    <a:lnTo>
                      <a:pt x="85" y="1415"/>
                    </a:lnTo>
                    <a:lnTo>
                      <a:pt x="92" y="1408"/>
                    </a:lnTo>
                    <a:lnTo>
                      <a:pt x="92" y="1367"/>
                    </a:lnTo>
                    <a:lnTo>
                      <a:pt x="97" y="1356"/>
                    </a:lnTo>
                    <a:lnTo>
                      <a:pt x="92" y="1344"/>
                    </a:lnTo>
                    <a:lnTo>
                      <a:pt x="111" y="1320"/>
                    </a:lnTo>
                    <a:lnTo>
                      <a:pt x="100" y="1306"/>
                    </a:lnTo>
                    <a:lnTo>
                      <a:pt x="83" y="1301"/>
                    </a:lnTo>
                    <a:lnTo>
                      <a:pt x="81" y="1299"/>
                    </a:lnTo>
                    <a:lnTo>
                      <a:pt x="88" y="1290"/>
                    </a:lnTo>
                    <a:lnTo>
                      <a:pt x="116" y="1292"/>
                    </a:lnTo>
                    <a:lnTo>
                      <a:pt x="116" y="1278"/>
                    </a:lnTo>
                    <a:lnTo>
                      <a:pt x="88" y="1264"/>
                    </a:lnTo>
                    <a:lnTo>
                      <a:pt x="90" y="1216"/>
                    </a:lnTo>
                    <a:lnTo>
                      <a:pt x="85" y="1181"/>
                    </a:lnTo>
                    <a:lnTo>
                      <a:pt x="69" y="1157"/>
                    </a:lnTo>
                    <a:lnTo>
                      <a:pt x="71" y="1145"/>
                    </a:lnTo>
                    <a:lnTo>
                      <a:pt x="97" y="1134"/>
                    </a:lnTo>
                    <a:lnTo>
                      <a:pt x="90" y="1094"/>
                    </a:lnTo>
                    <a:lnTo>
                      <a:pt x="85" y="1039"/>
                    </a:lnTo>
                    <a:lnTo>
                      <a:pt x="95" y="1018"/>
                    </a:lnTo>
                    <a:lnTo>
                      <a:pt x="90" y="1001"/>
                    </a:lnTo>
                    <a:lnTo>
                      <a:pt x="102" y="957"/>
                    </a:lnTo>
                    <a:lnTo>
                      <a:pt x="116" y="928"/>
                    </a:lnTo>
                    <a:lnTo>
                      <a:pt x="128" y="928"/>
                    </a:lnTo>
                    <a:lnTo>
                      <a:pt x="130" y="897"/>
                    </a:lnTo>
                    <a:lnTo>
                      <a:pt x="123" y="841"/>
                    </a:lnTo>
                    <a:lnTo>
                      <a:pt x="123" y="796"/>
                    </a:lnTo>
                    <a:lnTo>
                      <a:pt x="135" y="786"/>
                    </a:lnTo>
                    <a:lnTo>
                      <a:pt x="137" y="770"/>
                    </a:lnTo>
                    <a:lnTo>
                      <a:pt x="149" y="758"/>
                    </a:lnTo>
                    <a:lnTo>
                      <a:pt x="161" y="706"/>
                    </a:lnTo>
                    <a:lnTo>
                      <a:pt x="175" y="657"/>
                    </a:lnTo>
                    <a:lnTo>
                      <a:pt x="177" y="612"/>
                    </a:lnTo>
                    <a:lnTo>
                      <a:pt x="170" y="574"/>
                    </a:lnTo>
                    <a:lnTo>
                      <a:pt x="151" y="527"/>
                    </a:lnTo>
                    <a:lnTo>
                      <a:pt x="149" y="498"/>
                    </a:lnTo>
                    <a:lnTo>
                      <a:pt x="161" y="491"/>
                    </a:lnTo>
                    <a:lnTo>
                      <a:pt x="159" y="465"/>
                    </a:lnTo>
                    <a:lnTo>
                      <a:pt x="170" y="463"/>
                    </a:lnTo>
                    <a:lnTo>
                      <a:pt x="180" y="449"/>
                    </a:lnTo>
                    <a:lnTo>
                      <a:pt x="177" y="401"/>
                    </a:lnTo>
                    <a:lnTo>
                      <a:pt x="180" y="378"/>
                    </a:lnTo>
                    <a:lnTo>
                      <a:pt x="196" y="345"/>
                    </a:lnTo>
                    <a:lnTo>
                      <a:pt x="213" y="331"/>
                    </a:lnTo>
                    <a:lnTo>
                      <a:pt x="218" y="312"/>
                    </a:lnTo>
                    <a:lnTo>
                      <a:pt x="229" y="293"/>
                    </a:lnTo>
                    <a:lnTo>
                      <a:pt x="248" y="276"/>
                    </a:lnTo>
                    <a:lnTo>
                      <a:pt x="239" y="257"/>
                    </a:lnTo>
                    <a:lnTo>
                      <a:pt x="239" y="217"/>
                    </a:lnTo>
                    <a:lnTo>
                      <a:pt x="234" y="196"/>
                    </a:lnTo>
                    <a:lnTo>
                      <a:pt x="246" y="170"/>
                    </a:lnTo>
                    <a:lnTo>
                      <a:pt x="246" y="151"/>
                    </a:lnTo>
                    <a:lnTo>
                      <a:pt x="253" y="144"/>
                    </a:lnTo>
                    <a:lnTo>
                      <a:pt x="281" y="125"/>
                    </a:lnTo>
                    <a:lnTo>
                      <a:pt x="293" y="111"/>
                    </a:lnTo>
                    <a:close/>
                    <a:moveTo>
                      <a:pt x="234" y="1937"/>
                    </a:moveTo>
                    <a:lnTo>
                      <a:pt x="234" y="2005"/>
                    </a:lnTo>
                    <a:lnTo>
                      <a:pt x="284" y="2008"/>
                    </a:lnTo>
                    <a:lnTo>
                      <a:pt x="303" y="2012"/>
                    </a:lnTo>
                    <a:lnTo>
                      <a:pt x="314" y="2012"/>
                    </a:lnTo>
                    <a:lnTo>
                      <a:pt x="333" y="2022"/>
                    </a:lnTo>
                    <a:lnTo>
                      <a:pt x="362" y="2019"/>
                    </a:lnTo>
                    <a:lnTo>
                      <a:pt x="364" y="2012"/>
                    </a:lnTo>
                    <a:lnTo>
                      <a:pt x="378" y="2015"/>
                    </a:lnTo>
                    <a:lnTo>
                      <a:pt x="395" y="1996"/>
                    </a:lnTo>
                    <a:lnTo>
                      <a:pt x="343" y="1982"/>
                    </a:lnTo>
                    <a:lnTo>
                      <a:pt x="303" y="1944"/>
                    </a:lnTo>
                    <a:lnTo>
                      <a:pt x="286" y="1934"/>
                    </a:lnTo>
                    <a:lnTo>
                      <a:pt x="258" y="1918"/>
                    </a:lnTo>
                    <a:lnTo>
                      <a:pt x="258" y="1889"/>
                    </a:lnTo>
                    <a:lnTo>
                      <a:pt x="241" y="1882"/>
                    </a:lnTo>
                    <a:lnTo>
                      <a:pt x="241" y="1875"/>
                    </a:lnTo>
                    <a:lnTo>
                      <a:pt x="255" y="1868"/>
                    </a:lnTo>
                    <a:lnTo>
                      <a:pt x="237" y="1845"/>
                    </a:lnTo>
                    <a:lnTo>
                      <a:pt x="234" y="1937"/>
                    </a:lnTo>
                    <a:close/>
                  </a:path>
                </a:pathLst>
              </a:custGeom>
              <a:solidFill>
                <a:schemeClr val="tx1">
                  <a:lumMod val="40000"/>
                  <a:lumOff val="60000"/>
                </a:schemeClr>
              </a:solidFill>
              <a:ln w="8001" cap="flat">
                <a:solidFill>
                  <a:srgbClr val="DDDDDD"/>
                </a:solidFill>
                <a:prstDash val="solid"/>
                <a:miter lim="800000"/>
                <a:headEnd/>
                <a:tailEnd/>
              </a:ln>
            </p:spPr>
            <p:txBody>
              <a:bodyPr/>
              <a:lstStyle/>
              <a:p>
                <a:endParaRPr lang="en-US"/>
              </a:p>
            </p:txBody>
          </p:sp>
          <p:sp>
            <p:nvSpPr>
              <p:cNvPr id="114" name="Bolivia"/>
              <p:cNvSpPr>
                <a:spLocks/>
              </p:cNvSpPr>
              <p:nvPr/>
            </p:nvSpPr>
            <p:spPr bwMode="gray">
              <a:xfrm>
                <a:off x="2335644" y="2317542"/>
                <a:ext cx="503399" cy="536524"/>
              </a:xfrm>
              <a:custGeom>
                <a:avLst/>
                <a:gdLst/>
                <a:ahLst/>
                <a:cxnLst>
                  <a:cxn ang="0">
                    <a:pos x="6" y="315"/>
                  </a:cxn>
                  <a:cxn ang="0">
                    <a:pos x="0" y="295"/>
                  </a:cxn>
                  <a:cxn ang="0">
                    <a:pos x="24" y="279"/>
                  </a:cxn>
                  <a:cxn ang="0">
                    <a:pos x="36" y="265"/>
                  </a:cxn>
                  <a:cxn ang="0">
                    <a:pos x="14" y="243"/>
                  </a:cxn>
                  <a:cxn ang="0">
                    <a:pos x="22" y="217"/>
                  </a:cxn>
                  <a:cxn ang="0">
                    <a:pos x="12" y="201"/>
                  </a:cxn>
                  <a:cxn ang="0">
                    <a:pos x="42" y="110"/>
                  </a:cxn>
                  <a:cxn ang="0">
                    <a:pos x="6" y="52"/>
                  </a:cxn>
                  <a:cxn ang="0">
                    <a:pos x="44" y="50"/>
                  </a:cxn>
                  <a:cxn ang="0">
                    <a:pos x="70" y="30"/>
                  </a:cxn>
                  <a:cxn ang="0">
                    <a:pos x="92" y="24"/>
                  </a:cxn>
                  <a:cxn ang="0">
                    <a:pos x="114" y="8"/>
                  </a:cxn>
                  <a:cxn ang="0">
                    <a:pos x="158" y="0"/>
                  </a:cxn>
                  <a:cxn ang="0">
                    <a:pos x="166" y="20"/>
                  </a:cxn>
                  <a:cxn ang="0">
                    <a:pos x="160" y="42"/>
                  </a:cxn>
                  <a:cxn ang="0">
                    <a:pos x="172" y="90"/>
                  </a:cxn>
                  <a:cxn ang="0">
                    <a:pos x="202" y="106"/>
                  </a:cxn>
                  <a:cxn ang="0">
                    <a:pos x="228" y="112"/>
                  </a:cxn>
                  <a:cxn ang="0">
                    <a:pos x="298" y="147"/>
                  </a:cxn>
                  <a:cxn ang="0">
                    <a:pos x="350" y="161"/>
                  </a:cxn>
                  <a:cxn ang="0">
                    <a:pos x="356" y="201"/>
                  </a:cxn>
                  <a:cxn ang="0">
                    <a:pos x="348" y="225"/>
                  </a:cxn>
                  <a:cxn ang="0">
                    <a:pos x="372" y="261"/>
                  </a:cxn>
                  <a:cxn ang="0">
                    <a:pos x="430" y="263"/>
                  </a:cxn>
                  <a:cxn ang="0">
                    <a:pos x="434" y="297"/>
                  </a:cxn>
                  <a:cxn ang="0">
                    <a:pos x="454" y="307"/>
                  </a:cxn>
                  <a:cxn ang="0">
                    <a:pos x="464" y="323"/>
                  </a:cxn>
                  <a:cxn ang="0">
                    <a:pos x="456" y="355"/>
                  </a:cxn>
                  <a:cxn ang="0">
                    <a:pos x="456" y="375"/>
                  </a:cxn>
                  <a:cxn ang="0">
                    <a:pos x="438" y="407"/>
                  </a:cxn>
                  <a:cxn ang="0">
                    <a:pos x="408" y="389"/>
                  </a:cxn>
                  <a:cxn ang="0">
                    <a:pos x="362" y="395"/>
                  </a:cxn>
                  <a:cxn ang="0">
                    <a:pos x="330" y="397"/>
                  </a:cxn>
                  <a:cxn ang="0">
                    <a:pos x="296" y="395"/>
                  </a:cxn>
                  <a:cxn ang="0">
                    <a:pos x="278" y="429"/>
                  </a:cxn>
                  <a:cxn ang="0">
                    <a:pos x="278" y="449"/>
                  </a:cxn>
                  <a:cxn ang="0">
                    <a:pos x="264" y="501"/>
                  </a:cxn>
                  <a:cxn ang="0">
                    <a:pos x="228" y="493"/>
                  </a:cxn>
                  <a:cxn ang="0">
                    <a:pos x="210" y="531"/>
                  </a:cxn>
                  <a:cxn ang="0">
                    <a:pos x="190" y="505"/>
                  </a:cxn>
                  <a:cxn ang="0">
                    <a:pos x="144" y="499"/>
                  </a:cxn>
                  <a:cxn ang="0">
                    <a:pos x="124" y="481"/>
                  </a:cxn>
                  <a:cxn ang="0">
                    <a:pos x="114" y="491"/>
                  </a:cxn>
                  <a:cxn ang="0">
                    <a:pos x="96" y="495"/>
                  </a:cxn>
                  <a:cxn ang="0">
                    <a:pos x="102" y="519"/>
                  </a:cxn>
                  <a:cxn ang="0">
                    <a:pos x="102" y="545"/>
                  </a:cxn>
                  <a:cxn ang="0">
                    <a:pos x="60" y="527"/>
                  </a:cxn>
                  <a:cxn ang="0">
                    <a:pos x="54" y="475"/>
                  </a:cxn>
                  <a:cxn ang="0">
                    <a:pos x="48" y="463"/>
                  </a:cxn>
                  <a:cxn ang="0">
                    <a:pos x="38" y="457"/>
                  </a:cxn>
                  <a:cxn ang="0">
                    <a:pos x="38" y="417"/>
                  </a:cxn>
                  <a:cxn ang="0">
                    <a:pos x="32" y="407"/>
                  </a:cxn>
                  <a:cxn ang="0">
                    <a:pos x="32" y="391"/>
                  </a:cxn>
                  <a:cxn ang="0">
                    <a:pos x="6" y="315"/>
                  </a:cxn>
                </a:cxnLst>
                <a:rect l="0" t="0" r="r" b="b"/>
                <a:pathLst>
                  <a:path w="464" h="545">
                    <a:moveTo>
                      <a:pt x="6" y="315"/>
                    </a:moveTo>
                    <a:lnTo>
                      <a:pt x="0" y="295"/>
                    </a:lnTo>
                    <a:lnTo>
                      <a:pt x="24" y="279"/>
                    </a:lnTo>
                    <a:lnTo>
                      <a:pt x="36" y="265"/>
                    </a:lnTo>
                    <a:lnTo>
                      <a:pt x="14" y="243"/>
                    </a:lnTo>
                    <a:lnTo>
                      <a:pt x="22" y="217"/>
                    </a:lnTo>
                    <a:lnTo>
                      <a:pt x="12" y="201"/>
                    </a:lnTo>
                    <a:lnTo>
                      <a:pt x="42" y="110"/>
                    </a:lnTo>
                    <a:lnTo>
                      <a:pt x="6" y="52"/>
                    </a:lnTo>
                    <a:lnTo>
                      <a:pt x="44" y="50"/>
                    </a:lnTo>
                    <a:lnTo>
                      <a:pt x="70" y="30"/>
                    </a:lnTo>
                    <a:lnTo>
                      <a:pt x="92" y="24"/>
                    </a:lnTo>
                    <a:lnTo>
                      <a:pt x="114" y="8"/>
                    </a:lnTo>
                    <a:lnTo>
                      <a:pt x="158" y="0"/>
                    </a:lnTo>
                    <a:lnTo>
                      <a:pt x="166" y="20"/>
                    </a:lnTo>
                    <a:lnTo>
                      <a:pt x="160" y="42"/>
                    </a:lnTo>
                    <a:lnTo>
                      <a:pt x="172" y="90"/>
                    </a:lnTo>
                    <a:lnTo>
                      <a:pt x="202" y="106"/>
                    </a:lnTo>
                    <a:lnTo>
                      <a:pt x="228" y="112"/>
                    </a:lnTo>
                    <a:lnTo>
                      <a:pt x="298" y="147"/>
                    </a:lnTo>
                    <a:lnTo>
                      <a:pt x="350" y="161"/>
                    </a:lnTo>
                    <a:lnTo>
                      <a:pt x="356" y="201"/>
                    </a:lnTo>
                    <a:lnTo>
                      <a:pt x="348" y="225"/>
                    </a:lnTo>
                    <a:lnTo>
                      <a:pt x="372" y="261"/>
                    </a:lnTo>
                    <a:lnTo>
                      <a:pt x="430" y="263"/>
                    </a:lnTo>
                    <a:lnTo>
                      <a:pt x="434" y="297"/>
                    </a:lnTo>
                    <a:lnTo>
                      <a:pt x="454" y="307"/>
                    </a:lnTo>
                    <a:lnTo>
                      <a:pt x="464" y="323"/>
                    </a:lnTo>
                    <a:lnTo>
                      <a:pt x="456" y="355"/>
                    </a:lnTo>
                    <a:lnTo>
                      <a:pt x="456" y="375"/>
                    </a:lnTo>
                    <a:lnTo>
                      <a:pt x="438" y="407"/>
                    </a:lnTo>
                    <a:lnTo>
                      <a:pt x="408" y="389"/>
                    </a:lnTo>
                    <a:lnTo>
                      <a:pt x="362" y="395"/>
                    </a:lnTo>
                    <a:lnTo>
                      <a:pt x="330" y="397"/>
                    </a:lnTo>
                    <a:lnTo>
                      <a:pt x="296" y="395"/>
                    </a:lnTo>
                    <a:lnTo>
                      <a:pt x="278" y="429"/>
                    </a:lnTo>
                    <a:lnTo>
                      <a:pt x="278" y="449"/>
                    </a:lnTo>
                    <a:lnTo>
                      <a:pt x="264" y="501"/>
                    </a:lnTo>
                    <a:lnTo>
                      <a:pt x="228" y="493"/>
                    </a:lnTo>
                    <a:lnTo>
                      <a:pt x="210" y="531"/>
                    </a:lnTo>
                    <a:lnTo>
                      <a:pt x="190" y="505"/>
                    </a:lnTo>
                    <a:lnTo>
                      <a:pt x="144" y="499"/>
                    </a:lnTo>
                    <a:lnTo>
                      <a:pt x="124" y="481"/>
                    </a:lnTo>
                    <a:lnTo>
                      <a:pt x="114" y="491"/>
                    </a:lnTo>
                    <a:lnTo>
                      <a:pt x="96" y="495"/>
                    </a:lnTo>
                    <a:lnTo>
                      <a:pt x="102" y="519"/>
                    </a:lnTo>
                    <a:lnTo>
                      <a:pt x="102" y="545"/>
                    </a:lnTo>
                    <a:lnTo>
                      <a:pt x="60" y="527"/>
                    </a:lnTo>
                    <a:lnTo>
                      <a:pt x="54" y="475"/>
                    </a:lnTo>
                    <a:lnTo>
                      <a:pt x="48" y="463"/>
                    </a:lnTo>
                    <a:lnTo>
                      <a:pt x="38" y="457"/>
                    </a:lnTo>
                    <a:lnTo>
                      <a:pt x="38" y="417"/>
                    </a:lnTo>
                    <a:lnTo>
                      <a:pt x="32" y="407"/>
                    </a:lnTo>
                    <a:lnTo>
                      <a:pt x="32" y="391"/>
                    </a:lnTo>
                    <a:lnTo>
                      <a:pt x="6" y="315"/>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15" name="Brazil"/>
              <p:cNvSpPr>
                <a:spLocks/>
              </p:cNvSpPr>
              <p:nvPr/>
            </p:nvSpPr>
            <p:spPr bwMode="gray">
              <a:xfrm>
                <a:off x="2160887" y="1743204"/>
                <a:ext cx="1622356" cy="1571750"/>
              </a:xfrm>
              <a:custGeom>
                <a:avLst/>
                <a:gdLst/>
                <a:ahLst/>
                <a:cxnLst>
                  <a:cxn ang="0">
                    <a:pos x="28" y="440"/>
                  </a:cxn>
                  <a:cxn ang="0">
                    <a:pos x="130" y="368"/>
                  </a:cxn>
                  <a:cxn ang="0">
                    <a:pos x="168" y="202"/>
                  </a:cxn>
                  <a:cxn ang="0">
                    <a:pos x="148" y="154"/>
                  </a:cxn>
                  <a:cxn ang="0">
                    <a:pos x="242" y="120"/>
                  </a:cxn>
                  <a:cxn ang="0">
                    <a:pos x="356" y="136"/>
                  </a:cxn>
                  <a:cxn ang="0">
                    <a:pos x="362" y="92"/>
                  </a:cxn>
                  <a:cxn ang="0">
                    <a:pos x="394" y="50"/>
                  </a:cxn>
                  <a:cxn ang="0">
                    <a:pos x="488" y="30"/>
                  </a:cxn>
                  <a:cxn ang="0">
                    <a:pos x="552" y="42"/>
                  </a:cxn>
                  <a:cxn ang="0">
                    <a:pos x="536" y="126"/>
                  </a:cxn>
                  <a:cxn ang="0">
                    <a:pos x="648" y="122"/>
                  </a:cxn>
                  <a:cxn ang="0">
                    <a:pos x="722" y="94"/>
                  </a:cxn>
                  <a:cxn ang="0">
                    <a:pos x="796" y="122"/>
                  </a:cxn>
                  <a:cxn ang="0">
                    <a:pos x="854" y="28"/>
                  </a:cxn>
                  <a:cxn ang="0">
                    <a:pos x="890" y="98"/>
                  </a:cxn>
                  <a:cxn ang="0">
                    <a:pos x="904" y="174"/>
                  </a:cxn>
                  <a:cxn ang="0">
                    <a:pos x="828" y="256"/>
                  </a:cxn>
                  <a:cxn ang="0">
                    <a:pos x="888" y="222"/>
                  </a:cxn>
                  <a:cxn ang="0">
                    <a:pos x="972" y="230"/>
                  </a:cxn>
                  <a:cxn ang="0">
                    <a:pos x="948" y="274"/>
                  </a:cxn>
                  <a:cxn ang="0">
                    <a:pos x="1020" y="222"/>
                  </a:cxn>
                  <a:cxn ang="0">
                    <a:pos x="1096" y="248"/>
                  </a:cxn>
                  <a:cxn ang="0">
                    <a:pos x="1122" y="282"/>
                  </a:cxn>
                  <a:cxn ang="0">
                    <a:pos x="1189" y="284"/>
                  </a:cxn>
                  <a:cxn ang="0">
                    <a:pos x="1329" y="326"/>
                  </a:cxn>
                  <a:cxn ang="0">
                    <a:pos x="1451" y="392"/>
                  </a:cxn>
                  <a:cxn ang="0">
                    <a:pos x="1497" y="510"/>
                  </a:cxn>
                  <a:cxn ang="0">
                    <a:pos x="1411" y="624"/>
                  </a:cxn>
                  <a:cxn ang="0">
                    <a:pos x="1345" y="700"/>
                  </a:cxn>
                  <a:cxn ang="0">
                    <a:pos x="1333" y="853"/>
                  </a:cxn>
                  <a:cxn ang="0">
                    <a:pos x="1275" y="1029"/>
                  </a:cxn>
                  <a:cxn ang="0">
                    <a:pos x="1219" y="1101"/>
                  </a:cxn>
                  <a:cxn ang="0">
                    <a:pos x="1161" y="1111"/>
                  </a:cxn>
                  <a:cxn ang="0">
                    <a:pos x="1084" y="1155"/>
                  </a:cxn>
                  <a:cxn ang="0">
                    <a:pos x="992" y="1213"/>
                  </a:cxn>
                  <a:cxn ang="0">
                    <a:pos x="968" y="1279"/>
                  </a:cxn>
                  <a:cxn ang="0">
                    <a:pos x="954" y="1371"/>
                  </a:cxn>
                  <a:cxn ang="0">
                    <a:pos x="840" y="1515"/>
                  </a:cxn>
                  <a:cxn ang="0">
                    <a:pos x="812" y="1541"/>
                  </a:cxn>
                  <a:cxn ang="0">
                    <a:pos x="796" y="1592"/>
                  </a:cxn>
                  <a:cxn ang="0">
                    <a:pos x="788" y="1537"/>
                  </a:cxn>
                  <a:cxn ang="0">
                    <a:pos x="698" y="1461"/>
                  </a:cxn>
                  <a:cxn ang="0">
                    <a:pos x="692" y="1357"/>
                  </a:cxn>
                  <a:cxn ang="0">
                    <a:pos x="772" y="1265"/>
                  </a:cxn>
                  <a:cxn ang="0">
                    <a:pos x="740" y="1159"/>
                  </a:cxn>
                  <a:cxn ang="0">
                    <a:pos x="680" y="1089"/>
                  </a:cxn>
                  <a:cxn ang="0">
                    <a:pos x="600" y="993"/>
                  </a:cxn>
                  <a:cxn ang="0">
                    <a:pos x="596" y="883"/>
                  </a:cxn>
                  <a:cxn ang="0">
                    <a:pos x="512" y="747"/>
                  </a:cxn>
                  <a:cxn ang="0">
                    <a:pos x="322" y="628"/>
                  </a:cxn>
                  <a:cxn ang="0">
                    <a:pos x="232" y="616"/>
                  </a:cxn>
                  <a:cxn ang="0">
                    <a:pos x="120" y="564"/>
                  </a:cxn>
                  <a:cxn ang="0">
                    <a:pos x="12" y="540"/>
                  </a:cxn>
                </a:cxnLst>
                <a:rect l="0" t="0" r="r" b="b"/>
                <a:pathLst>
                  <a:path w="1497" h="1600">
                    <a:moveTo>
                      <a:pt x="0" y="496"/>
                    </a:moveTo>
                    <a:lnTo>
                      <a:pt x="2" y="480"/>
                    </a:lnTo>
                    <a:lnTo>
                      <a:pt x="14" y="462"/>
                    </a:lnTo>
                    <a:lnTo>
                      <a:pt x="28" y="458"/>
                    </a:lnTo>
                    <a:lnTo>
                      <a:pt x="28" y="440"/>
                    </a:lnTo>
                    <a:lnTo>
                      <a:pt x="42" y="402"/>
                    </a:lnTo>
                    <a:lnTo>
                      <a:pt x="58" y="390"/>
                    </a:lnTo>
                    <a:lnTo>
                      <a:pt x="72" y="378"/>
                    </a:lnTo>
                    <a:lnTo>
                      <a:pt x="90" y="376"/>
                    </a:lnTo>
                    <a:lnTo>
                      <a:pt x="130" y="368"/>
                    </a:lnTo>
                    <a:lnTo>
                      <a:pt x="146" y="376"/>
                    </a:lnTo>
                    <a:lnTo>
                      <a:pt x="150" y="364"/>
                    </a:lnTo>
                    <a:lnTo>
                      <a:pt x="170" y="250"/>
                    </a:lnTo>
                    <a:lnTo>
                      <a:pt x="166" y="224"/>
                    </a:lnTo>
                    <a:lnTo>
                      <a:pt x="168" y="202"/>
                    </a:lnTo>
                    <a:lnTo>
                      <a:pt x="142" y="194"/>
                    </a:lnTo>
                    <a:lnTo>
                      <a:pt x="146" y="172"/>
                    </a:lnTo>
                    <a:lnTo>
                      <a:pt x="174" y="172"/>
                    </a:lnTo>
                    <a:lnTo>
                      <a:pt x="174" y="160"/>
                    </a:lnTo>
                    <a:lnTo>
                      <a:pt x="148" y="154"/>
                    </a:lnTo>
                    <a:lnTo>
                      <a:pt x="148" y="130"/>
                    </a:lnTo>
                    <a:lnTo>
                      <a:pt x="196" y="130"/>
                    </a:lnTo>
                    <a:lnTo>
                      <a:pt x="208" y="122"/>
                    </a:lnTo>
                    <a:lnTo>
                      <a:pt x="224" y="126"/>
                    </a:lnTo>
                    <a:lnTo>
                      <a:pt x="242" y="120"/>
                    </a:lnTo>
                    <a:lnTo>
                      <a:pt x="252" y="136"/>
                    </a:lnTo>
                    <a:lnTo>
                      <a:pt x="256" y="152"/>
                    </a:lnTo>
                    <a:lnTo>
                      <a:pt x="264" y="146"/>
                    </a:lnTo>
                    <a:lnTo>
                      <a:pt x="296" y="172"/>
                    </a:lnTo>
                    <a:lnTo>
                      <a:pt x="356" y="136"/>
                    </a:lnTo>
                    <a:lnTo>
                      <a:pt x="366" y="146"/>
                    </a:lnTo>
                    <a:lnTo>
                      <a:pt x="404" y="114"/>
                    </a:lnTo>
                    <a:lnTo>
                      <a:pt x="402" y="102"/>
                    </a:lnTo>
                    <a:lnTo>
                      <a:pt x="376" y="108"/>
                    </a:lnTo>
                    <a:lnTo>
                      <a:pt x="362" y="92"/>
                    </a:lnTo>
                    <a:lnTo>
                      <a:pt x="366" y="60"/>
                    </a:lnTo>
                    <a:lnTo>
                      <a:pt x="342" y="52"/>
                    </a:lnTo>
                    <a:lnTo>
                      <a:pt x="342" y="34"/>
                    </a:lnTo>
                    <a:lnTo>
                      <a:pt x="378" y="50"/>
                    </a:lnTo>
                    <a:lnTo>
                      <a:pt x="394" y="50"/>
                    </a:lnTo>
                    <a:lnTo>
                      <a:pt x="420" y="56"/>
                    </a:lnTo>
                    <a:lnTo>
                      <a:pt x="436" y="36"/>
                    </a:lnTo>
                    <a:lnTo>
                      <a:pt x="448" y="44"/>
                    </a:lnTo>
                    <a:lnTo>
                      <a:pt x="472" y="30"/>
                    </a:lnTo>
                    <a:lnTo>
                      <a:pt x="488" y="30"/>
                    </a:lnTo>
                    <a:lnTo>
                      <a:pt x="506" y="2"/>
                    </a:lnTo>
                    <a:lnTo>
                      <a:pt x="534" y="0"/>
                    </a:lnTo>
                    <a:lnTo>
                      <a:pt x="526" y="18"/>
                    </a:lnTo>
                    <a:lnTo>
                      <a:pt x="536" y="30"/>
                    </a:lnTo>
                    <a:lnTo>
                      <a:pt x="552" y="42"/>
                    </a:lnTo>
                    <a:lnTo>
                      <a:pt x="540" y="62"/>
                    </a:lnTo>
                    <a:lnTo>
                      <a:pt x="540" y="76"/>
                    </a:lnTo>
                    <a:lnTo>
                      <a:pt x="532" y="100"/>
                    </a:lnTo>
                    <a:lnTo>
                      <a:pt x="546" y="114"/>
                    </a:lnTo>
                    <a:lnTo>
                      <a:pt x="536" y="126"/>
                    </a:lnTo>
                    <a:lnTo>
                      <a:pt x="568" y="152"/>
                    </a:lnTo>
                    <a:lnTo>
                      <a:pt x="586" y="138"/>
                    </a:lnTo>
                    <a:lnTo>
                      <a:pt x="600" y="140"/>
                    </a:lnTo>
                    <a:lnTo>
                      <a:pt x="626" y="126"/>
                    </a:lnTo>
                    <a:lnTo>
                      <a:pt x="648" y="122"/>
                    </a:lnTo>
                    <a:lnTo>
                      <a:pt x="688" y="124"/>
                    </a:lnTo>
                    <a:lnTo>
                      <a:pt x="680" y="110"/>
                    </a:lnTo>
                    <a:lnTo>
                      <a:pt x="686" y="102"/>
                    </a:lnTo>
                    <a:lnTo>
                      <a:pt x="704" y="110"/>
                    </a:lnTo>
                    <a:lnTo>
                      <a:pt x="722" y="94"/>
                    </a:lnTo>
                    <a:lnTo>
                      <a:pt x="742" y="112"/>
                    </a:lnTo>
                    <a:lnTo>
                      <a:pt x="758" y="116"/>
                    </a:lnTo>
                    <a:lnTo>
                      <a:pt x="774" y="104"/>
                    </a:lnTo>
                    <a:lnTo>
                      <a:pt x="790" y="110"/>
                    </a:lnTo>
                    <a:lnTo>
                      <a:pt x="796" y="122"/>
                    </a:lnTo>
                    <a:lnTo>
                      <a:pt x="814" y="108"/>
                    </a:lnTo>
                    <a:lnTo>
                      <a:pt x="822" y="76"/>
                    </a:lnTo>
                    <a:lnTo>
                      <a:pt x="838" y="52"/>
                    </a:lnTo>
                    <a:lnTo>
                      <a:pt x="846" y="26"/>
                    </a:lnTo>
                    <a:lnTo>
                      <a:pt x="854" y="28"/>
                    </a:lnTo>
                    <a:lnTo>
                      <a:pt x="858" y="40"/>
                    </a:lnTo>
                    <a:lnTo>
                      <a:pt x="864" y="36"/>
                    </a:lnTo>
                    <a:lnTo>
                      <a:pt x="880" y="66"/>
                    </a:lnTo>
                    <a:lnTo>
                      <a:pt x="876" y="76"/>
                    </a:lnTo>
                    <a:lnTo>
                      <a:pt x="890" y="98"/>
                    </a:lnTo>
                    <a:lnTo>
                      <a:pt x="896" y="132"/>
                    </a:lnTo>
                    <a:lnTo>
                      <a:pt x="914" y="132"/>
                    </a:lnTo>
                    <a:lnTo>
                      <a:pt x="916" y="148"/>
                    </a:lnTo>
                    <a:lnTo>
                      <a:pt x="916" y="164"/>
                    </a:lnTo>
                    <a:lnTo>
                      <a:pt x="904" y="174"/>
                    </a:lnTo>
                    <a:lnTo>
                      <a:pt x="884" y="196"/>
                    </a:lnTo>
                    <a:lnTo>
                      <a:pt x="860" y="206"/>
                    </a:lnTo>
                    <a:lnTo>
                      <a:pt x="844" y="228"/>
                    </a:lnTo>
                    <a:lnTo>
                      <a:pt x="838" y="244"/>
                    </a:lnTo>
                    <a:lnTo>
                      <a:pt x="828" y="256"/>
                    </a:lnTo>
                    <a:lnTo>
                      <a:pt x="828" y="270"/>
                    </a:lnTo>
                    <a:lnTo>
                      <a:pt x="848" y="252"/>
                    </a:lnTo>
                    <a:lnTo>
                      <a:pt x="864" y="246"/>
                    </a:lnTo>
                    <a:lnTo>
                      <a:pt x="880" y="222"/>
                    </a:lnTo>
                    <a:lnTo>
                      <a:pt x="888" y="222"/>
                    </a:lnTo>
                    <a:lnTo>
                      <a:pt x="902" y="210"/>
                    </a:lnTo>
                    <a:lnTo>
                      <a:pt x="930" y="212"/>
                    </a:lnTo>
                    <a:lnTo>
                      <a:pt x="954" y="206"/>
                    </a:lnTo>
                    <a:lnTo>
                      <a:pt x="970" y="208"/>
                    </a:lnTo>
                    <a:lnTo>
                      <a:pt x="972" y="230"/>
                    </a:lnTo>
                    <a:lnTo>
                      <a:pt x="962" y="246"/>
                    </a:lnTo>
                    <a:lnTo>
                      <a:pt x="956" y="260"/>
                    </a:lnTo>
                    <a:lnTo>
                      <a:pt x="942" y="264"/>
                    </a:lnTo>
                    <a:lnTo>
                      <a:pt x="940" y="298"/>
                    </a:lnTo>
                    <a:lnTo>
                      <a:pt x="948" y="274"/>
                    </a:lnTo>
                    <a:lnTo>
                      <a:pt x="974" y="256"/>
                    </a:lnTo>
                    <a:lnTo>
                      <a:pt x="978" y="244"/>
                    </a:lnTo>
                    <a:lnTo>
                      <a:pt x="986" y="226"/>
                    </a:lnTo>
                    <a:lnTo>
                      <a:pt x="1006" y="220"/>
                    </a:lnTo>
                    <a:lnTo>
                      <a:pt x="1020" y="222"/>
                    </a:lnTo>
                    <a:lnTo>
                      <a:pt x="1030" y="230"/>
                    </a:lnTo>
                    <a:lnTo>
                      <a:pt x="1046" y="226"/>
                    </a:lnTo>
                    <a:lnTo>
                      <a:pt x="1058" y="240"/>
                    </a:lnTo>
                    <a:lnTo>
                      <a:pt x="1074" y="238"/>
                    </a:lnTo>
                    <a:lnTo>
                      <a:pt x="1096" y="248"/>
                    </a:lnTo>
                    <a:lnTo>
                      <a:pt x="1094" y="264"/>
                    </a:lnTo>
                    <a:lnTo>
                      <a:pt x="1106" y="254"/>
                    </a:lnTo>
                    <a:lnTo>
                      <a:pt x="1118" y="254"/>
                    </a:lnTo>
                    <a:lnTo>
                      <a:pt x="1126" y="262"/>
                    </a:lnTo>
                    <a:lnTo>
                      <a:pt x="1122" y="282"/>
                    </a:lnTo>
                    <a:lnTo>
                      <a:pt x="1128" y="286"/>
                    </a:lnTo>
                    <a:lnTo>
                      <a:pt x="1128" y="300"/>
                    </a:lnTo>
                    <a:lnTo>
                      <a:pt x="1140" y="298"/>
                    </a:lnTo>
                    <a:lnTo>
                      <a:pt x="1161" y="286"/>
                    </a:lnTo>
                    <a:lnTo>
                      <a:pt x="1189" y="284"/>
                    </a:lnTo>
                    <a:lnTo>
                      <a:pt x="1231" y="312"/>
                    </a:lnTo>
                    <a:lnTo>
                      <a:pt x="1251" y="304"/>
                    </a:lnTo>
                    <a:lnTo>
                      <a:pt x="1279" y="302"/>
                    </a:lnTo>
                    <a:lnTo>
                      <a:pt x="1299" y="302"/>
                    </a:lnTo>
                    <a:lnTo>
                      <a:pt x="1329" y="326"/>
                    </a:lnTo>
                    <a:lnTo>
                      <a:pt x="1353" y="338"/>
                    </a:lnTo>
                    <a:lnTo>
                      <a:pt x="1381" y="370"/>
                    </a:lnTo>
                    <a:lnTo>
                      <a:pt x="1393" y="372"/>
                    </a:lnTo>
                    <a:lnTo>
                      <a:pt x="1421" y="392"/>
                    </a:lnTo>
                    <a:lnTo>
                      <a:pt x="1451" y="392"/>
                    </a:lnTo>
                    <a:lnTo>
                      <a:pt x="1461" y="392"/>
                    </a:lnTo>
                    <a:lnTo>
                      <a:pt x="1485" y="412"/>
                    </a:lnTo>
                    <a:lnTo>
                      <a:pt x="1487" y="438"/>
                    </a:lnTo>
                    <a:lnTo>
                      <a:pt x="1497" y="452"/>
                    </a:lnTo>
                    <a:lnTo>
                      <a:pt x="1497" y="510"/>
                    </a:lnTo>
                    <a:lnTo>
                      <a:pt x="1493" y="530"/>
                    </a:lnTo>
                    <a:lnTo>
                      <a:pt x="1473" y="568"/>
                    </a:lnTo>
                    <a:lnTo>
                      <a:pt x="1453" y="590"/>
                    </a:lnTo>
                    <a:lnTo>
                      <a:pt x="1433" y="606"/>
                    </a:lnTo>
                    <a:lnTo>
                      <a:pt x="1411" y="624"/>
                    </a:lnTo>
                    <a:lnTo>
                      <a:pt x="1405" y="644"/>
                    </a:lnTo>
                    <a:lnTo>
                      <a:pt x="1379" y="682"/>
                    </a:lnTo>
                    <a:lnTo>
                      <a:pt x="1367" y="688"/>
                    </a:lnTo>
                    <a:lnTo>
                      <a:pt x="1335" y="688"/>
                    </a:lnTo>
                    <a:lnTo>
                      <a:pt x="1345" y="700"/>
                    </a:lnTo>
                    <a:lnTo>
                      <a:pt x="1333" y="728"/>
                    </a:lnTo>
                    <a:lnTo>
                      <a:pt x="1339" y="753"/>
                    </a:lnTo>
                    <a:lnTo>
                      <a:pt x="1339" y="789"/>
                    </a:lnTo>
                    <a:lnTo>
                      <a:pt x="1343" y="819"/>
                    </a:lnTo>
                    <a:lnTo>
                      <a:pt x="1333" y="853"/>
                    </a:lnTo>
                    <a:lnTo>
                      <a:pt x="1331" y="903"/>
                    </a:lnTo>
                    <a:lnTo>
                      <a:pt x="1309" y="921"/>
                    </a:lnTo>
                    <a:lnTo>
                      <a:pt x="1307" y="977"/>
                    </a:lnTo>
                    <a:lnTo>
                      <a:pt x="1289" y="1007"/>
                    </a:lnTo>
                    <a:lnTo>
                      <a:pt x="1275" y="1029"/>
                    </a:lnTo>
                    <a:lnTo>
                      <a:pt x="1257" y="1051"/>
                    </a:lnTo>
                    <a:lnTo>
                      <a:pt x="1255" y="1061"/>
                    </a:lnTo>
                    <a:lnTo>
                      <a:pt x="1263" y="1061"/>
                    </a:lnTo>
                    <a:lnTo>
                      <a:pt x="1259" y="1079"/>
                    </a:lnTo>
                    <a:lnTo>
                      <a:pt x="1219" y="1101"/>
                    </a:lnTo>
                    <a:lnTo>
                      <a:pt x="1219" y="1109"/>
                    </a:lnTo>
                    <a:lnTo>
                      <a:pt x="1223" y="1119"/>
                    </a:lnTo>
                    <a:lnTo>
                      <a:pt x="1213" y="1121"/>
                    </a:lnTo>
                    <a:lnTo>
                      <a:pt x="1171" y="1119"/>
                    </a:lnTo>
                    <a:lnTo>
                      <a:pt x="1161" y="1111"/>
                    </a:lnTo>
                    <a:lnTo>
                      <a:pt x="1136" y="1123"/>
                    </a:lnTo>
                    <a:lnTo>
                      <a:pt x="1116" y="1125"/>
                    </a:lnTo>
                    <a:lnTo>
                      <a:pt x="1118" y="1135"/>
                    </a:lnTo>
                    <a:lnTo>
                      <a:pt x="1086" y="1149"/>
                    </a:lnTo>
                    <a:lnTo>
                      <a:pt x="1084" y="1155"/>
                    </a:lnTo>
                    <a:lnTo>
                      <a:pt x="1064" y="1157"/>
                    </a:lnTo>
                    <a:lnTo>
                      <a:pt x="1042" y="1167"/>
                    </a:lnTo>
                    <a:lnTo>
                      <a:pt x="1030" y="1179"/>
                    </a:lnTo>
                    <a:lnTo>
                      <a:pt x="1002" y="1205"/>
                    </a:lnTo>
                    <a:lnTo>
                      <a:pt x="992" y="1213"/>
                    </a:lnTo>
                    <a:lnTo>
                      <a:pt x="990" y="1225"/>
                    </a:lnTo>
                    <a:lnTo>
                      <a:pt x="964" y="1227"/>
                    </a:lnTo>
                    <a:lnTo>
                      <a:pt x="976" y="1239"/>
                    </a:lnTo>
                    <a:lnTo>
                      <a:pt x="968" y="1249"/>
                    </a:lnTo>
                    <a:lnTo>
                      <a:pt x="968" y="1279"/>
                    </a:lnTo>
                    <a:lnTo>
                      <a:pt x="968" y="1301"/>
                    </a:lnTo>
                    <a:lnTo>
                      <a:pt x="970" y="1331"/>
                    </a:lnTo>
                    <a:lnTo>
                      <a:pt x="964" y="1351"/>
                    </a:lnTo>
                    <a:lnTo>
                      <a:pt x="956" y="1357"/>
                    </a:lnTo>
                    <a:lnTo>
                      <a:pt x="954" y="1371"/>
                    </a:lnTo>
                    <a:lnTo>
                      <a:pt x="930" y="1393"/>
                    </a:lnTo>
                    <a:lnTo>
                      <a:pt x="916" y="1425"/>
                    </a:lnTo>
                    <a:lnTo>
                      <a:pt x="908" y="1441"/>
                    </a:lnTo>
                    <a:lnTo>
                      <a:pt x="882" y="1479"/>
                    </a:lnTo>
                    <a:lnTo>
                      <a:pt x="840" y="1515"/>
                    </a:lnTo>
                    <a:lnTo>
                      <a:pt x="828" y="1527"/>
                    </a:lnTo>
                    <a:lnTo>
                      <a:pt x="824" y="1543"/>
                    </a:lnTo>
                    <a:lnTo>
                      <a:pt x="816" y="1559"/>
                    </a:lnTo>
                    <a:lnTo>
                      <a:pt x="812" y="1557"/>
                    </a:lnTo>
                    <a:lnTo>
                      <a:pt x="812" y="1541"/>
                    </a:lnTo>
                    <a:lnTo>
                      <a:pt x="808" y="1541"/>
                    </a:lnTo>
                    <a:lnTo>
                      <a:pt x="800" y="1553"/>
                    </a:lnTo>
                    <a:lnTo>
                      <a:pt x="802" y="1569"/>
                    </a:lnTo>
                    <a:lnTo>
                      <a:pt x="800" y="1583"/>
                    </a:lnTo>
                    <a:lnTo>
                      <a:pt x="796" y="1592"/>
                    </a:lnTo>
                    <a:lnTo>
                      <a:pt x="788" y="1600"/>
                    </a:lnTo>
                    <a:lnTo>
                      <a:pt x="778" y="1590"/>
                    </a:lnTo>
                    <a:lnTo>
                      <a:pt x="778" y="1577"/>
                    </a:lnTo>
                    <a:lnTo>
                      <a:pt x="780" y="1557"/>
                    </a:lnTo>
                    <a:lnTo>
                      <a:pt x="788" y="1537"/>
                    </a:lnTo>
                    <a:lnTo>
                      <a:pt x="774" y="1533"/>
                    </a:lnTo>
                    <a:lnTo>
                      <a:pt x="760" y="1509"/>
                    </a:lnTo>
                    <a:lnTo>
                      <a:pt x="744" y="1491"/>
                    </a:lnTo>
                    <a:lnTo>
                      <a:pt x="720" y="1479"/>
                    </a:lnTo>
                    <a:lnTo>
                      <a:pt x="698" y="1461"/>
                    </a:lnTo>
                    <a:lnTo>
                      <a:pt x="684" y="1469"/>
                    </a:lnTo>
                    <a:lnTo>
                      <a:pt x="670" y="1449"/>
                    </a:lnTo>
                    <a:lnTo>
                      <a:pt x="652" y="1409"/>
                    </a:lnTo>
                    <a:lnTo>
                      <a:pt x="658" y="1393"/>
                    </a:lnTo>
                    <a:lnTo>
                      <a:pt x="692" y="1357"/>
                    </a:lnTo>
                    <a:lnTo>
                      <a:pt x="700" y="1357"/>
                    </a:lnTo>
                    <a:lnTo>
                      <a:pt x="702" y="1351"/>
                    </a:lnTo>
                    <a:lnTo>
                      <a:pt x="750" y="1305"/>
                    </a:lnTo>
                    <a:lnTo>
                      <a:pt x="762" y="1303"/>
                    </a:lnTo>
                    <a:lnTo>
                      <a:pt x="772" y="1265"/>
                    </a:lnTo>
                    <a:lnTo>
                      <a:pt x="774" y="1245"/>
                    </a:lnTo>
                    <a:lnTo>
                      <a:pt x="758" y="1233"/>
                    </a:lnTo>
                    <a:lnTo>
                      <a:pt x="736" y="1231"/>
                    </a:lnTo>
                    <a:lnTo>
                      <a:pt x="752" y="1173"/>
                    </a:lnTo>
                    <a:lnTo>
                      <a:pt x="740" y="1159"/>
                    </a:lnTo>
                    <a:lnTo>
                      <a:pt x="718" y="1159"/>
                    </a:lnTo>
                    <a:lnTo>
                      <a:pt x="704" y="1153"/>
                    </a:lnTo>
                    <a:lnTo>
                      <a:pt x="702" y="1119"/>
                    </a:lnTo>
                    <a:lnTo>
                      <a:pt x="692" y="1095"/>
                    </a:lnTo>
                    <a:lnTo>
                      <a:pt x="680" y="1089"/>
                    </a:lnTo>
                    <a:lnTo>
                      <a:pt x="656" y="1091"/>
                    </a:lnTo>
                    <a:lnTo>
                      <a:pt x="620" y="1085"/>
                    </a:lnTo>
                    <a:lnTo>
                      <a:pt x="606" y="1073"/>
                    </a:lnTo>
                    <a:lnTo>
                      <a:pt x="614" y="1019"/>
                    </a:lnTo>
                    <a:lnTo>
                      <a:pt x="600" y="993"/>
                    </a:lnTo>
                    <a:lnTo>
                      <a:pt x="618" y="961"/>
                    </a:lnTo>
                    <a:lnTo>
                      <a:pt x="618" y="941"/>
                    </a:lnTo>
                    <a:lnTo>
                      <a:pt x="626" y="909"/>
                    </a:lnTo>
                    <a:lnTo>
                      <a:pt x="616" y="893"/>
                    </a:lnTo>
                    <a:lnTo>
                      <a:pt x="596" y="883"/>
                    </a:lnTo>
                    <a:lnTo>
                      <a:pt x="592" y="849"/>
                    </a:lnTo>
                    <a:lnTo>
                      <a:pt x="534" y="847"/>
                    </a:lnTo>
                    <a:lnTo>
                      <a:pt x="510" y="811"/>
                    </a:lnTo>
                    <a:lnTo>
                      <a:pt x="518" y="787"/>
                    </a:lnTo>
                    <a:lnTo>
                      <a:pt x="512" y="747"/>
                    </a:lnTo>
                    <a:lnTo>
                      <a:pt x="460" y="733"/>
                    </a:lnTo>
                    <a:lnTo>
                      <a:pt x="390" y="698"/>
                    </a:lnTo>
                    <a:lnTo>
                      <a:pt x="364" y="692"/>
                    </a:lnTo>
                    <a:lnTo>
                      <a:pt x="334" y="676"/>
                    </a:lnTo>
                    <a:lnTo>
                      <a:pt x="322" y="628"/>
                    </a:lnTo>
                    <a:lnTo>
                      <a:pt x="328" y="606"/>
                    </a:lnTo>
                    <a:lnTo>
                      <a:pt x="320" y="586"/>
                    </a:lnTo>
                    <a:lnTo>
                      <a:pt x="276" y="594"/>
                    </a:lnTo>
                    <a:lnTo>
                      <a:pt x="254" y="610"/>
                    </a:lnTo>
                    <a:lnTo>
                      <a:pt x="232" y="616"/>
                    </a:lnTo>
                    <a:lnTo>
                      <a:pt x="206" y="636"/>
                    </a:lnTo>
                    <a:lnTo>
                      <a:pt x="168" y="638"/>
                    </a:lnTo>
                    <a:lnTo>
                      <a:pt x="130" y="636"/>
                    </a:lnTo>
                    <a:lnTo>
                      <a:pt x="126" y="568"/>
                    </a:lnTo>
                    <a:lnTo>
                      <a:pt x="120" y="564"/>
                    </a:lnTo>
                    <a:lnTo>
                      <a:pt x="80" y="594"/>
                    </a:lnTo>
                    <a:lnTo>
                      <a:pt x="52" y="568"/>
                    </a:lnTo>
                    <a:lnTo>
                      <a:pt x="28" y="562"/>
                    </a:lnTo>
                    <a:lnTo>
                      <a:pt x="38" y="544"/>
                    </a:lnTo>
                    <a:lnTo>
                      <a:pt x="12" y="540"/>
                    </a:lnTo>
                    <a:lnTo>
                      <a:pt x="6" y="526"/>
                    </a:lnTo>
                    <a:lnTo>
                      <a:pt x="10" y="506"/>
                    </a:lnTo>
                    <a:lnTo>
                      <a:pt x="0" y="496"/>
                    </a:lnTo>
                  </a:path>
                </a:pathLst>
              </a:custGeom>
              <a:solidFill>
                <a:schemeClr val="tx1">
                  <a:lumMod val="40000"/>
                  <a:lumOff val="60000"/>
                </a:schemeClr>
              </a:solidFill>
              <a:ln w="8001" cap="flat">
                <a:solidFill>
                  <a:srgbClr val="DDDDDD"/>
                </a:solidFill>
                <a:prstDash val="solid"/>
                <a:miter lim="800000"/>
                <a:headEnd/>
                <a:tailEnd/>
              </a:ln>
            </p:spPr>
            <p:txBody>
              <a:bodyPr/>
              <a:lstStyle/>
              <a:p>
                <a:endParaRPr lang="en-US"/>
              </a:p>
            </p:txBody>
          </p:sp>
          <p:sp>
            <p:nvSpPr>
              <p:cNvPr id="116" name="Chile"/>
              <p:cNvSpPr>
                <a:spLocks noEditPoints="1"/>
              </p:cNvSpPr>
              <p:nvPr/>
            </p:nvSpPr>
            <p:spPr bwMode="gray">
              <a:xfrm>
                <a:off x="2087854" y="2627165"/>
                <a:ext cx="362553" cy="1888465"/>
              </a:xfrm>
              <a:custGeom>
                <a:avLst/>
                <a:gdLst/>
                <a:ahLst/>
                <a:cxnLst>
                  <a:cxn ang="0">
                    <a:pos x="90" y="878"/>
                  </a:cxn>
                  <a:cxn ang="0">
                    <a:pos x="75" y="883"/>
                  </a:cxn>
                  <a:cxn ang="0">
                    <a:pos x="45" y="870"/>
                  </a:cxn>
                  <a:cxn ang="0">
                    <a:pos x="60" y="856"/>
                  </a:cxn>
                  <a:cxn ang="0">
                    <a:pos x="45" y="831"/>
                  </a:cxn>
                  <a:cxn ang="0">
                    <a:pos x="39" y="818"/>
                  </a:cxn>
                  <a:cxn ang="0">
                    <a:pos x="31" y="769"/>
                  </a:cxn>
                  <a:cxn ang="0">
                    <a:pos x="31" y="723"/>
                  </a:cxn>
                  <a:cxn ang="0">
                    <a:pos x="32" y="707"/>
                  </a:cxn>
                  <a:cxn ang="0">
                    <a:pos x="13" y="685"/>
                  </a:cxn>
                  <a:cxn ang="0">
                    <a:pos x="15" y="661"/>
                  </a:cxn>
                  <a:cxn ang="0">
                    <a:pos x="41" y="675"/>
                  </a:cxn>
                  <a:cxn ang="0">
                    <a:pos x="49" y="617"/>
                  </a:cxn>
                  <a:cxn ang="0">
                    <a:pos x="59" y="552"/>
                  </a:cxn>
                  <a:cxn ang="0">
                    <a:pos x="50" y="487"/>
                  </a:cxn>
                  <a:cxn ang="0">
                    <a:pos x="61" y="402"/>
                  </a:cxn>
                  <a:cxn ang="0">
                    <a:pos x="80" y="291"/>
                  </a:cxn>
                  <a:cxn ang="0">
                    <a:pos x="91" y="205"/>
                  </a:cxn>
                  <a:cxn ang="0">
                    <a:pos x="99" y="118"/>
                  </a:cxn>
                  <a:cxn ang="0">
                    <a:pos x="102" y="17"/>
                  </a:cxn>
                  <a:cxn ang="0">
                    <a:pos x="138" y="74"/>
                  </a:cxn>
                  <a:cxn ang="0">
                    <a:pos x="141" y="147"/>
                  </a:cxn>
                  <a:cxn ang="0">
                    <a:pos x="129" y="215"/>
                  </a:cxn>
                  <a:cxn ang="0">
                    <a:pos x="104" y="280"/>
                  </a:cxn>
                  <a:cxn ang="0">
                    <a:pos x="105" y="382"/>
                  </a:cxn>
                  <a:cxn ang="0">
                    <a:pos x="91" y="476"/>
                  </a:cxn>
                  <a:cxn ang="0">
                    <a:pos x="78" y="563"/>
                  </a:cxn>
                  <a:cxn ang="0">
                    <a:pos x="86" y="630"/>
                  </a:cxn>
                  <a:cxn ang="0">
                    <a:pos x="78" y="657"/>
                  </a:cxn>
                  <a:cxn ang="0">
                    <a:pos x="61" y="726"/>
                  </a:cxn>
                  <a:cxn ang="0">
                    <a:pos x="46" y="804"/>
                  </a:cxn>
                  <a:cxn ang="0">
                    <a:pos x="130" y="843"/>
                  </a:cxn>
                  <a:cxn ang="0">
                    <a:pos x="132" y="858"/>
                  </a:cxn>
                  <a:cxn ang="0">
                    <a:pos x="106" y="871"/>
                  </a:cxn>
                  <a:cxn ang="0">
                    <a:pos x="123" y="891"/>
                  </a:cxn>
                  <a:cxn ang="0">
                    <a:pos x="125" y="920"/>
                  </a:cxn>
                  <a:cxn ang="0">
                    <a:pos x="100" y="923"/>
                  </a:cxn>
                  <a:cxn ang="0">
                    <a:pos x="92" y="931"/>
                  </a:cxn>
                  <a:cxn ang="0">
                    <a:pos x="165" y="935"/>
                  </a:cxn>
                  <a:cxn ang="0">
                    <a:pos x="159" y="949"/>
                  </a:cxn>
                  <a:cxn ang="0">
                    <a:pos x="130" y="947"/>
                  </a:cxn>
                  <a:cxn ang="0">
                    <a:pos x="142" y="945"/>
                  </a:cxn>
                  <a:cxn ang="0">
                    <a:pos x="111" y="944"/>
                  </a:cxn>
                  <a:cxn ang="0">
                    <a:pos x="96" y="938"/>
                  </a:cxn>
                  <a:cxn ang="0">
                    <a:pos x="117" y="936"/>
                  </a:cxn>
                  <a:cxn ang="0">
                    <a:pos x="62" y="905"/>
                  </a:cxn>
                  <a:cxn ang="0">
                    <a:pos x="28" y="876"/>
                  </a:cxn>
                  <a:cxn ang="0">
                    <a:pos x="38" y="874"/>
                  </a:cxn>
                  <a:cxn ang="0">
                    <a:pos x="77" y="911"/>
                  </a:cxn>
                  <a:cxn ang="0">
                    <a:pos x="88" y="912"/>
                  </a:cxn>
                  <a:cxn ang="0">
                    <a:pos x="98" y="890"/>
                  </a:cxn>
                  <a:cxn ang="0">
                    <a:pos x="25" y="822"/>
                  </a:cxn>
                  <a:cxn ang="0">
                    <a:pos x="18" y="814"/>
                  </a:cxn>
                  <a:cxn ang="0">
                    <a:pos x="14" y="745"/>
                  </a:cxn>
                  <a:cxn ang="0">
                    <a:pos x="19" y="764"/>
                  </a:cxn>
                  <a:cxn ang="0">
                    <a:pos x="12" y="738"/>
                  </a:cxn>
                  <a:cxn ang="0">
                    <a:pos x="6" y="784"/>
                  </a:cxn>
                  <a:cxn ang="0">
                    <a:pos x="18" y="841"/>
                  </a:cxn>
                  <a:cxn ang="0">
                    <a:pos x="55" y="882"/>
                  </a:cxn>
                  <a:cxn ang="0">
                    <a:pos x="61" y="869"/>
                  </a:cxn>
                  <a:cxn ang="0">
                    <a:pos x="53" y="630"/>
                  </a:cxn>
                  <a:cxn ang="0">
                    <a:pos x="26" y="593"/>
                  </a:cxn>
                  <a:cxn ang="0">
                    <a:pos x="34" y="558"/>
                  </a:cxn>
                </a:cxnLst>
                <a:rect l="0" t="0" r="r" b="b"/>
                <a:pathLst>
                  <a:path w="167" h="959">
                    <a:moveTo>
                      <a:pt x="121" y="848"/>
                    </a:moveTo>
                    <a:cubicBezTo>
                      <a:pt x="116" y="856"/>
                      <a:pt x="116" y="856"/>
                      <a:pt x="116" y="856"/>
                    </a:cubicBezTo>
                    <a:cubicBezTo>
                      <a:pt x="109" y="858"/>
                      <a:pt x="109" y="858"/>
                      <a:pt x="109" y="858"/>
                    </a:cubicBezTo>
                    <a:cubicBezTo>
                      <a:pt x="101" y="863"/>
                      <a:pt x="101" y="863"/>
                      <a:pt x="101" y="863"/>
                    </a:cubicBezTo>
                    <a:cubicBezTo>
                      <a:pt x="93" y="863"/>
                      <a:pt x="93" y="863"/>
                      <a:pt x="93" y="863"/>
                    </a:cubicBezTo>
                    <a:cubicBezTo>
                      <a:pt x="93" y="870"/>
                      <a:pt x="93" y="870"/>
                      <a:pt x="93" y="870"/>
                    </a:cubicBezTo>
                    <a:cubicBezTo>
                      <a:pt x="90" y="878"/>
                      <a:pt x="90" y="878"/>
                      <a:pt x="90" y="878"/>
                    </a:cubicBezTo>
                    <a:cubicBezTo>
                      <a:pt x="89" y="891"/>
                      <a:pt x="89" y="891"/>
                      <a:pt x="89" y="891"/>
                    </a:cubicBezTo>
                    <a:cubicBezTo>
                      <a:pt x="86" y="900"/>
                      <a:pt x="86" y="900"/>
                      <a:pt x="86" y="900"/>
                    </a:cubicBezTo>
                    <a:cubicBezTo>
                      <a:pt x="78" y="898"/>
                      <a:pt x="78" y="898"/>
                      <a:pt x="78" y="898"/>
                    </a:cubicBezTo>
                    <a:cubicBezTo>
                      <a:pt x="69" y="893"/>
                      <a:pt x="69" y="893"/>
                      <a:pt x="69" y="893"/>
                    </a:cubicBezTo>
                    <a:cubicBezTo>
                      <a:pt x="63" y="881"/>
                      <a:pt x="63" y="881"/>
                      <a:pt x="63" y="881"/>
                    </a:cubicBezTo>
                    <a:cubicBezTo>
                      <a:pt x="70" y="880"/>
                      <a:pt x="70" y="880"/>
                      <a:pt x="70" y="880"/>
                    </a:cubicBezTo>
                    <a:cubicBezTo>
                      <a:pt x="75" y="883"/>
                      <a:pt x="75" y="883"/>
                      <a:pt x="75" y="883"/>
                    </a:cubicBezTo>
                    <a:cubicBezTo>
                      <a:pt x="81" y="879"/>
                      <a:pt x="81" y="879"/>
                      <a:pt x="81" y="879"/>
                    </a:cubicBezTo>
                    <a:cubicBezTo>
                      <a:pt x="85" y="869"/>
                      <a:pt x="85" y="869"/>
                      <a:pt x="85" y="869"/>
                    </a:cubicBezTo>
                    <a:cubicBezTo>
                      <a:pt x="78" y="858"/>
                      <a:pt x="78" y="858"/>
                      <a:pt x="78" y="858"/>
                    </a:cubicBezTo>
                    <a:cubicBezTo>
                      <a:pt x="62" y="861"/>
                      <a:pt x="62" y="861"/>
                      <a:pt x="62" y="861"/>
                    </a:cubicBezTo>
                    <a:cubicBezTo>
                      <a:pt x="53" y="866"/>
                      <a:pt x="53" y="866"/>
                      <a:pt x="53" y="866"/>
                    </a:cubicBezTo>
                    <a:cubicBezTo>
                      <a:pt x="50" y="873"/>
                      <a:pt x="50" y="873"/>
                      <a:pt x="50" y="873"/>
                    </a:cubicBezTo>
                    <a:cubicBezTo>
                      <a:pt x="45" y="870"/>
                      <a:pt x="45" y="870"/>
                      <a:pt x="45" y="870"/>
                    </a:cubicBezTo>
                    <a:cubicBezTo>
                      <a:pt x="41" y="865"/>
                      <a:pt x="41" y="865"/>
                      <a:pt x="41" y="865"/>
                    </a:cubicBezTo>
                    <a:cubicBezTo>
                      <a:pt x="41" y="857"/>
                      <a:pt x="41" y="857"/>
                      <a:pt x="41" y="857"/>
                    </a:cubicBezTo>
                    <a:cubicBezTo>
                      <a:pt x="40" y="847"/>
                      <a:pt x="40" y="847"/>
                      <a:pt x="40" y="847"/>
                    </a:cubicBezTo>
                    <a:cubicBezTo>
                      <a:pt x="48" y="846"/>
                      <a:pt x="48" y="846"/>
                      <a:pt x="48" y="846"/>
                    </a:cubicBezTo>
                    <a:cubicBezTo>
                      <a:pt x="54" y="846"/>
                      <a:pt x="54" y="846"/>
                      <a:pt x="54" y="846"/>
                    </a:cubicBezTo>
                    <a:cubicBezTo>
                      <a:pt x="52" y="856"/>
                      <a:pt x="52" y="856"/>
                      <a:pt x="52" y="856"/>
                    </a:cubicBezTo>
                    <a:cubicBezTo>
                      <a:pt x="60" y="856"/>
                      <a:pt x="60" y="856"/>
                      <a:pt x="60" y="856"/>
                    </a:cubicBezTo>
                    <a:cubicBezTo>
                      <a:pt x="60" y="847"/>
                      <a:pt x="60" y="847"/>
                      <a:pt x="60" y="847"/>
                    </a:cubicBezTo>
                    <a:cubicBezTo>
                      <a:pt x="58" y="839"/>
                      <a:pt x="58" y="839"/>
                      <a:pt x="58" y="839"/>
                    </a:cubicBezTo>
                    <a:cubicBezTo>
                      <a:pt x="58" y="829"/>
                      <a:pt x="58" y="829"/>
                      <a:pt x="58" y="829"/>
                    </a:cubicBezTo>
                    <a:cubicBezTo>
                      <a:pt x="50" y="825"/>
                      <a:pt x="50" y="825"/>
                      <a:pt x="50" y="825"/>
                    </a:cubicBezTo>
                    <a:cubicBezTo>
                      <a:pt x="51" y="839"/>
                      <a:pt x="51" y="839"/>
                      <a:pt x="51" y="839"/>
                    </a:cubicBezTo>
                    <a:cubicBezTo>
                      <a:pt x="46" y="839"/>
                      <a:pt x="46" y="839"/>
                      <a:pt x="46" y="839"/>
                    </a:cubicBezTo>
                    <a:cubicBezTo>
                      <a:pt x="45" y="831"/>
                      <a:pt x="45" y="831"/>
                      <a:pt x="45" y="831"/>
                    </a:cubicBezTo>
                    <a:cubicBezTo>
                      <a:pt x="42" y="841"/>
                      <a:pt x="42" y="841"/>
                      <a:pt x="42" y="841"/>
                    </a:cubicBezTo>
                    <a:cubicBezTo>
                      <a:pt x="38" y="831"/>
                      <a:pt x="38" y="831"/>
                      <a:pt x="38" y="831"/>
                    </a:cubicBezTo>
                    <a:cubicBezTo>
                      <a:pt x="33" y="835"/>
                      <a:pt x="33" y="835"/>
                      <a:pt x="33" y="835"/>
                    </a:cubicBezTo>
                    <a:cubicBezTo>
                      <a:pt x="30" y="833"/>
                      <a:pt x="30" y="833"/>
                      <a:pt x="30" y="833"/>
                    </a:cubicBezTo>
                    <a:cubicBezTo>
                      <a:pt x="34" y="826"/>
                      <a:pt x="34" y="826"/>
                      <a:pt x="34" y="826"/>
                    </a:cubicBezTo>
                    <a:cubicBezTo>
                      <a:pt x="39" y="825"/>
                      <a:pt x="39" y="825"/>
                      <a:pt x="39" y="825"/>
                    </a:cubicBezTo>
                    <a:cubicBezTo>
                      <a:pt x="39" y="818"/>
                      <a:pt x="39" y="818"/>
                      <a:pt x="39" y="818"/>
                    </a:cubicBezTo>
                    <a:cubicBezTo>
                      <a:pt x="33" y="814"/>
                      <a:pt x="33" y="814"/>
                      <a:pt x="33" y="814"/>
                    </a:cubicBezTo>
                    <a:cubicBezTo>
                      <a:pt x="33" y="805"/>
                      <a:pt x="33" y="805"/>
                      <a:pt x="33" y="805"/>
                    </a:cubicBezTo>
                    <a:cubicBezTo>
                      <a:pt x="27" y="801"/>
                      <a:pt x="27" y="801"/>
                      <a:pt x="27" y="801"/>
                    </a:cubicBezTo>
                    <a:cubicBezTo>
                      <a:pt x="21" y="792"/>
                      <a:pt x="21" y="792"/>
                      <a:pt x="21" y="792"/>
                    </a:cubicBezTo>
                    <a:cubicBezTo>
                      <a:pt x="25" y="786"/>
                      <a:pt x="25" y="786"/>
                      <a:pt x="25" y="786"/>
                    </a:cubicBezTo>
                    <a:cubicBezTo>
                      <a:pt x="27" y="779"/>
                      <a:pt x="27" y="779"/>
                      <a:pt x="27" y="779"/>
                    </a:cubicBezTo>
                    <a:cubicBezTo>
                      <a:pt x="31" y="769"/>
                      <a:pt x="31" y="769"/>
                      <a:pt x="31" y="769"/>
                    </a:cubicBezTo>
                    <a:cubicBezTo>
                      <a:pt x="34" y="763"/>
                      <a:pt x="34" y="763"/>
                      <a:pt x="34" y="763"/>
                    </a:cubicBezTo>
                    <a:cubicBezTo>
                      <a:pt x="38" y="758"/>
                      <a:pt x="38" y="758"/>
                      <a:pt x="38" y="758"/>
                    </a:cubicBezTo>
                    <a:cubicBezTo>
                      <a:pt x="36" y="749"/>
                      <a:pt x="36" y="749"/>
                      <a:pt x="36" y="749"/>
                    </a:cubicBezTo>
                    <a:cubicBezTo>
                      <a:pt x="29" y="756"/>
                      <a:pt x="29" y="756"/>
                      <a:pt x="29" y="756"/>
                    </a:cubicBezTo>
                    <a:cubicBezTo>
                      <a:pt x="29" y="735"/>
                      <a:pt x="29" y="735"/>
                      <a:pt x="29" y="735"/>
                    </a:cubicBezTo>
                    <a:cubicBezTo>
                      <a:pt x="24" y="723"/>
                      <a:pt x="24" y="723"/>
                      <a:pt x="24" y="723"/>
                    </a:cubicBezTo>
                    <a:cubicBezTo>
                      <a:pt x="31" y="723"/>
                      <a:pt x="31" y="723"/>
                      <a:pt x="31" y="723"/>
                    </a:cubicBezTo>
                    <a:cubicBezTo>
                      <a:pt x="45" y="726"/>
                      <a:pt x="45" y="726"/>
                      <a:pt x="45" y="726"/>
                    </a:cubicBezTo>
                    <a:cubicBezTo>
                      <a:pt x="45" y="721"/>
                      <a:pt x="45" y="721"/>
                      <a:pt x="45" y="721"/>
                    </a:cubicBezTo>
                    <a:cubicBezTo>
                      <a:pt x="42" y="715"/>
                      <a:pt x="42" y="715"/>
                      <a:pt x="42" y="715"/>
                    </a:cubicBezTo>
                    <a:cubicBezTo>
                      <a:pt x="27" y="718"/>
                      <a:pt x="27" y="718"/>
                      <a:pt x="27" y="718"/>
                    </a:cubicBezTo>
                    <a:cubicBezTo>
                      <a:pt x="23" y="711"/>
                      <a:pt x="23" y="711"/>
                      <a:pt x="23" y="711"/>
                    </a:cubicBezTo>
                    <a:cubicBezTo>
                      <a:pt x="30" y="713"/>
                      <a:pt x="30" y="713"/>
                      <a:pt x="30" y="713"/>
                    </a:cubicBezTo>
                    <a:cubicBezTo>
                      <a:pt x="32" y="707"/>
                      <a:pt x="32" y="707"/>
                      <a:pt x="32" y="707"/>
                    </a:cubicBezTo>
                    <a:cubicBezTo>
                      <a:pt x="25" y="706"/>
                      <a:pt x="25" y="706"/>
                      <a:pt x="25" y="706"/>
                    </a:cubicBezTo>
                    <a:cubicBezTo>
                      <a:pt x="27" y="700"/>
                      <a:pt x="27" y="700"/>
                      <a:pt x="27" y="700"/>
                    </a:cubicBezTo>
                    <a:cubicBezTo>
                      <a:pt x="32" y="697"/>
                      <a:pt x="32" y="697"/>
                      <a:pt x="32" y="697"/>
                    </a:cubicBezTo>
                    <a:cubicBezTo>
                      <a:pt x="32" y="690"/>
                      <a:pt x="32" y="690"/>
                      <a:pt x="32" y="690"/>
                    </a:cubicBezTo>
                    <a:cubicBezTo>
                      <a:pt x="25" y="686"/>
                      <a:pt x="25" y="686"/>
                      <a:pt x="25" y="686"/>
                    </a:cubicBezTo>
                    <a:cubicBezTo>
                      <a:pt x="19" y="690"/>
                      <a:pt x="19" y="690"/>
                      <a:pt x="19" y="690"/>
                    </a:cubicBezTo>
                    <a:cubicBezTo>
                      <a:pt x="13" y="685"/>
                      <a:pt x="13" y="685"/>
                      <a:pt x="13" y="685"/>
                    </a:cubicBezTo>
                    <a:cubicBezTo>
                      <a:pt x="8" y="686"/>
                      <a:pt x="8" y="686"/>
                      <a:pt x="8" y="686"/>
                    </a:cubicBezTo>
                    <a:cubicBezTo>
                      <a:pt x="9" y="693"/>
                      <a:pt x="9" y="693"/>
                      <a:pt x="9" y="693"/>
                    </a:cubicBezTo>
                    <a:cubicBezTo>
                      <a:pt x="2" y="692"/>
                      <a:pt x="2" y="692"/>
                      <a:pt x="2" y="692"/>
                    </a:cubicBezTo>
                    <a:cubicBezTo>
                      <a:pt x="0" y="683"/>
                      <a:pt x="0" y="683"/>
                      <a:pt x="0" y="683"/>
                    </a:cubicBezTo>
                    <a:cubicBezTo>
                      <a:pt x="9" y="678"/>
                      <a:pt x="9" y="678"/>
                      <a:pt x="9" y="678"/>
                    </a:cubicBezTo>
                    <a:cubicBezTo>
                      <a:pt x="17" y="672"/>
                      <a:pt x="17" y="672"/>
                      <a:pt x="17" y="672"/>
                    </a:cubicBezTo>
                    <a:cubicBezTo>
                      <a:pt x="15" y="661"/>
                      <a:pt x="15" y="661"/>
                      <a:pt x="15" y="661"/>
                    </a:cubicBezTo>
                    <a:cubicBezTo>
                      <a:pt x="27" y="658"/>
                      <a:pt x="27" y="658"/>
                      <a:pt x="27" y="658"/>
                    </a:cubicBezTo>
                    <a:cubicBezTo>
                      <a:pt x="29" y="665"/>
                      <a:pt x="29" y="665"/>
                      <a:pt x="29" y="665"/>
                    </a:cubicBezTo>
                    <a:cubicBezTo>
                      <a:pt x="23" y="672"/>
                      <a:pt x="23" y="672"/>
                      <a:pt x="23" y="672"/>
                    </a:cubicBezTo>
                    <a:cubicBezTo>
                      <a:pt x="25" y="677"/>
                      <a:pt x="25" y="677"/>
                      <a:pt x="25" y="677"/>
                    </a:cubicBezTo>
                    <a:cubicBezTo>
                      <a:pt x="36" y="672"/>
                      <a:pt x="36" y="672"/>
                      <a:pt x="36" y="672"/>
                    </a:cubicBezTo>
                    <a:cubicBezTo>
                      <a:pt x="37" y="681"/>
                      <a:pt x="37" y="681"/>
                      <a:pt x="37" y="681"/>
                    </a:cubicBezTo>
                    <a:cubicBezTo>
                      <a:pt x="41" y="675"/>
                      <a:pt x="41" y="675"/>
                      <a:pt x="41" y="675"/>
                    </a:cubicBezTo>
                    <a:cubicBezTo>
                      <a:pt x="45" y="670"/>
                      <a:pt x="45" y="670"/>
                      <a:pt x="45" y="670"/>
                    </a:cubicBezTo>
                    <a:cubicBezTo>
                      <a:pt x="45" y="660"/>
                      <a:pt x="45" y="660"/>
                      <a:pt x="45" y="660"/>
                    </a:cubicBezTo>
                    <a:cubicBezTo>
                      <a:pt x="50" y="649"/>
                      <a:pt x="50" y="649"/>
                      <a:pt x="50" y="649"/>
                    </a:cubicBezTo>
                    <a:cubicBezTo>
                      <a:pt x="45" y="639"/>
                      <a:pt x="45" y="639"/>
                      <a:pt x="45" y="639"/>
                    </a:cubicBezTo>
                    <a:cubicBezTo>
                      <a:pt x="59" y="633"/>
                      <a:pt x="59" y="633"/>
                      <a:pt x="59" y="633"/>
                    </a:cubicBezTo>
                    <a:cubicBezTo>
                      <a:pt x="59" y="623"/>
                      <a:pt x="59" y="623"/>
                      <a:pt x="59" y="623"/>
                    </a:cubicBezTo>
                    <a:cubicBezTo>
                      <a:pt x="49" y="617"/>
                      <a:pt x="49" y="617"/>
                      <a:pt x="49" y="617"/>
                    </a:cubicBezTo>
                    <a:cubicBezTo>
                      <a:pt x="57" y="608"/>
                      <a:pt x="57" y="608"/>
                      <a:pt x="57" y="608"/>
                    </a:cubicBezTo>
                    <a:cubicBezTo>
                      <a:pt x="54" y="595"/>
                      <a:pt x="54" y="595"/>
                      <a:pt x="54" y="595"/>
                    </a:cubicBezTo>
                    <a:cubicBezTo>
                      <a:pt x="58" y="590"/>
                      <a:pt x="58" y="590"/>
                      <a:pt x="58" y="590"/>
                    </a:cubicBezTo>
                    <a:cubicBezTo>
                      <a:pt x="61" y="582"/>
                      <a:pt x="61" y="582"/>
                      <a:pt x="61" y="582"/>
                    </a:cubicBezTo>
                    <a:cubicBezTo>
                      <a:pt x="58" y="578"/>
                      <a:pt x="58" y="578"/>
                      <a:pt x="58" y="578"/>
                    </a:cubicBezTo>
                    <a:cubicBezTo>
                      <a:pt x="65" y="562"/>
                      <a:pt x="65" y="562"/>
                      <a:pt x="65" y="562"/>
                    </a:cubicBezTo>
                    <a:cubicBezTo>
                      <a:pt x="59" y="552"/>
                      <a:pt x="59" y="552"/>
                      <a:pt x="59" y="552"/>
                    </a:cubicBezTo>
                    <a:cubicBezTo>
                      <a:pt x="63" y="543"/>
                      <a:pt x="63" y="543"/>
                      <a:pt x="63" y="543"/>
                    </a:cubicBezTo>
                    <a:cubicBezTo>
                      <a:pt x="55" y="545"/>
                      <a:pt x="55" y="545"/>
                      <a:pt x="55" y="545"/>
                    </a:cubicBezTo>
                    <a:cubicBezTo>
                      <a:pt x="47" y="549"/>
                      <a:pt x="47" y="549"/>
                      <a:pt x="47" y="549"/>
                    </a:cubicBezTo>
                    <a:cubicBezTo>
                      <a:pt x="40" y="546"/>
                      <a:pt x="40" y="546"/>
                      <a:pt x="40" y="546"/>
                    </a:cubicBezTo>
                    <a:cubicBezTo>
                      <a:pt x="35" y="534"/>
                      <a:pt x="35" y="534"/>
                      <a:pt x="35" y="534"/>
                    </a:cubicBezTo>
                    <a:cubicBezTo>
                      <a:pt x="41" y="507"/>
                      <a:pt x="41" y="507"/>
                      <a:pt x="41" y="507"/>
                    </a:cubicBezTo>
                    <a:cubicBezTo>
                      <a:pt x="50" y="487"/>
                      <a:pt x="50" y="487"/>
                      <a:pt x="50" y="487"/>
                    </a:cubicBezTo>
                    <a:cubicBezTo>
                      <a:pt x="44" y="454"/>
                      <a:pt x="44" y="454"/>
                      <a:pt x="44" y="454"/>
                    </a:cubicBezTo>
                    <a:cubicBezTo>
                      <a:pt x="39" y="451"/>
                      <a:pt x="39" y="451"/>
                      <a:pt x="39" y="451"/>
                    </a:cubicBezTo>
                    <a:cubicBezTo>
                      <a:pt x="38" y="436"/>
                      <a:pt x="38" y="436"/>
                      <a:pt x="38" y="436"/>
                    </a:cubicBezTo>
                    <a:cubicBezTo>
                      <a:pt x="48" y="437"/>
                      <a:pt x="48" y="437"/>
                      <a:pt x="48" y="437"/>
                    </a:cubicBezTo>
                    <a:cubicBezTo>
                      <a:pt x="52" y="428"/>
                      <a:pt x="52" y="428"/>
                      <a:pt x="52" y="428"/>
                    </a:cubicBezTo>
                    <a:cubicBezTo>
                      <a:pt x="54" y="416"/>
                      <a:pt x="54" y="416"/>
                      <a:pt x="54" y="416"/>
                    </a:cubicBezTo>
                    <a:cubicBezTo>
                      <a:pt x="61" y="402"/>
                      <a:pt x="61" y="402"/>
                      <a:pt x="61" y="402"/>
                    </a:cubicBezTo>
                    <a:cubicBezTo>
                      <a:pt x="61" y="393"/>
                      <a:pt x="61" y="393"/>
                      <a:pt x="61" y="393"/>
                    </a:cubicBezTo>
                    <a:cubicBezTo>
                      <a:pt x="68" y="384"/>
                      <a:pt x="68" y="384"/>
                      <a:pt x="68" y="384"/>
                    </a:cubicBezTo>
                    <a:cubicBezTo>
                      <a:pt x="76" y="351"/>
                      <a:pt x="76" y="351"/>
                      <a:pt x="76" y="351"/>
                    </a:cubicBezTo>
                    <a:cubicBezTo>
                      <a:pt x="82" y="351"/>
                      <a:pt x="82" y="351"/>
                      <a:pt x="82" y="351"/>
                    </a:cubicBezTo>
                    <a:cubicBezTo>
                      <a:pt x="81" y="333"/>
                      <a:pt x="81" y="333"/>
                      <a:pt x="81" y="333"/>
                    </a:cubicBezTo>
                    <a:cubicBezTo>
                      <a:pt x="85" y="321"/>
                      <a:pt x="85" y="321"/>
                      <a:pt x="85" y="321"/>
                    </a:cubicBezTo>
                    <a:cubicBezTo>
                      <a:pt x="80" y="291"/>
                      <a:pt x="80" y="291"/>
                      <a:pt x="80" y="291"/>
                    </a:cubicBezTo>
                    <a:cubicBezTo>
                      <a:pt x="83" y="272"/>
                      <a:pt x="83" y="272"/>
                      <a:pt x="83" y="272"/>
                    </a:cubicBezTo>
                    <a:cubicBezTo>
                      <a:pt x="87" y="259"/>
                      <a:pt x="87" y="259"/>
                      <a:pt x="87" y="259"/>
                    </a:cubicBezTo>
                    <a:cubicBezTo>
                      <a:pt x="83" y="244"/>
                      <a:pt x="83" y="244"/>
                      <a:pt x="83" y="244"/>
                    </a:cubicBezTo>
                    <a:cubicBezTo>
                      <a:pt x="87" y="237"/>
                      <a:pt x="87" y="237"/>
                      <a:pt x="87" y="237"/>
                    </a:cubicBezTo>
                    <a:cubicBezTo>
                      <a:pt x="87" y="219"/>
                      <a:pt x="87" y="219"/>
                      <a:pt x="87" y="219"/>
                    </a:cubicBezTo>
                    <a:cubicBezTo>
                      <a:pt x="91" y="213"/>
                      <a:pt x="91" y="213"/>
                      <a:pt x="91" y="213"/>
                    </a:cubicBezTo>
                    <a:cubicBezTo>
                      <a:pt x="91" y="205"/>
                      <a:pt x="91" y="205"/>
                      <a:pt x="91" y="205"/>
                    </a:cubicBezTo>
                    <a:cubicBezTo>
                      <a:pt x="99" y="190"/>
                      <a:pt x="99" y="190"/>
                      <a:pt x="99" y="190"/>
                    </a:cubicBezTo>
                    <a:cubicBezTo>
                      <a:pt x="97" y="171"/>
                      <a:pt x="97" y="171"/>
                      <a:pt x="97" y="171"/>
                    </a:cubicBezTo>
                    <a:cubicBezTo>
                      <a:pt x="102" y="166"/>
                      <a:pt x="102" y="166"/>
                      <a:pt x="102" y="166"/>
                    </a:cubicBezTo>
                    <a:cubicBezTo>
                      <a:pt x="100" y="153"/>
                      <a:pt x="100" y="153"/>
                      <a:pt x="100" y="153"/>
                    </a:cubicBezTo>
                    <a:cubicBezTo>
                      <a:pt x="101" y="137"/>
                      <a:pt x="101" y="137"/>
                      <a:pt x="101" y="137"/>
                    </a:cubicBezTo>
                    <a:cubicBezTo>
                      <a:pt x="105" y="125"/>
                      <a:pt x="105" y="125"/>
                      <a:pt x="105" y="125"/>
                    </a:cubicBezTo>
                    <a:cubicBezTo>
                      <a:pt x="99" y="118"/>
                      <a:pt x="99" y="118"/>
                      <a:pt x="99" y="118"/>
                    </a:cubicBezTo>
                    <a:cubicBezTo>
                      <a:pt x="105" y="111"/>
                      <a:pt x="105" y="111"/>
                      <a:pt x="105" y="111"/>
                    </a:cubicBezTo>
                    <a:cubicBezTo>
                      <a:pt x="106" y="102"/>
                      <a:pt x="106" y="102"/>
                      <a:pt x="106" y="102"/>
                    </a:cubicBezTo>
                    <a:cubicBezTo>
                      <a:pt x="108" y="96"/>
                      <a:pt x="108" y="96"/>
                      <a:pt x="108" y="96"/>
                    </a:cubicBezTo>
                    <a:cubicBezTo>
                      <a:pt x="108" y="79"/>
                      <a:pt x="108" y="79"/>
                      <a:pt x="108" y="79"/>
                    </a:cubicBezTo>
                    <a:cubicBezTo>
                      <a:pt x="108" y="41"/>
                      <a:pt x="108" y="41"/>
                      <a:pt x="108" y="41"/>
                    </a:cubicBezTo>
                    <a:cubicBezTo>
                      <a:pt x="101" y="26"/>
                      <a:pt x="101" y="26"/>
                      <a:pt x="101" y="26"/>
                    </a:cubicBezTo>
                    <a:cubicBezTo>
                      <a:pt x="102" y="17"/>
                      <a:pt x="102" y="17"/>
                      <a:pt x="102" y="17"/>
                    </a:cubicBezTo>
                    <a:cubicBezTo>
                      <a:pt x="96" y="14"/>
                      <a:pt x="96" y="14"/>
                      <a:pt x="96" y="14"/>
                    </a:cubicBezTo>
                    <a:cubicBezTo>
                      <a:pt x="117" y="0"/>
                      <a:pt x="117" y="0"/>
                      <a:pt x="117" y="0"/>
                    </a:cubicBezTo>
                    <a:cubicBezTo>
                      <a:pt x="130" y="38"/>
                      <a:pt x="130" y="38"/>
                      <a:pt x="130" y="38"/>
                    </a:cubicBezTo>
                    <a:cubicBezTo>
                      <a:pt x="130" y="46"/>
                      <a:pt x="130" y="46"/>
                      <a:pt x="130" y="46"/>
                    </a:cubicBezTo>
                    <a:cubicBezTo>
                      <a:pt x="133" y="51"/>
                      <a:pt x="133" y="51"/>
                      <a:pt x="133" y="51"/>
                    </a:cubicBezTo>
                    <a:cubicBezTo>
                      <a:pt x="133" y="71"/>
                      <a:pt x="133" y="71"/>
                      <a:pt x="133" y="71"/>
                    </a:cubicBezTo>
                    <a:cubicBezTo>
                      <a:pt x="138" y="74"/>
                      <a:pt x="138" y="74"/>
                      <a:pt x="138" y="74"/>
                    </a:cubicBezTo>
                    <a:cubicBezTo>
                      <a:pt x="141" y="80"/>
                      <a:pt x="141" y="80"/>
                      <a:pt x="141" y="80"/>
                    </a:cubicBezTo>
                    <a:cubicBezTo>
                      <a:pt x="144" y="106"/>
                      <a:pt x="144" y="106"/>
                      <a:pt x="144" y="106"/>
                    </a:cubicBezTo>
                    <a:cubicBezTo>
                      <a:pt x="165" y="115"/>
                      <a:pt x="165" y="115"/>
                      <a:pt x="165" y="115"/>
                    </a:cubicBezTo>
                    <a:cubicBezTo>
                      <a:pt x="161" y="130"/>
                      <a:pt x="161" y="130"/>
                      <a:pt x="161" y="130"/>
                    </a:cubicBezTo>
                    <a:cubicBezTo>
                      <a:pt x="156" y="136"/>
                      <a:pt x="156" y="136"/>
                      <a:pt x="156" y="136"/>
                    </a:cubicBezTo>
                    <a:cubicBezTo>
                      <a:pt x="144" y="144"/>
                      <a:pt x="144" y="144"/>
                      <a:pt x="144" y="144"/>
                    </a:cubicBezTo>
                    <a:cubicBezTo>
                      <a:pt x="141" y="147"/>
                      <a:pt x="141" y="147"/>
                      <a:pt x="141" y="147"/>
                    </a:cubicBezTo>
                    <a:cubicBezTo>
                      <a:pt x="141" y="155"/>
                      <a:pt x="141" y="155"/>
                      <a:pt x="141" y="155"/>
                    </a:cubicBezTo>
                    <a:cubicBezTo>
                      <a:pt x="136" y="166"/>
                      <a:pt x="136" y="166"/>
                      <a:pt x="136" y="166"/>
                    </a:cubicBezTo>
                    <a:cubicBezTo>
                      <a:pt x="138" y="175"/>
                      <a:pt x="138" y="175"/>
                      <a:pt x="138" y="175"/>
                    </a:cubicBezTo>
                    <a:cubicBezTo>
                      <a:pt x="138" y="192"/>
                      <a:pt x="138" y="192"/>
                      <a:pt x="138" y="192"/>
                    </a:cubicBezTo>
                    <a:cubicBezTo>
                      <a:pt x="142" y="200"/>
                      <a:pt x="142" y="200"/>
                      <a:pt x="142" y="200"/>
                    </a:cubicBezTo>
                    <a:cubicBezTo>
                      <a:pt x="134" y="207"/>
                      <a:pt x="134" y="207"/>
                      <a:pt x="134" y="207"/>
                    </a:cubicBezTo>
                    <a:cubicBezTo>
                      <a:pt x="129" y="215"/>
                      <a:pt x="129" y="215"/>
                      <a:pt x="129" y="215"/>
                    </a:cubicBezTo>
                    <a:cubicBezTo>
                      <a:pt x="127" y="223"/>
                      <a:pt x="127" y="223"/>
                      <a:pt x="127" y="223"/>
                    </a:cubicBezTo>
                    <a:cubicBezTo>
                      <a:pt x="120" y="229"/>
                      <a:pt x="120" y="229"/>
                      <a:pt x="120" y="229"/>
                    </a:cubicBezTo>
                    <a:cubicBezTo>
                      <a:pt x="113" y="243"/>
                      <a:pt x="113" y="243"/>
                      <a:pt x="113" y="243"/>
                    </a:cubicBezTo>
                    <a:cubicBezTo>
                      <a:pt x="112" y="253"/>
                      <a:pt x="112" y="253"/>
                      <a:pt x="112" y="253"/>
                    </a:cubicBezTo>
                    <a:cubicBezTo>
                      <a:pt x="113" y="273"/>
                      <a:pt x="113" y="273"/>
                      <a:pt x="113" y="273"/>
                    </a:cubicBezTo>
                    <a:cubicBezTo>
                      <a:pt x="109" y="279"/>
                      <a:pt x="109" y="279"/>
                      <a:pt x="109" y="279"/>
                    </a:cubicBezTo>
                    <a:cubicBezTo>
                      <a:pt x="104" y="280"/>
                      <a:pt x="104" y="280"/>
                      <a:pt x="104" y="280"/>
                    </a:cubicBezTo>
                    <a:cubicBezTo>
                      <a:pt x="105" y="291"/>
                      <a:pt x="105" y="291"/>
                      <a:pt x="105" y="291"/>
                    </a:cubicBezTo>
                    <a:cubicBezTo>
                      <a:pt x="100" y="294"/>
                      <a:pt x="100" y="294"/>
                      <a:pt x="100" y="294"/>
                    </a:cubicBezTo>
                    <a:cubicBezTo>
                      <a:pt x="101" y="306"/>
                      <a:pt x="101" y="306"/>
                      <a:pt x="101" y="306"/>
                    </a:cubicBezTo>
                    <a:cubicBezTo>
                      <a:pt x="109" y="326"/>
                      <a:pt x="109" y="326"/>
                      <a:pt x="109" y="326"/>
                    </a:cubicBezTo>
                    <a:cubicBezTo>
                      <a:pt x="112" y="342"/>
                      <a:pt x="112" y="342"/>
                      <a:pt x="112" y="342"/>
                    </a:cubicBezTo>
                    <a:cubicBezTo>
                      <a:pt x="111" y="361"/>
                      <a:pt x="111" y="361"/>
                      <a:pt x="111" y="361"/>
                    </a:cubicBezTo>
                    <a:cubicBezTo>
                      <a:pt x="105" y="382"/>
                      <a:pt x="105" y="382"/>
                      <a:pt x="105" y="382"/>
                    </a:cubicBezTo>
                    <a:cubicBezTo>
                      <a:pt x="100" y="404"/>
                      <a:pt x="100" y="404"/>
                      <a:pt x="100" y="404"/>
                    </a:cubicBezTo>
                    <a:cubicBezTo>
                      <a:pt x="95" y="409"/>
                      <a:pt x="95" y="409"/>
                      <a:pt x="95" y="409"/>
                    </a:cubicBezTo>
                    <a:cubicBezTo>
                      <a:pt x="94" y="416"/>
                      <a:pt x="94" y="416"/>
                      <a:pt x="94" y="416"/>
                    </a:cubicBezTo>
                    <a:cubicBezTo>
                      <a:pt x="89" y="420"/>
                      <a:pt x="89" y="420"/>
                      <a:pt x="89" y="420"/>
                    </a:cubicBezTo>
                    <a:cubicBezTo>
                      <a:pt x="89" y="439"/>
                      <a:pt x="89" y="439"/>
                      <a:pt x="89" y="439"/>
                    </a:cubicBezTo>
                    <a:cubicBezTo>
                      <a:pt x="92" y="463"/>
                      <a:pt x="92" y="463"/>
                      <a:pt x="92" y="463"/>
                    </a:cubicBezTo>
                    <a:cubicBezTo>
                      <a:pt x="91" y="476"/>
                      <a:pt x="91" y="476"/>
                      <a:pt x="91" y="476"/>
                    </a:cubicBezTo>
                    <a:cubicBezTo>
                      <a:pt x="86" y="476"/>
                      <a:pt x="86" y="476"/>
                      <a:pt x="86" y="476"/>
                    </a:cubicBezTo>
                    <a:cubicBezTo>
                      <a:pt x="80" y="488"/>
                      <a:pt x="80" y="488"/>
                      <a:pt x="80" y="488"/>
                    </a:cubicBezTo>
                    <a:cubicBezTo>
                      <a:pt x="75" y="507"/>
                      <a:pt x="75" y="507"/>
                      <a:pt x="75" y="507"/>
                    </a:cubicBezTo>
                    <a:cubicBezTo>
                      <a:pt x="77" y="514"/>
                      <a:pt x="77" y="514"/>
                      <a:pt x="77" y="514"/>
                    </a:cubicBezTo>
                    <a:cubicBezTo>
                      <a:pt x="73" y="523"/>
                      <a:pt x="73" y="523"/>
                      <a:pt x="73" y="523"/>
                    </a:cubicBezTo>
                    <a:cubicBezTo>
                      <a:pt x="75" y="546"/>
                      <a:pt x="75" y="546"/>
                      <a:pt x="75" y="546"/>
                    </a:cubicBezTo>
                    <a:cubicBezTo>
                      <a:pt x="78" y="563"/>
                      <a:pt x="78" y="563"/>
                      <a:pt x="78" y="563"/>
                    </a:cubicBezTo>
                    <a:cubicBezTo>
                      <a:pt x="67" y="568"/>
                      <a:pt x="67" y="568"/>
                      <a:pt x="67" y="568"/>
                    </a:cubicBezTo>
                    <a:cubicBezTo>
                      <a:pt x="66" y="573"/>
                      <a:pt x="66" y="573"/>
                      <a:pt x="66" y="573"/>
                    </a:cubicBezTo>
                    <a:cubicBezTo>
                      <a:pt x="73" y="583"/>
                      <a:pt x="73" y="583"/>
                      <a:pt x="73" y="583"/>
                    </a:cubicBezTo>
                    <a:cubicBezTo>
                      <a:pt x="75" y="598"/>
                      <a:pt x="75" y="598"/>
                      <a:pt x="75" y="598"/>
                    </a:cubicBezTo>
                    <a:cubicBezTo>
                      <a:pt x="74" y="618"/>
                      <a:pt x="74" y="618"/>
                      <a:pt x="74" y="618"/>
                    </a:cubicBezTo>
                    <a:cubicBezTo>
                      <a:pt x="86" y="624"/>
                      <a:pt x="86" y="624"/>
                      <a:pt x="86" y="624"/>
                    </a:cubicBezTo>
                    <a:cubicBezTo>
                      <a:pt x="86" y="630"/>
                      <a:pt x="86" y="630"/>
                      <a:pt x="86" y="630"/>
                    </a:cubicBezTo>
                    <a:cubicBezTo>
                      <a:pt x="74" y="629"/>
                      <a:pt x="74" y="629"/>
                      <a:pt x="74" y="629"/>
                    </a:cubicBezTo>
                    <a:cubicBezTo>
                      <a:pt x="71" y="633"/>
                      <a:pt x="71" y="633"/>
                      <a:pt x="71" y="633"/>
                    </a:cubicBezTo>
                    <a:cubicBezTo>
                      <a:pt x="72" y="634"/>
                      <a:pt x="72" y="634"/>
                      <a:pt x="72" y="634"/>
                    </a:cubicBezTo>
                    <a:cubicBezTo>
                      <a:pt x="79" y="636"/>
                      <a:pt x="79" y="636"/>
                      <a:pt x="79" y="636"/>
                    </a:cubicBezTo>
                    <a:cubicBezTo>
                      <a:pt x="84" y="642"/>
                      <a:pt x="84" y="642"/>
                      <a:pt x="84" y="642"/>
                    </a:cubicBezTo>
                    <a:cubicBezTo>
                      <a:pt x="76" y="652"/>
                      <a:pt x="76" y="652"/>
                      <a:pt x="76" y="652"/>
                    </a:cubicBezTo>
                    <a:cubicBezTo>
                      <a:pt x="78" y="657"/>
                      <a:pt x="78" y="657"/>
                      <a:pt x="78" y="657"/>
                    </a:cubicBezTo>
                    <a:cubicBezTo>
                      <a:pt x="76" y="662"/>
                      <a:pt x="76" y="662"/>
                      <a:pt x="76" y="662"/>
                    </a:cubicBezTo>
                    <a:cubicBezTo>
                      <a:pt x="76" y="679"/>
                      <a:pt x="76" y="679"/>
                      <a:pt x="76" y="679"/>
                    </a:cubicBezTo>
                    <a:cubicBezTo>
                      <a:pt x="73" y="682"/>
                      <a:pt x="73" y="682"/>
                      <a:pt x="73" y="682"/>
                    </a:cubicBezTo>
                    <a:cubicBezTo>
                      <a:pt x="72" y="695"/>
                      <a:pt x="72" y="695"/>
                      <a:pt x="72" y="695"/>
                    </a:cubicBezTo>
                    <a:cubicBezTo>
                      <a:pt x="58" y="709"/>
                      <a:pt x="58" y="709"/>
                      <a:pt x="58" y="709"/>
                    </a:cubicBezTo>
                    <a:cubicBezTo>
                      <a:pt x="58" y="715"/>
                      <a:pt x="58" y="715"/>
                      <a:pt x="58" y="715"/>
                    </a:cubicBezTo>
                    <a:cubicBezTo>
                      <a:pt x="61" y="726"/>
                      <a:pt x="61" y="726"/>
                      <a:pt x="61" y="726"/>
                    </a:cubicBezTo>
                    <a:cubicBezTo>
                      <a:pt x="57" y="737"/>
                      <a:pt x="57" y="737"/>
                      <a:pt x="57" y="737"/>
                    </a:cubicBezTo>
                    <a:cubicBezTo>
                      <a:pt x="53" y="746"/>
                      <a:pt x="53" y="746"/>
                      <a:pt x="53" y="746"/>
                    </a:cubicBezTo>
                    <a:cubicBezTo>
                      <a:pt x="41" y="765"/>
                      <a:pt x="41" y="765"/>
                      <a:pt x="41" y="765"/>
                    </a:cubicBezTo>
                    <a:cubicBezTo>
                      <a:pt x="37" y="781"/>
                      <a:pt x="37" y="781"/>
                      <a:pt x="37" y="781"/>
                    </a:cubicBezTo>
                    <a:cubicBezTo>
                      <a:pt x="38" y="788"/>
                      <a:pt x="38" y="788"/>
                      <a:pt x="38" y="788"/>
                    </a:cubicBezTo>
                    <a:cubicBezTo>
                      <a:pt x="43" y="795"/>
                      <a:pt x="43" y="795"/>
                      <a:pt x="43" y="795"/>
                    </a:cubicBezTo>
                    <a:cubicBezTo>
                      <a:pt x="46" y="804"/>
                      <a:pt x="46" y="804"/>
                      <a:pt x="46" y="804"/>
                    </a:cubicBezTo>
                    <a:cubicBezTo>
                      <a:pt x="53" y="799"/>
                      <a:pt x="53" y="799"/>
                      <a:pt x="53" y="799"/>
                    </a:cubicBezTo>
                    <a:cubicBezTo>
                      <a:pt x="60" y="799"/>
                      <a:pt x="60" y="799"/>
                      <a:pt x="60" y="799"/>
                    </a:cubicBezTo>
                    <a:cubicBezTo>
                      <a:pt x="60" y="814"/>
                      <a:pt x="60" y="814"/>
                      <a:pt x="60" y="814"/>
                    </a:cubicBezTo>
                    <a:cubicBezTo>
                      <a:pt x="62" y="821"/>
                      <a:pt x="62" y="821"/>
                      <a:pt x="62" y="821"/>
                    </a:cubicBezTo>
                    <a:cubicBezTo>
                      <a:pt x="61" y="828"/>
                      <a:pt x="61" y="828"/>
                      <a:pt x="61" y="828"/>
                    </a:cubicBezTo>
                    <a:cubicBezTo>
                      <a:pt x="70" y="843"/>
                      <a:pt x="70" y="843"/>
                      <a:pt x="70" y="843"/>
                    </a:cubicBezTo>
                    <a:cubicBezTo>
                      <a:pt x="130" y="843"/>
                      <a:pt x="130" y="843"/>
                      <a:pt x="130" y="843"/>
                    </a:cubicBezTo>
                    <a:cubicBezTo>
                      <a:pt x="136" y="851"/>
                      <a:pt x="136" y="851"/>
                      <a:pt x="136" y="851"/>
                    </a:cubicBezTo>
                    <a:cubicBezTo>
                      <a:pt x="128" y="848"/>
                      <a:pt x="128" y="848"/>
                      <a:pt x="128" y="848"/>
                    </a:cubicBezTo>
                    <a:lnTo>
                      <a:pt x="121" y="848"/>
                    </a:lnTo>
                    <a:close/>
                    <a:moveTo>
                      <a:pt x="136" y="932"/>
                    </a:moveTo>
                    <a:cubicBezTo>
                      <a:pt x="136" y="903"/>
                      <a:pt x="136" y="903"/>
                      <a:pt x="136" y="903"/>
                    </a:cubicBezTo>
                    <a:cubicBezTo>
                      <a:pt x="137" y="864"/>
                      <a:pt x="137" y="864"/>
                      <a:pt x="137" y="864"/>
                    </a:cubicBezTo>
                    <a:cubicBezTo>
                      <a:pt x="132" y="858"/>
                      <a:pt x="132" y="858"/>
                      <a:pt x="132" y="858"/>
                    </a:cubicBezTo>
                    <a:cubicBezTo>
                      <a:pt x="125" y="860"/>
                      <a:pt x="125" y="860"/>
                      <a:pt x="125" y="860"/>
                    </a:cubicBezTo>
                    <a:cubicBezTo>
                      <a:pt x="122" y="857"/>
                      <a:pt x="122" y="857"/>
                      <a:pt x="122" y="857"/>
                    </a:cubicBezTo>
                    <a:cubicBezTo>
                      <a:pt x="117" y="857"/>
                      <a:pt x="117" y="857"/>
                      <a:pt x="117" y="857"/>
                    </a:cubicBezTo>
                    <a:cubicBezTo>
                      <a:pt x="112" y="867"/>
                      <a:pt x="112" y="867"/>
                      <a:pt x="112" y="867"/>
                    </a:cubicBezTo>
                    <a:cubicBezTo>
                      <a:pt x="104" y="865"/>
                      <a:pt x="104" y="865"/>
                      <a:pt x="104" y="865"/>
                    </a:cubicBezTo>
                    <a:cubicBezTo>
                      <a:pt x="101" y="867"/>
                      <a:pt x="101" y="867"/>
                      <a:pt x="101" y="867"/>
                    </a:cubicBezTo>
                    <a:cubicBezTo>
                      <a:pt x="106" y="871"/>
                      <a:pt x="106" y="871"/>
                      <a:pt x="106" y="871"/>
                    </a:cubicBezTo>
                    <a:cubicBezTo>
                      <a:pt x="103" y="875"/>
                      <a:pt x="103" y="875"/>
                      <a:pt x="103" y="875"/>
                    </a:cubicBezTo>
                    <a:cubicBezTo>
                      <a:pt x="100" y="874"/>
                      <a:pt x="100" y="874"/>
                      <a:pt x="100" y="874"/>
                    </a:cubicBezTo>
                    <a:cubicBezTo>
                      <a:pt x="99" y="884"/>
                      <a:pt x="99" y="884"/>
                      <a:pt x="99" y="884"/>
                    </a:cubicBezTo>
                    <a:cubicBezTo>
                      <a:pt x="105" y="887"/>
                      <a:pt x="105" y="887"/>
                      <a:pt x="105" y="887"/>
                    </a:cubicBezTo>
                    <a:cubicBezTo>
                      <a:pt x="113" y="887"/>
                      <a:pt x="113" y="887"/>
                      <a:pt x="113" y="887"/>
                    </a:cubicBezTo>
                    <a:cubicBezTo>
                      <a:pt x="122" y="887"/>
                      <a:pt x="122" y="887"/>
                      <a:pt x="122" y="887"/>
                    </a:cubicBezTo>
                    <a:cubicBezTo>
                      <a:pt x="123" y="891"/>
                      <a:pt x="123" y="891"/>
                      <a:pt x="123" y="891"/>
                    </a:cubicBezTo>
                    <a:cubicBezTo>
                      <a:pt x="117" y="893"/>
                      <a:pt x="117" y="893"/>
                      <a:pt x="117" y="893"/>
                    </a:cubicBezTo>
                    <a:cubicBezTo>
                      <a:pt x="109" y="894"/>
                      <a:pt x="109" y="894"/>
                      <a:pt x="109" y="894"/>
                    </a:cubicBezTo>
                    <a:cubicBezTo>
                      <a:pt x="106" y="896"/>
                      <a:pt x="106" y="896"/>
                      <a:pt x="106" y="896"/>
                    </a:cubicBezTo>
                    <a:cubicBezTo>
                      <a:pt x="108" y="905"/>
                      <a:pt x="108" y="905"/>
                      <a:pt x="108" y="905"/>
                    </a:cubicBezTo>
                    <a:cubicBezTo>
                      <a:pt x="114" y="911"/>
                      <a:pt x="114" y="911"/>
                      <a:pt x="114" y="911"/>
                    </a:cubicBezTo>
                    <a:cubicBezTo>
                      <a:pt x="129" y="916"/>
                      <a:pt x="129" y="916"/>
                      <a:pt x="129" y="916"/>
                    </a:cubicBezTo>
                    <a:cubicBezTo>
                      <a:pt x="125" y="920"/>
                      <a:pt x="125" y="920"/>
                      <a:pt x="125" y="920"/>
                    </a:cubicBezTo>
                    <a:cubicBezTo>
                      <a:pt x="117" y="918"/>
                      <a:pt x="117" y="918"/>
                      <a:pt x="117" y="918"/>
                    </a:cubicBezTo>
                    <a:cubicBezTo>
                      <a:pt x="112" y="915"/>
                      <a:pt x="112" y="915"/>
                      <a:pt x="112" y="915"/>
                    </a:cubicBezTo>
                    <a:cubicBezTo>
                      <a:pt x="108" y="915"/>
                      <a:pt x="108" y="915"/>
                      <a:pt x="108" y="915"/>
                    </a:cubicBezTo>
                    <a:cubicBezTo>
                      <a:pt x="106" y="917"/>
                      <a:pt x="106" y="917"/>
                      <a:pt x="106" y="917"/>
                    </a:cubicBezTo>
                    <a:cubicBezTo>
                      <a:pt x="97" y="916"/>
                      <a:pt x="97" y="916"/>
                      <a:pt x="97" y="916"/>
                    </a:cubicBezTo>
                    <a:cubicBezTo>
                      <a:pt x="105" y="924"/>
                      <a:pt x="105" y="924"/>
                      <a:pt x="105" y="924"/>
                    </a:cubicBezTo>
                    <a:cubicBezTo>
                      <a:pt x="100" y="923"/>
                      <a:pt x="100" y="923"/>
                      <a:pt x="100" y="923"/>
                    </a:cubicBezTo>
                    <a:cubicBezTo>
                      <a:pt x="94" y="919"/>
                      <a:pt x="94" y="919"/>
                      <a:pt x="94" y="919"/>
                    </a:cubicBezTo>
                    <a:cubicBezTo>
                      <a:pt x="91" y="921"/>
                      <a:pt x="91" y="921"/>
                      <a:pt x="91" y="921"/>
                    </a:cubicBezTo>
                    <a:cubicBezTo>
                      <a:pt x="84" y="919"/>
                      <a:pt x="84" y="919"/>
                      <a:pt x="84" y="919"/>
                    </a:cubicBezTo>
                    <a:cubicBezTo>
                      <a:pt x="72" y="921"/>
                      <a:pt x="72" y="921"/>
                      <a:pt x="72" y="921"/>
                    </a:cubicBezTo>
                    <a:cubicBezTo>
                      <a:pt x="72" y="924"/>
                      <a:pt x="72" y="924"/>
                      <a:pt x="72" y="924"/>
                    </a:cubicBezTo>
                    <a:cubicBezTo>
                      <a:pt x="92" y="927"/>
                      <a:pt x="92" y="927"/>
                      <a:pt x="92" y="927"/>
                    </a:cubicBezTo>
                    <a:cubicBezTo>
                      <a:pt x="92" y="931"/>
                      <a:pt x="92" y="931"/>
                      <a:pt x="92" y="931"/>
                    </a:cubicBezTo>
                    <a:cubicBezTo>
                      <a:pt x="102" y="931"/>
                      <a:pt x="102" y="931"/>
                      <a:pt x="102" y="931"/>
                    </a:cubicBezTo>
                    <a:cubicBezTo>
                      <a:pt x="104" y="932"/>
                      <a:pt x="104" y="932"/>
                      <a:pt x="104" y="932"/>
                    </a:cubicBezTo>
                    <a:cubicBezTo>
                      <a:pt x="123" y="933"/>
                      <a:pt x="123" y="933"/>
                      <a:pt x="123" y="933"/>
                    </a:cubicBezTo>
                    <a:cubicBezTo>
                      <a:pt x="131" y="935"/>
                      <a:pt x="131" y="935"/>
                      <a:pt x="131" y="935"/>
                    </a:cubicBezTo>
                    <a:lnTo>
                      <a:pt x="136" y="932"/>
                    </a:lnTo>
                    <a:close/>
                    <a:moveTo>
                      <a:pt x="167" y="940"/>
                    </a:moveTo>
                    <a:cubicBezTo>
                      <a:pt x="165" y="935"/>
                      <a:pt x="165" y="935"/>
                      <a:pt x="165" y="935"/>
                    </a:cubicBezTo>
                    <a:cubicBezTo>
                      <a:pt x="157" y="933"/>
                      <a:pt x="157" y="933"/>
                      <a:pt x="157" y="933"/>
                    </a:cubicBezTo>
                    <a:cubicBezTo>
                      <a:pt x="156" y="936"/>
                      <a:pt x="156" y="936"/>
                      <a:pt x="156" y="936"/>
                    </a:cubicBezTo>
                    <a:cubicBezTo>
                      <a:pt x="144" y="939"/>
                      <a:pt x="144" y="939"/>
                      <a:pt x="144" y="939"/>
                    </a:cubicBezTo>
                    <a:cubicBezTo>
                      <a:pt x="146" y="944"/>
                      <a:pt x="146" y="944"/>
                      <a:pt x="146" y="944"/>
                    </a:cubicBezTo>
                    <a:cubicBezTo>
                      <a:pt x="152" y="947"/>
                      <a:pt x="152" y="947"/>
                      <a:pt x="152" y="947"/>
                    </a:cubicBezTo>
                    <a:cubicBezTo>
                      <a:pt x="158" y="945"/>
                      <a:pt x="158" y="945"/>
                      <a:pt x="158" y="945"/>
                    </a:cubicBezTo>
                    <a:cubicBezTo>
                      <a:pt x="159" y="949"/>
                      <a:pt x="159" y="949"/>
                      <a:pt x="159" y="949"/>
                    </a:cubicBezTo>
                    <a:cubicBezTo>
                      <a:pt x="163" y="949"/>
                      <a:pt x="163" y="949"/>
                      <a:pt x="163" y="949"/>
                    </a:cubicBezTo>
                    <a:lnTo>
                      <a:pt x="167" y="940"/>
                    </a:lnTo>
                    <a:close/>
                    <a:moveTo>
                      <a:pt x="120" y="955"/>
                    </a:moveTo>
                    <a:cubicBezTo>
                      <a:pt x="124" y="954"/>
                      <a:pt x="124" y="954"/>
                      <a:pt x="124" y="954"/>
                    </a:cubicBezTo>
                    <a:cubicBezTo>
                      <a:pt x="121" y="949"/>
                      <a:pt x="121" y="949"/>
                      <a:pt x="121" y="949"/>
                    </a:cubicBezTo>
                    <a:cubicBezTo>
                      <a:pt x="124" y="947"/>
                      <a:pt x="124" y="947"/>
                      <a:pt x="124" y="947"/>
                    </a:cubicBezTo>
                    <a:cubicBezTo>
                      <a:pt x="130" y="947"/>
                      <a:pt x="130" y="947"/>
                      <a:pt x="130" y="947"/>
                    </a:cubicBezTo>
                    <a:cubicBezTo>
                      <a:pt x="132" y="955"/>
                      <a:pt x="132" y="955"/>
                      <a:pt x="132" y="955"/>
                    </a:cubicBezTo>
                    <a:cubicBezTo>
                      <a:pt x="140" y="955"/>
                      <a:pt x="140" y="955"/>
                      <a:pt x="140" y="955"/>
                    </a:cubicBezTo>
                    <a:cubicBezTo>
                      <a:pt x="147" y="959"/>
                      <a:pt x="147" y="959"/>
                      <a:pt x="147" y="959"/>
                    </a:cubicBezTo>
                    <a:cubicBezTo>
                      <a:pt x="149" y="957"/>
                      <a:pt x="149" y="957"/>
                      <a:pt x="149" y="957"/>
                    </a:cubicBezTo>
                    <a:cubicBezTo>
                      <a:pt x="144" y="952"/>
                      <a:pt x="144" y="952"/>
                      <a:pt x="144" y="952"/>
                    </a:cubicBezTo>
                    <a:cubicBezTo>
                      <a:pt x="136" y="949"/>
                      <a:pt x="136" y="949"/>
                      <a:pt x="136" y="949"/>
                    </a:cubicBezTo>
                    <a:cubicBezTo>
                      <a:pt x="142" y="945"/>
                      <a:pt x="142" y="945"/>
                      <a:pt x="142" y="945"/>
                    </a:cubicBezTo>
                    <a:cubicBezTo>
                      <a:pt x="133" y="944"/>
                      <a:pt x="133" y="944"/>
                      <a:pt x="133" y="944"/>
                    </a:cubicBezTo>
                    <a:cubicBezTo>
                      <a:pt x="132" y="942"/>
                      <a:pt x="132" y="942"/>
                      <a:pt x="132" y="942"/>
                    </a:cubicBezTo>
                    <a:cubicBezTo>
                      <a:pt x="138" y="942"/>
                      <a:pt x="138" y="942"/>
                      <a:pt x="138" y="942"/>
                    </a:cubicBezTo>
                    <a:cubicBezTo>
                      <a:pt x="140" y="938"/>
                      <a:pt x="140" y="938"/>
                      <a:pt x="140" y="938"/>
                    </a:cubicBezTo>
                    <a:cubicBezTo>
                      <a:pt x="126" y="938"/>
                      <a:pt x="126" y="938"/>
                      <a:pt x="126" y="938"/>
                    </a:cubicBezTo>
                    <a:cubicBezTo>
                      <a:pt x="126" y="938"/>
                      <a:pt x="118" y="944"/>
                      <a:pt x="117" y="944"/>
                    </a:cubicBezTo>
                    <a:cubicBezTo>
                      <a:pt x="116" y="944"/>
                      <a:pt x="111" y="944"/>
                      <a:pt x="111" y="944"/>
                    </a:cubicBezTo>
                    <a:lnTo>
                      <a:pt x="120" y="955"/>
                    </a:lnTo>
                    <a:close/>
                    <a:moveTo>
                      <a:pt x="88" y="938"/>
                    </a:moveTo>
                    <a:cubicBezTo>
                      <a:pt x="92" y="942"/>
                      <a:pt x="92" y="942"/>
                      <a:pt x="92" y="942"/>
                    </a:cubicBezTo>
                    <a:cubicBezTo>
                      <a:pt x="98" y="942"/>
                      <a:pt x="98" y="942"/>
                      <a:pt x="98" y="942"/>
                    </a:cubicBezTo>
                    <a:cubicBezTo>
                      <a:pt x="102" y="942"/>
                      <a:pt x="102" y="942"/>
                      <a:pt x="102" y="942"/>
                    </a:cubicBezTo>
                    <a:cubicBezTo>
                      <a:pt x="100" y="937"/>
                      <a:pt x="100" y="937"/>
                      <a:pt x="100" y="937"/>
                    </a:cubicBezTo>
                    <a:cubicBezTo>
                      <a:pt x="96" y="938"/>
                      <a:pt x="96" y="938"/>
                      <a:pt x="96" y="938"/>
                    </a:cubicBezTo>
                    <a:cubicBezTo>
                      <a:pt x="91" y="936"/>
                      <a:pt x="91" y="936"/>
                      <a:pt x="91" y="936"/>
                    </a:cubicBezTo>
                    <a:cubicBezTo>
                      <a:pt x="85" y="932"/>
                      <a:pt x="85" y="932"/>
                      <a:pt x="85" y="932"/>
                    </a:cubicBezTo>
                    <a:cubicBezTo>
                      <a:pt x="82" y="935"/>
                      <a:pt x="82" y="935"/>
                      <a:pt x="82" y="935"/>
                    </a:cubicBezTo>
                    <a:lnTo>
                      <a:pt x="88" y="938"/>
                    </a:lnTo>
                    <a:close/>
                    <a:moveTo>
                      <a:pt x="117" y="941"/>
                    </a:moveTo>
                    <a:cubicBezTo>
                      <a:pt x="122" y="937"/>
                      <a:pt x="122" y="937"/>
                      <a:pt x="122" y="937"/>
                    </a:cubicBezTo>
                    <a:cubicBezTo>
                      <a:pt x="117" y="936"/>
                      <a:pt x="117" y="936"/>
                      <a:pt x="117" y="936"/>
                    </a:cubicBezTo>
                    <a:cubicBezTo>
                      <a:pt x="108" y="938"/>
                      <a:pt x="108" y="938"/>
                      <a:pt x="108" y="938"/>
                    </a:cubicBezTo>
                    <a:lnTo>
                      <a:pt x="117" y="941"/>
                    </a:lnTo>
                    <a:close/>
                    <a:moveTo>
                      <a:pt x="41" y="900"/>
                    </a:moveTo>
                    <a:cubicBezTo>
                      <a:pt x="45" y="902"/>
                      <a:pt x="45" y="902"/>
                      <a:pt x="45" y="902"/>
                    </a:cubicBezTo>
                    <a:cubicBezTo>
                      <a:pt x="49" y="908"/>
                      <a:pt x="49" y="908"/>
                      <a:pt x="49" y="908"/>
                    </a:cubicBezTo>
                    <a:cubicBezTo>
                      <a:pt x="58" y="909"/>
                      <a:pt x="58" y="909"/>
                      <a:pt x="58" y="909"/>
                    </a:cubicBezTo>
                    <a:cubicBezTo>
                      <a:pt x="62" y="905"/>
                      <a:pt x="62" y="905"/>
                      <a:pt x="62" y="905"/>
                    </a:cubicBezTo>
                    <a:cubicBezTo>
                      <a:pt x="65" y="897"/>
                      <a:pt x="65" y="897"/>
                      <a:pt x="65" y="897"/>
                    </a:cubicBezTo>
                    <a:cubicBezTo>
                      <a:pt x="55" y="888"/>
                      <a:pt x="55" y="888"/>
                      <a:pt x="55" y="888"/>
                    </a:cubicBezTo>
                    <a:cubicBezTo>
                      <a:pt x="50" y="890"/>
                      <a:pt x="50" y="890"/>
                      <a:pt x="50" y="890"/>
                    </a:cubicBezTo>
                    <a:cubicBezTo>
                      <a:pt x="46" y="888"/>
                      <a:pt x="46" y="888"/>
                      <a:pt x="46" y="888"/>
                    </a:cubicBezTo>
                    <a:cubicBezTo>
                      <a:pt x="36" y="892"/>
                      <a:pt x="36" y="892"/>
                      <a:pt x="36" y="892"/>
                    </a:cubicBezTo>
                    <a:lnTo>
                      <a:pt x="41" y="900"/>
                    </a:lnTo>
                    <a:close/>
                    <a:moveTo>
                      <a:pt x="28" y="876"/>
                    </a:moveTo>
                    <a:cubicBezTo>
                      <a:pt x="32" y="878"/>
                      <a:pt x="32" y="878"/>
                      <a:pt x="32" y="878"/>
                    </a:cubicBezTo>
                    <a:cubicBezTo>
                      <a:pt x="39" y="882"/>
                      <a:pt x="39" y="882"/>
                      <a:pt x="39" y="882"/>
                    </a:cubicBezTo>
                    <a:cubicBezTo>
                      <a:pt x="46" y="886"/>
                      <a:pt x="46" y="886"/>
                      <a:pt x="46" y="886"/>
                    </a:cubicBezTo>
                    <a:cubicBezTo>
                      <a:pt x="50" y="885"/>
                      <a:pt x="50" y="885"/>
                      <a:pt x="50" y="885"/>
                    </a:cubicBezTo>
                    <a:cubicBezTo>
                      <a:pt x="46" y="879"/>
                      <a:pt x="46" y="879"/>
                      <a:pt x="46" y="879"/>
                    </a:cubicBezTo>
                    <a:cubicBezTo>
                      <a:pt x="40" y="878"/>
                      <a:pt x="40" y="878"/>
                      <a:pt x="40" y="878"/>
                    </a:cubicBezTo>
                    <a:cubicBezTo>
                      <a:pt x="38" y="874"/>
                      <a:pt x="38" y="874"/>
                      <a:pt x="38" y="874"/>
                    </a:cubicBezTo>
                    <a:cubicBezTo>
                      <a:pt x="33" y="873"/>
                      <a:pt x="33" y="873"/>
                      <a:pt x="33" y="873"/>
                    </a:cubicBezTo>
                    <a:cubicBezTo>
                      <a:pt x="21" y="865"/>
                      <a:pt x="21" y="865"/>
                      <a:pt x="21" y="865"/>
                    </a:cubicBezTo>
                    <a:cubicBezTo>
                      <a:pt x="21" y="871"/>
                      <a:pt x="21" y="871"/>
                      <a:pt x="21" y="871"/>
                    </a:cubicBezTo>
                    <a:lnTo>
                      <a:pt x="28" y="876"/>
                    </a:lnTo>
                    <a:close/>
                    <a:moveTo>
                      <a:pt x="69" y="910"/>
                    </a:moveTo>
                    <a:cubicBezTo>
                      <a:pt x="74" y="915"/>
                      <a:pt x="74" y="915"/>
                      <a:pt x="74" y="915"/>
                    </a:cubicBezTo>
                    <a:cubicBezTo>
                      <a:pt x="77" y="911"/>
                      <a:pt x="77" y="911"/>
                      <a:pt x="77" y="911"/>
                    </a:cubicBezTo>
                    <a:cubicBezTo>
                      <a:pt x="75" y="908"/>
                      <a:pt x="75" y="908"/>
                      <a:pt x="75" y="908"/>
                    </a:cubicBezTo>
                    <a:cubicBezTo>
                      <a:pt x="75" y="902"/>
                      <a:pt x="75" y="902"/>
                      <a:pt x="75" y="902"/>
                    </a:cubicBezTo>
                    <a:cubicBezTo>
                      <a:pt x="71" y="902"/>
                      <a:pt x="71" y="902"/>
                      <a:pt x="71" y="902"/>
                    </a:cubicBezTo>
                    <a:cubicBezTo>
                      <a:pt x="67" y="904"/>
                      <a:pt x="67" y="904"/>
                      <a:pt x="67" y="904"/>
                    </a:cubicBezTo>
                    <a:lnTo>
                      <a:pt x="69" y="910"/>
                    </a:lnTo>
                    <a:close/>
                    <a:moveTo>
                      <a:pt x="84" y="916"/>
                    </a:moveTo>
                    <a:cubicBezTo>
                      <a:pt x="88" y="912"/>
                      <a:pt x="88" y="912"/>
                      <a:pt x="88" y="912"/>
                    </a:cubicBezTo>
                    <a:cubicBezTo>
                      <a:pt x="81" y="906"/>
                      <a:pt x="81" y="906"/>
                      <a:pt x="81" y="906"/>
                    </a:cubicBezTo>
                    <a:cubicBezTo>
                      <a:pt x="78" y="906"/>
                      <a:pt x="78" y="906"/>
                      <a:pt x="78" y="906"/>
                    </a:cubicBezTo>
                    <a:lnTo>
                      <a:pt x="84" y="916"/>
                    </a:lnTo>
                    <a:close/>
                    <a:moveTo>
                      <a:pt x="100" y="907"/>
                    </a:moveTo>
                    <a:cubicBezTo>
                      <a:pt x="103" y="904"/>
                      <a:pt x="103" y="904"/>
                      <a:pt x="103" y="904"/>
                    </a:cubicBezTo>
                    <a:cubicBezTo>
                      <a:pt x="101" y="896"/>
                      <a:pt x="101" y="896"/>
                      <a:pt x="101" y="896"/>
                    </a:cubicBezTo>
                    <a:cubicBezTo>
                      <a:pt x="98" y="890"/>
                      <a:pt x="98" y="890"/>
                      <a:pt x="98" y="890"/>
                    </a:cubicBezTo>
                    <a:cubicBezTo>
                      <a:pt x="97" y="900"/>
                      <a:pt x="97" y="900"/>
                      <a:pt x="97" y="900"/>
                    </a:cubicBezTo>
                    <a:cubicBezTo>
                      <a:pt x="93" y="901"/>
                      <a:pt x="93" y="901"/>
                      <a:pt x="93" y="901"/>
                    </a:cubicBezTo>
                    <a:cubicBezTo>
                      <a:pt x="92" y="909"/>
                      <a:pt x="92" y="909"/>
                      <a:pt x="92" y="909"/>
                    </a:cubicBezTo>
                    <a:cubicBezTo>
                      <a:pt x="100" y="913"/>
                      <a:pt x="100" y="913"/>
                      <a:pt x="100" y="913"/>
                    </a:cubicBezTo>
                    <a:lnTo>
                      <a:pt x="100" y="907"/>
                    </a:lnTo>
                    <a:close/>
                    <a:moveTo>
                      <a:pt x="18" y="824"/>
                    </a:moveTo>
                    <a:cubicBezTo>
                      <a:pt x="25" y="822"/>
                      <a:pt x="25" y="822"/>
                      <a:pt x="25" y="822"/>
                    </a:cubicBezTo>
                    <a:cubicBezTo>
                      <a:pt x="24" y="815"/>
                      <a:pt x="24" y="815"/>
                      <a:pt x="24" y="815"/>
                    </a:cubicBezTo>
                    <a:cubicBezTo>
                      <a:pt x="25" y="812"/>
                      <a:pt x="25" y="812"/>
                      <a:pt x="25" y="812"/>
                    </a:cubicBezTo>
                    <a:cubicBezTo>
                      <a:pt x="25" y="804"/>
                      <a:pt x="25" y="804"/>
                      <a:pt x="25" y="804"/>
                    </a:cubicBezTo>
                    <a:cubicBezTo>
                      <a:pt x="20" y="804"/>
                      <a:pt x="20" y="804"/>
                      <a:pt x="20" y="804"/>
                    </a:cubicBezTo>
                    <a:cubicBezTo>
                      <a:pt x="16" y="800"/>
                      <a:pt x="16" y="800"/>
                      <a:pt x="16" y="800"/>
                    </a:cubicBezTo>
                    <a:cubicBezTo>
                      <a:pt x="15" y="813"/>
                      <a:pt x="15" y="813"/>
                      <a:pt x="15" y="813"/>
                    </a:cubicBezTo>
                    <a:cubicBezTo>
                      <a:pt x="18" y="814"/>
                      <a:pt x="18" y="814"/>
                      <a:pt x="18" y="814"/>
                    </a:cubicBezTo>
                    <a:lnTo>
                      <a:pt x="18" y="824"/>
                    </a:lnTo>
                    <a:close/>
                    <a:moveTo>
                      <a:pt x="17" y="781"/>
                    </a:moveTo>
                    <a:cubicBezTo>
                      <a:pt x="24" y="779"/>
                      <a:pt x="24" y="779"/>
                      <a:pt x="24" y="779"/>
                    </a:cubicBezTo>
                    <a:cubicBezTo>
                      <a:pt x="24" y="755"/>
                      <a:pt x="24" y="755"/>
                      <a:pt x="24" y="755"/>
                    </a:cubicBezTo>
                    <a:cubicBezTo>
                      <a:pt x="22" y="744"/>
                      <a:pt x="22" y="744"/>
                      <a:pt x="22" y="744"/>
                    </a:cubicBezTo>
                    <a:cubicBezTo>
                      <a:pt x="17" y="743"/>
                      <a:pt x="17" y="743"/>
                      <a:pt x="17" y="743"/>
                    </a:cubicBezTo>
                    <a:cubicBezTo>
                      <a:pt x="14" y="745"/>
                      <a:pt x="14" y="745"/>
                      <a:pt x="14" y="745"/>
                    </a:cubicBezTo>
                    <a:cubicBezTo>
                      <a:pt x="18" y="753"/>
                      <a:pt x="18" y="753"/>
                      <a:pt x="18" y="753"/>
                    </a:cubicBezTo>
                    <a:cubicBezTo>
                      <a:pt x="16" y="759"/>
                      <a:pt x="16" y="759"/>
                      <a:pt x="16" y="759"/>
                    </a:cubicBezTo>
                    <a:cubicBezTo>
                      <a:pt x="10" y="760"/>
                      <a:pt x="10" y="760"/>
                      <a:pt x="10" y="760"/>
                    </a:cubicBezTo>
                    <a:cubicBezTo>
                      <a:pt x="8" y="765"/>
                      <a:pt x="8" y="765"/>
                      <a:pt x="8" y="765"/>
                    </a:cubicBezTo>
                    <a:cubicBezTo>
                      <a:pt x="12" y="774"/>
                      <a:pt x="12" y="774"/>
                      <a:pt x="12" y="774"/>
                    </a:cubicBezTo>
                    <a:cubicBezTo>
                      <a:pt x="15" y="765"/>
                      <a:pt x="15" y="765"/>
                      <a:pt x="15" y="765"/>
                    </a:cubicBezTo>
                    <a:cubicBezTo>
                      <a:pt x="19" y="764"/>
                      <a:pt x="19" y="764"/>
                      <a:pt x="19" y="764"/>
                    </a:cubicBezTo>
                    <a:cubicBezTo>
                      <a:pt x="17" y="772"/>
                      <a:pt x="17" y="772"/>
                      <a:pt x="17" y="772"/>
                    </a:cubicBezTo>
                    <a:lnTo>
                      <a:pt x="17" y="781"/>
                    </a:lnTo>
                    <a:close/>
                    <a:moveTo>
                      <a:pt x="12" y="738"/>
                    </a:moveTo>
                    <a:cubicBezTo>
                      <a:pt x="10" y="728"/>
                      <a:pt x="10" y="728"/>
                      <a:pt x="10" y="728"/>
                    </a:cubicBezTo>
                    <a:cubicBezTo>
                      <a:pt x="7" y="728"/>
                      <a:pt x="7" y="728"/>
                      <a:pt x="7" y="728"/>
                    </a:cubicBezTo>
                    <a:cubicBezTo>
                      <a:pt x="5" y="738"/>
                      <a:pt x="5" y="738"/>
                      <a:pt x="5" y="738"/>
                    </a:cubicBezTo>
                    <a:lnTo>
                      <a:pt x="12" y="738"/>
                    </a:lnTo>
                    <a:close/>
                    <a:moveTo>
                      <a:pt x="22" y="741"/>
                    </a:moveTo>
                    <a:cubicBezTo>
                      <a:pt x="23" y="731"/>
                      <a:pt x="23" y="731"/>
                      <a:pt x="23" y="731"/>
                    </a:cubicBezTo>
                    <a:cubicBezTo>
                      <a:pt x="20" y="729"/>
                      <a:pt x="20" y="729"/>
                      <a:pt x="20" y="729"/>
                    </a:cubicBezTo>
                    <a:cubicBezTo>
                      <a:pt x="19" y="733"/>
                      <a:pt x="19" y="733"/>
                      <a:pt x="19" y="733"/>
                    </a:cubicBezTo>
                    <a:cubicBezTo>
                      <a:pt x="14" y="735"/>
                      <a:pt x="14" y="735"/>
                      <a:pt x="14" y="735"/>
                    </a:cubicBezTo>
                    <a:lnTo>
                      <a:pt x="22" y="741"/>
                    </a:lnTo>
                    <a:close/>
                    <a:moveTo>
                      <a:pt x="6" y="784"/>
                    </a:moveTo>
                    <a:cubicBezTo>
                      <a:pt x="6" y="790"/>
                      <a:pt x="6" y="790"/>
                      <a:pt x="6" y="790"/>
                    </a:cubicBezTo>
                    <a:cubicBezTo>
                      <a:pt x="11" y="792"/>
                      <a:pt x="11" y="792"/>
                      <a:pt x="11" y="792"/>
                    </a:cubicBezTo>
                    <a:cubicBezTo>
                      <a:pt x="15" y="787"/>
                      <a:pt x="15" y="787"/>
                      <a:pt x="15" y="787"/>
                    </a:cubicBezTo>
                    <a:cubicBezTo>
                      <a:pt x="14" y="784"/>
                      <a:pt x="14" y="784"/>
                      <a:pt x="14" y="784"/>
                    </a:cubicBezTo>
                    <a:cubicBezTo>
                      <a:pt x="10" y="787"/>
                      <a:pt x="10" y="787"/>
                      <a:pt x="10" y="787"/>
                    </a:cubicBezTo>
                    <a:lnTo>
                      <a:pt x="6" y="784"/>
                    </a:lnTo>
                    <a:close/>
                    <a:moveTo>
                      <a:pt x="18" y="841"/>
                    </a:moveTo>
                    <a:cubicBezTo>
                      <a:pt x="19" y="833"/>
                      <a:pt x="19" y="833"/>
                      <a:pt x="19" y="833"/>
                    </a:cubicBezTo>
                    <a:cubicBezTo>
                      <a:pt x="16" y="831"/>
                      <a:pt x="16" y="831"/>
                      <a:pt x="16" y="831"/>
                    </a:cubicBezTo>
                    <a:cubicBezTo>
                      <a:pt x="14" y="836"/>
                      <a:pt x="14" y="836"/>
                      <a:pt x="14" y="836"/>
                    </a:cubicBezTo>
                    <a:cubicBezTo>
                      <a:pt x="14" y="845"/>
                      <a:pt x="14" y="845"/>
                      <a:pt x="14" y="845"/>
                    </a:cubicBezTo>
                    <a:lnTo>
                      <a:pt x="18" y="841"/>
                    </a:lnTo>
                    <a:close/>
                    <a:moveTo>
                      <a:pt x="51" y="880"/>
                    </a:moveTo>
                    <a:cubicBezTo>
                      <a:pt x="55" y="882"/>
                      <a:pt x="55" y="882"/>
                      <a:pt x="55" y="882"/>
                    </a:cubicBezTo>
                    <a:cubicBezTo>
                      <a:pt x="61" y="876"/>
                      <a:pt x="61" y="876"/>
                      <a:pt x="61" y="876"/>
                    </a:cubicBezTo>
                    <a:cubicBezTo>
                      <a:pt x="64" y="872"/>
                      <a:pt x="64" y="872"/>
                      <a:pt x="64" y="872"/>
                    </a:cubicBezTo>
                    <a:cubicBezTo>
                      <a:pt x="70" y="872"/>
                      <a:pt x="70" y="872"/>
                      <a:pt x="70" y="872"/>
                    </a:cubicBezTo>
                    <a:cubicBezTo>
                      <a:pt x="78" y="867"/>
                      <a:pt x="78" y="867"/>
                      <a:pt x="78" y="867"/>
                    </a:cubicBezTo>
                    <a:cubicBezTo>
                      <a:pt x="77" y="864"/>
                      <a:pt x="77" y="864"/>
                      <a:pt x="77" y="864"/>
                    </a:cubicBezTo>
                    <a:cubicBezTo>
                      <a:pt x="67" y="863"/>
                      <a:pt x="67" y="863"/>
                      <a:pt x="67" y="863"/>
                    </a:cubicBezTo>
                    <a:cubicBezTo>
                      <a:pt x="61" y="869"/>
                      <a:pt x="61" y="869"/>
                      <a:pt x="61" y="869"/>
                    </a:cubicBezTo>
                    <a:cubicBezTo>
                      <a:pt x="54" y="870"/>
                      <a:pt x="54" y="870"/>
                      <a:pt x="54" y="870"/>
                    </a:cubicBezTo>
                    <a:cubicBezTo>
                      <a:pt x="54" y="877"/>
                      <a:pt x="54" y="877"/>
                      <a:pt x="54" y="877"/>
                    </a:cubicBezTo>
                    <a:lnTo>
                      <a:pt x="51" y="880"/>
                    </a:lnTo>
                    <a:close/>
                    <a:moveTo>
                      <a:pt x="36" y="626"/>
                    </a:moveTo>
                    <a:cubicBezTo>
                      <a:pt x="36" y="635"/>
                      <a:pt x="36" y="635"/>
                      <a:pt x="36" y="635"/>
                    </a:cubicBezTo>
                    <a:cubicBezTo>
                      <a:pt x="44" y="636"/>
                      <a:pt x="44" y="636"/>
                      <a:pt x="44" y="636"/>
                    </a:cubicBezTo>
                    <a:cubicBezTo>
                      <a:pt x="53" y="630"/>
                      <a:pt x="53" y="630"/>
                      <a:pt x="53" y="630"/>
                    </a:cubicBezTo>
                    <a:cubicBezTo>
                      <a:pt x="53" y="624"/>
                      <a:pt x="53" y="624"/>
                      <a:pt x="53" y="624"/>
                    </a:cubicBezTo>
                    <a:cubicBezTo>
                      <a:pt x="45" y="620"/>
                      <a:pt x="45" y="620"/>
                      <a:pt x="45" y="620"/>
                    </a:cubicBezTo>
                    <a:lnTo>
                      <a:pt x="36" y="626"/>
                    </a:lnTo>
                    <a:close/>
                    <a:moveTo>
                      <a:pt x="34" y="558"/>
                    </a:moveTo>
                    <a:cubicBezTo>
                      <a:pt x="31" y="564"/>
                      <a:pt x="31" y="564"/>
                      <a:pt x="31" y="564"/>
                    </a:cubicBezTo>
                    <a:cubicBezTo>
                      <a:pt x="31" y="581"/>
                      <a:pt x="31" y="581"/>
                      <a:pt x="31" y="581"/>
                    </a:cubicBezTo>
                    <a:cubicBezTo>
                      <a:pt x="26" y="593"/>
                      <a:pt x="26" y="593"/>
                      <a:pt x="26" y="593"/>
                    </a:cubicBezTo>
                    <a:cubicBezTo>
                      <a:pt x="39" y="594"/>
                      <a:pt x="39" y="594"/>
                      <a:pt x="39" y="594"/>
                    </a:cubicBezTo>
                    <a:cubicBezTo>
                      <a:pt x="44" y="582"/>
                      <a:pt x="44" y="582"/>
                      <a:pt x="44" y="582"/>
                    </a:cubicBezTo>
                    <a:cubicBezTo>
                      <a:pt x="40" y="568"/>
                      <a:pt x="40" y="568"/>
                      <a:pt x="40" y="568"/>
                    </a:cubicBezTo>
                    <a:cubicBezTo>
                      <a:pt x="45" y="566"/>
                      <a:pt x="45" y="566"/>
                      <a:pt x="45" y="566"/>
                    </a:cubicBezTo>
                    <a:cubicBezTo>
                      <a:pt x="48" y="553"/>
                      <a:pt x="48" y="553"/>
                      <a:pt x="48" y="553"/>
                    </a:cubicBezTo>
                    <a:cubicBezTo>
                      <a:pt x="35" y="553"/>
                      <a:pt x="35" y="553"/>
                      <a:pt x="35" y="553"/>
                    </a:cubicBezTo>
                    <a:lnTo>
                      <a:pt x="34" y="558"/>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17" name="Colombia"/>
              <p:cNvSpPr>
                <a:spLocks/>
              </p:cNvSpPr>
              <p:nvPr/>
            </p:nvSpPr>
            <p:spPr bwMode="gray">
              <a:xfrm>
                <a:off x="1949615" y="1497397"/>
                <a:ext cx="492966" cy="602701"/>
              </a:xfrm>
              <a:custGeom>
                <a:avLst/>
                <a:gdLst/>
                <a:ahLst/>
                <a:cxnLst>
                  <a:cxn ang="0">
                    <a:pos x="50" y="183"/>
                  </a:cxn>
                  <a:cxn ang="0">
                    <a:pos x="48" y="161"/>
                  </a:cxn>
                  <a:cxn ang="0">
                    <a:pos x="60" y="143"/>
                  </a:cxn>
                  <a:cxn ang="0">
                    <a:pos x="76" y="137"/>
                  </a:cxn>
                  <a:cxn ang="0">
                    <a:pos x="86" y="116"/>
                  </a:cxn>
                  <a:cxn ang="0">
                    <a:pos x="133" y="88"/>
                  </a:cxn>
                  <a:cxn ang="0">
                    <a:pos x="155" y="28"/>
                  </a:cxn>
                  <a:cxn ang="0">
                    <a:pos x="185" y="14"/>
                  </a:cxn>
                  <a:cxn ang="0">
                    <a:pos x="243" y="0"/>
                  </a:cxn>
                  <a:cxn ang="0">
                    <a:pos x="255" y="20"/>
                  </a:cxn>
                  <a:cxn ang="0">
                    <a:pos x="223" y="84"/>
                  </a:cxn>
                  <a:cxn ang="0">
                    <a:pos x="239" y="139"/>
                  </a:cxn>
                  <a:cxn ang="0">
                    <a:pos x="279" y="181"/>
                  </a:cxn>
                  <a:cxn ang="0">
                    <a:pos x="367" y="215"/>
                  </a:cxn>
                  <a:cxn ang="0">
                    <a:pos x="441" y="221"/>
                  </a:cxn>
                  <a:cxn ang="0">
                    <a:pos x="429" y="293"/>
                  </a:cxn>
                  <a:cxn ang="0">
                    <a:pos x="421" y="329"/>
                  </a:cxn>
                  <a:cxn ang="0">
                    <a:pos x="435" y="341"/>
                  </a:cxn>
                  <a:cxn ang="0">
                    <a:pos x="453" y="381"/>
                  </a:cxn>
                  <a:cxn ang="0">
                    <a:pos x="435" y="369"/>
                  </a:cxn>
                  <a:cxn ang="0">
                    <a:pos x="401" y="371"/>
                  </a:cxn>
                  <a:cxn ang="0">
                    <a:pos x="341" y="379"/>
                  </a:cxn>
                  <a:cxn ang="0">
                    <a:pos x="367" y="409"/>
                  </a:cxn>
                  <a:cxn ang="0">
                    <a:pos x="339" y="421"/>
                  </a:cxn>
                  <a:cxn ang="0">
                    <a:pos x="361" y="451"/>
                  </a:cxn>
                  <a:cxn ang="0">
                    <a:pos x="363" y="499"/>
                  </a:cxn>
                  <a:cxn ang="0">
                    <a:pos x="317" y="601"/>
                  </a:cxn>
                  <a:cxn ang="0">
                    <a:pos x="299" y="535"/>
                  </a:cxn>
                  <a:cxn ang="0">
                    <a:pos x="247" y="519"/>
                  </a:cxn>
                  <a:cxn ang="0">
                    <a:pos x="195" y="499"/>
                  </a:cxn>
                  <a:cxn ang="0">
                    <a:pos x="32" y="419"/>
                  </a:cxn>
                  <a:cxn ang="0">
                    <a:pos x="0" y="385"/>
                  </a:cxn>
                  <a:cxn ang="0">
                    <a:pos x="14" y="369"/>
                  </a:cxn>
                  <a:cxn ang="0">
                    <a:pos x="44" y="351"/>
                  </a:cxn>
                  <a:cxn ang="0">
                    <a:pos x="60" y="297"/>
                  </a:cxn>
                  <a:cxn ang="0">
                    <a:pos x="70" y="225"/>
                  </a:cxn>
                  <a:cxn ang="0">
                    <a:pos x="64" y="197"/>
                  </a:cxn>
                </a:cxnLst>
                <a:rect l="0" t="0" r="r" b="b"/>
                <a:pathLst>
                  <a:path w="453" h="613">
                    <a:moveTo>
                      <a:pt x="64" y="197"/>
                    </a:moveTo>
                    <a:lnTo>
                      <a:pt x="50" y="183"/>
                    </a:lnTo>
                    <a:lnTo>
                      <a:pt x="50" y="173"/>
                    </a:lnTo>
                    <a:lnTo>
                      <a:pt x="48" y="161"/>
                    </a:lnTo>
                    <a:lnTo>
                      <a:pt x="60" y="153"/>
                    </a:lnTo>
                    <a:lnTo>
                      <a:pt x="60" y="143"/>
                    </a:lnTo>
                    <a:lnTo>
                      <a:pt x="58" y="118"/>
                    </a:lnTo>
                    <a:lnTo>
                      <a:pt x="76" y="137"/>
                    </a:lnTo>
                    <a:lnTo>
                      <a:pt x="88" y="145"/>
                    </a:lnTo>
                    <a:lnTo>
                      <a:pt x="86" y="116"/>
                    </a:lnTo>
                    <a:lnTo>
                      <a:pt x="115" y="92"/>
                    </a:lnTo>
                    <a:lnTo>
                      <a:pt x="133" y="88"/>
                    </a:lnTo>
                    <a:lnTo>
                      <a:pt x="135" y="50"/>
                    </a:lnTo>
                    <a:lnTo>
                      <a:pt x="155" y="28"/>
                    </a:lnTo>
                    <a:lnTo>
                      <a:pt x="185" y="30"/>
                    </a:lnTo>
                    <a:lnTo>
                      <a:pt x="185" y="14"/>
                    </a:lnTo>
                    <a:lnTo>
                      <a:pt x="219" y="18"/>
                    </a:lnTo>
                    <a:lnTo>
                      <a:pt x="243" y="0"/>
                    </a:lnTo>
                    <a:lnTo>
                      <a:pt x="261" y="0"/>
                    </a:lnTo>
                    <a:lnTo>
                      <a:pt x="255" y="20"/>
                    </a:lnTo>
                    <a:lnTo>
                      <a:pt x="225" y="52"/>
                    </a:lnTo>
                    <a:lnTo>
                      <a:pt x="223" y="84"/>
                    </a:lnTo>
                    <a:lnTo>
                      <a:pt x="235" y="100"/>
                    </a:lnTo>
                    <a:lnTo>
                      <a:pt x="239" y="139"/>
                    </a:lnTo>
                    <a:lnTo>
                      <a:pt x="251" y="169"/>
                    </a:lnTo>
                    <a:lnTo>
                      <a:pt x="279" y="181"/>
                    </a:lnTo>
                    <a:lnTo>
                      <a:pt x="329" y="181"/>
                    </a:lnTo>
                    <a:lnTo>
                      <a:pt x="367" y="215"/>
                    </a:lnTo>
                    <a:lnTo>
                      <a:pt x="429" y="211"/>
                    </a:lnTo>
                    <a:lnTo>
                      <a:pt x="441" y="221"/>
                    </a:lnTo>
                    <a:lnTo>
                      <a:pt x="427" y="251"/>
                    </a:lnTo>
                    <a:lnTo>
                      <a:pt x="429" y="293"/>
                    </a:lnTo>
                    <a:lnTo>
                      <a:pt x="439" y="321"/>
                    </a:lnTo>
                    <a:lnTo>
                      <a:pt x="421" y="329"/>
                    </a:lnTo>
                    <a:lnTo>
                      <a:pt x="417" y="341"/>
                    </a:lnTo>
                    <a:lnTo>
                      <a:pt x="435" y="341"/>
                    </a:lnTo>
                    <a:lnTo>
                      <a:pt x="449" y="361"/>
                    </a:lnTo>
                    <a:lnTo>
                      <a:pt x="453" y="381"/>
                    </a:lnTo>
                    <a:lnTo>
                      <a:pt x="445" y="385"/>
                    </a:lnTo>
                    <a:lnTo>
                      <a:pt x="435" y="369"/>
                    </a:lnTo>
                    <a:lnTo>
                      <a:pt x="417" y="375"/>
                    </a:lnTo>
                    <a:lnTo>
                      <a:pt x="401" y="371"/>
                    </a:lnTo>
                    <a:lnTo>
                      <a:pt x="389" y="379"/>
                    </a:lnTo>
                    <a:lnTo>
                      <a:pt x="341" y="379"/>
                    </a:lnTo>
                    <a:lnTo>
                      <a:pt x="341" y="403"/>
                    </a:lnTo>
                    <a:lnTo>
                      <a:pt x="367" y="409"/>
                    </a:lnTo>
                    <a:lnTo>
                      <a:pt x="367" y="421"/>
                    </a:lnTo>
                    <a:lnTo>
                      <a:pt x="339" y="421"/>
                    </a:lnTo>
                    <a:lnTo>
                      <a:pt x="335" y="443"/>
                    </a:lnTo>
                    <a:lnTo>
                      <a:pt x="361" y="451"/>
                    </a:lnTo>
                    <a:lnTo>
                      <a:pt x="359" y="473"/>
                    </a:lnTo>
                    <a:lnTo>
                      <a:pt x="363" y="499"/>
                    </a:lnTo>
                    <a:lnTo>
                      <a:pt x="343" y="613"/>
                    </a:lnTo>
                    <a:lnTo>
                      <a:pt x="317" y="601"/>
                    </a:lnTo>
                    <a:lnTo>
                      <a:pt x="339" y="539"/>
                    </a:lnTo>
                    <a:lnTo>
                      <a:pt x="299" y="535"/>
                    </a:lnTo>
                    <a:lnTo>
                      <a:pt x="259" y="529"/>
                    </a:lnTo>
                    <a:lnTo>
                      <a:pt x="247" y="519"/>
                    </a:lnTo>
                    <a:lnTo>
                      <a:pt x="235" y="517"/>
                    </a:lnTo>
                    <a:lnTo>
                      <a:pt x="195" y="499"/>
                    </a:lnTo>
                    <a:lnTo>
                      <a:pt x="139" y="453"/>
                    </a:lnTo>
                    <a:lnTo>
                      <a:pt x="32" y="419"/>
                    </a:lnTo>
                    <a:lnTo>
                      <a:pt x="6" y="403"/>
                    </a:lnTo>
                    <a:lnTo>
                      <a:pt x="0" y="385"/>
                    </a:lnTo>
                    <a:lnTo>
                      <a:pt x="16" y="383"/>
                    </a:lnTo>
                    <a:lnTo>
                      <a:pt x="14" y="369"/>
                    </a:lnTo>
                    <a:lnTo>
                      <a:pt x="20" y="353"/>
                    </a:lnTo>
                    <a:lnTo>
                      <a:pt x="44" y="351"/>
                    </a:lnTo>
                    <a:lnTo>
                      <a:pt x="76" y="307"/>
                    </a:lnTo>
                    <a:lnTo>
                      <a:pt x="60" y="297"/>
                    </a:lnTo>
                    <a:lnTo>
                      <a:pt x="64" y="243"/>
                    </a:lnTo>
                    <a:lnTo>
                      <a:pt x="70" y="225"/>
                    </a:lnTo>
                    <a:lnTo>
                      <a:pt x="60" y="215"/>
                    </a:lnTo>
                    <a:lnTo>
                      <a:pt x="64" y="197"/>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18" name="Ecuador"/>
              <p:cNvSpPr>
                <a:spLocks noEditPoints="1"/>
              </p:cNvSpPr>
              <p:nvPr/>
            </p:nvSpPr>
            <p:spPr bwMode="gray">
              <a:xfrm>
                <a:off x="1422741" y="1894470"/>
                <a:ext cx="678156" cy="236354"/>
              </a:xfrm>
              <a:custGeom>
                <a:avLst/>
                <a:gdLst/>
                <a:ahLst/>
                <a:cxnLst>
                  <a:cxn ang="0">
                    <a:pos x="611" y="98"/>
                  </a:cxn>
                  <a:cxn ang="0">
                    <a:pos x="582" y="128"/>
                  </a:cxn>
                  <a:cxn ang="0">
                    <a:pos x="550" y="148"/>
                  </a:cxn>
                  <a:cxn ang="0">
                    <a:pos x="524" y="158"/>
                  </a:cxn>
                  <a:cxn ang="0">
                    <a:pos x="516" y="166"/>
                  </a:cxn>
                  <a:cxn ang="0">
                    <a:pos x="520" y="182"/>
                  </a:cxn>
                  <a:cxn ang="0">
                    <a:pos x="520" y="198"/>
                  </a:cxn>
                  <a:cxn ang="0">
                    <a:pos x="514" y="210"/>
                  </a:cxn>
                  <a:cxn ang="0">
                    <a:pos x="496" y="222"/>
                  </a:cxn>
                  <a:cxn ang="0">
                    <a:pos x="484" y="226"/>
                  </a:cxn>
                  <a:cxn ang="0">
                    <a:pos x="474" y="240"/>
                  </a:cxn>
                  <a:cxn ang="0">
                    <a:pos x="454" y="220"/>
                  </a:cxn>
                  <a:cxn ang="0">
                    <a:pos x="438" y="222"/>
                  </a:cxn>
                  <a:cxn ang="0">
                    <a:pos x="432" y="214"/>
                  </a:cxn>
                  <a:cxn ang="0">
                    <a:pos x="440" y="200"/>
                  </a:cxn>
                  <a:cxn ang="0">
                    <a:pos x="436" y="186"/>
                  </a:cxn>
                  <a:cxn ang="0">
                    <a:pos x="456" y="176"/>
                  </a:cxn>
                  <a:cxn ang="0">
                    <a:pos x="468" y="158"/>
                  </a:cxn>
                  <a:cxn ang="0">
                    <a:pos x="468" y="144"/>
                  </a:cxn>
                  <a:cxn ang="0">
                    <a:pos x="464" y="138"/>
                  </a:cxn>
                  <a:cxn ang="0">
                    <a:pos x="446" y="152"/>
                  </a:cxn>
                  <a:cxn ang="0">
                    <a:pos x="420" y="138"/>
                  </a:cxn>
                  <a:cxn ang="0">
                    <a:pos x="418" y="130"/>
                  </a:cxn>
                  <a:cxn ang="0">
                    <a:pos x="426" y="120"/>
                  </a:cxn>
                  <a:cxn ang="0">
                    <a:pos x="420" y="102"/>
                  </a:cxn>
                  <a:cxn ang="0">
                    <a:pos x="426" y="96"/>
                  </a:cxn>
                  <a:cxn ang="0">
                    <a:pos x="420" y="82"/>
                  </a:cxn>
                  <a:cxn ang="0">
                    <a:pos x="434" y="76"/>
                  </a:cxn>
                  <a:cxn ang="0">
                    <a:pos x="436" y="54"/>
                  </a:cxn>
                  <a:cxn ang="0">
                    <a:pos x="444" y="42"/>
                  </a:cxn>
                  <a:cxn ang="0">
                    <a:pos x="444" y="20"/>
                  </a:cxn>
                  <a:cxn ang="0">
                    <a:pos x="464" y="16"/>
                  </a:cxn>
                  <a:cxn ang="0">
                    <a:pos x="494" y="0"/>
                  </a:cxn>
                  <a:cxn ang="0">
                    <a:pos x="520" y="16"/>
                  </a:cxn>
                  <a:cxn ang="0">
                    <a:pos x="627" y="50"/>
                  </a:cxn>
                  <a:cxn ang="0">
                    <a:pos x="625" y="76"/>
                  </a:cxn>
                  <a:cxn ang="0">
                    <a:pos x="611" y="98"/>
                  </a:cxn>
                  <a:cxn ang="0">
                    <a:pos x="10" y="56"/>
                  </a:cxn>
                  <a:cxn ang="0">
                    <a:pos x="22" y="86"/>
                  </a:cxn>
                  <a:cxn ang="0">
                    <a:pos x="8" y="100"/>
                  </a:cxn>
                  <a:cxn ang="0">
                    <a:pos x="24" y="102"/>
                  </a:cxn>
                  <a:cxn ang="0">
                    <a:pos x="36" y="94"/>
                  </a:cxn>
                  <a:cxn ang="0">
                    <a:pos x="36" y="82"/>
                  </a:cxn>
                  <a:cxn ang="0">
                    <a:pos x="28" y="82"/>
                  </a:cxn>
                  <a:cxn ang="0">
                    <a:pos x="30" y="72"/>
                  </a:cxn>
                  <a:cxn ang="0">
                    <a:pos x="16" y="44"/>
                  </a:cxn>
                  <a:cxn ang="0">
                    <a:pos x="0" y="48"/>
                  </a:cxn>
                  <a:cxn ang="0">
                    <a:pos x="10" y="56"/>
                  </a:cxn>
                </a:cxnLst>
                <a:rect l="0" t="0" r="r" b="b"/>
                <a:pathLst>
                  <a:path w="627" h="240">
                    <a:moveTo>
                      <a:pt x="611" y="98"/>
                    </a:moveTo>
                    <a:lnTo>
                      <a:pt x="582" y="128"/>
                    </a:lnTo>
                    <a:lnTo>
                      <a:pt x="550" y="148"/>
                    </a:lnTo>
                    <a:lnTo>
                      <a:pt x="524" y="158"/>
                    </a:lnTo>
                    <a:lnTo>
                      <a:pt x="516" y="166"/>
                    </a:lnTo>
                    <a:lnTo>
                      <a:pt x="520" y="182"/>
                    </a:lnTo>
                    <a:lnTo>
                      <a:pt x="520" y="198"/>
                    </a:lnTo>
                    <a:lnTo>
                      <a:pt x="514" y="210"/>
                    </a:lnTo>
                    <a:lnTo>
                      <a:pt x="496" y="222"/>
                    </a:lnTo>
                    <a:lnTo>
                      <a:pt x="484" y="226"/>
                    </a:lnTo>
                    <a:lnTo>
                      <a:pt x="474" y="240"/>
                    </a:lnTo>
                    <a:lnTo>
                      <a:pt x="454" y="220"/>
                    </a:lnTo>
                    <a:lnTo>
                      <a:pt x="438" y="222"/>
                    </a:lnTo>
                    <a:lnTo>
                      <a:pt x="432" y="214"/>
                    </a:lnTo>
                    <a:lnTo>
                      <a:pt x="440" y="200"/>
                    </a:lnTo>
                    <a:lnTo>
                      <a:pt x="436" y="186"/>
                    </a:lnTo>
                    <a:lnTo>
                      <a:pt x="456" y="176"/>
                    </a:lnTo>
                    <a:lnTo>
                      <a:pt x="468" y="158"/>
                    </a:lnTo>
                    <a:lnTo>
                      <a:pt x="468" y="144"/>
                    </a:lnTo>
                    <a:lnTo>
                      <a:pt x="464" y="138"/>
                    </a:lnTo>
                    <a:lnTo>
                      <a:pt x="446" y="152"/>
                    </a:lnTo>
                    <a:lnTo>
                      <a:pt x="420" y="138"/>
                    </a:lnTo>
                    <a:lnTo>
                      <a:pt x="418" y="130"/>
                    </a:lnTo>
                    <a:lnTo>
                      <a:pt x="426" y="120"/>
                    </a:lnTo>
                    <a:lnTo>
                      <a:pt x="420" y="102"/>
                    </a:lnTo>
                    <a:lnTo>
                      <a:pt x="426" y="96"/>
                    </a:lnTo>
                    <a:lnTo>
                      <a:pt x="420" y="82"/>
                    </a:lnTo>
                    <a:lnTo>
                      <a:pt x="434" y="76"/>
                    </a:lnTo>
                    <a:lnTo>
                      <a:pt x="436" y="54"/>
                    </a:lnTo>
                    <a:lnTo>
                      <a:pt x="444" y="42"/>
                    </a:lnTo>
                    <a:lnTo>
                      <a:pt x="444" y="20"/>
                    </a:lnTo>
                    <a:lnTo>
                      <a:pt x="464" y="16"/>
                    </a:lnTo>
                    <a:lnTo>
                      <a:pt x="494" y="0"/>
                    </a:lnTo>
                    <a:lnTo>
                      <a:pt x="520" y="16"/>
                    </a:lnTo>
                    <a:lnTo>
                      <a:pt x="627" y="50"/>
                    </a:lnTo>
                    <a:lnTo>
                      <a:pt x="625" y="76"/>
                    </a:lnTo>
                    <a:lnTo>
                      <a:pt x="611" y="98"/>
                    </a:lnTo>
                    <a:close/>
                    <a:moveTo>
                      <a:pt x="10" y="56"/>
                    </a:moveTo>
                    <a:lnTo>
                      <a:pt x="22" y="86"/>
                    </a:lnTo>
                    <a:lnTo>
                      <a:pt x="8" y="100"/>
                    </a:lnTo>
                    <a:lnTo>
                      <a:pt x="24" y="102"/>
                    </a:lnTo>
                    <a:lnTo>
                      <a:pt x="36" y="94"/>
                    </a:lnTo>
                    <a:lnTo>
                      <a:pt x="36" y="82"/>
                    </a:lnTo>
                    <a:lnTo>
                      <a:pt x="28" y="82"/>
                    </a:lnTo>
                    <a:lnTo>
                      <a:pt x="30" y="72"/>
                    </a:lnTo>
                    <a:lnTo>
                      <a:pt x="16" y="44"/>
                    </a:lnTo>
                    <a:lnTo>
                      <a:pt x="0" y="48"/>
                    </a:lnTo>
                    <a:lnTo>
                      <a:pt x="10" y="56"/>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19" name="French Guiana"/>
              <p:cNvSpPr>
                <a:spLocks/>
              </p:cNvSpPr>
              <p:nvPr/>
            </p:nvSpPr>
            <p:spPr bwMode="gray">
              <a:xfrm>
                <a:off x="2964241" y="1726658"/>
                <a:ext cx="112157" cy="137085"/>
              </a:xfrm>
              <a:custGeom>
                <a:avLst/>
                <a:gdLst/>
                <a:ahLst/>
                <a:cxnLst>
                  <a:cxn ang="0">
                    <a:pos x="16" y="134"/>
                  </a:cxn>
                  <a:cxn ang="0">
                    <a:pos x="0" y="130"/>
                  </a:cxn>
                  <a:cxn ang="0">
                    <a:pos x="14" y="108"/>
                  </a:cxn>
                  <a:cxn ang="0">
                    <a:pos x="10" y="94"/>
                  </a:cxn>
                  <a:cxn ang="0">
                    <a:pos x="18" y="84"/>
                  </a:cxn>
                  <a:cxn ang="0">
                    <a:pos x="4" y="70"/>
                  </a:cxn>
                  <a:cxn ang="0">
                    <a:pos x="0" y="46"/>
                  </a:cxn>
                  <a:cxn ang="0">
                    <a:pos x="4" y="24"/>
                  </a:cxn>
                  <a:cxn ang="0">
                    <a:pos x="24" y="0"/>
                  </a:cxn>
                  <a:cxn ang="0">
                    <a:pos x="38" y="0"/>
                  </a:cxn>
                  <a:cxn ang="0">
                    <a:pos x="44" y="6"/>
                  </a:cxn>
                  <a:cxn ang="0">
                    <a:pos x="56" y="8"/>
                  </a:cxn>
                  <a:cxn ang="0">
                    <a:pos x="74" y="16"/>
                  </a:cxn>
                  <a:cxn ang="0">
                    <a:pos x="104" y="44"/>
                  </a:cxn>
                  <a:cxn ang="0">
                    <a:pos x="96" y="70"/>
                  </a:cxn>
                  <a:cxn ang="0">
                    <a:pos x="80" y="94"/>
                  </a:cxn>
                  <a:cxn ang="0">
                    <a:pos x="72" y="126"/>
                  </a:cxn>
                  <a:cxn ang="0">
                    <a:pos x="54" y="140"/>
                  </a:cxn>
                  <a:cxn ang="0">
                    <a:pos x="48" y="128"/>
                  </a:cxn>
                  <a:cxn ang="0">
                    <a:pos x="32" y="122"/>
                  </a:cxn>
                  <a:cxn ang="0">
                    <a:pos x="16" y="134"/>
                  </a:cxn>
                </a:cxnLst>
                <a:rect l="0" t="0" r="r" b="b"/>
                <a:pathLst>
                  <a:path w="104" h="140">
                    <a:moveTo>
                      <a:pt x="16" y="134"/>
                    </a:moveTo>
                    <a:lnTo>
                      <a:pt x="0" y="130"/>
                    </a:lnTo>
                    <a:lnTo>
                      <a:pt x="14" y="108"/>
                    </a:lnTo>
                    <a:lnTo>
                      <a:pt x="10" y="94"/>
                    </a:lnTo>
                    <a:lnTo>
                      <a:pt x="18" y="84"/>
                    </a:lnTo>
                    <a:lnTo>
                      <a:pt x="4" y="70"/>
                    </a:lnTo>
                    <a:lnTo>
                      <a:pt x="0" y="46"/>
                    </a:lnTo>
                    <a:lnTo>
                      <a:pt x="4" y="24"/>
                    </a:lnTo>
                    <a:lnTo>
                      <a:pt x="24" y="0"/>
                    </a:lnTo>
                    <a:lnTo>
                      <a:pt x="38" y="0"/>
                    </a:lnTo>
                    <a:lnTo>
                      <a:pt x="44" y="6"/>
                    </a:lnTo>
                    <a:lnTo>
                      <a:pt x="56" y="8"/>
                    </a:lnTo>
                    <a:lnTo>
                      <a:pt x="74" y="16"/>
                    </a:lnTo>
                    <a:lnTo>
                      <a:pt x="104" y="44"/>
                    </a:lnTo>
                    <a:lnTo>
                      <a:pt x="96" y="70"/>
                    </a:lnTo>
                    <a:lnTo>
                      <a:pt x="80" y="94"/>
                    </a:lnTo>
                    <a:lnTo>
                      <a:pt x="72" y="126"/>
                    </a:lnTo>
                    <a:lnTo>
                      <a:pt x="54" y="140"/>
                    </a:lnTo>
                    <a:lnTo>
                      <a:pt x="48" y="128"/>
                    </a:lnTo>
                    <a:lnTo>
                      <a:pt x="32" y="122"/>
                    </a:lnTo>
                    <a:lnTo>
                      <a:pt x="16" y="134"/>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20" name="Guyana"/>
              <p:cNvSpPr>
                <a:spLocks/>
              </p:cNvSpPr>
              <p:nvPr/>
            </p:nvSpPr>
            <p:spPr bwMode="gray">
              <a:xfrm>
                <a:off x="2679937" y="1622663"/>
                <a:ext cx="182580" cy="271807"/>
              </a:xfrm>
              <a:custGeom>
                <a:avLst/>
                <a:gdLst/>
                <a:ahLst/>
                <a:cxnLst>
                  <a:cxn ang="0">
                    <a:pos x="56" y="124"/>
                  </a:cxn>
                  <a:cxn ang="0">
                    <a:pos x="28" y="126"/>
                  </a:cxn>
                  <a:cxn ang="0">
                    <a:pos x="0" y="102"/>
                  </a:cxn>
                  <a:cxn ang="0">
                    <a:pos x="6" y="86"/>
                  </a:cxn>
                  <a:cxn ang="0">
                    <a:pos x="8" y="60"/>
                  </a:cxn>
                  <a:cxn ang="0">
                    <a:pos x="34" y="52"/>
                  </a:cxn>
                  <a:cxn ang="0">
                    <a:pos x="36" y="24"/>
                  </a:cxn>
                  <a:cxn ang="0">
                    <a:pos x="56" y="0"/>
                  </a:cxn>
                  <a:cxn ang="0">
                    <a:pos x="64" y="6"/>
                  </a:cxn>
                  <a:cxn ang="0">
                    <a:pos x="76" y="6"/>
                  </a:cxn>
                  <a:cxn ang="0">
                    <a:pos x="112" y="38"/>
                  </a:cxn>
                  <a:cxn ang="0">
                    <a:pos x="112" y="62"/>
                  </a:cxn>
                  <a:cxn ang="0">
                    <a:pos x="130" y="58"/>
                  </a:cxn>
                  <a:cxn ang="0">
                    <a:pos x="150" y="76"/>
                  </a:cxn>
                  <a:cxn ang="0">
                    <a:pos x="162" y="94"/>
                  </a:cxn>
                  <a:cxn ang="0">
                    <a:pos x="156" y="112"/>
                  </a:cxn>
                  <a:cxn ang="0">
                    <a:pos x="156" y="128"/>
                  </a:cxn>
                  <a:cxn ang="0">
                    <a:pos x="144" y="138"/>
                  </a:cxn>
                  <a:cxn ang="0">
                    <a:pos x="128" y="134"/>
                  </a:cxn>
                  <a:cxn ang="0">
                    <a:pos x="126" y="158"/>
                  </a:cxn>
                  <a:cxn ang="0">
                    <a:pos x="132" y="188"/>
                  </a:cxn>
                  <a:cxn ang="0">
                    <a:pos x="152" y="200"/>
                  </a:cxn>
                  <a:cxn ang="0">
                    <a:pos x="170" y="246"/>
                  </a:cxn>
                  <a:cxn ang="0">
                    <a:pos x="148" y="250"/>
                  </a:cxn>
                  <a:cxn ang="0">
                    <a:pos x="122" y="264"/>
                  </a:cxn>
                  <a:cxn ang="0">
                    <a:pos x="108" y="262"/>
                  </a:cxn>
                  <a:cxn ang="0">
                    <a:pos x="90" y="276"/>
                  </a:cxn>
                  <a:cxn ang="0">
                    <a:pos x="58" y="250"/>
                  </a:cxn>
                  <a:cxn ang="0">
                    <a:pos x="68" y="238"/>
                  </a:cxn>
                  <a:cxn ang="0">
                    <a:pos x="54" y="224"/>
                  </a:cxn>
                  <a:cxn ang="0">
                    <a:pos x="62" y="200"/>
                  </a:cxn>
                  <a:cxn ang="0">
                    <a:pos x="62" y="186"/>
                  </a:cxn>
                  <a:cxn ang="0">
                    <a:pos x="74" y="166"/>
                  </a:cxn>
                  <a:cxn ang="0">
                    <a:pos x="58" y="154"/>
                  </a:cxn>
                  <a:cxn ang="0">
                    <a:pos x="48" y="142"/>
                  </a:cxn>
                  <a:cxn ang="0">
                    <a:pos x="56" y="124"/>
                  </a:cxn>
                </a:cxnLst>
                <a:rect l="0" t="0" r="r" b="b"/>
                <a:pathLst>
                  <a:path w="170" h="276">
                    <a:moveTo>
                      <a:pt x="56" y="124"/>
                    </a:moveTo>
                    <a:lnTo>
                      <a:pt x="28" y="126"/>
                    </a:lnTo>
                    <a:lnTo>
                      <a:pt x="0" y="102"/>
                    </a:lnTo>
                    <a:lnTo>
                      <a:pt x="6" y="86"/>
                    </a:lnTo>
                    <a:lnTo>
                      <a:pt x="8" y="60"/>
                    </a:lnTo>
                    <a:lnTo>
                      <a:pt x="34" y="52"/>
                    </a:lnTo>
                    <a:lnTo>
                      <a:pt x="36" y="24"/>
                    </a:lnTo>
                    <a:lnTo>
                      <a:pt x="56" y="0"/>
                    </a:lnTo>
                    <a:lnTo>
                      <a:pt x="64" y="6"/>
                    </a:lnTo>
                    <a:lnTo>
                      <a:pt x="76" y="6"/>
                    </a:lnTo>
                    <a:lnTo>
                      <a:pt x="112" y="38"/>
                    </a:lnTo>
                    <a:lnTo>
                      <a:pt x="112" y="62"/>
                    </a:lnTo>
                    <a:lnTo>
                      <a:pt x="130" y="58"/>
                    </a:lnTo>
                    <a:lnTo>
                      <a:pt x="150" y="76"/>
                    </a:lnTo>
                    <a:lnTo>
                      <a:pt x="162" y="94"/>
                    </a:lnTo>
                    <a:lnTo>
                      <a:pt x="156" y="112"/>
                    </a:lnTo>
                    <a:lnTo>
                      <a:pt x="156" y="128"/>
                    </a:lnTo>
                    <a:lnTo>
                      <a:pt x="144" y="138"/>
                    </a:lnTo>
                    <a:lnTo>
                      <a:pt x="128" y="134"/>
                    </a:lnTo>
                    <a:lnTo>
                      <a:pt x="126" y="158"/>
                    </a:lnTo>
                    <a:lnTo>
                      <a:pt x="132" y="188"/>
                    </a:lnTo>
                    <a:lnTo>
                      <a:pt x="152" y="200"/>
                    </a:lnTo>
                    <a:lnTo>
                      <a:pt x="170" y="246"/>
                    </a:lnTo>
                    <a:lnTo>
                      <a:pt x="148" y="250"/>
                    </a:lnTo>
                    <a:lnTo>
                      <a:pt x="122" y="264"/>
                    </a:lnTo>
                    <a:lnTo>
                      <a:pt x="108" y="262"/>
                    </a:lnTo>
                    <a:lnTo>
                      <a:pt x="90" y="276"/>
                    </a:lnTo>
                    <a:lnTo>
                      <a:pt x="58" y="250"/>
                    </a:lnTo>
                    <a:lnTo>
                      <a:pt x="68" y="238"/>
                    </a:lnTo>
                    <a:lnTo>
                      <a:pt x="54" y="224"/>
                    </a:lnTo>
                    <a:lnTo>
                      <a:pt x="62" y="200"/>
                    </a:lnTo>
                    <a:lnTo>
                      <a:pt x="62" y="186"/>
                    </a:lnTo>
                    <a:lnTo>
                      <a:pt x="74" y="166"/>
                    </a:lnTo>
                    <a:lnTo>
                      <a:pt x="58" y="154"/>
                    </a:lnTo>
                    <a:lnTo>
                      <a:pt x="48" y="142"/>
                    </a:lnTo>
                    <a:lnTo>
                      <a:pt x="56" y="124"/>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21" name="Paraguay"/>
              <p:cNvSpPr>
                <a:spLocks/>
              </p:cNvSpPr>
              <p:nvPr/>
            </p:nvSpPr>
            <p:spPr bwMode="gray">
              <a:xfrm>
                <a:off x="2622555" y="2702799"/>
                <a:ext cx="354726" cy="333258"/>
              </a:xfrm>
              <a:custGeom>
                <a:avLst/>
                <a:gdLst/>
                <a:ahLst/>
                <a:cxnLst>
                  <a:cxn ang="0">
                    <a:pos x="6" y="128"/>
                  </a:cxn>
                  <a:cxn ang="0">
                    <a:pos x="0" y="112"/>
                  </a:cxn>
                  <a:cxn ang="0">
                    <a:pos x="14" y="60"/>
                  </a:cxn>
                  <a:cxn ang="0">
                    <a:pos x="14" y="40"/>
                  </a:cxn>
                  <a:cxn ang="0">
                    <a:pos x="32" y="6"/>
                  </a:cxn>
                  <a:cxn ang="0">
                    <a:pos x="66" y="8"/>
                  </a:cxn>
                  <a:cxn ang="0">
                    <a:pos x="98" y="6"/>
                  </a:cxn>
                  <a:cxn ang="0">
                    <a:pos x="144" y="0"/>
                  </a:cxn>
                  <a:cxn ang="0">
                    <a:pos x="174" y="18"/>
                  </a:cxn>
                  <a:cxn ang="0">
                    <a:pos x="188" y="44"/>
                  </a:cxn>
                  <a:cxn ang="0">
                    <a:pos x="180" y="98"/>
                  </a:cxn>
                  <a:cxn ang="0">
                    <a:pos x="194" y="110"/>
                  </a:cxn>
                  <a:cxn ang="0">
                    <a:pos x="230" y="116"/>
                  </a:cxn>
                  <a:cxn ang="0">
                    <a:pos x="254" y="114"/>
                  </a:cxn>
                  <a:cxn ang="0">
                    <a:pos x="266" y="120"/>
                  </a:cxn>
                  <a:cxn ang="0">
                    <a:pos x="276" y="144"/>
                  </a:cxn>
                  <a:cxn ang="0">
                    <a:pos x="278" y="178"/>
                  </a:cxn>
                  <a:cxn ang="0">
                    <a:pos x="292" y="184"/>
                  </a:cxn>
                  <a:cxn ang="0">
                    <a:pos x="314" y="184"/>
                  </a:cxn>
                  <a:cxn ang="0">
                    <a:pos x="326" y="198"/>
                  </a:cxn>
                  <a:cxn ang="0">
                    <a:pos x="310" y="256"/>
                  </a:cxn>
                  <a:cxn ang="0">
                    <a:pos x="302" y="290"/>
                  </a:cxn>
                  <a:cxn ang="0">
                    <a:pos x="296" y="312"/>
                  </a:cxn>
                  <a:cxn ang="0">
                    <a:pos x="270" y="336"/>
                  </a:cxn>
                  <a:cxn ang="0">
                    <a:pos x="220" y="340"/>
                  </a:cxn>
                  <a:cxn ang="0">
                    <a:pos x="204" y="334"/>
                  </a:cxn>
                  <a:cxn ang="0">
                    <a:pos x="186" y="326"/>
                  </a:cxn>
                  <a:cxn ang="0">
                    <a:pos x="172" y="324"/>
                  </a:cxn>
                  <a:cxn ang="0">
                    <a:pos x="166" y="314"/>
                  </a:cxn>
                  <a:cxn ang="0">
                    <a:pos x="200" y="238"/>
                  </a:cxn>
                  <a:cxn ang="0">
                    <a:pos x="164" y="214"/>
                  </a:cxn>
                  <a:cxn ang="0">
                    <a:pos x="148" y="212"/>
                  </a:cxn>
                  <a:cxn ang="0">
                    <a:pos x="128" y="198"/>
                  </a:cxn>
                  <a:cxn ang="0">
                    <a:pos x="90" y="200"/>
                  </a:cxn>
                  <a:cxn ang="0">
                    <a:pos x="30" y="150"/>
                  </a:cxn>
                  <a:cxn ang="0">
                    <a:pos x="28" y="140"/>
                  </a:cxn>
                  <a:cxn ang="0">
                    <a:pos x="20" y="140"/>
                  </a:cxn>
                  <a:cxn ang="0">
                    <a:pos x="6" y="128"/>
                  </a:cxn>
                </a:cxnLst>
                <a:rect l="0" t="0" r="r" b="b"/>
                <a:pathLst>
                  <a:path w="326" h="340">
                    <a:moveTo>
                      <a:pt x="6" y="128"/>
                    </a:moveTo>
                    <a:lnTo>
                      <a:pt x="0" y="112"/>
                    </a:lnTo>
                    <a:lnTo>
                      <a:pt x="14" y="60"/>
                    </a:lnTo>
                    <a:lnTo>
                      <a:pt x="14" y="40"/>
                    </a:lnTo>
                    <a:lnTo>
                      <a:pt x="32" y="6"/>
                    </a:lnTo>
                    <a:lnTo>
                      <a:pt x="66" y="8"/>
                    </a:lnTo>
                    <a:lnTo>
                      <a:pt x="98" y="6"/>
                    </a:lnTo>
                    <a:lnTo>
                      <a:pt x="144" y="0"/>
                    </a:lnTo>
                    <a:lnTo>
                      <a:pt x="174" y="18"/>
                    </a:lnTo>
                    <a:lnTo>
                      <a:pt x="188" y="44"/>
                    </a:lnTo>
                    <a:lnTo>
                      <a:pt x="180" y="98"/>
                    </a:lnTo>
                    <a:lnTo>
                      <a:pt x="194" y="110"/>
                    </a:lnTo>
                    <a:lnTo>
                      <a:pt x="230" y="116"/>
                    </a:lnTo>
                    <a:lnTo>
                      <a:pt x="254" y="114"/>
                    </a:lnTo>
                    <a:lnTo>
                      <a:pt x="266" y="120"/>
                    </a:lnTo>
                    <a:lnTo>
                      <a:pt x="276" y="144"/>
                    </a:lnTo>
                    <a:lnTo>
                      <a:pt x="278" y="178"/>
                    </a:lnTo>
                    <a:lnTo>
                      <a:pt x="292" y="184"/>
                    </a:lnTo>
                    <a:lnTo>
                      <a:pt x="314" y="184"/>
                    </a:lnTo>
                    <a:lnTo>
                      <a:pt x="326" y="198"/>
                    </a:lnTo>
                    <a:lnTo>
                      <a:pt x="310" y="256"/>
                    </a:lnTo>
                    <a:lnTo>
                      <a:pt x="302" y="290"/>
                    </a:lnTo>
                    <a:lnTo>
                      <a:pt x="296" y="312"/>
                    </a:lnTo>
                    <a:lnTo>
                      <a:pt x="270" y="336"/>
                    </a:lnTo>
                    <a:lnTo>
                      <a:pt x="220" y="340"/>
                    </a:lnTo>
                    <a:lnTo>
                      <a:pt x="204" y="334"/>
                    </a:lnTo>
                    <a:lnTo>
                      <a:pt x="186" y="326"/>
                    </a:lnTo>
                    <a:lnTo>
                      <a:pt x="172" y="324"/>
                    </a:lnTo>
                    <a:lnTo>
                      <a:pt x="166" y="314"/>
                    </a:lnTo>
                    <a:lnTo>
                      <a:pt x="200" y="238"/>
                    </a:lnTo>
                    <a:lnTo>
                      <a:pt x="164" y="214"/>
                    </a:lnTo>
                    <a:lnTo>
                      <a:pt x="148" y="212"/>
                    </a:lnTo>
                    <a:lnTo>
                      <a:pt x="128" y="198"/>
                    </a:lnTo>
                    <a:lnTo>
                      <a:pt x="90" y="200"/>
                    </a:lnTo>
                    <a:lnTo>
                      <a:pt x="30" y="150"/>
                    </a:lnTo>
                    <a:lnTo>
                      <a:pt x="28" y="140"/>
                    </a:lnTo>
                    <a:lnTo>
                      <a:pt x="20" y="140"/>
                    </a:lnTo>
                    <a:lnTo>
                      <a:pt x="6" y="128"/>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22" name="Peru"/>
              <p:cNvSpPr>
                <a:spLocks/>
              </p:cNvSpPr>
              <p:nvPr/>
            </p:nvSpPr>
            <p:spPr bwMode="gray">
              <a:xfrm>
                <a:off x="1858325" y="1944104"/>
                <a:ext cx="524267" cy="713787"/>
              </a:xfrm>
              <a:custGeom>
                <a:avLst/>
                <a:gdLst/>
                <a:ahLst/>
                <a:cxnLst>
                  <a:cxn ang="0">
                    <a:pos x="38" y="150"/>
                  </a:cxn>
                  <a:cxn ang="0">
                    <a:pos x="36" y="172"/>
                  </a:cxn>
                  <a:cxn ang="0">
                    <a:pos x="72" y="190"/>
                  </a:cxn>
                  <a:cxn ang="0">
                    <a:pos x="94" y="172"/>
                  </a:cxn>
                  <a:cxn ang="0">
                    <a:pos x="118" y="148"/>
                  </a:cxn>
                  <a:cxn ang="0">
                    <a:pos x="114" y="116"/>
                  </a:cxn>
                  <a:cxn ang="0">
                    <a:pos x="148" y="98"/>
                  </a:cxn>
                  <a:cxn ang="0">
                    <a:pos x="209" y="48"/>
                  </a:cxn>
                  <a:cxn ang="0">
                    <a:pos x="225" y="0"/>
                  </a:cxn>
                  <a:cxn ang="0">
                    <a:pos x="321" y="64"/>
                  </a:cxn>
                  <a:cxn ang="0">
                    <a:pos x="345" y="76"/>
                  </a:cxn>
                  <a:cxn ang="0">
                    <a:pos x="425" y="86"/>
                  </a:cxn>
                  <a:cxn ang="0">
                    <a:pos x="429" y="160"/>
                  </a:cxn>
                  <a:cxn ang="0">
                    <a:pos x="409" y="164"/>
                  </a:cxn>
                  <a:cxn ang="0">
                    <a:pos x="351" y="174"/>
                  </a:cxn>
                  <a:cxn ang="0">
                    <a:pos x="321" y="198"/>
                  </a:cxn>
                  <a:cxn ang="0">
                    <a:pos x="307" y="254"/>
                  </a:cxn>
                  <a:cxn ang="0">
                    <a:pos x="281" y="276"/>
                  </a:cxn>
                  <a:cxn ang="0">
                    <a:pos x="289" y="302"/>
                  </a:cxn>
                  <a:cxn ang="0">
                    <a:pos x="291" y="336"/>
                  </a:cxn>
                  <a:cxn ang="0">
                    <a:pos x="307" y="358"/>
                  </a:cxn>
                  <a:cxn ang="0">
                    <a:pos x="359" y="390"/>
                  </a:cxn>
                  <a:cxn ang="0">
                    <a:pos x="405" y="364"/>
                  </a:cxn>
                  <a:cxn ang="0">
                    <a:pos x="447" y="434"/>
                  </a:cxn>
                  <a:cxn ang="0">
                    <a:pos x="453" y="583"/>
                  </a:cxn>
                  <a:cxn ang="0">
                    <a:pos x="455" y="625"/>
                  </a:cxn>
                  <a:cxn ang="0">
                    <a:pos x="465" y="661"/>
                  </a:cxn>
                  <a:cxn ang="0">
                    <a:pos x="447" y="697"/>
                  </a:cxn>
                  <a:cxn ang="0">
                    <a:pos x="399" y="711"/>
                  </a:cxn>
                  <a:cxn ang="0">
                    <a:pos x="379" y="691"/>
                  </a:cxn>
                  <a:cxn ang="0">
                    <a:pos x="355" y="677"/>
                  </a:cxn>
                  <a:cxn ang="0">
                    <a:pos x="329" y="651"/>
                  </a:cxn>
                  <a:cxn ang="0">
                    <a:pos x="265" y="619"/>
                  </a:cxn>
                  <a:cxn ang="0">
                    <a:pos x="233" y="601"/>
                  </a:cxn>
                  <a:cxn ang="0">
                    <a:pos x="203" y="573"/>
                  </a:cxn>
                  <a:cxn ang="0">
                    <a:pos x="189" y="547"/>
                  </a:cxn>
                  <a:cxn ang="0">
                    <a:pos x="166" y="486"/>
                  </a:cxn>
                  <a:cxn ang="0">
                    <a:pos x="142" y="436"/>
                  </a:cxn>
                  <a:cxn ang="0">
                    <a:pos x="120" y="392"/>
                  </a:cxn>
                  <a:cxn ang="0">
                    <a:pos x="104" y="352"/>
                  </a:cxn>
                  <a:cxn ang="0">
                    <a:pos x="74" y="302"/>
                  </a:cxn>
                  <a:cxn ang="0">
                    <a:pos x="42" y="250"/>
                  </a:cxn>
                  <a:cxn ang="0">
                    <a:pos x="10" y="228"/>
                  </a:cxn>
                  <a:cxn ang="0">
                    <a:pos x="8" y="198"/>
                  </a:cxn>
                  <a:cxn ang="0">
                    <a:pos x="0" y="178"/>
                  </a:cxn>
                  <a:cxn ang="0">
                    <a:pos x="16" y="150"/>
                  </a:cxn>
                </a:cxnLst>
                <a:rect l="0" t="0" r="r" b="b"/>
                <a:pathLst>
                  <a:path w="483" h="725">
                    <a:moveTo>
                      <a:pt x="34" y="136"/>
                    </a:moveTo>
                    <a:lnTo>
                      <a:pt x="38" y="150"/>
                    </a:lnTo>
                    <a:lnTo>
                      <a:pt x="30" y="164"/>
                    </a:lnTo>
                    <a:lnTo>
                      <a:pt x="36" y="172"/>
                    </a:lnTo>
                    <a:lnTo>
                      <a:pt x="52" y="170"/>
                    </a:lnTo>
                    <a:lnTo>
                      <a:pt x="72" y="190"/>
                    </a:lnTo>
                    <a:lnTo>
                      <a:pt x="82" y="176"/>
                    </a:lnTo>
                    <a:lnTo>
                      <a:pt x="94" y="172"/>
                    </a:lnTo>
                    <a:lnTo>
                      <a:pt x="112" y="160"/>
                    </a:lnTo>
                    <a:lnTo>
                      <a:pt x="118" y="148"/>
                    </a:lnTo>
                    <a:lnTo>
                      <a:pt x="118" y="132"/>
                    </a:lnTo>
                    <a:lnTo>
                      <a:pt x="114" y="116"/>
                    </a:lnTo>
                    <a:lnTo>
                      <a:pt x="122" y="108"/>
                    </a:lnTo>
                    <a:lnTo>
                      <a:pt x="148" y="98"/>
                    </a:lnTo>
                    <a:lnTo>
                      <a:pt x="180" y="78"/>
                    </a:lnTo>
                    <a:lnTo>
                      <a:pt x="209" y="48"/>
                    </a:lnTo>
                    <a:lnTo>
                      <a:pt x="223" y="26"/>
                    </a:lnTo>
                    <a:lnTo>
                      <a:pt x="225" y="0"/>
                    </a:lnTo>
                    <a:lnTo>
                      <a:pt x="281" y="46"/>
                    </a:lnTo>
                    <a:lnTo>
                      <a:pt x="321" y="64"/>
                    </a:lnTo>
                    <a:lnTo>
                      <a:pt x="333" y="66"/>
                    </a:lnTo>
                    <a:lnTo>
                      <a:pt x="345" y="76"/>
                    </a:lnTo>
                    <a:lnTo>
                      <a:pt x="385" y="82"/>
                    </a:lnTo>
                    <a:lnTo>
                      <a:pt x="425" y="86"/>
                    </a:lnTo>
                    <a:lnTo>
                      <a:pt x="403" y="148"/>
                    </a:lnTo>
                    <a:lnTo>
                      <a:pt x="429" y="160"/>
                    </a:lnTo>
                    <a:lnTo>
                      <a:pt x="423" y="170"/>
                    </a:lnTo>
                    <a:lnTo>
                      <a:pt x="409" y="164"/>
                    </a:lnTo>
                    <a:lnTo>
                      <a:pt x="369" y="172"/>
                    </a:lnTo>
                    <a:lnTo>
                      <a:pt x="351" y="174"/>
                    </a:lnTo>
                    <a:lnTo>
                      <a:pt x="337" y="186"/>
                    </a:lnTo>
                    <a:lnTo>
                      <a:pt x="321" y="198"/>
                    </a:lnTo>
                    <a:lnTo>
                      <a:pt x="307" y="236"/>
                    </a:lnTo>
                    <a:lnTo>
                      <a:pt x="307" y="254"/>
                    </a:lnTo>
                    <a:lnTo>
                      <a:pt x="293" y="258"/>
                    </a:lnTo>
                    <a:lnTo>
                      <a:pt x="281" y="276"/>
                    </a:lnTo>
                    <a:lnTo>
                      <a:pt x="279" y="292"/>
                    </a:lnTo>
                    <a:lnTo>
                      <a:pt x="289" y="302"/>
                    </a:lnTo>
                    <a:lnTo>
                      <a:pt x="285" y="322"/>
                    </a:lnTo>
                    <a:lnTo>
                      <a:pt x="291" y="336"/>
                    </a:lnTo>
                    <a:lnTo>
                      <a:pt x="317" y="340"/>
                    </a:lnTo>
                    <a:lnTo>
                      <a:pt x="307" y="358"/>
                    </a:lnTo>
                    <a:lnTo>
                      <a:pt x="331" y="364"/>
                    </a:lnTo>
                    <a:lnTo>
                      <a:pt x="359" y="390"/>
                    </a:lnTo>
                    <a:lnTo>
                      <a:pt x="399" y="360"/>
                    </a:lnTo>
                    <a:lnTo>
                      <a:pt x="405" y="364"/>
                    </a:lnTo>
                    <a:lnTo>
                      <a:pt x="409" y="432"/>
                    </a:lnTo>
                    <a:lnTo>
                      <a:pt x="447" y="434"/>
                    </a:lnTo>
                    <a:lnTo>
                      <a:pt x="483" y="492"/>
                    </a:lnTo>
                    <a:lnTo>
                      <a:pt x="453" y="583"/>
                    </a:lnTo>
                    <a:lnTo>
                      <a:pt x="463" y="599"/>
                    </a:lnTo>
                    <a:lnTo>
                      <a:pt x="455" y="625"/>
                    </a:lnTo>
                    <a:lnTo>
                      <a:pt x="477" y="647"/>
                    </a:lnTo>
                    <a:lnTo>
                      <a:pt x="465" y="661"/>
                    </a:lnTo>
                    <a:lnTo>
                      <a:pt x="441" y="677"/>
                    </a:lnTo>
                    <a:lnTo>
                      <a:pt x="447" y="697"/>
                    </a:lnTo>
                    <a:lnTo>
                      <a:pt x="405" y="725"/>
                    </a:lnTo>
                    <a:lnTo>
                      <a:pt x="399" y="711"/>
                    </a:lnTo>
                    <a:lnTo>
                      <a:pt x="383" y="705"/>
                    </a:lnTo>
                    <a:lnTo>
                      <a:pt x="379" y="691"/>
                    </a:lnTo>
                    <a:lnTo>
                      <a:pt x="367" y="679"/>
                    </a:lnTo>
                    <a:lnTo>
                      <a:pt x="355" y="677"/>
                    </a:lnTo>
                    <a:lnTo>
                      <a:pt x="349" y="661"/>
                    </a:lnTo>
                    <a:lnTo>
                      <a:pt x="329" y="651"/>
                    </a:lnTo>
                    <a:lnTo>
                      <a:pt x="307" y="647"/>
                    </a:lnTo>
                    <a:lnTo>
                      <a:pt x="265" y="619"/>
                    </a:lnTo>
                    <a:lnTo>
                      <a:pt x="255" y="617"/>
                    </a:lnTo>
                    <a:lnTo>
                      <a:pt x="233" y="601"/>
                    </a:lnTo>
                    <a:lnTo>
                      <a:pt x="227" y="591"/>
                    </a:lnTo>
                    <a:lnTo>
                      <a:pt x="203" y="573"/>
                    </a:lnTo>
                    <a:lnTo>
                      <a:pt x="201" y="563"/>
                    </a:lnTo>
                    <a:lnTo>
                      <a:pt x="189" y="547"/>
                    </a:lnTo>
                    <a:lnTo>
                      <a:pt x="197" y="537"/>
                    </a:lnTo>
                    <a:lnTo>
                      <a:pt x="166" y="486"/>
                    </a:lnTo>
                    <a:lnTo>
                      <a:pt x="156" y="462"/>
                    </a:lnTo>
                    <a:lnTo>
                      <a:pt x="142" y="436"/>
                    </a:lnTo>
                    <a:lnTo>
                      <a:pt x="142" y="422"/>
                    </a:lnTo>
                    <a:lnTo>
                      <a:pt x="120" y="392"/>
                    </a:lnTo>
                    <a:lnTo>
                      <a:pt x="116" y="376"/>
                    </a:lnTo>
                    <a:lnTo>
                      <a:pt x="104" y="352"/>
                    </a:lnTo>
                    <a:lnTo>
                      <a:pt x="88" y="314"/>
                    </a:lnTo>
                    <a:lnTo>
                      <a:pt x="74" y="302"/>
                    </a:lnTo>
                    <a:lnTo>
                      <a:pt x="72" y="288"/>
                    </a:lnTo>
                    <a:lnTo>
                      <a:pt x="42" y="250"/>
                    </a:lnTo>
                    <a:lnTo>
                      <a:pt x="22" y="242"/>
                    </a:lnTo>
                    <a:lnTo>
                      <a:pt x="10" y="228"/>
                    </a:lnTo>
                    <a:lnTo>
                      <a:pt x="16" y="216"/>
                    </a:lnTo>
                    <a:lnTo>
                      <a:pt x="8" y="198"/>
                    </a:lnTo>
                    <a:lnTo>
                      <a:pt x="10" y="190"/>
                    </a:lnTo>
                    <a:lnTo>
                      <a:pt x="0" y="178"/>
                    </a:lnTo>
                    <a:lnTo>
                      <a:pt x="2" y="164"/>
                    </a:lnTo>
                    <a:lnTo>
                      <a:pt x="16" y="150"/>
                    </a:lnTo>
                    <a:lnTo>
                      <a:pt x="34" y="136"/>
                    </a:lnTo>
                    <a:close/>
                  </a:path>
                </a:pathLst>
              </a:custGeom>
              <a:solidFill>
                <a:srgbClr val="FFC000"/>
              </a:solidFill>
              <a:ln w="6350" cap="flat">
                <a:solidFill>
                  <a:srgbClr val="DDDDDD"/>
                </a:solidFill>
                <a:prstDash val="solid"/>
                <a:miter lim="800000"/>
                <a:headEnd/>
                <a:tailEnd/>
              </a:ln>
            </p:spPr>
            <p:txBody>
              <a:bodyPr/>
              <a:lstStyle/>
              <a:p>
                <a:endParaRPr lang="en-US"/>
              </a:p>
            </p:txBody>
          </p:sp>
          <p:sp>
            <p:nvSpPr>
              <p:cNvPr id="123" name="Suriname"/>
              <p:cNvSpPr>
                <a:spLocks/>
              </p:cNvSpPr>
              <p:nvPr/>
            </p:nvSpPr>
            <p:spPr bwMode="gray">
              <a:xfrm>
                <a:off x="2815569" y="1707748"/>
                <a:ext cx="174754" cy="155993"/>
              </a:xfrm>
              <a:custGeom>
                <a:avLst/>
                <a:gdLst/>
                <a:ahLst/>
                <a:cxnLst>
                  <a:cxn ang="0">
                    <a:pos x="84" y="160"/>
                  </a:cxn>
                  <a:cxn ang="0">
                    <a:pos x="44" y="158"/>
                  </a:cxn>
                  <a:cxn ang="0">
                    <a:pos x="26" y="112"/>
                  </a:cxn>
                  <a:cxn ang="0">
                    <a:pos x="6" y="100"/>
                  </a:cxn>
                  <a:cxn ang="0">
                    <a:pos x="0" y="70"/>
                  </a:cxn>
                  <a:cxn ang="0">
                    <a:pos x="2" y="46"/>
                  </a:cxn>
                  <a:cxn ang="0">
                    <a:pos x="18" y="50"/>
                  </a:cxn>
                  <a:cxn ang="0">
                    <a:pos x="30" y="40"/>
                  </a:cxn>
                  <a:cxn ang="0">
                    <a:pos x="30" y="24"/>
                  </a:cxn>
                  <a:cxn ang="0">
                    <a:pos x="36" y="6"/>
                  </a:cxn>
                  <a:cxn ang="0">
                    <a:pos x="62" y="10"/>
                  </a:cxn>
                  <a:cxn ang="0">
                    <a:pos x="86" y="10"/>
                  </a:cxn>
                  <a:cxn ang="0">
                    <a:pos x="112" y="0"/>
                  </a:cxn>
                  <a:cxn ang="0">
                    <a:pos x="142" y="6"/>
                  </a:cxn>
                  <a:cxn ang="0">
                    <a:pos x="158" y="8"/>
                  </a:cxn>
                  <a:cxn ang="0">
                    <a:pos x="162" y="18"/>
                  </a:cxn>
                  <a:cxn ang="0">
                    <a:pos x="142" y="42"/>
                  </a:cxn>
                  <a:cxn ang="0">
                    <a:pos x="138" y="64"/>
                  </a:cxn>
                  <a:cxn ang="0">
                    <a:pos x="142" y="88"/>
                  </a:cxn>
                  <a:cxn ang="0">
                    <a:pos x="156" y="102"/>
                  </a:cxn>
                  <a:cxn ang="0">
                    <a:pos x="148" y="112"/>
                  </a:cxn>
                  <a:cxn ang="0">
                    <a:pos x="152" y="126"/>
                  </a:cxn>
                  <a:cxn ang="0">
                    <a:pos x="138" y="148"/>
                  </a:cxn>
                  <a:cxn ang="0">
                    <a:pos x="118" y="130"/>
                  </a:cxn>
                  <a:cxn ang="0">
                    <a:pos x="100" y="146"/>
                  </a:cxn>
                  <a:cxn ang="0">
                    <a:pos x="82" y="138"/>
                  </a:cxn>
                  <a:cxn ang="0">
                    <a:pos x="76" y="146"/>
                  </a:cxn>
                  <a:cxn ang="0">
                    <a:pos x="84" y="160"/>
                  </a:cxn>
                </a:cxnLst>
                <a:rect l="0" t="0" r="r" b="b"/>
                <a:pathLst>
                  <a:path w="162" h="160">
                    <a:moveTo>
                      <a:pt x="84" y="160"/>
                    </a:moveTo>
                    <a:lnTo>
                      <a:pt x="44" y="158"/>
                    </a:lnTo>
                    <a:lnTo>
                      <a:pt x="26" y="112"/>
                    </a:lnTo>
                    <a:lnTo>
                      <a:pt x="6" y="100"/>
                    </a:lnTo>
                    <a:lnTo>
                      <a:pt x="0" y="70"/>
                    </a:lnTo>
                    <a:lnTo>
                      <a:pt x="2" y="46"/>
                    </a:lnTo>
                    <a:lnTo>
                      <a:pt x="18" y="50"/>
                    </a:lnTo>
                    <a:lnTo>
                      <a:pt x="30" y="40"/>
                    </a:lnTo>
                    <a:lnTo>
                      <a:pt x="30" y="24"/>
                    </a:lnTo>
                    <a:lnTo>
                      <a:pt x="36" y="6"/>
                    </a:lnTo>
                    <a:lnTo>
                      <a:pt x="62" y="10"/>
                    </a:lnTo>
                    <a:lnTo>
                      <a:pt x="86" y="10"/>
                    </a:lnTo>
                    <a:lnTo>
                      <a:pt x="112" y="0"/>
                    </a:lnTo>
                    <a:lnTo>
                      <a:pt x="142" y="6"/>
                    </a:lnTo>
                    <a:lnTo>
                      <a:pt x="158" y="8"/>
                    </a:lnTo>
                    <a:lnTo>
                      <a:pt x="162" y="18"/>
                    </a:lnTo>
                    <a:lnTo>
                      <a:pt x="142" y="42"/>
                    </a:lnTo>
                    <a:lnTo>
                      <a:pt x="138" y="64"/>
                    </a:lnTo>
                    <a:lnTo>
                      <a:pt x="142" y="88"/>
                    </a:lnTo>
                    <a:lnTo>
                      <a:pt x="156" y="102"/>
                    </a:lnTo>
                    <a:lnTo>
                      <a:pt x="148" y="112"/>
                    </a:lnTo>
                    <a:lnTo>
                      <a:pt x="152" y="126"/>
                    </a:lnTo>
                    <a:lnTo>
                      <a:pt x="138" y="148"/>
                    </a:lnTo>
                    <a:lnTo>
                      <a:pt x="118" y="130"/>
                    </a:lnTo>
                    <a:lnTo>
                      <a:pt x="100" y="146"/>
                    </a:lnTo>
                    <a:lnTo>
                      <a:pt x="82" y="138"/>
                    </a:lnTo>
                    <a:lnTo>
                      <a:pt x="76" y="146"/>
                    </a:lnTo>
                    <a:lnTo>
                      <a:pt x="84" y="160"/>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24" name="Uruguay"/>
              <p:cNvSpPr>
                <a:spLocks/>
              </p:cNvSpPr>
              <p:nvPr/>
            </p:nvSpPr>
            <p:spPr bwMode="gray">
              <a:xfrm>
                <a:off x="2810352" y="3125871"/>
                <a:ext cx="203445" cy="245808"/>
              </a:xfrm>
              <a:custGeom>
                <a:avLst/>
                <a:gdLst/>
                <a:ahLst/>
                <a:cxnLst>
                  <a:cxn ang="0">
                    <a:pos x="8" y="181"/>
                  </a:cxn>
                  <a:cxn ang="0">
                    <a:pos x="0" y="162"/>
                  </a:cxn>
                  <a:cxn ang="0">
                    <a:pos x="2" y="130"/>
                  </a:cxn>
                  <a:cxn ang="0">
                    <a:pos x="6" y="94"/>
                  </a:cxn>
                  <a:cxn ang="0">
                    <a:pos x="12" y="68"/>
                  </a:cxn>
                  <a:cxn ang="0">
                    <a:pos x="30" y="24"/>
                  </a:cxn>
                  <a:cxn ang="0">
                    <a:pos x="52" y="0"/>
                  </a:cxn>
                  <a:cxn ang="0">
                    <a:pos x="70" y="40"/>
                  </a:cxn>
                  <a:cxn ang="0">
                    <a:pos x="84" y="60"/>
                  </a:cxn>
                  <a:cxn ang="0">
                    <a:pos x="98" y="52"/>
                  </a:cxn>
                  <a:cxn ang="0">
                    <a:pos x="120" y="70"/>
                  </a:cxn>
                  <a:cxn ang="0">
                    <a:pos x="144" y="82"/>
                  </a:cxn>
                  <a:cxn ang="0">
                    <a:pos x="160" y="100"/>
                  </a:cxn>
                  <a:cxn ang="0">
                    <a:pos x="174" y="124"/>
                  </a:cxn>
                  <a:cxn ang="0">
                    <a:pos x="188" y="128"/>
                  </a:cxn>
                  <a:cxn ang="0">
                    <a:pos x="180" y="148"/>
                  </a:cxn>
                  <a:cxn ang="0">
                    <a:pos x="178" y="168"/>
                  </a:cxn>
                  <a:cxn ang="0">
                    <a:pos x="178" y="181"/>
                  </a:cxn>
                  <a:cxn ang="0">
                    <a:pos x="188" y="191"/>
                  </a:cxn>
                  <a:cxn ang="0">
                    <a:pos x="178" y="211"/>
                  </a:cxn>
                  <a:cxn ang="0">
                    <a:pos x="170" y="223"/>
                  </a:cxn>
                  <a:cxn ang="0">
                    <a:pos x="142" y="239"/>
                  </a:cxn>
                  <a:cxn ang="0">
                    <a:pos x="126" y="247"/>
                  </a:cxn>
                  <a:cxn ang="0">
                    <a:pos x="86" y="247"/>
                  </a:cxn>
                  <a:cxn ang="0">
                    <a:pos x="68" y="243"/>
                  </a:cxn>
                  <a:cxn ang="0">
                    <a:pos x="42" y="227"/>
                  </a:cxn>
                  <a:cxn ang="0">
                    <a:pos x="26" y="225"/>
                  </a:cxn>
                  <a:cxn ang="0">
                    <a:pos x="8" y="209"/>
                  </a:cxn>
                  <a:cxn ang="0">
                    <a:pos x="8" y="181"/>
                  </a:cxn>
                </a:cxnLst>
                <a:rect l="0" t="0" r="r" b="b"/>
                <a:pathLst>
                  <a:path w="188" h="247">
                    <a:moveTo>
                      <a:pt x="8" y="181"/>
                    </a:moveTo>
                    <a:lnTo>
                      <a:pt x="0" y="162"/>
                    </a:lnTo>
                    <a:lnTo>
                      <a:pt x="2" y="130"/>
                    </a:lnTo>
                    <a:lnTo>
                      <a:pt x="6" y="94"/>
                    </a:lnTo>
                    <a:lnTo>
                      <a:pt x="12" y="68"/>
                    </a:lnTo>
                    <a:lnTo>
                      <a:pt x="30" y="24"/>
                    </a:lnTo>
                    <a:lnTo>
                      <a:pt x="52" y="0"/>
                    </a:lnTo>
                    <a:lnTo>
                      <a:pt x="70" y="40"/>
                    </a:lnTo>
                    <a:lnTo>
                      <a:pt x="84" y="60"/>
                    </a:lnTo>
                    <a:lnTo>
                      <a:pt x="98" y="52"/>
                    </a:lnTo>
                    <a:lnTo>
                      <a:pt x="120" y="70"/>
                    </a:lnTo>
                    <a:lnTo>
                      <a:pt x="144" y="82"/>
                    </a:lnTo>
                    <a:lnTo>
                      <a:pt x="160" y="100"/>
                    </a:lnTo>
                    <a:lnTo>
                      <a:pt x="174" y="124"/>
                    </a:lnTo>
                    <a:lnTo>
                      <a:pt x="188" y="128"/>
                    </a:lnTo>
                    <a:lnTo>
                      <a:pt x="180" y="148"/>
                    </a:lnTo>
                    <a:lnTo>
                      <a:pt x="178" y="168"/>
                    </a:lnTo>
                    <a:lnTo>
                      <a:pt x="178" y="181"/>
                    </a:lnTo>
                    <a:lnTo>
                      <a:pt x="188" y="191"/>
                    </a:lnTo>
                    <a:lnTo>
                      <a:pt x="178" y="211"/>
                    </a:lnTo>
                    <a:lnTo>
                      <a:pt x="170" y="223"/>
                    </a:lnTo>
                    <a:lnTo>
                      <a:pt x="142" y="239"/>
                    </a:lnTo>
                    <a:lnTo>
                      <a:pt x="126" y="247"/>
                    </a:lnTo>
                    <a:lnTo>
                      <a:pt x="86" y="247"/>
                    </a:lnTo>
                    <a:lnTo>
                      <a:pt x="68" y="243"/>
                    </a:lnTo>
                    <a:lnTo>
                      <a:pt x="42" y="227"/>
                    </a:lnTo>
                    <a:lnTo>
                      <a:pt x="26" y="225"/>
                    </a:lnTo>
                    <a:lnTo>
                      <a:pt x="8" y="209"/>
                    </a:lnTo>
                    <a:lnTo>
                      <a:pt x="8" y="181"/>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sp>
            <p:nvSpPr>
              <p:cNvPr id="125" name="Venezuela"/>
              <p:cNvSpPr>
                <a:spLocks/>
              </p:cNvSpPr>
              <p:nvPr/>
            </p:nvSpPr>
            <p:spPr bwMode="gray">
              <a:xfrm>
                <a:off x="2194795" y="1476123"/>
                <a:ext cx="545131" cy="437255"/>
              </a:xfrm>
              <a:custGeom>
                <a:avLst/>
                <a:gdLst/>
                <a:ahLst/>
                <a:cxnLst>
                  <a:cxn ang="0">
                    <a:pos x="222" y="409"/>
                  </a:cxn>
                  <a:cxn ang="0">
                    <a:pos x="226" y="385"/>
                  </a:cxn>
                  <a:cxn ang="0">
                    <a:pos x="194" y="365"/>
                  </a:cxn>
                  <a:cxn ang="0">
                    <a:pos x="216" y="345"/>
                  </a:cxn>
                  <a:cxn ang="0">
                    <a:pos x="204" y="275"/>
                  </a:cxn>
                  <a:cxn ang="0">
                    <a:pos x="206" y="235"/>
                  </a:cxn>
                  <a:cxn ang="0">
                    <a:pos x="106" y="205"/>
                  </a:cxn>
                  <a:cxn ang="0">
                    <a:pos x="28" y="193"/>
                  </a:cxn>
                  <a:cxn ang="0">
                    <a:pos x="12" y="124"/>
                  </a:cxn>
                  <a:cxn ang="0">
                    <a:pos x="2" y="76"/>
                  </a:cxn>
                  <a:cxn ang="0">
                    <a:pos x="38" y="24"/>
                  </a:cxn>
                  <a:cxn ang="0">
                    <a:pos x="82" y="8"/>
                  </a:cxn>
                  <a:cxn ang="0">
                    <a:pos x="54" y="26"/>
                  </a:cxn>
                  <a:cxn ang="0">
                    <a:pos x="58" y="84"/>
                  </a:cxn>
                  <a:cxn ang="0">
                    <a:pos x="58" y="116"/>
                  </a:cxn>
                  <a:cxn ang="0">
                    <a:pos x="82" y="122"/>
                  </a:cxn>
                  <a:cxn ang="0">
                    <a:pos x="70" y="74"/>
                  </a:cxn>
                  <a:cxn ang="0">
                    <a:pos x="84" y="54"/>
                  </a:cxn>
                  <a:cxn ang="0">
                    <a:pos x="118" y="38"/>
                  </a:cxn>
                  <a:cxn ang="0">
                    <a:pos x="122" y="12"/>
                  </a:cxn>
                  <a:cxn ang="0">
                    <a:pos x="162" y="38"/>
                  </a:cxn>
                  <a:cxn ang="0">
                    <a:pos x="184" y="70"/>
                  </a:cxn>
                  <a:cxn ang="0">
                    <a:pos x="244" y="68"/>
                  </a:cxn>
                  <a:cxn ang="0">
                    <a:pos x="282" y="86"/>
                  </a:cxn>
                  <a:cxn ang="0">
                    <a:pos x="336" y="68"/>
                  </a:cxn>
                  <a:cxn ang="0">
                    <a:pos x="426" y="64"/>
                  </a:cxn>
                  <a:cxn ang="0">
                    <a:pos x="396" y="72"/>
                  </a:cxn>
                  <a:cxn ang="0">
                    <a:pos x="450" y="106"/>
                  </a:cxn>
                  <a:cxn ang="0">
                    <a:pos x="476" y="145"/>
                  </a:cxn>
                  <a:cxn ang="0">
                    <a:pos x="504" y="149"/>
                  </a:cxn>
                  <a:cxn ang="0">
                    <a:pos x="482" y="201"/>
                  </a:cxn>
                  <a:cxn ang="0">
                    <a:pos x="454" y="235"/>
                  </a:cxn>
                  <a:cxn ang="0">
                    <a:pos x="476" y="275"/>
                  </a:cxn>
                  <a:cxn ang="0">
                    <a:pos x="442" y="303"/>
                  </a:cxn>
                  <a:cxn ang="0">
                    <a:pos x="406" y="309"/>
                  </a:cxn>
                  <a:cxn ang="0">
                    <a:pos x="364" y="323"/>
                  </a:cxn>
                  <a:cxn ang="0">
                    <a:pos x="312" y="307"/>
                  </a:cxn>
                  <a:cxn ang="0">
                    <a:pos x="336" y="333"/>
                  </a:cxn>
                  <a:cxn ang="0">
                    <a:pos x="346" y="381"/>
                  </a:cxn>
                  <a:cxn ang="0">
                    <a:pos x="374" y="387"/>
                  </a:cxn>
                  <a:cxn ang="0">
                    <a:pos x="326" y="409"/>
                  </a:cxn>
                  <a:cxn ang="0">
                    <a:pos x="234" y="419"/>
                  </a:cxn>
                </a:cxnLst>
                <a:rect l="0" t="0" r="r" b="b"/>
                <a:pathLst>
                  <a:path w="504" h="445">
                    <a:moveTo>
                      <a:pt x="226" y="425"/>
                    </a:moveTo>
                    <a:lnTo>
                      <a:pt x="222" y="409"/>
                    </a:lnTo>
                    <a:lnTo>
                      <a:pt x="230" y="405"/>
                    </a:lnTo>
                    <a:lnTo>
                      <a:pt x="226" y="385"/>
                    </a:lnTo>
                    <a:lnTo>
                      <a:pt x="212" y="365"/>
                    </a:lnTo>
                    <a:lnTo>
                      <a:pt x="194" y="365"/>
                    </a:lnTo>
                    <a:lnTo>
                      <a:pt x="198" y="353"/>
                    </a:lnTo>
                    <a:lnTo>
                      <a:pt x="216" y="345"/>
                    </a:lnTo>
                    <a:lnTo>
                      <a:pt x="206" y="317"/>
                    </a:lnTo>
                    <a:lnTo>
                      <a:pt x="204" y="275"/>
                    </a:lnTo>
                    <a:lnTo>
                      <a:pt x="218" y="245"/>
                    </a:lnTo>
                    <a:lnTo>
                      <a:pt x="206" y="235"/>
                    </a:lnTo>
                    <a:lnTo>
                      <a:pt x="144" y="239"/>
                    </a:lnTo>
                    <a:lnTo>
                      <a:pt x="106" y="205"/>
                    </a:lnTo>
                    <a:lnTo>
                      <a:pt x="56" y="205"/>
                    </a:lnTo>
                    <a:lnTo>
                      <a:pt x="28" y="193"/>
                    </a:lnTo>
                    <a:lnTo>
                      <a:pt x="16" y="163"/>
                    </a:lnTo>
                    <a:lnTo>
                      <a:pt x="12" y="124"/>
                    </a:lnTo>
                    <a:lnTo>
                      <a:pt x="0" y="108"/>
                    </a:lnTo>
                    <a:lnTo>
                      <a:pt x="2" y="76"/>
                    </a:lnTo>
                    <a:lnTo>
                      <a:pt x="32" y="44"/>
                    </a:lnTo>
                    <a:lnTo>
                      <a:pt x="38" y="24"/>
                    </a:lnTo>
                    <a:lnTo>
                      <a:pt x="64" y="0"/>
                    </a:lnTo>
                    <a:lnTo>
                      <a:pt x="82" y="8"/>
                    </a:lnTo>
                    <a:lnTo>
                      <a:pt x="74" y="24"/>
                    </a:lnTo>
                    <a:lnTo>
                      <a:pt x="54" y="26"/>
                    </a:lnTo>
                    <a:lnTo>
                      <a:pt x="62" y="52"/>
                    </a:lnTo>
                    <a:lnTo>
                      <a:pt x="58" y="84"/>
                    </a:lnTo>
                    <a:lnTo>
                      <a:pt x="48" y="106"/>
                    </a:lnTo>
                    <a:lnTo>
                      <a:pt x="58" y="116"/>
                    </a:lnTo>
                    <a:lnTo>
                      <a:pt x="62" y="126"/>
                    </a:lnTo>
                    <a:lnTo>
                      <a:pt x="82" y="122"/>
                    </a:lnTo>
                    <a:lnTo>
                      <a:pt x="86" y="104"/>
                    </a:lnTo>
                    <a:lnTo>
                      <a:pt x="70" y="74"/>
                    </a:lnTo>
                    <a:lnTo>
                      <a:pt x="70" y="54"/>
                    </a:lnTo>
                    <a:lnTo>
                      <a:pt x="84" y="54"/>
                    </a:lnTo>
                    <a:lnTo>
                      <a:pt x="98" y="46"/>
                    </a:lnTo>
                    <a:lnTo>
                      <a:pt x="118" y="38"/>
                    </a:lnTo>
                    <a:lnTo>
                      <a:pt x="108" y="26"/>
                    </a:lnTo>
                    <a:lnTo>
                      <a:pt x="122" y="12"/>
                    </a:lnTo>
                    <a:lnTo>
                      <a:pt x="138" y="36"/>
                    </a:lnTo>
                    <a:lnTo>
                      <a:pt x="162" y="38"/>
                    </a:lnTo>
                    <a:lnTo>
                      <a:pt x="186" y="54"/>
                    </a:lnTo>
                    <a:lnTo>
                      <a:pt x="184" y="70"/>
                    </a:lnTo>
                    <a:lnTo>
                      <a:pt x="200" y="76"/>
                    </a:lnTo>
                    <a:lnTo>
                      <a:pt x="244" y="68"/>
                    </a:lnTo>
                    <a:lnTo>
                      <a:pt x="268" y="68"/>
                    </a:lnTo>
                    <a:lnTo>
                      <a:pt x="282" y="86"/>
                    </a:lnTo>
                    <a:lnTo>
                      <a:pt x="324" y="86"/>
                    </a:lnTo>
                    <a:lnTo>
                      <a:pt x="336" y="68"/>
                    </a:lnTo>
                    <a:lnTo>
                      <a:pt x="390" y="62"/>
                    </a:lnTo>
                    <a:lnTo>
                      <a:pt x="426" y="64"/>
                    </a:lnTo>
                    <a:lnTo>
                      <a:pt x="426" y="70"/>
                    </a:lnTo>
                    <a:lnTo>
                      <a:pt x="396" y="72"/>
                    </a:lnTo>
                    <a:lnTo>
                      <a:pt x="410" y="92"/>
                    </a:lnTo>
                    <a:lnTo>
                      <a:pt x="450" y="106"/>
                    </a:lnTo>
                    <a:lnTo>
                      <a:pt x="472" y="114"/>
                    </a:lnTo>
                    <a:lnTo>
                      <a:pt x="476" y="145"/>
                    </a:lnTo>
                    <a:lnTo>
                      <a:pt x="496" y="140"/>
                    </a:lnTo>
                    <a:lnTo>
                      <a:pt x="504" y="149"/>
                    </a:lnTo>
                    <a:lnTo>
                      <a:pt x="484" y="173"/>
                    </a:lnTo>
                    <a:lnTo>
                      <a:pt x="482" y="201"/>
                    </a:lnTo>
                    <a:lnTo>
                      <a:pt x="456" y="209"/>
                    </a:lnTo>
                    <a:lnTo>
                      <a:pt x="454" y="235"/>
                    </a:lnTo>
                    <a:lnTo>
                      <a:pt x="448" y="251"/>
                    </a:lnTo>
                    <a:lnTo>
                      <a:pt x="476" y="275"/>
                    </a:lnTo>
                    <a:lnTo>
                      <a:pt x="458" y="303"/>
                    </a:lnTo>
                    <a:lnTo>
                      <a:pt x="442" y="303"/>
                    </a:lnTo>
                    <a:lnTo>
                      <a:pt x="418" y="317"/>
                    </a:lnTo>
                    <a:lnTo>
                      <a:pt x="406" y="309"/>
                    </a:lnTo>
                    <a:lnTo>
                      <a:pt x="390" y="329"/>
                    </a:lnTo>
                    <a:lnTo>
                      <a:pt x="364" y="323"/>
                    </a:lnTo>
                    <a:lnTo>
                      <a:pt x="348" y="323"/>
                    </a:lnTo>
                    <a:lnTo>
                      <a:pt x="312" y="307"/>
                    </a:lnTo>
                    <a:lnTo>
                      <a:pt x="312" y="325"/>
                    </a:lnTo>
                    <a:lnTo>
                      <a:pt x="336" y="333"/>
                    </a:lnTo>
                    <a:lnTo>
                      <a:pt x="332" y="365"/>
                    </a:lnTo>
                    <a:lnTo>
                      <a:pt x="346" y="381"/>
                    </a:lnTo>
                    <a:lnTo>
                      <a:pt x="372" y="375"/>
                    </a:lnTo>
                    <a:lnTo>
                      <a:pt x="374" y="387"/>
                    </a:lnTo>
                    <a:lnTo>
                      <a:pt x="336" y="419"/>
                    </a:lnTo>
                    <a:lnTo>
                      <a:pt x="326" y="409"/>
                    </a:lnTo>
                    <a:lnTo>
                      <a:pt x="266" y="445"/>
                    </a:lnTo>
                    <a:lnTo>
                      <a:pt x="234" y="419"/>
                    </a:lnTo>
                    <a:lnTo>
                      <a:pt x="226" y="425"/>
                    </a:lnTo>
                    <a:close/>
                  </a:path>
                </a:pathLst>
              </a:custGeom>
              <a:solidFill>
                <a:schemeClr val="tx1">
                  <a:lumMod val="40000"/>
                  <a:lumOff val="60000"/>
                </a:schemeClr>
              </a:solidFill>
              <a:ln w="6350" cap="flat">
                <a:solidFill>
                  <a:srgbClr val="DDDDDD"/>
                </a:solidFill>
                <a:prstDash val="solid"/>
                <a:miter lim="800000"/>
                <a:headEnd/>
                <a:tailEnd/>
              </a:ln>
            </p:spPr>
            <p:txBody>
              <a:bodyPr/>
              <a:lstStyle/>
              <a:p>
                <a:endParaRPr lang="en-US"/>
              </a:p>
            </p:txBody>
          </p:sp>
          <p:pic>
            <p:nvPicPr>
              <p:cNvPr id="126"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18990" y="2422925"/>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27" name="Conector recto 126"/>
              <p:cNvCxnSpPr/>
              <p:nvPr/>
            </p:nvCxnSpPr>
            <p:spPr>
              <a:xfrm>
                <a:off x="1858325" y="2473215"/>
                <a:ext cx="271656" cy="0"/>
              </a:xfrm>
              <a:prstGeom prst="line">
                <a:avLst/>
              </a:prstGeom>
              <a:ln>
                <a:solidFill>
                  <a:srgbClr val="C00000"/>
                </a:solidFill>
                <a:prstDash val="dash"/>
              </a:ln>
            </p:spPr>
            <p:style>
              <a:lnRef idx="1">
                <a:schemeClr val="dk1"/>
              </a:lnRef>
              <a:fillRef idx="0">
                <a:schemeClr val="dk1"/>
              </a:fillRef>
              <a:effectRef idx="0">
                <a:schemeClr val="dk1"/>
              </a:effectRef>
              <a:fontRef idx="minor">
                <a:schemeClr val="tx1"/>
              </a:fontRef>
            </p:style>
          </p:cxnSp>
          <p:sp>
            <p:nvSpPr>
              <p:cNvPr id="128" name="Rectángulo redondeado 127"/>
              <p:cNvSpPr/>
              <p:nvPr/>
            </p:nvSpPr>
            <p:spPr>
              <a:xfrm>
                <a:off x="1368144" y="2369869"/>
                <a:ext cx="442312" cy="201517"/>
              </a:xfrm>
              <a:prstGeom prst="roundRect">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smtClean="0">
                    <a:solidFill>
                      <a:srgbClr val="C00000"/>
                    </a:solidFill>
                  </a:rPr>
                  <a:t>69</a:t>
                </a:r>
                <a:endParaRPr lang="es-ES" sz="1400" b="1" dirty="0">
                  <a:solidFill>
                    <a:srgbClr val="C00000"/>
                  </a:solidFill>
                </a:endParaRPr>
              </a:p>
            </p:txBody>
          </p:sp>
          <p:sp>
            <p:nvSpPr>
              <p:cNvPr id="129" name="CuadroTexto 128"/>
              <p:cNvSpPr txBox="1"/>
              <p:nvPr/>
            </p:nvSpPr>
            <p:spPr>
              <a:xfrm>
                <a:off x="1377025" y="2144384"/>
                <a:ext cx="944015" cy="246221"/>
              </a:xfrm>
              <a:prstGeom prst="rect">
                <a:avLst/>
              </a:prstGeom>
              <a:noFill/>
            </p:spPr>
            <p:txBody>
              <a:bodyPr wrap="square" rtlCol="0">
                <a:spAutoFit/>
              </a:bodyPr>
              <a:lstStyle/>
              <a:p>
                <a:r>
                  <a:rPr lang="es-ES" sz="1000" b="1" dirty="0" err="1" smtClean="0"/>
                  <a:t>Peru</a:t>
                </a:r>
                <a:endParaRPr lang="es-ES" sz="1000" b="1" dirty="0"/>
              </a:p>
            </p:txBody>
          </p:sp>
          <p:pic>
            <p:nvPicPr>
              <p:cNvPr id="130"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97041" y="3414548"/>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31" name="Conector recto 130"/>
              <p:cNvCxnSpPr/>
              <p:nvPr/>
            </p:nvCxnSpPr>
            <p:spPr>
              <a:xfrm>
                <a:off x="1936376" y="3464838"/>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32" name="Rectángulo redondeado 131"/>
              <p:cNvSpPr/>
              <p:nvPr/>
            </p:nvSpPr>
            <p:spPr>
              <a:xfrm>
                <a:off x="1441245" y="3364079"/>
                <a:ext cx="442312"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35</a:t>
                </a:r>
                <a:endParaRPr lang="es-ES" sz="1200" b="1" dirty="0">
                  <a:solidFill>
                    <a:schemeClr val="tx1"/>
                  </a:solidFill>
                </a:endParaRPr>
              </a:p>
            </p:txBody>
          </p:sp>
          <p:sp>
            <p:nvSpPr>
              <p:cNvPr id="133" name="CuadroTexto 132"/>
              <p:cNvSpPr txBox="1"/>
              <p:nvPr/>
            </p:nvSpPr>
            <p:spPr>
              <a:xfrm>
                <a:off x="1422741" y="3143598"/>
                <a:ext cx="944015" cy="246221"/>
              </a:xfrm>
              <a:prstGeom prst="rect">
                <a:avLst/>
              </a:prstGeom>
              <a:noFill/>
            </p:spPr>
            <p:txBody>
              <a:bodyPr wrap="square" rtlCol="0">
                <a:spAutoFit/>
              </a:bodyPr>
              <a:lstStyle/>
              <a:p>
                <a:r>
                  <a:rPr lang="es-ES" sz="1000" b="1" dirty="0" smtClean="0"/>
                  <a:t>Chile</a:t>
                </a:r>
                <a:endParaRPr lang="es-ES" sz="1000" b="1" dirty="0"/>
              </a:p>
            </p:txBody>
          </p:sp>
          <p:pic>
            <p:nvPicPr>
              <p:cNvPr id="134"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1938813" y="1955058"/>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35" name="Conector recto 134"/>
              <p:cNvCxnSpPr/>
              <p:nvPr/>
            </p:nvCxnSpPr>
            <p:spPr>
              <a:xfrm>
                <a:off x="1678444" y="2011301"/>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36" name="Rectángulo redondeado 135"/>
              <p:cNvSpPr/>
              <p:nvPr/>
            </p:nvSpPr>
            <p:spPr>
              <a:xfrm>
                <a:off x="1184699" y="1910542"/>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76</a:t>
                </a:r>
                <a:endParaRPr lang="es-ES" sz="1200" b="1" dirty="0">
                  <a:solidFill>
                    <a:schemeClr val="tx1"/>
                  </a:solidFill>
                </a:endParaRPr>
              </a:p>
            </p:txBody>
          </p:sp>
          <p:sp>
            <p:nvSpPr>
              <p:cNvPr id="137" name="CuadroTexto 136"/>
              <p:cNvSpPr txBox="1"/>
              <p:nvPr/>
            </p:nvSpPr>
            <p:spPr>
              <a:xfrm>
                <a:off x="1136681" y="1689645"/>
                <a:ext cx="944015" cy="246221"/>
              </a:xfrm>
              <a:prstGeom prst="rect">
                <a:avLst/>
              </a:prstGeom>
              <a:noFill/>
            </p:spPr>
            <p:txBody>
              <a:bodyPr wrap="square" rtlCol="0">
                <a:spAutoFit/>
              </a:bodyPr>
              <a:lstStyle/>
              <a:p>
                <a:r>
                  <a:rPr lang="es-ES" sz="1000" b="1" dirty="0" smtClean="0"/>
                  <a:t>Ecuador</a:t>
                </a:r>
                <a:endParaRPr lang="es-ES" sz="1000" b="1" dirty="0"/>
              </a:p>
            </p:txBody>
          </p:sp>
          <p:pic>
            <p:nvPicPr>
              <p:cNvPr id="138"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109140" y="1553952"/>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39" name="Conector recto 138"/>
              <p:cNvCxnSpPr/>
              <p:nvPr/>
            </p:nvCxnSpPr>
            <p:spPr>
              <a:xfrm>
                <a:off x="1848475" y="1604242"/>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40" name="Rectángulo redondeado 139"/>
              <p:cNvSpPr/>
              <p:nvPr/>
            </p:nvSpPr>
            <p:spPr>
              <a:xfrm>
                <a:off x="1354730" y="1503483"/>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61</a:t>
                </a:r>
                <a:endParaRPr lang="es-ES" sz="1200" b="1" dirty="0">
                  <a:solidFill>
                    <a:schemeClr val="tx1"/>
                  </a:solidFill>
                </a:endParaRPr>
              </a:p>
            </p:txBody>
          </p:sp>
          <p:sp>
            <p:nvSpPr>
              <p:cNvPr id="141" name="CuadroTexto 140"/>
              <p:cNvSpPr txBox="1"/>
              <p:nvPr/>
            </p:nvSpPr>
            <p:spPr>
              <a:xfrm>
                <a:off x="1243541" y="1282500"/>
                <a:ext cx="944015" cy="246221"/>
              </a:xfrm>
              <a:prstGeom prst="rect">
                <a:avLst/>
              </a:prstGeom>
              <a:noFill/>
            </p:spPr>
            <p:txBody>
              <a:bodyPr wrap="square" rtlCol="0">
                <a:spAutoFit/>
              </a:bodyPr>
              <a:lstStyle/>
              <a:p>
                <a:r>
                  <a:rPr lang="es-ES" sz="1000" b="1" dirty="0" smtClean="0"/>
                  <a:t>Colombia</a:t>
                </a:r>
                <a:endParaRPr lang="es-ES" sz="1000" b="1" dirty="0"/>
              </a:p>
            </p:txBody>
          </p:sp>
          <p:pic>
            <p:nvPicPr>
              <p:cNvPr id="142"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478920" y="1621255"/>
                <a:ext cx="78416" cy="100581"/>
              </a:xfrm>
              <a:prstGeom prst="teardrop">
                <a:avLst/>
              </a:prstGeom>
              <a:noFill/>
              <a:extLst>
                <a:ext uri="{909E8E84-426E-40dd-AFC4-6F175D3DCCD1}">
                  <a14:hiddenFill xmlns:a14="http://schemas.microsoft.com/office/drawing/2010/main">
                    <a:solidFill>
                      <a:srgbClr val="FFFFFF"/>
                    </a:solidFill>
                  </a14:hiddenFill>
                </a:ext>
              </a:extLst>
            </p:spPr>
          </p:pic>
          <p:sp>
            <p:nvSpPr>
              <p:cNvPr id="143" name="Rectángulo redondeado 142"/>
              <p:cNvSpPr/>
              <p:nvPr/>
            </p:nvSpPr>
            <p:spPr>
              <a:xfrm>
                <a:off x="2297665" y="1186109"/>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132</a:t>
                </a:r>
                <a:endParaRPr lang="es-ES" sz="1200" b="1" dirty="0">
                  <a:solidFill>
                    <a:schemeClr val="tx1"/>
                  </a:solidFill>
                </a:endParaRPr>
              </a:p>
            </p:txBody>
          </p:sp>
          <p:sp>
            <p:nvSpPr>
              <p:cNvPr id="144" name="CuadroTexto 143"/>
              <p:cNvSpPr txBox="1"/>
              <p:nvPr/>
            </p:nvSpPr>
            <p:spPr>
              <a:xfrm>
                <a:off x="2147916" y="970122"/>
                <a:ext cx="944015" cy="246221"/>
              </a:xfrm>
              <a:prstGeom prst="rect">
                <a:avLst/>
              </a:prstGeom>
              <a:noFill/>
            </p:spPr>
            <p:txBody>
              <a:bodyPr wrap="square" rtlCol="0">
                <a:spAutoFit/>
              </a:bodyPr>
              <a:lstStyle/>
              <a:p>
                <a:r>
                  <a:rPr lang="es-ES" sz="1000" b="1" dirty="0" smtClean="0"/>
                  <a:t>Venezuela</a:t>
                </a:r>
                <a:endParaRPr lang="es-ES" sz="1000" b="1" dirty="0"/>
              </a:p>
            </p:txBody>
          </p:sp>
          <p:pic>
            <p:nvPicPr>
              <p:cNvPr id="145"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3005974" y="2282561"/>
                <a:ext cx="78416" cy="100581"/>
              </a:xfrm>
              <a:prstGeom prst="teardrop">
                <a:avLst/>
              </a:prstGeom>
              <a:noFill/>
              <a:extLst>
                <a:ext uri="{909E8E84-426E-40dd-AFC4-6F175D3DCCD1}">
                  <a14:hiddenFill xmlns:a14="http://schemas.microsoft.com/office/drawing/2010/main">
                    <a:solidFill>
                      <a:srgbClr val="FFFFFF"/>
                    </a:solidFill>
                  </a14:hiddenFill>
                </a:ext>
              </a:extLst>
            </p:spPr>
          </p:pic>
          <p:sp>
            <p:nvSpPr>
              <p:cNvPr id="146" name="Rectángulo redondeado 145"/>
              <p:cNvSpPr/>
              <p:nvPr/>
            </p:nvSpPr>
            <p:spPr>
              <a:xfrm>
                <a:off x="3872401" y="2211541"/>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75</a:t>
                </a:r>
                <a:endParaRPr lang="es-ES" sz="1200" b="1" dirty="0">
                  <a:solidFill>
                    <a:schemeClr val="tx1"/>
                  </a:solidFill>
                </a:endParaRPr>
              </a:p>
            </p:txBody>
          </p:sp>
          <p:pic>
            <p:nvPicPr>
              <p:cNvPr id="147"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574107" y="2575022"/>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48" name="Conector recto 147"/>
              <p:cNvCxnSpPr/>
              <p:nvPr/>
            </p:nvCxnSpPr>
            <p:spPr>
              <a:xfrm>
                <a:off x="2642363" y="2625312"/>
                <a:ext cx="1188079"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49" name="Rectángulo redondeado 148"/>
              <p:cNvSpPr/>
              <p:nvPr/>
            </p:nvSpPr>
            <p:spPr>
              <a:xfrm>
                <a:off x="3830442" y="2504768"/>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117</a:t>
                </a:r>
                <a:endParaRPr lang="es-ES" sz="1200" b="1" dirty="0">
                  <a:solidFill>
                    <a:schemeClr val="tx1"/>
                  </a:solidFill>
                </a:endParaRPr>
              </a:p>
            </p:txBody>
          </p:sp>
          <p:cxnSp>
            <p:nvCxnSpPr>
              <p:cNvPr id="150" name="Conector recto 149"/>
              <p:cNvCxnSpPr/>
              <p:nvPr/>
            </p:nvCxnSpPr>
            <p:spPr>
              <a:xfrm>
                <a:off x="3096584" y="2320037"/>
                <a:ext cx="780959" cy="1311"/>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pic>
            <p:nvPicPr>
              <p:cNvPr id="151"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877585" y="3235644"/>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52" name="Conector recto 151"/>
              <p:cNvCxnSpPr/>
              <p:nvPr/>
            </p:nvCxnSpPr>
            <p:spPr>
              <a:xfrm>
                <a:off x="2958207" y="3290022"/>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53" name="Rectángulo redondeado 152"/>
              <p:cNvSpPr/>
              <p:nvPr/>
            </p:nvSpPr>
            <p:spPr>
              <a:xfrm>
                <a:off x="3219338" y="3195905"/>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73</a:t>
                </a:r>
                <a:endParaRPr lang="es-ES" sz="1200" b="1" dirty="0">
                  <a:solidFill>
                    <a:schemeClr val="tx1"/>
                  </a:solidFill>
                </a:endParaRPr>
              </a:p>
            </p:txBody>
          </p:sp>
          <p:sp>
            <p:nvSpPr>
              <p:cNvPr id="154" name="CuadroTexto 153"/>
              <p:cNvSpPr txBox="1"/>
              <p:nvPr/>
            </p:nvSpPr>
            <p:spPr>
              <a:xfrm>
                <a:off x="3119037" y="2986445"/>
                <a:ext cx="944015" cy="246221"/>
              </a:xfrm>
              <a:prstGeom prst="rect">
                <a:avLst/>
              </a:prstGeom>
              <a:noFill/>
            </p:spPr>
            <p:txBody>
              <a:bodyPr wrap="square" rtlCol="0">
                <a:spAutoFit/>
              </a:bodyPr>
              <a:lstStyle/>
              <a:p>
                <a:r>
                  <a:rPr lang="es-ES" sz="1000" b="1" dirty="0" smtClean="0"/>
                  <a:t>Uruguay</a:t>
                </a:r>
                <a:endParaRPr lang="es-ES" sz="1000" b="1" dirty="0"/>
              </a:p>
            </p:txBody>
          </p:sp>
          <p:pic>
            <p:nvPicPr>
              <p:cNvPr id="155"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355786" y="3780795"/>
                <a:ext cx="78416" cy="100581"/>
              </a:xfrm>
              <a:prstGeom prst="teardrop">
                <a:avLst/>
              </a:prstGeom>
              <a:noFill/>
              <a:extLst>
                <a:ext uri="{909E8E84-426E-40dd-AFC4-6F175D3DCCD1}">
                  <a14:hiddenFill xmlns:a14="http://schemas.microsoft.com/office/drawing/2010/main">
                    <a:solidFill>
                      <a:srgbClr val="FFFFFF"/>
                    </a:solidFill>
                  </a14:hiddenFill>
                </a:ext>
              </a:extLst>
            </p:spPr>
          </p:pic>
          <p:cxnSp>
            <p:nvCxnSpPr>
              <p:cNvPr id="156" name="Conector recto 155"/>
              <p:cNvCxnSpPr/>
              <p:nvPr/>
            </p:nvCxnSpPr>
            <p:spPr>
              <a:xfrm>
                <a:off x="2436408" y="3835173"/>
                <a:ext cx="271656" cy="0"/>
              </a:xfrm>
              <a:prstGeom prst="line">
                <a:avLst/>
              </a:prstGeom>
              <a:ln>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
            <p:nvSpPr>
              <p:cNvPr id="157" name="Rectángulo redondeado 156"/>
              <p:cNvSpPr/>
              <p:nvPr/>
            </p:nvSpPr>
            <p:spPr>
              <a:xfrm>
                <a:off x="2697539" y="3741056"/>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106</a:t>
                </a:r>
                <a:endParaRPr lang="es-ES" sz="1200" b="1" dirty="0">
                  <a:solidFill>
                    <a:schemeClr val="tx1"/>
                  </a:solidFill>
                </a:endParaRPr>
              </a:p>
            </p:txBody>
          </p:sp>
          <p:sp>
            <p:nvSpPr>
              <p:cNvPr id="158" name="CuadroTexto 157"/>
              <p:cNvSpPr txBox="1"/>
              <p:nvPr/>
            </p:nvSpPr>
            <p:spPr>
              <a:xfrm>
                <a:off x="2573174" y="3529150"/>
                <a:ext cx="944015" cy="246221"/>
              </a:xfrm>
              <a:prstGeom prst="rect">
                <a:avLst/>
              </a:prstGeom>
              <a:noFill/>
            </p:spPr>
            <p:txBody>
              <a:bodyPr wrap="square" rtlCol="0">
                <a:spAutoFit/>
              </a:bodyPr>
              <a:lstStyle/>
              <a:p>
                <a:r>
                  <a:rPr lang="es-ES" sz="1000" b="1" dirty="0" smtClean="0"/>
                  <a:t>Argentina</a:t>
                </a:r>
                <a:endParaRPr lang="es-ES" sz="1000" b="1" dirty="0"/>
              </a:p>
            </p:txBody>
          </p:sp>
          <p:pic>
            <p:nvPicPr>
              <p:cNvPr id="160" name="Picture 2" descr="http://simpleicon.com/wp-content/uploads/current-location.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r="29406" b="9452"/>
              <a:stretch/>
            </p:blipFill>
            <p:spPr bwMode="auto">
              <a:xfrm>
                <a:off x="2735055" y="1652870"/>
                <a:ext cx="78416" cy="100581"/>
              </a:xfrm>
              <a:prstGeom prst="teardrop">
                <a:avLst/>
              </a:prstGeom>
              <a:noFill/>
              <a:extLst>
                <a:ext uri="{909E8E84-426E-40dd-AFC4-6F175D3DCCD1}">
                  <a14:hiddenFill xmlns:a14="http://schemas.microsoft.com/office/drawing/2010/main">
                    <a:solidFill>
                      <a:srgbClr val="FFFFFF"/>
                    </a:solidFill>
                  </a14:hiddenFill>
                </a:ext>
              </a:extLst>
            </p:spPr>
          </p:pic>
          <p:sp>
            <p:nvSpPr>
              <p:cNvPr id="164" name="Rectángulo redondeado 163"/>
              <p:cNvSpPr/>
              <p:nvPr/>
            </p:nvSpPr>
            <p:spPr>
              <a:xfrm>
                <a:off x="2743777" y="1395454"/>
                <a:ext cx="440925" cy="20151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smtClean="0">
                    <a:solidFill>
                      <a:schemeClr val="tx1"/>
                    </a:solidFill>
                  </a:rPr>
                  <a:t>121</a:t>
                </a:r>
                <a:endParaRPr lang="es-ES" sz="1200" b="1" dirty="0">
                  <a:solidFill>
                    <a:schemeClr val="tx1"/>
                  </a:solidFill>
                </a:endParaRPr>
              </a:p>
            </p:txBody>
          </p:sp>
          <p:sp>
            <p:nvSpPr>
              <p:cNvPr id="165" name="CuadroTexto 164"/>
              <p:cNvSpPr txBox="1"/>
              <p:nvPr/>
            </p:nvSpPr>
            <p:spPr>
              <a:xfrm>
                <a:off x="2679937" y="1178874"/>
                <a:ext cx="944015" cy="246221"/>
              </a:xfrm>
              <a:prstGeom prst="rect">
                <a:avLst/>
              </a:prstGeom>
              <a:noFill/>
            </p:spPr>
            <p:txBody>
              <a:bodyPr wrap="square" rtlCol="0">
                <a:spAutoFit/>
              </a:bodyPr>
              <a:lstStyle/>
              <a:p>
                <a:r>
                  <a:rPr lang="es-ES" sz="1000" b="1" dirty="0" smtClean="0"/>
                  <a:t>Guyana</a:t>
                </a:r>
                <a:endParaRPr lang="es-ES" sz="1000" b="1" dirty="0"/>
              </a:p>
            </p:txBody>
          </p:sp>
        </p:grpSp>
      </p:grpSp>
      <p:grpSp>
        <p:nvGrpSpPr>
          <p:cNvPr id="166" name="Grupo 165"/>
          <p:cNvGrpSpPr/>
          <p:nvPr/>
        </p:nvGrpSpPr>
        <p:grpSpPr>
          <a:xfrm>
            <a:off x="4877142" y="1591172"/>
            <a:ext cx="2944969" cy="830997"/>
            <a:chOff x="4854392" y="1387626"/>
            <a:chExt cx="2944969" cy="830997"/>
          </a:xfrm>
        </p:grpSpPr>
        <p:sp>
          <p:nvSpPr>
            <p:cNvPr id="167" name="CuadroTexto 166"/>
            <p:cNvSpPr txBox="1"/>
            <p:nvPr/>
          </p:nvSpPr>
          <p:spPr>
            <a:xfrm>
              <a:off x="4854392" y="1608191"/>
              <a:ext cx="792088" cy="430887"/>
            </a:xfrm>
            <a:prstGeom prst="rect">
              <a:avLst/>
            </a:prstGeom>
            <a:noFill/>
          </p:spPr>
          <p:txBody>
            <a:bodyPr wrap="square" rtlCol="0">
              <a:spAutoFit/>
            </a:bodyPr>
            <a:lstStyle/>
            <a:p>
              <a:r>
                <a:rPr lang="es-ES" sz="2200" b="1" dirty="0" smtClean="0"/>
                <a:t>3</a:t>
              </a:r>
              <a:r>
                <a:rPr lang="es-ES" sz="2000" dirty="0" smtClean="0"/>
                <a:t> </a:t>
              </a:r>
              <a:endParaRPr lang="es-ES" sz="2000" dirty="0"/>
            </a:p>
          </p:txBody>
        </p:sp>
        <p:sp>
          <p:nvSpPr>
            <p:cNvPr id="168" name="CuadroTexto 167"/>
            <p:cNvSpPr txBox="1"/>
            <p:nvPr/>
          </p:nvSpPr>
          <p:spPr>
            <a:xfrm>
              <a:off x="4992117" y="1599809"/>
              <a:ext cx="788591" cy="276999"/>
            </a:xfrm>
            <a:prstGeom prst="rect">
              <a:avLst/>
            </a:prstGeom>
            <a:noFill/>
          </p:spPr>
          <p:txBody>
            <a:bodyPr wrap="square" rtlCol="0">
              <a:spAutoFit/>
            </a:bodyPr>
            <a:lstStyle/>
            <a:p>
              <a:r>
                <a:rPr lang="es-ES" sz="1200" b="1" dirty="0" err="1" smtClean="0"/>
                <a:t>rd</a:t>
              </a:r>
              <a:endParaRPr lang="es-ES" sz="1200" dirty="0"/>
            </a:p>
          </p:txBody>
        </p:sp>
        <p:sp>
          <p:nvSpPr>
            <p:cNvPr id="169" name="CuadroTexto 168"/>
            <p:cNvSpPr txBox="1"/>
            <p:nvPr/>
          </p:nvSpPr>
          <p:spPr>
            <a:xfrm>
              <a:off x="5337584" y="1387626"/>
              <a:ext cx="2461777" cy="830997"/>
            </a:xfrm>
            <a:prstGeom prst="rect">
              <a:avLst/>
            </a:prstGeom>
            <a:solidFill>
              <a:schemeClr val="bg1">
                <a:lumMod val="95000"/>
              </a:schemeClr>
            </a:solidFill>
          </p:spPr>
          <p:txBody>
            <a:bodyPr wrap="square" rtlCol="0">
              <a:spAutoFit/>
            </a:bodyPr>
            <a:lstStyle/>
            <a:p>
              <a:pPr algn="just"/>
              <a:r>
                <a:rPr lang="es-ES" sz="1600" b="1" dirty="0" smtClean="0"/>
                <a:t>In </a:t>
              </a:r>
              <a:r>
                <a:rPr lang="es-ES" sz="1600" b="1" dirty="0" err="1" smtClean="0"/>
                <a:t>the</a:t>
              </a:r>
              <a:r>
                <a:rPr lang="es-ES" sz="1600" b="1" dirty="0" smtClean="0"/>
                <a:t> regional ranking</a:t>
              </a:r>
            </a:p>
            <a:p>
              <a:pPr algn="just"/>
              <a:r>
                <a:rPr lang="es-ES" sz="1600" b="1" dirty="0" smtClean="0"/>
                <a:t>of </a:t>
              </a:r>
              <a:r>
                <a:rPr lang="es-ES" sz="1600" b="1" dirty="0" err="1" smtClean="0"/>
                <a:t>competitive</a:t>
              </a:r>
              <a:r>
                <a:rPr lang="es-ES" sz="1600" b="1" dirty="0" smtClean="0"/>
                <a:t> in South </a:t>
              </a:r>
              <a:r>
                <a:rPr lang="es-ES" sz="1600" b="1" dirty="0" err="1" smtClean="0"/>
                <a:t>America</a:t>
              </a:r>
              <a:endParaRPr lang="es-ES" sz="1600" b="1" dirty="0" smtClean="0"/>
            </a:p>
          </p:txBody>
        </p:sp>
      </p:grpSp>
      <p:graphicFrame>
        <p:nvGraphicFramePr>
          <p:cNvPr id="170" name="Tabla 169"/>
          <p:cNvGraphicFramePr>
            <a:graphicFrameLocks noGrp="1"/>
          </p:cNvGraphicFramePr>
          <p:nvPr>
            <p:extLst>
              <p:ext uri="{D42A27DB-BD31-4B8C-83A1-F6EECF244321}">
                <p14:modId xmlns:p14="http://schemas.microsoft.com/office/powerpoint/2010/main" val="607134224"/>
              </p:ext>
            </p:extLst>
          </p:nvPr>
        </p:nvGraphicFramePr>
        <p:xfrm>
          <a:off x="5048179" y="2687530"/>
          <a:ext cx="2487806" cy="1760190"/>
        </p:xfrm>
        <a:graphic>
          <a:graphicData uri="http://schemas.openxmlformats.org/drawingml/2006/table">
            <a:tbl>
              <a:tblPr firstRow="1" bandRow="1">
                <a:tableStyleId>{21E4AEA4-8DFA-4A89-87EB-49C32662AFE0}</a:tableStyleId>
              </a:tblPr>
              <a:tblGrid>
                <a:gridCol w="1243903"/>
                <a:gridCol w="1243903"/>
              </a:tblGrid>
              <a:tr h="293365">
                <a:tc>
                  <a:txBody>
                    <a:bodyPr/>
                    <a:lstStyle/>
                    <a:p>
                      <a:pPr algn="ctr"/>
                      <a:r>
                        <a:rPr lang="es-ES" sz="1200" dirty="0" smtClean="0">
                          <a:solidFill>
                            <a:schemeClr val="bg1"/>
                          </a:solidFill>
                        </a:rPr>
                        <a:t>Position</a:t>
                      </a:r>
                      <a:endParaRPr lang="es-ES" sz="1200" dirty="0">
                        <a:solidFill>
                          <a:schemeClr val="bg1"/>
                        </a:solidFill>
                      </a:endParaRPr>
                    </a:p>
                  </a:txBody>
                  <a:tcPr>
                    <a:solidFill>
                      <a:schemeClr val="tx2">
                        <a:lumMod val="60000"/>
                        <a:lumOff val="40000"/>
                      </a:schemeClr>
                    </a:solidFill>
                  </a:tcPr>
                </a:tc>
                <a:tc>
                  <a:txBody>
                    <a:bodyPr/>
                    <a:lstStyle/>
                    <a:p>
                      <a:pPr algn="ctr"/>
                      <a:r>
                        <a:rPr lang="es-ES" sz="1200" dirty="0" smtClean="0">
                          <a:solidFill>
                            <a:schemeClr val="bg1"/>
                          </a:solidFill>
                        </a:rPr>
                        <a:t>Country</a:t>
                      </a:r>
                      <a:endParaRPr lang="es-ES" sz="1200" dirty="0">
                        <a:solidFill>
                          <a:schemeClr val="bg1"/>
                        </a:solidFill>
                      </a:endParaRPr>
                    </a:p>
                  </a:txBody>
                  <a:tcPr>
                    <a:solidFill>
                      <a:schemeClr val="tx2">
                        <a:lumMod val="60000"/>
                        <a:lumOff val="40000"/>
                      </a:schemeClr>
                    </a:solidFill>
                  </a:tcPr>
                </a:tc>
              </a:tr>
              <a:tr h="293365">
                <a:tc>
                  <a:txBody>
                    <a:bodyPr/>
                    <a:lstStyle/>
                    <a:p>
                      <a:pPr algn="ctr"/>
                      <a:r>
                        <a:rPr lang="es-ES" sz="1200" dirty="0" smtClean="0"/>
                        <a:t>1°</a:t>
                      </a:r>
                      <a:endParaRPr lang="es-ES" sz="1200" dirty="0"/>
                    </a:p>
                  </a:txBody>
                  <a:tcPr/>
                </a:tc>
                <a:tc>
                  <a:txBody>
                    <a:bodyPr/>
                    <a:lstStyle/>
                    <a:p>
                      <a:pPr algn="ctr"/>
                      <a:r>
                        <a:rPr lang="es-ES" sz="1200" dirty="0" smtClean="0"/>
                        <a:t>Chile</a:t>
                      </a:r>
                      <a:endParaRPr lang="es-ES" sz="1200" dirty="0"/>
                    </a:p>
                  </a:txBody>
                  <a:tcPr/>
                </a:tc>
              </a:tr>
              <a:tr h="293365">
                <a:tc>
                  <a:txBody>
                    <a:bodyPr/>
                    <a:lstStyle/>
                    <a:p>
                      <a:pPr algn="ctr"/>
                      <a:r>
                        <a:rPr lang="es-ES" sz="1200" dirty="0" smtClean="0"/>
                        <a:t>2°</a:t>
                      </a:r>
                      <a:endParaRPr lang="es-ES" sz="1200" dirty="0"/>
                    </a:p>
                  </a:txBody>
                  <a:tcPr/>
                </a:tc>
                <a:tc>
                  <a:txBody>
                    <a:bodyPr/>
                    <a:lstStyle/>
                    <a:p>
                      <a:pPr algn="ctr"/>
                      <a:r>
                        <a:rPr lang="es-ES" sz="1200" dirty="0" smtClean="0"/>
                        <a:t>Colombia</a:t>
                      </a:r>
                      <a:endParaRPr lang="es-ES" sz="1200" dirty="0"/>
                    </a:p>
                  </a:txBody>
                  <a:tcPr/>
                </a:tc>
              </a:tr>
              <a:tr h="293365">
                <a:tc>
                  <a:txBody>
                    <a:bodyPr/>
                    <a:lstStyle/>
                    <a:p>
                      <a:pPr algn="ctr"/>
                      <a:r>
                        <a:rPr lang="es-ES" sz="1200" b="1" dirty="0" smtClean="0"/>
                        <a:t>3°</a:t>
                      </a:r>
                      <a:endParaRPr lang="es-ES" sz="1200" b="1" dirty="0"/>
                    </a:p>
                  </a:txBody>
                  <a:tcPr/>
                </a:tc>
                <a:tc>
                  <a:txBody>
                    <a:bodyPr/>
                    <a:lstStyle/>
                    <a:p>
                      <a:pPr algn="ctr"/>
                      <a:r>
                        <a:rPr lang="es-ES" sz="1200" b="1" dirty="0" smtClean="0"/>
                        <a:t>PERU</a:t>
                      </a:r>
                      <a:endParaRPr lang="es-ES" sz="1200" b="1" dirty="0"/>
                    </a:p>
                  </a:txBody>
                  <a:tcPr/>
                </a:tc>
              </a:tr>
              <a:tr h="293365">
                <a:tc>
                  <a:txBody>
                    <a:bodyPr/>
                    <a:lstStyle/>
                    <a:p>
                      <a:pPr algn="ctr"/>
                      <a:r>
                        <a:rPr lang="es-ES" sz="1200" dirty="0" smtClean="0"/>
                        <a:t>4°</a:t>
                      </a:r>
                      <a:endParaRPr lang="es-ES" sz="1200" dirty="0"/>
                    </a:p>
                  </a:txBody>
                  <a:tcPr/>
                </a:tc>
                <a:tc>
                  <a:txBody>
                    <a:bodyPr/>
                    <a:lstStyle/>
                    <a:p>
                      <a:pPr algn="ctr"/>
                      <a:r>
                        <a:rPr lang="es-ES" sz="1200" dirty="0" smtClean="0"/>
                        <a:t>Uruguay</a:t>
                      </a:r>
                      <a:endParaRPr lang="es-ES" sz="1200" dirty="0"/>
                    </a:p>
                  </a:txBody>
                  <a:tcPr/>
                </a:tc>
              </a:tr>
              <a:tr h="293365">
                <a:tc>
                  <a:txBody>
                    <a:bodyPr/>
                    <a:lstStyle/>
                    <a:p>
                      <a:pPr algn="ctr"/>
                      <a:r>
                        <a:rPr lang="es-ES" sz="1200" dirty="0" smtClean="0"/>
                        <a:t>5º</a:t>
                      </a:r>
                      <a:endParaRPr lang="es-ES" sz="1200" dirty="0"/>
                    </a:p>
                  </a:txBody>
                  <a:tcPr/>
                </a:tc>
                <a:tc>
                  <a:txBody>
                    <a:bodyPr/>
                    <a:lstStyle/>
                    <a:p>
                      <a:pPr algn="ctr"/>
                      <a:r>
                        <a:rPr lang="es-ES" sz="1200" dirty="0" smtClean="0"/>
                        <a:t>Brasil</a:t>
                      </a:r>
                      <a:endParaRPr lang="es-ES" sz="1200" dirty="0"/>
                    </a:p>
                  </a:txBody>
                  <a:tcPr/>
                </a:tc>
              </a:tr>
            </a:tbl>
          </a:graphicData>
        </a:graphic>
      </p:graphicFrame>
      <p:sp>
        <p:nvSpPr>
          <p:cNvPr id="108" name="Título 1"/>
          <p:cNvSpPr txBox="1">
            <a:spLocks/>
          </p:cNvSpPr>
          <p:nvPr/>
        </p:nvSpPr>
        <p:spPr>
          <a:xfrm>
            <a:off x="244196" y="721713"/>
            <a:ext cx="8413407" cy="442013"/>
          </a:xfrm>
          <a:prstGeom prst="rect">
            <a:avLst/>
          </a:prstGeom>
          <a:solidFill>
            <a:schemeClr val="bg1">
              <a:lumMod val="95000"/>
            </a:schemeClr>
          </a:solidFill>
        </p:spPr>
        <p:txBody>
          <a:bodyPr vert="horz" lIns="74295" tIns="37148" rIns="74295" bIns="37148"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1400" b="1" dirty="0" err="1" smtClean="0">
                <a:solidFill>
                  <a:srgbClr val="4D4D4D"/>
                </a:solidFill>
                <a:latin typeface="Arial Narrow" panose="020B0606020202030204" pitchFamily="34" charset="0"/>
                <a:cs typeface="Arial" panose="020B0604020202020204" pitchFamily="34" charset="0"/>
              </a:rPr>
              <a:t>Peru’s</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competitiveness</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gains</a:t>
            </a:r>
            <a:r>
              <a:rPr lang="es-ES" sz="1400" b="1" dirty="0" smtClean="0">
                <a:solidFill>
                  <a:srgbClr val="4D4D4D"/>
                </a:solidFill>
                <a:latin typeface="Arial Narrow" panose="020B0606020202030204" pitchFamily="34" charset="0"/>
                <a:cs typeface="Arial" panose="020B0604020202020204" pitchFamily="34" charset="0"/>
              </a:rPr>
              <a:t> in </a:t>
            </a:r>
            <a:r>
              <a:rPr lang="es-ES" sz="1400" b="1" dirty="0" err="1" smtClean="0">
                <a:solidFill>
                  <a:srgbClr val="4D4D4D"/>
                </a:solidFill>
                <a:latin typeface="Arial Narrow" panose="020B0606020202030204" pitchFamily="34" charset="0"/>
                <a:cs typeface="Arial" panose="020B0604020202020204" pitchFamily="34" charset="0"/>
              </a:rPr>
              <a:t>recent</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years</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driven</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by</a:t>
            </a:r>
            <a:r>
              <a:rPr lang="es-ES" sz="1400" b="1" dirty="0" smtClean="0">
                <a:solidFill>
                  <a:srgbClr val="4D4D4D"/>
                </a:solidFill>
                <a:latin typeface="Arial Narrow" panose="020B0606020202030204" pitchFamily="34" charset="0"/>
                <a:cs typeface="Arial" panose="020B0604020202020204" pitchFamily="34" charset="0"/>
              </a:rPr>
              <a:t> a </a:t>
            </a:r>
            <a:r>
              <a:rPr lang="es-ES" sz="1400" b="1" dirty="0" err="1" smtClean="0">
                <a:solidFill>
                  <a:srgbClr val="4D4D4D"/>
                </a:solidFill>
                <a:latin typeface="Arial Narrow" panose="020B0606020202030204" pitchFamily="34" charset="0"/>
                <a:cs typeface="Arial" panose="020B0604020202020204" pitchFamily="34" charset="0"/>
              </a:rPr>
              <a:t>very</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strong</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macroeconomic</a:t>
            </a:r>
            <a:r>
              <a:rPr lang="es-ES" sz="1400" b="1" dirty="0" smtClean="0">
                <a:solidFill>
                  <a:srgbClr val="4D4D4D"/>
                </a:solidFill>
                <a:latin typeface="Arial Narrow" panose="020B0606020202030204" pitchFamily="34" charset="0"/>
                <a:cs typeface="Arial" panose="020B0604020202020204" pitchFamily="34" charset="0"/>
              </a:rPr>
              <a:t> performance and </a:t>
            </a:r>
            <a:r>
              <a:rPr lang="es-ES" sz="1400" b="1" dirty="0" err="1" smtClean="0">
                <a:solidFill>
                  <a:srgbClr val="4D4D4D"/>
                </a:solidFill>
                <a:latin typeface="Arial Narrow" panose="020B0606020202030204" pitchFamily="34" charset="0"/>
                <a:cs typeface="Arial" panose="020B0604020202020204" pitchFamily="34" charset="0"/>
              </a:rPr>
              <a:t>highly</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efficient</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financial</a:t>
            </a:r>
            <a:r>
              <a:rPr lang="es-ES" sz="1400" b="1" dirty="0" smtClean="0">
                <a:solidFill>
                  <a:srgbClr val="4D4D4D"/>
                </a:solidFill>
                <a:latin typeface="Arial Narrow" panose="020B0606020202030204" pitchFamily="34" charset="0"/>
                <a:cs typeface="Arial" panose="020B0604020202020204" pitchFamily="34" charset="0"/>
              </a:rPr>
              <a:t> and </a:t>
            </a:r>
            <a:r>
              <a:rPr lang="es-ES" sz="1400" b="1" dirty="0" err="1" smtClean="0">
                <a:solidFill>
                  <a:srgbClr val="4D4D4D"/>
                </a:solidFill>
                <a:latin typeface="Arial Narrow" panose="020B0606020202030204" pitchFamily="34" charset="0"/>
                <a:cs typeface="Arial" panose="020B0604020202020204" pitchFamily="34" charset="0"/>
              </a:rPr>
              <a:t>labour</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martkets</a:t>
            </a:r>
            <a:endParaRPr lang="es-ES" sz="1400" b="1" dirty="0">
              <a:solidFill>
                <a:srgbClr val="4D4D4D"/>
              </a:solidFill>
              <a:latin typeface="Arial Narrow" panose="020B0606020202030204" pitchFamily="34" charset="0"/>
              <a:cs typeface="Arial" panose="020B0604020202020204" pitchFamily="34" charset="0"/>
            </a:endParaRPr>
          </a:p>
        </p:txBody>
      </p:sp>
      <p:sp>
        <p:nvSpPr>
          <p:cNvPr id="171" name="TextBox 7"/>
          <p:cNvSpPr txBox="1">
            <a:spLocks noChangeArrowheads="1"/>
          </p:cNvSpPr>
          <p:nvPr/>
        </p:nvSpPr>
        <p:spPr bwMode="auto">
          <a:xfrm>
            <a:off x="0" y="4886526"/>
            <a:ext cx="3347864" cy="21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813" dirty="0" err="1" smtClean="0">
                <a:latin typeface="Arial Narrow" pitchFamily="34" charset="0"/>
              </a:rPr>
              <a:t>Source</a:t>
            </a:r>
            <a:r>
              <a:rPr lang="es-PE" altLang="es-PE" sz="813" dirty="0" smtClean="0">
                <a:latin typeface="Arial Narrow" pitchFamily="34" charset="0"/>
              </a:rPr>
              <a:t>: WORLD BANK </a:t>
            </a:r>
            <a:r>
              <a:rPr lang="es-PE" altLang="es-PE" sz="813" dirty="0" err="1" smtClean="0">
                <a:latin typeface="Arial Narrow" pitchFamily="34" charset="0"/>
              </a:rPr>
              <a:t>Elaboration</a:t>
            </a:r>
            <a:r>
              <a:rPr lang="es-PE" altLang="es-PE" sz="813" dirty="0" smtClean="0">
                <a:latin typeface="Arial Narrow" pitchFamily="34" charset="0"/>
              </a:rPr>
              <a:t>: </a:t>
            </a:r>
            <a:r>
              <a:rPr lang="es-PE" altLang="es-PE" sz="813" dirty="0" err="1" smtClean="0">
                <a:latin typeface="Arial Narrow" pitchFamily="34" charset="0"/>
              </a:rPr>
              <a:t>Market</a:t>
            </a:r>
            <a:r>
              <a:rPr lang="es-PE" altLang="es-PE" sz="813" dirty="0" smtClean="0">
                <a:latin typeface="Arial Narrow" pitchFamily="34" charset="0"/>
              </a:rPr>
              <a:t> </a:t>
            </a:r>
            <a:r>
              <a:rPr lang="es-PE" altLang="es-PE" sz="813" dirty="0" err="1" smtClean="0">
                <a:latin typeface="Arial Narrow" pitchFamily="34" charset="0"/>
              </a:rPr>
              <a:t>Intelligece</a:t>
            </a:r>
            <a:r>
              <a:rPr lang="es-PE" altLang="es-PE" sz="813" dirty="0" smtClean="0">
                <a:latin typeface="Arial Narrow" pitchFamily="34" charset="0"/>
              </a:rPr>
              <a:t> - PROMPERU</a:t>
            </a:r>
          </a:p>
        </p:txBody>
      </p:sp>
    </p:spTree>
    <p:extLst>
      <p:ext uri="{BB962C8B-B14F-4D97-AF65-F5344CB8AC3E}">
        <p14:creationId xmlns:p14="http://schemas.microsoft.com/office/powerpoint/2010/main" val="142755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500"/>
                                        <p:tgtEl>
                                          <p:spTgt spid="108"/>
                                        </p:tgtEl>
                                      </p:cBhvr>
                                    </p:animEffect>
                                  </p:childTnLst>
                                </p:cTn>
                              </p:par>
                              <p:par>
                                <p:cTn id="8" presetID="10" presetClass="entr" presetSubtype="0" fill="hold" nodeType="withEffect">
                                  <p:stCondLst>
                                    <p:cond delay="0"/>
                                  </p:stCondLst>
                                  <p:childTnLst>
                                    <p:set>
                                      <p:cBhvr>
                                        <p:cTn id="9" dur="1" fill="hold">
                                          <p:stCondLst>
                                            <p:cond delay="0"/>
                                          </p:stCondLst>
                                        </p:cTn>
                                        <p:tgtEl>
                                          <p:spTgt spid="166"/>
                                        </p:tgtEl>
                                        <p:attrNameLst>
                                          <p:attrName>style.visibility</p:attrName>
                                        </p:attrNameLst>
                                      </p:cBhvr>
                                      <p:to>
                                        <p:strVal val="visible"/>
                                      </p:to>
                                    </p:set>
                                    <p:animEffect transition="in" filter="fade">
                                      <p:cBhvr>
                                        <p:cTn id="10" dur="500"/>
                                        <p:tgtEl>
                                          <p:spTgt spid="166"/>
                                        </p:tgtEl>
                                      </p:cBhvr>
                                    </p:animEffect>
                                  </p:childTnLst>
                                </p:cTn>
                              </p:par>
                              <p:par>
                                <p:cTn id="11" presetID="10" presetClass="entr" presetSubtype="0" fill="hold" nodeType="withEffect">
                                  <p:stCondLst>
                                    <p:cond delay="0"/>
                                  </p:stCondLst>
                                  <p:childTnLst>
                                    <p:set>
                                      <p:cBhvr>
                                        <p:cTn id="12" dur="1" fill="hold">
                                          <p:stCondLst>
                                            <p:cond delay="0"/>
                                          </p:stCondLst>
                                        </p:cTn>
                                        <p:tgtEl>
                                          <p:spTgt spid="170"/>
                                        </p:tgtEl>
                                        <p:attrNameLst>
                                          <p:attrName>style.visibility</p:attrName>
                                        </p:attrNameLst>
                                      </p:cBhvr>
                                      <p:to>
                                        <p:strVal val="visible"/>
                                      </p:to>
                                    </p:set>
                                    <p:animEffect transition="in" filter="fade">
                                      <p:cBhvr>
                                        <p:cTn id="13" dur="500"/>
                                        <p:tgtEl>
                                          <p:spTgt spid="170"/>
                                        </p:tgtEl>
                                      </p:cBhvr>
                                    </p:animEffect>
                                  </p:childTnLst>
                                </p:cTn>
                              </p:par>
                              <p:par>
                                <p:cTn id="14" presetID="10" presetClass="entr" presetSubtype="0"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 Título"/>
          <p:cNvSpPr>
            <a:spLocks noGrp="1"/>
          </p:cNvSpPr>
          <p:nvPr>
            <p:ph type="title"/>
          </p:nvPr>
        </p:nvSpPr>
        <p:spPr>
          <a:xfrm>
            <a:off x="251520" y="-36285"/>
            <a:ext cx="8712968" cy="857250"/>
          </a:xfrm>
        </p:spPr>
        <p:txBody>
          <a:bodyPr>
            <a:normAutofit/>
          </a:bodyPr>
          <a:lstStyle/>
          <a:p>
            <a:pPr algn="l"/>
            <a:r>
              <a:rPr lang="es-ES" sz="2800" b="1" dirty="0">
                <a:solidFill>
                  <a:schemeClr val="bg1"/>
                </a:solidFill>
                <a:latin typeface="Arial" pitchFamily="34" charset="0"/>
                <a:cs typeface="Arial" pitchFamily="34" charset="0"/>
              </a:rPr>
              <a:t>Network Trade Agreements</a:t>
            </a:r>
            <a:endParaRPr lang="es-PE" sz="2600" b="1" dirty="0">
              <a:solidFill>
                <a:schemeClr val="bg1"/>
              </a:solidFill>
              <a:latin typeface="Arial" pitchFamily="34" charset="0"/>
              <a:cs typeface="Arial" pitchFamily="34" charset="0"/>
            </a:endParaRPr>
          </a:p>
        </p:txBody>
      </p:sp>
      <p:pic>
        <p:nvPicPr>
          <p:cNvPr id="16" name="18 Imagen" descr="cu-lgflag.g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4917" y="2569566"/>
            <a:ext cx="491454" cy="299644"/>
          </a:xfrm>
          <a:prstGeom prst="rect">
            <a:avLst/>
          </a:prstGeom>
          <a:noFill/>
          <a:ln w="9525">
            <a:noFill/>
            <a:miter lim="800000"/>
            <a:headEnd/>
            <a:tailEnd/>
          </a:ln>
        </p:spPr>
      </p:pic>
      <p:pic>
        <p:nvPicPr>
          <p:cNvPr id="17" name="94 Imagen" descr="ca-lgflag.gif"/>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91868" y="1218097"/>
            <a:ext cx="521307" cy="288698"/>
          </a:xfrm>
          <a:prstGeom prst="rect">
            <a:avLst/>
          </a:prstGeom>
          <a:noFill/>
          <a:ln w="9525">
            <a:noFill/>
            <a:miter lim="800000"/>
            <a:headEnd/>
            <a:tailEnd/>
          </a:ln>
        </p:spPr>
      </p:pic>
      <p:pic>
        <p:nvPicPr>
          <p:cNvPr id="18" name="95 Imagen" descr="ch-lgflag.gif"/>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92601" y="1654455"/>
            <a:ext cx="501396" cy="288880"/>
          </a:xfrm>
          <a:prstGeom prst="rect">
            <a:avLst/>
          </a:prstGeom>
          <a:noFill/>
          <a:ln w="9525">
            <a:noFill/>
            <a:miter lim="800000"/>
            <a:headEnd/>
            <a:tailEnd/>
          </a:ln>
        </p:spPr>
      </p:pic>
      <p:pic>
        <p:nvPicPr>
          <p:cNvPr id="21" name="97 Imagen" descr="sn-lgflag.gif"/>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720423" y="2124444"/>
            <a:ext cx="522793" cy="302369"/>
          </a:xfrm>
          <a:prstGeom prst="rect">
            <a:avLst/>
          </a:prstGeom>
          <a:noFill/>
          <a:ln w="9525">
            <a:noFill/>
            <a:miter lim="800000"/>
            <a:headEnd/>
            <a:tailEnd/>
          </a:ln>
        </p:spPr>
      </p:pic>
      <p:pic>
        <p:nvPicPr>
          <p:cNvPr id="22" name="98 Imagen" descr="th-lgflag.gif"/>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05011" y="2989449"/>
            <a:ext cx="529614" cy="289774"/>
          </a:xfrm>
          <a:prstGeom prst="rect">
            <a:avLst/>
          </a:prstGeom>
          <a:noFill/>
          <a:ln w="9525">
            <a:noFill/>
            <a:miter lim="800000"/>
            <a:headEnd/>
            <a:tailEnd/>
          </a:ln>
        </p:spPr>
      </p:pic>
      <p:pic>
        <p:nvPicPr>
          <p:cNvPr id="24" name="17 Imagen" descr="CAN-logo.jp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35916" y="1652532"/>
            <a:ext cx="490017" cy="283666"/>
          </a:xfrm>
          <a:prstGeom prst="rect">
            <a:avLst/>
          </a:prstGeom>
          <a:noFill/>
          <a:ln w="9525">
            <a:noFill/>
            <a:miter lim="800000"/>
            <a:headEnd/>
            <a:tailEnd/>
          </a:ln>
        </p:spPr>
      </p:pic>
      <p:pic>
        <p:nvPicPr>
          <p:cNvPr id="25" name="100 Imagen" descr="us-lgflag.gif"/>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22365" y="3604824"/>
            <a:ext cx="514584" cy="284411"/>
          </a:xfrm>
          <a:prstGeom prst="rect">
            <a:avLst/>
          </a:prstGeom>
          <a:noFill/>
          <a:ln w="9525">
            <a:noFill/>
            <a:miter lim="800000"/>
            <a:headEnd/>
            <a:tailEnd/>
          </a:ln>
        </p:spPr>
      </p:pic>
      <p:pic>
        <p:nvPicPr>
          <p:cNvPr id="30" name="101 Imagen" descr="ks-lgflag.gif"/>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958771" y="2535520"/>
            <a:ext cx="529614" cy="288880"/>
          </a:xfrm>
          <a:prstGeom prst="rect">
            <a:avLst/>
          </a:prstGeom>
          <a:noFill/>
          <a:ln w="9525">
            <a:noFill/>
            <a:miter lim="800000"/>
            <a:headEnd/>
            <a:tailEnd/>
          </a:ln>
        </p:spPr>
      </p:pic>
      <p:pic>
        <p:nvPicPr>
          <p:cNvPr id="31" name="19 Imagen" descr="mx-lgflag.gif"/>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205446" y="3086790"/>
            <a:ext cx="531507" cy="288880"/>
          </a:xfrm>
          <a:prstGeom prst="rect">
            <a:avLst/>
          </a:prstGeom>
          <a:noFill/>
          <a:ln w="9525">
            <a:noFill/>
            <a:miter lim="800000"/>
            <a:headEnd/>
            <a:tailEnd/>
          </a:ln>
        </p:spPr>
      </p:pic>
      <p:sp>
        <p:nvSpPr>
          <p:cNvPr id="32" name="103 Llamada rectangular"/>
          <p:cNvSpPr/>
          <p:nvPr/>
        </p:nvSpPr>
        <p:spPr>
          <a:xfrm>
            <a:off x="1266267" y="943474"/>
            <a:ext cx="1121006" cy="223600"/>
          </a:xfrm>
          <a:prstGeom prst="wedgeRectCallout">
            <a:avLst>
              <a:gd name="adj1" fmla="val -20833"/>
              <a:gd name="adj2" fmla="val 50406"/>
            </a:avLst>
          </a:prstGeom>
          <a:solidFill>
            <a:srgbClr val="0070C0"/>
          </a:solidFill>
          <a:ln>
            <a:solidFill>
              <a:srgbClr val="0070C0"/>
            </a:solidFill>
          </a:ln>
          <a:effectLst/>
        </p:spPr>
        <p:style>
          <a:lnRef idx="2">
            <a:schemeClr val="accent1"/>
          </a:lnRef>
          <a:fillRef idx="1">
            <a:schemeClr val="lt1"/>
          </a:fillRef>
          <a:effectRef idx="0">
            <a:schemeClr val="accent1"/>
          </a:effectRef>
          <a:fontRef idx="minor">
            <a:schemeClr val="dk1"/>
          </a:fontRef>
        </p:style>
        <p:txBody>
          <a:bodyPr vert="horz" wrap="square" anchor="ctr">
            <a:spAutoFit/>
          </a:bodyPr>
          <a:lstStyle/>
          <a:p>
            <a:pPr algn="ctr">
              <a:defRPr/>
            </a:pPr>
            <a:r>
              <a:rPr lang="es-ES" sz="853" b="1" dirty="0" err="1">
                <a:solidFill>
                  <a:schemeClr val="bg1"/>
                </a:solidFill>
                <a:cs typeface="Arial" pitchFamily="34" charset="0"/>
              </a:rPr>
              <a:t>Agreements</a:t>
            </a:r>
            <a:r>
              <a:rPr lang="es-ES" sz="853" b="1" dirty="0">
                <a:solidFill>
                  <a:schemeClr val="bg1"/>
                </a:solidFill>
                <a:cs typeface="Arial" pitchFamily="34" charset="0"/>
              </a:rPr>
              <a:t> in </a:t>
            </a:r>
            <a:r>
              <a:rPr lang="es-ES" sz="853" b="1" dirty="0" err="1">
                <a:solidFill>
                  <a:schemeClr val="bg1"/>
                </a:solidFill>
                <a:cs typeface="Arial" pitchFamily="34" charset="0"/>
              </a:rPr>
              <a:t>force</a:t>
            </a:r>
            <a:endParaRPr lang="es-ES" sz="853" b="1" dirty="0">
              <a:solidFill>
                <a:schemeClr val="bg1"/>
              </a:solidFill>
              <a:cs typeface="Arial" pitchFamily="34" charset="0"/>
            </a:endParaRPr>
          </a:p>
        </p:txBody>
      </p:sp>
      <p:pic>
        <p:nvPicPr>
          <p:cNvPr id="33" name="28 Imagen" descr="ci-lgflag.gif"/>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982430" y="3014133"/>
            <a:ext cx="502892" cy="288880"/>
          </a:xfrm>
          <a:prstGeom prst="rect">
            <a:avLst/>
          </a:prstGeom>
          <a:noFill/>
          <a:ln w="9525">
            <a:noFill/>
            <a:miter lim="800000"/>
            <a:headEnd/>
            <a:tailEnd/>
          </a:ln>
        </p:spPr>
      </p:pic>
      <p:sp>
        <p:nvSpPr>
          <p:cNvPr id="34" name="105 Rectángulo"/>
          <p:cNvSpPr/>
          <p:nvPr/>
        </p:nvSpPr>
        <p:spPr>
          <a:xfrm>
            <a:off x="1235913" y="2914107"/>
            <a:ext cx="422158" cy="39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Cuba</a:t>
            </a:r>
          </a:p>
        </p:txBody>
      </p:sp>
      <p:sp>
        <p:nvSpPr>
          <p:cNvPr id="35" name="106 Rectángulo"/>
          <p:cNvSpPr/>
          <p:nvPr/>
        </p:nvSpPr>
        <p:spPr>
          <a:xfrm>
            <a:off x="2004783" y="1530503"/>
            <a:ext cx="443175" cy="7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Canada</a:t>
            </a:r>
            <a:endParaRPr lang="es-ES" sz="488" b="1" dirty="0">
              <a:solidFill>
                <a:srgbClr val="464653"/>
              </a:solidFill>
              <a:latin typeface="Arial" pitchFamily="34" charset="0"/>
              <a:cs typeface="Arial" pitchFamily="34" charset="0"/>
            </a:endParaRPr>
          </a:p>
        </p:txBody>
      </p:sp>
      <p:sp>
        <p:nvSpPr>
          <p:cNvPr id="36" name="107 Rectángulo"/>
          <p:cNvSpPr/>
          <p:nvPr/>
        </p:nvSpPr>
        <p:spPr>
          <a:xfrm>
            <a:off x="2038951" y="3342842"/>
            <a:ext cx="389850" cy="47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Chile</a:t>
            </a:r>
          </a:p>
        </p:txBody>
      </p:sp>
      <p:sp>
        <p:nvSpPr>
          <p:cNvPr id="37" name="108 Rectángulo"/>
          <p:cNvSpPr/>
          <p:nvPr/>
        </p:nvSpPr>
        <p:spPr>
          <a:xfrm>
            <a:off x="2738932" y="3344621"/>
            <a:ext cx="455143" cy="37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Thailand</a:t>
            </a:r>
            <a:endParaRPr lang="es-ES" sz="488" b="1" dirty="0">
              <a:solidFill>
                <a:srgbClr val="464653"/>
              </a:solidFill>
              <a:latin typeface="Arial" pitchFamily="34" charset="0"/>
              <a:cs typeface="Arial" pitchFamily="34" charset="0"/>
            </a:endParaRPr>
          </a:p>
        </p:txBody>
      </p:sp>
      <p:pic>
        <p:nvPicPr>
          <p:cNvPr id="38" name="21 Imagen" descr="cs-lgflag.gif"/>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705516" y="2554396"/>
            <a:ext cx="521754" cy="297133"/>
          </a:xfrm>
          <a:prstGeom prst="rect">
            <a:avLst/>
          </a:prstGeom>
          <a:noFill/>
          <a:ln w="9525">
            <a:noFill/>
            <a:miter lim="800000"/>
            <a:headEnd/>
            <a:tailEnd/>
          </a:ln>
        </p:spPr>
      </p:pic>
      <p:pic>
        <p:nvPicPr>
          <p:cNvPr id="39" name="22 Imagen" descr="pm-lgflag.gif"/>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988886" y="3889233"/>
            <a:ext cx="466000" cy="288880"/>
          </a:xfrm>
          <a:prstGeom prst="rect">
            <a:avLst/>
          </a:prstGeom>
          <a:noFill/>
          <a:ln w="9525">
            <a:noFill/>
            <a:miter lim="800000"/>
            <a:headEnd/>
            <a:tailEnd/>
          </a:ln>
        </p:spPr>
      </p:pic>
      <p:pic>
        <p:nvPicPr>
          <p:cNvPr id="40" name="111 Imagen" descr="ee-lgflag.gif"/>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2724511" y="1197997"/>
            <a:ext cx="481468" cy="296288"/>
          </a:xfrm>
          <a:prstGeom prst="rect">
            <a:avLst/>
          </a:prstGeom>
          <a:noFill/>
          <a:ln w="9525">
            <a:noFill/>
            <a:miter lim="800000"/>
            <a:headEnd/>
            <a:tailEnd/>
          </a:ln>
        </p:spPr>
      </p:pic>
      <p:pic>
        <p:nvPicPr>
          <p:cNvPr id="41" name="Picture 10" descr="http://www.banderas.pro/banderas/s-280-im-bandera-venezuela-6.jpg"/>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2718071" y="1638902"/>
            <a:ext cx="500093" cy="305313"/>
          </a:xfrm>
          <a:prstGeom prst="rect">
            <a:avLst/>
          </a:prstGeom>
          <a:noFill/>
        </p:spPr>
      </p:pic>
      <p:sp>
        <p:nvSpPr>
          <p:cNvPr id="42" name="115 Rectángulo"/>
          <p:cNvSpPr/>
          <p:nvPr/>
        </p:nvSpPr>
        <p:spPr>
          <a:xfrm>
            <a:off x="2714064" y="1963820"/>
            <a:ext cx="513206" cy="751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Venezuela</a:t>
            </a:r>
          </a:p>
        </p:txBody>
      </p:sp>
      <p:sp>
        <p:nvSpPr>
          <p:cNvPr id="43" name="116 Rectángulo"/>
          <p:cNvSpPr/>
          <p:nvPr/>
        </p:nvSpPr>
        <p:spPr>
          <a:xfrm>
            <a:off x="2700698" y="2881841"/>
            <a:ext cx="509830" cy="44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Costa Rica</a:t>
            </a:r>
          </a:p>
        </p:txBody>
      </p:sp>
      <p:sp>
        <p:nvSpPr>
          <p:cNvPr id="44" name="160 Rectángulo"/>
          <p:cNvSpPr/>
          <p:nvPr/>
        </p:nvSpPr>
        <p:spPr>
          <a:xfrm>
            <a:off x="2662459" y="1530219"/>
            <a:ext cx="650760" cy="37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European</a:t>
            </a:r>
            <a:r>
              <a:rPr lang="es-ES" sz="488" b="1" dirty="0">
                <a:solidFill>
                  <a:srgbClr val="464653"/>
                </a:solidFill>
                <a:latin typeface="Arial" pitchFamily="34" charset="0"/>
                <a:cs typeface="Arial" pitchFamily="34" charset="0"/>
              </a:rPr>
              <a:t> </a:t>
            </a:r>
            <a:r>
              <a:rPr lang="es-ES" sz="488" b="1" dirty="0" err="1">
                <a:solidFill>
                  <a:srgbClr val="464653"/>
                </a:solidFill>
                <a:latin typeface="Arial" pitchFamily="34" charset="0"/>
                <a:cs typeface="Arial" pitchFamily="34" charset="0"/>
              </a:rPr>
              <a:t>Union</a:t>
            </a:r>
            <a:endParaRPr lang="es-ES" sz="488" b="1" dirty="0">
              <a:solidFill>
                <a:srgbClr val="464653"/>
              </a:solidFill>
              <a:latin typeface="Arial" pitchFamily="34" charset="0"/>
              <a:cs typeface="Arial" pitchFamily="34" charset="0"/>
            </a:endParaRPr>
          </a:p>
        </p:txBody>
      </p:sp>
      <p:pic>
        <p:nvPicPr>
          <p:cNvPr id="45" name="295 Imagen" descr="ja-lgflag.gif"/>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1941152" y="3443432"/>
            <a:ext cx="529614" cy="302637"/>
          </a:xfrm>
          <a:prstGeom prst="rect">
            <a:avLst/>
          </a:prstGeom>
          <a:noFill/>
          <a:ln w="9525">
            <a:noFill/>
            <a:miter lim="800000"/>
            <a:headEnd/>
            <a:tailEnd/>
          </a:ln>
        </p:spPr>
      </p:pic>
      <p:sp>
        <p:nvSpPr>
          <p:cNvPr id="46" name="163 Rectángulo"/>
          <p:cNvSpPr/>
          <p:nvPr/>
        </p:nvSpPr>
        <p:spPr>
          <a:xfrm>
            <a:off x="1222367" y="3396959"/>
            <a:ext cx="450545" cy="461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Mexico</a:t>
            </a:r>
            <a:endParaRPr lang="es-ES" sz="488" b="1" dirty="0">
              <a:solidFill>
                <a:srgbClr val="464653"/>
              </a:solidFill>
              <a:latin typeface="Arial" pitchFamily="34" charset="0"/>
              <a:cs typeface="Arial" pitchFamily="34" charset="0"/>
            </a:endParaRPr>
          </a:p>
        </p:txBody>
      </p:sp>
      <p:sp>
        <p:nvSpPr>
          <p:cNvPr id="47" name="164 Rectángulo"/>
          <p:cNvSpPr/>
          <p:nvPr/>
        </p:nvSpPr>
        <p:spPr>
          <a:xfrm>
            <a:off x="1175542" y="3913132"/>
            <a:ext cx="609707" cy="27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USA</a:t>
            </a:r>
          </a:p>
        </p:txBody>
      </p:sp>
      <p:sp>
        <p:nvSpPr>
          <p:cNvPr id="48" name="165 Rectángulo"/>
          <p:cNvSpPr/>
          <p:nvPr/>
        </p:nvSpPr>
        <p:spPr>
          <a:xfrm>
            <a:off x="1059013" y="1971231"/>
            <a:ext cx="811215" cy="68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Andrean</a:t>
            </a:r>
            <a:r>
              <a:rPr lang="es-ES" sz="488" b="1" dirty="0">
                <a:solidFill>
                  <a:srgbClr val="464653"/>
                </a:solidFill>
                <a:latin typeface="Arial" pitchFamily="34" charset="0"/>
                <a:cs typeface="Arial" pitchFamily="34" charset="0"/>
              </a:rPr>
              <a:t> </a:t>
            </a:r>
            <a:r>
              <a:rPr lang="es-ES" sz="488" b="1" dirty="0" err="1">
                <a:solidFill>
                  <a:srgbClr val="464653"/>
                </a:solidFill>
                <a:latin typeface="Arial" pitchFamily="34" charset="0"/>
                <a:cs typeface="Arial" pitchFamily="34" charset="0"/>
              </a:rPr>
              <a:t>Community</a:t>
            </a:r>
            <a:endParaRPr lang="es-ES" sz="488" b="1" dirty="0">
              <a:solidFill>
                <a:srgbClr val="464653"/>
              </a:solidFill>
              <a:latin typeface="Arial" pitchFamily="34" charset="0"/>
              <a:cs typeface="Arial" pitchFamily="34" charset="0"/>
            </a:endParaRPr>
          </a:p>
        </p:txBody>
      </p:sp>
      <p:sp>
        <p:nvSpPr>
          <p:cNvPr id="49" name="166 Rectángulo"/>
          <p:cNvSpPr/>
          <p:nvPr/>
        </p:nvSpPr>
        <p:spPr>
          <a:xfrm>
            <a:off x="2005084" y="4226799"/>
            <a:ext cx="424799" cy="39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Panama</a:t>
            </a:r>
            <a:r>
              <a:rPr lang="es-ES" sz="488" b="1" dirty="0">
                <a:solidFill>
                  <a:srgbClr val="464653"/>
                </a:solidFill>
                <a:latin typeface="Arial" pitchFamily="34" charset="0"/>
                <a:cs typeface="Arial" pitchFamily="34" charset="0"/>
              </a:rPr>
              <a:t> </a:t>
            </a:r>
          </a:p>
        </p:txBody>
      </p:sp>
      <p:sp>
        <p:nvSpPr>
          <p:cNvPr id="50" name="169 Rectángulo"/>
          <p:cNvSpPr/>
          <p:nvPr/>
        </p:nvSpPr>
        <p:spPr>
          <a:xfrm>
            <a:off x="2717372" y="2443082"/>
            <a:ext cx="495755" cy="650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Singapore</a:t>
            </a:r>
            <a:endParaRPr lang="es-ES" sz="488" b="1" dirty="0">
              <a:solidFill>
                <a:srgbClr val="464653"/>
              </a:solidFill>
              <a:latin typeface="Arial" pitchFamily="34" charset="0"/>
              <a:cs typeface="Arial" pitchFamily="34" charset="0"/>
            </a:endParaRPr>
          </a:p>
        </p:txBody>
      </p:sp>
      <p:sp>
        <p:nvSpPr>
          <p:cNvPr id="51" name="170 Rectángulo"/>
          <p:cNvSpPr/>
          <p:nvPr/>
        </p:nvSpPr>
        <p:spPr>
          <a:xfrm>
            <a:off x="2038955" y="1983324"/>
            <a:ext cx="408177" cy="76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China</a:t>
            </a:r>
          </a:p>
        </p:txBody>
      </p:sp>
      <p:sp>
        <p:nvSpPr>
          <p:cNvPr id="52" name="171 Rectángulo"/>
          <p:cNvSpPr/>
          <p:nvPr/>
        </p:nvSpPr>
        <p:spPr>
          <a:xfrm>
            <a:off x="1870228" y="2880521"/>
            <a:ext cx="606031" cy="502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South </a:t>
            </a:r>
            <a:r>
              <a:rPr lang="es-ES" sz="488" b="1" dirty="0" err="1">
                <a:solidFill>
                  <a:srgbClr val="464653"/>
                </a:solidFill>
                <a:latin typeface="Arial" pitchFamily="34" charset="0"/>
                <a:cs typeface="Arial" pitchFamily="34" charset="0"/>
              </a:rPr>
              <a:t>Korea</a:t>
            </a:r>
            <a:endParaRPr lang="es-ES" sz="488" b="1" dirty="0">
              <a:solidFill>
                <a:srgbClr val="464653"/>
              </a:solidFill>
              <a:latin typeface="Arial" pitchFamily="34" charset="0"/>
              <a:cs typeface="Arial" pitchFamily="34" charset="0"/>
            </a:endParaRPr>
          </a:p>
        </p:txBody>
      </p:sp>
      <p:sp>
        <p:nvSpPr>
          <p:cNvPr id="53" name="172 Rectángulo"/>
          <p:cNvSpPr/>
          <p:nvPr/>
        </p:nvSpPr>
        <p:spPr>
          <a:xfrm>
            <a:off x="2004006" y="3788604"/>
            <a:ext cx="424799" cy="39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Japan</a:t>
            </a:r>
            <a:endParaRPr lang="es-ES" sz="488" b="1" dirty="0">
              <a:solidFill>
                <a:srgbClr val="464653"/>
              </a:solidFill>
              <a:latin typeface="Arial" pitchFamily="34" charset="0"/>
              <a:cs typeface="Arial" pitchFamily="34" charset="0"/>
            </a:endParaRPr>
          </a:p>
        </p:txBody>
      </p:sp>
      <p:pic>
        <p:nvPicPr>
          <p:cNvPr id="54" name="Picture 20" descr="https://upload.wikimedia.org/wikipedia/commons/thumb/9/9a/Flag_of_Mercosur.svg/120px-Flag_of_Mercosur.svg.pn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1213903" y="2095297"/>
            <a:ext cx="534038" cy="409429"/>
          </a:xfrm>
          <a:prstGeom prst="rect">
            <a:avLst/>
          </a:prstGeom>
          <a:noFill/>
          <a:ln>
            <a:solidFill>
              <a:schemeClr val="tx1"/>
            </a:solidFill>
          </a:ln>
        </p:spPr>
      </p:pic>
      <p:pic>
        <p:nvPicPr>
          <p:cNvPr id="55" name="Picture 22" descr="http://upload.wikimedia.org/wikipedia/de/thumb/8/84/EFTA_Logo.svg/610px-EFTA_Logo.svg.png"/>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1954040" y="2087320"/>
            <a:ext cx="591875" cy="368708"/>
          </a:xfrm>
          <a:prstGeom prst="rect">
            <a:avLst/>
          </a:prstGeom>
          <a:noFill/>
        </p:spPr>
      </p:pic>
      <p:cxnSp>
        <p:nvCxnSpPr>
          <p:cNvPr id="56" name="Conector recto 42"/>
          <p:cNvCxnSpPr/>
          <p:nvPr/>
        </p:nvCxnSpPr>
        <p:spPr>
          <a:xfrm>
            <a:off x="3355695" y="1080162"/>
            <a:ext cx="5324" cy="1447387"/>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7" name="Conector recto 46"/>
          <p:cNvCxnSpPr/>
          <p:nvPr/>
        </p:nvCxnSpPr>
        <p:spPr>
          <a:xfrm flipH="1" flipV="1">
            <a:off x="2632751" y="4370797"/>
            <a:ext cx="734307" cy="8017"/>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8" name="Conector recto 48"/>
          <p:cNvCxnSpPr/>
          <p:nvPr/>
        </p:nvCxnSpPr>
        <p:spPr>
          <a:xfrm flipH="1">
            <a:off x="3355695" y="2586859"/>
            <a:ext cx="2360" cy="1746183"/>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9" name="Conector recto 52"/>
          <p:cNvCxnSpPr/>
          <p:nvPr/>
        </p:nvCxnSpPr>
        <p:spPr>
          <a:xfrm>
            <a:off x="1059009" y="4378812"/>
            <a:ext cx="1535522" cy="0"/>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pic>
        <p:nvPicPr>
          <p:cNvPr id="60" name="29 Imagen" descr="gt-lgflag.gif"/>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3801936" y="2219918"/>
            <a:ext cx="481163" cy="291485"/>
          </a:xfrm>
          <a:prstGeom prst="rect">
            <a:avLst/>
          </a:prstGeom>
          <a:noFill/>
          <a:ln w="9525">
            <a:noFill/>
            <a:miter lim="800000"/>
            <a:headEnd/>
            <a:tailEnd/>
          </a:ln>
        </p:spPr>
      </p:pic>
      <p:pic>
        <p:nvPicPr>
          <p:cNvPr id="61" name="30 Imagen" descr="ho-lgflag.gif"/>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3801736" y="1767472"/>
            <a:ext cx="487484" cy="292490"/>
          </a:xfrm>
          <a:prstGeom prst="rect">
            <a:avLst/>
          </a:prstGeom>
          <a:noFill/>
          <a:ln w="9525">
            <a:noFill/>
            <a:miter lim="800000"/>
            <a:headEnd/>
            <a:tailEnd/>
          </a:ln>
        </p:spPr>
      </p:pic>
      <p:sp>
        <p:nvSpPr>
          <p:cNvPr id="62" name="129 Rectángulo"/>
          <p:cNvSpPr/>
          <p:nvPr/>
        </p:nvSpPr>
        <p:spPr>
          <a:xfrm>
            <a:off x="3826900" y="2094132"/>
            <a:ext cx="492673" cy="45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Honduras</a:t>
            </a:r>
          </a:p>
        </p:txBody>
      </p:sp>
      <p:sp>
        <p:nvSpPr>
          <p:cNvPr id="63" name="161 Rectángulo"/>
          <p:cNvSpPr/>
          <p:nvPr/>
        </p:nvSpPr>
        <p:spPr>
          <a:xfrm>
            <a:off x="3780684" y="2534996"/>
            <a:ext cx="538889" cy="38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Guatemala</a:t>
            </a:r>
          </a:p>
        </p:txBody>
      </p:sp>
      <p:pic>
        <p:nvPicPr>
          <p:cNvPr id="64" name="Picture 6" descr="http://www.tlc.gov.co/info/tlc/media/img28938.jpg"/>
          <p:cNvPicPr>
            <a:picLocks noChangeAspect="1" noChangeArrowheads="1"/>
          </p:cNvPicPr>
          <p:nvPr/>
        </p:nvPicPr>
        <p:blipFill>
          <a:blip r:embed="rId22" cstate="screen">
            <a:clrChange>
              <a:clrFrom>
                <a:srgbClr val="FFFFFF"/>
              </a:clrFrom>
              <a:clrTo>
                <a:srgbClr val="FFFFFF">
                  <a:alpha val="0"/>
                </a:srgbClr>
              </a:clrTo>
            </a:clrChange>
            <a:extLst>
              <a:ext uri="{28A0092B-C50C-407E-A947-70E740481C1C}">
                <a14:useLocalDpi xmlns:a14="http://schemas.microsoft.com/office/drawing/2010/main"/>
              </a:ext>
            </a:extLst>
          </a:blip>
          <a:srcRect b="35424"/>
          <a:stretch>
            <a:fillRect/>
          </a:stretch>
        </p:blipFill>
        <p:spPr bwMode="auto">
          <a:xfrm>
            <a:off x="2739406" y="3479117"/>
            <a:ext cx="453974" cy="447945"/>
          </a:xfrm>
          <a:prstGeom prst="rect">
            <a:avLst/>
          </a:prstGeom>
          <a:ln>
            <a:noFill/>
          </a:ln>
          <a:effectLst/>
        </p:spPr>
      </p:pic>
      <p:sp>
        <p:nvSpPr>
          <p:cNvPr id="65" name="178 Rectángulo"/>
          <p:cNvSpPr/>
          <p:nvPr/>
        </p:nvSpPr>
        <p:spPr>
          <a:xfrm>
            <a:off x="2594535" y="3927061"/>
            <a:ext cx="772523" cy="27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Pacific</a:t>
            </a:r>
            <a:r>
              <a:rPr lang="es-ES" sz="488" b="1" dirty="0">
                <a:solidFill>
                  <a:srgbClr val="464653"/>
                </a:solidFill>
                <a:latin typeface="Arial" pitchFamily="34" charset="0"/>
                <a:cs typeface="Arial" pitchFamily="34" charset="0"/>
              </a:rPr>
              <a:t> Alliance</a:t>
            </a:r>
          </a:p>
        </p:txBody>
      </p:sp>
      <p:cxnSp>
        <p:nvCxnSpPr>
          <p:cNvPr id="66" name="Conector recto 66"/>
          <p:cNvCxnSpPr>
            <a:endCxn id="32" idx="3"/>
          </p:cNvCxnSpPr>
          <p:nvPr/>
        </p:nvCxnSpPr>
        <p:spPr>
          <a:xfrm flipH="1">
            <a:off x="2387273" y="1053904"/>
            <a:ext cx="982963" cy="1370"/>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7" name="Conector recto 70"/>
          <p:cNvCxnSpPr/>
          <p:nvPr/>
        </p:nvCxnSpPr>
        <p:spPr>
          <a:xfrm flipH="1" flipV="1">
            <a:off x="1025935" y="1074510"/>
            <a:ext cx="1" cy="3258533"/>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8" name="Conector recto 72"/>
          <p:cNvCxnSpPr>
            <a:endCxn id="32" idx="1"/>
          </p:cNvCxnSpPr>
          <p:nvPr/>
        </p:nvCxnSpPr>
        <p:spPr>
          <a:xfrm>
            <a:off x="1040465" y="1053904"/>
            <a:ext cx="225802" cy="1370"/>
          </a:xfrm>
          <a:prstGeom prst="line">
            <a:avLst/>
          </a:prstGeom>
          <a:noFill/>
          <a:ln cap="sq">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cxnSp>
      <p:pic>
        <p:nvPicPr>
          <p:cNvPr id="69" name="33 Imagen" descr="as-lgflag.gif"/>
          <p:cNvPicPr>
            <a:picLocks noChangeAspect="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5260271" y="1605403"/>
            <a:ext cx="486642" cy="291985"/>
          </a:xfrm>
          <a:prstGeom prst="rect">
            <a:avLst/>
          </a:prstGeom>
          <a:noFill/>
          <a:ln w="9525">
            <a:noFill/>
            <a:miter lim="800000"/>
            <a:headEnd/>
            <a:tailEnd/>
          </a:ln>
        </p:spPr>
      </p:pic>
      <p:pic>
        <p:nvPicPr>
          <p:cNvPr id="70" name="34 Imagen" descr="bx-lgflag.gif"/>
          <p:cNvPicPr>
            <a:picLocks noChangeAspect="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4594295" y="3010964"/>
            <a:ext cx="486642" cy="292051"/>
          </a:xfrm>
          <a:prstGeom prst="rect">
            <a:avLst/>
          </a:prstGeom>
          <a:noFill/>
          <a:ln w="9525">
            <a:noFill/>
            <a:miter lim="800000"/>
            <a:headEnd/>
            <a:tailEnd/>
          </a:ln>
        </p:spPr>
      </p:pic>
      <p:pic>
        <p:nvPicPr>
          <p:cNvPr id="71" name="35 Imagen" descr="nz-lgflag.gif"/>
          <p:cNvPicPr>
            <a:picLocks noChangeAspect="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5255916" y="2486117"/>
            <a:ext cx="486642" cy="293601"/>
          </a:xfrm>
          <a:prstGeom prst="rect">
            <a:avLst/>
          </a:prstGeom>
          <a:noFill/>
          <a:ln w="9525">
            <a:noFill/>
            <a:miter lim="800000"/>
            <a:headEnd/>
            <a:tailEnd/>
          </a:ln>
        </p:spPr>
      </p:pic>
      <p:pic>
        <p:nvPicPr>
          <p:cNvPr id="72" name="36 Imagen" descr="vm-lgflag.gif"/>
          <p:cNvPicPr>
            <a:picLocks noChangeAspect="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5260274" y="3868524"/>
            <a:ext cx="486643" cy="309682"/>
          </a:xfrm>
          <a:prstGeom prst="rect">
            <a:avLst/>
          </a:prstGeom>
          <a:noFill/>
          <a:ln w="9525">
            <a:noFill/>
            <a:miter lim="800000"/>
            <a:headEnd/>
            <a:tailEnd/>
          </a:ln>
        </p:spPr>
      </p:pic>
      <p:pic>
        <p:nvPicPr>
          <p:cNvPr id="73" name="124 Imagen" descr="us-lgflag.gif"/>
          <p:cNvPicPr>
            <a:picLocks noChangeAspect="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4617380" y="3437263"/>
            <a:ext cx="486642" cy="290336"/>
          </a:xfrm>
          <a:prstGeom prst="rect">
            <a:avLst/>
          </a:prstGeom>
          <a:noFill/>
          <a:ln w="9525">
            <a:noFill/>
            <a:miter lim="800000"/>
            <a:headEnd/>
            <a:tailEnd/>
          </a:ln>
        </p:spPr>
      </p:pic>
      <p:pic>
        <p:nvPicPr>
          <p:cNvPr id="74" name="39 Imagen" descr="ci-lgflag.gif"/>
          <p:cNvPicPr>
            <a:picLocks noChangeAspect="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4606812" y="2013163"/>
            <a:ext cx="486643" cy="291458"/>
          </a:xfrm>
          <a:prstGeom prst="rect">
            <a:avLst/>
          </a:prstGeom>
          <a:noFill/>
          <a:ln w="9525">
            <a:noFill/>
            <a:miter lim="800000"/>
            <a:headEnd/>
            <a:tailEnd/>
          </a:ln>
        </p:spPr>
      </p:pic>
      <p:pic>
        <p:nvPicPr>
          <p:cNvPr id="75" name="126 Imagen" descr="sn-lgflag.gif"/>
          <p:cNvPicPr>
            <a:picLocks noChangeAspect="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5245562" y="3428525"/>
            <a:ext cx="471878" cy="309681"/>
          </a:xfrm>
          <a:prstGeom prst="rect">
            <a:avLst/>
          </a:prstGeom>
          <a:noFill/>
          <a:ln w="9525">
            <a:noFill/>
            <a:miter lim="800000"/>
            <a:headEnd/>
            <a:tailEnd/>
          </a:ln>
        </p:spPr>
      </p:pic>
      <p:pic>
        <p:nvPicPr>
          <p:cNvPr id="76" name="Picture 2" descr="Annin Nyl-Glo 3x5' Malaysia Malaysian Flag A195283"/>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5250090" y="2984021"/>
            <a:ext cx="486642" cy="316317"/>
          </a:xfrm>
          <a:prstGeom prst="rect">
            <a:avLst/>
          </a:prstGeom>
          <a:noFill/>
        </p:spPr>
      </p:pic>
      <p:sp>
        <p:nvSpPr>
          <p:cNvPr id="77" name="130 Rectángulo"/>
          <p:cNvSpPr/>
          <p:nvPr/>
        </p:nvSpPr>
        <p:spPr>
          <a:xfrm>
            <a:off x="4643218" y="2354285"/>
            <a:ext cx="419765" cy="45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Chile</a:t>
            </a:r>
          </a:p>
        </p:txBody>
      </p:sp>
      <p:sp>
        <p:nvSpPr>
          <p:cNvPr id="78" name="131 Rectángulo"/>
          <p:cNvSpPr/>
          <p:nvPr/>
        </p:nvSpPr>
        <p:spPr>
          <a:xfrm>
            <a:off x="4591679" y="3303015"/>
            <a:ext cx="491877" cy="876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Brunei</a:t>
            </a:r>
          </a:p>
        </p:txBody>
      </p:sp>
      <p:sp>
        <p:nvSpPr>
          <p:cNvPr id="79" name="132 Rectángulo"/>
          <p:cNvSpPr/>
          <p:nvPr/>
        </p:nvSpPr>
        <p:spPr>
          <a:xfrm>
            <a:off x="5176720" y="2807511"/>
            <a:ext cx="639061" cy="592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New </a:t>
            </a:r>
            <a:r>
              <a:rPr lang="es-ES" sz="488" b="1" dirty="0" err="1">
                <a:solidFill>
                  <a:srgbClr val="464653"/>
                </a:solidFill>
                <a:latin typeface="Arial" pitchFamily="34" charset="0"/>
                <a:cs typeface="Arial" pitchFamily="34" charset="0"/>
              </a:rPr>
              <a:t>Zealand</a:t>
            </a:r>
            <a:endParaRPr lang="es-ES" sz="488" b="1" dirty="0">
              <a:solidFill>
                <a:srgbClr val="464653"/>
              </a:solidFill>
              <a:latin typeface="Arial" pitchFamily="34" charset="0"/>
              <a:cs typeface="Arial" pitchFamily="34" charset="0"/>
            </a:endParaRPr>
          </a:p>
        </p:txBody>
      </p:sp>
      <p:sp>
        <p:nvSpPr>
          <p:cNvPr id="80" name="133 Rectángulo"/>
          <p:cNvSpPr/>
          <p:nvPr/>
        </p:nvSpPr>
        <p:spPr>
          <a:xfrm>
            <a:off x="5262344" y="1927811"/>
            <a:ext cx="518017" cy="45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Australia</a:t>
            </a:r>
          </a:p>
        </p:txBody>
      </p:sp>
      <p:pic>
        <p:nvPicPr>
          <p:cNvPr id="81" name="19 Imagen" descr="mx-lgflag.gif"/>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262344" y="2035205"/>
            <a:ext cx="486643" cy="281529"/>
          </a:xfrm>
          <a:prstGeom prst="rect">
            <a:avLst/>
          </a:prstGeom>
          <a:noFill/>
          <a:ln w="9525">
            <a:noFill/>
            <a:miter lim="800000"/>
            <a:headEnd/>
            <a:tailEnd/>
          </a:ln>
        </p:spPr>
      </p:pic>
      <p:pic>
        <p:nvPicPr>
          <p:cNvPr id="82" name="291 Imagen" descr="ca-lgflag.gif"/>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11128" y="2491556"/>
            <a:ext cx="486642" cy="291985"/>
          </a:xfrm>
          <a:prstGeom prst="rect">
            <a:avLst/>
          </a:prstGeom>
          <a:noFill/>
          <a:ln w="9525">
            <a:noFill/>
            <a:miter lim="800000"/>
            <a:headEnd/>
            <a:tailEnd/>
          </a:ln>
        </p:spPr>
      </p:pic>
      <p:sp>
        <p:nvSpPr>
          <p:cNvPr id="83" name="152 Rectángulo"/>
          <p:cNvSpPr/>
          <p:nvPr/>
        </p:nvSpPr>
        <p:spPr>
          <a:xfrm>
            <a:off x="5296006" y="2353985"/>
            <a:ext cx="421437" cy="44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Mexico</a:t>
            </a:r>
            <a:endParaRPr lang="es-ES" sz="488" b="1" dirty="0">
              <a:solidFill>
                <a:srgbClr val="464653"/>
              </a:solidFill>
              <a:latin typeface="Arial" pitchFamily="34" charset="0"/>
              <a:cs typeface="Arial" pitchFamily="34" charset="0"/>
            </a:endParaRPr>
          </a:p>
        </p:txBody>
      </p:sp>
      <p:sp>
        <p:nvSpPr>
          <p:cNvPr id="84" name="153 Rectángulo"/>
          <p:cNvSpPr/>
          <p:nvPr/>
        </p:nvSpPr>
        <p:spPr>
          <a:xfrm>
            <a:off x="5296006" y="4218685"/>
            <a:ext cx="519775" cy="47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Vietnam</a:t>
            </a:r>
          </a:p>
        </p:txBody>
      </p:sp>
      <p:sp>
        <p:nvSpPr>
          <p:cNvPr id="85" name="154 Rectángulo"/>
          <p:cNvSpPr/>
          <p:nvPr/>
        </p:nvSpPr>
        <p:spPr>
          <a:xfrm>
            <a:off x="4620694" y="2809968"/>
            <a:ext cx="426982" cy="55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Canada</a:t>
            </a:r>
            <a:endParaRPr lang="es-ES" sz="488" b="1" dirty="0">
              <a:solidFill>
                <a:srgbClr val="464653"/>
              </a:solidFill>
              <a:latin typeface="Arial" pitchFamily="34" charset="0"/>
              <a:cs typeface="Arial" pitchFamily="34" charset="0"/>
            </a:endParaRPr>
          </a:p>
        </p:txBody>
      </p:sp>
      <p:sp>
        <p:nvSpPr>
          <p:cNvPr id="86" name="155 Rectángulo"/>
          <p:cNvSpPr/>
          <p:nvPr/>
        </p:nvSpPr>
        <p:spPr>
          <a:xfrm>
            <a:off x="5214113" y="3281078"/>
            <a:ext cx="534776" cy="1077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Malasya</a:t>
            </a:r>
            <a:endParaRPr lang="es-ES" sz="488" b="1" dirty="0">
              <a:solidFill>
                <a:srgbClr val="464653"/>
              </a:solidFill>
              <a:latin typeface="Arial" pitchFamily="34" charset="0"/>
              <a:cs typeface="Arial" pitchFamily="34" charset="0"/>
            </a:endParaRPr>
          </a:p>
        </p:txBody>
      </p:sp>
      <p:sp>
        <p:nvSpPr>
          <p:cNvPr id="87" name="156 Rectángulo"/>
          <p:cNvSpPr/>
          <p:nvPr/>
        </p:nvSpPr>
        <p:spPr>
          <a:xfrm>
            <a:off x="5216393" y="3760067"/>
            <a:ext cx="563964" cy="675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Singapore</a:t>
            </a:r>
            <a:endParaRPr lang="es-ES" sz="488" b="1" dirty="0">
              <a:solidFill>
                <a:srgbClr val="464653"/>
              </a:solidFill>
              <a:latin typeface="Arial" pitchFamily="34" charset="0"/>
              <a:cs typeface="Arial" pitchFamily="34" charset="0"/>
            </a:endParaRPr>
          </a:p>
        </p:txBody>
      </p:sp>
      <p:sp>
        <p:nvSpPr>
          <p:cNvPr id="88" name="157 Rectángulo"/>
          <p:cNvSpPr/>
          <p:nvPr/>
        </p:nvSpPr>
        <p:spPr>
          <a:xfrm>
            <a:off x="4558373" y="3758851"/>
            <a:ext cx="620007" cy="39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USA</a:t>
            </a:r>
          </a:p>
        </p:txBody>
      </p:sp>
      <p:pic>
        <p:nvPicPr>
          <p:cNvPr id="89" name="295 Imagen" descr="ja-lgflag.gif"/>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4617385" y="3853559"/>
            <a:ext cx="497703" cy="309682"/>
          </a:xfrm>
          <a:prstGeom prst="rect">
            <a:avLst/>
          </a:prstGeom>
          <a:noFill/>
          <a:ln w="9525">
            <a:noFill/>
            <a:miter lim="800000"/>
            <a:headEnd/>
            <a:tailEnd/>
          </a:ln>
        </p:spPr>
      </p:pic>
      <p:sp>
        <p:nvSpPr>
          <p:cNvPr id="90" name="174 Rectángulo"/>
          <p:cNvSpPr/>
          <p:nvPr/>
        </p:nvSpPr>
        <p:spPr>
          <a:xfrm>
            <a:off x="4667403" y="4209660"/>
            <a:ext cx="424799" cy="39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Japan</a:t>
            </a:r>
            <a:endParaRPr lang="es-ES" sz="488" b="1" dirty="0">
              <a:solidFill>
                <a:srgbClr val="464653"/>
              </a:solidFill>
              <a:latin typeface="Arial" pitchFamily="34" charset="0"/>
              <a:cs typeface="Arial" pitchFamily="34" charset="0"/>
            </a:endParaRPr>
          </a:p>
        </p:txBody>
      </p:sp>
      <p:pic>
        <p:nvPicPr>
          <p:cNvPr id="91" name="Picture 24" descr="https://upload.wikimedia.org/wikipedia/commons/thumb/c/cf/Flag_of_Peru.svg/2000px-Flag_of_Peru.svg.png"/>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4606812" y="1575286"/>
            <a:ext cx="492570" cy="299546"/>
          </a:xfrm>
          <a:prstGeom prst="rect">
            <a:avLst/>
          </a:prstGeom>
          <a:noFill/>
        </p:spPr>
      </p:pic>
      <p:sp>
        <p:nvSpPr>
          <p:cNvPr id="92" name="197 Rectángulo"/>
          <p:cNvSpPr/>
          <p:nvPr/>
        </p:nvSpPr>
        <p:spPr>
          <a:xfrm>
            <a:off x="4638085" y="1930404"/>
            <a:ext cx="421437" cy="44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Peru</a:t>
            </a:r>
            <a:endParaRPr lang="es-ES" sz="488" b="1" dirty="0">
              <a:solidFill>
                <a:srgbClr val="464653"/>
              </a:solidFill>
              <a:latin typeface="Arial" pitchFamily="34" charset="0"/>
              <a:cs typeface="Arial" pitchFamily="34" charset="0"/>
            </a:endParaRPr>
          </a:p>
        </p:txBody>
      </p:sp>
      <p:pic>
        <p:nvPicPr>
          <p:cNvPr id="93" name="31 Imagen" descr="es-lgflag.gif"/>
          <p:cNvPicPr>
            <a:picLocks noChangeAspect="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6270736" y="2113211"/>
            <a:ext cx="511151" cy="309307"/>
          </a:xfrm>
          <a:prstGeom prst="rect">
            <a:avLst/>
          </a:prstGeom>
          <a:noFill/>
          <a:ln w="9525">
            <a:noFill/>
            <a:miter lim="800000"/>
            <a:headEnd/>
            <a:tailEnd/>
          </a:ln>
        </p:spPr>
      </p:pic>
      <p:sp>
        <p:nvSpPr>
          <p:cNvPr id="94" name="128 Rectángulo"/>
          <p:cNvSpPr/>
          <p:nvPr/>
        </p:nvSpPr>
        <p:spPr>
          <a:xfrm>
            <a:off x="6265497" y="1966416"/>
            <a:ext cx="491779" cy="372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El Salvador</a:t>
            </a:r>
          </a:p>
        </p:txBody>
      </p:sp>
      <p:pic>
        <p:nvPicPr>
          <p:cNvPr id="95" name="Picture 8" descr="https://univiainstitutoscomercio.files.wordpress.com/2013/09/logo-doha-01.jpg"/>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6301862" y="2954008"/>
            <a:ext cx="426021" cy="551321"/>
          </a:xfrm>
          <a:prstGeom prst="rect">
            <a:avLst/>
          </a:prstGeom>
          <a:noFill/>
        </p:spPr>
      </p:pic>
      <p:pic>
        <p:nvPicPr>
          <p:cNvPr id="96" name="Picture 10" descr="Logo TiSA centrado"/>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6281759" y="2544284"/>
            <a:ext cx="483867" cy="313913"/>
          </a:xfrm>
          <a:prstGeom prst="rect">
            <a:avLst/>
          </a:prstGeom>
          <a:noFill/>
        </p:spPr>
      </p:pic>
      <p:pic>
        <p:nvPicPr>
          <p:cNvPr id="97" name="Picture 18" descr="http://www.estaentumundo.com/wp-content/imagenes/bandera_turquia.png"/>
          <p:cNvPicPr>
            <a:picLocks noChangeAspect="1" noChangeArrowheads="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6279885" y="1514446"/>
            <a:ext cx="516390" cy="304586"/>
          </a:xfrm>
          <a:prstGeom prst="rect">
            <a:avLst/>
          </a:prstGeom>
          <a:noFill/>
        </p:spPr>
      </p:pic>
      <p:sp>
        <p:nvSpPr>
          <p:cNvPr id="98" name="189 Rectángulo"/>
          <p:cNvSpPr/>
          <p:nvPr/>
        </p:nvSpPr>
        <p:spPr>
          <a:xfrm>
            <a:off x="6309142" y="1423838"/>
            <a:ext cx="391335" cy="38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Turkey</a:t>
            </a:r>
            <a:endParaRPr lang="es-ES" sz="488" b="1" dirty="0">
              <a:solidFill>
                <a:srgbClr val="464653"/>
              </a:solidFill>
              <a:latin typeface="Arial" pitchFamily="34" charset="0"/>
              <a:cs typeface="Arial" pitchFamily="34" charset="0"/>
            </a:endParaRPr>
          </a:p>
        </p:txBody>
      </p:sp>
      <p:pic>
        <p:nvPicPr>
          <p:cNvPr id="99" name="Imagen 146"/>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3799677" y="1303291"/>
            <a:ext cx="511150" cy="318518"/>
          </a:xfrm>
          <a:prstGeom prst="rect">
            <a:avLst/>
          </a:prstGeom>
        </p:spPr>
      </p:pic>
      <p:sp>
        <p:nvSpPr>
          <p:cNvPr id="100" name="189 Rectángulo"/>
          <p:cNvSpPr/>
          <p:nvPr/>
        </p:nvSpPr>
        <p:spPr>
          <a:xfrm>
            <a:off x="3851176" y="1646226"/>
            <a:ext cx="391335" cy="38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err="1">
                <a:solidFill>
                  <a:srgbClr val="464653"/>
                </a:solidFill>
                <a:latin typeface="Arial" pitchFamily="34" charset="0"/>
                <a:cs typeface="Arial" pitchFamily="34" charset="0"/>
              </a:rPr>
              <a:t>Brazil</a:t>
            </a:r>
            <a:endParaRPr lang="es-ES" sz="488" b="1" dirty="0">
              <a:solidFill>
                <a:srgbClr val="464653"/>
              </a:solidFill>
              <a:latin typeface="Arial" pitchFamily="34" charset="0"/>
              <a:cs typeface="Arial" pitchFamily="34" charset="0"/>
            </a:endParaRPr>
          </a:p>
        </p:txBody>
      </p:sp>
      <p:sp>
        <p:nvSpPr>
          <p:cNvPr id="101" name="Rectángulo 149"/>
          <p:cNvSpPr/>
          <p:nvPr/>
        </p:nvSpPr>
        <p:spPr>
          <a:xfrm>
            <a:off x="6112725" y="1070621"/>
            <a:ext cx="748754" cy="3355881"/>
          </a:xfrm>
          <a:prstGeom prst="rect">
            <a:avLst/>
          </a:prstGeom>
          <a:noFill/>
          <a:ln cap="sq">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1097" dirty="0"/>
          </a:p>
        </p:txBody>
      </p:sp>
      <p:pic>
        <p:nvPicPr>
          <p:cNvPr id="102" name="Imagen 150"/>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7256063" y="1264809"/>
            <a:ext cx="483700" cy="292696"/>
          </a:xfrm>
          <a:prstGeom prst="rect">
            <a:avLst/>
          </a:prstGeom>
        </p:spPr>
      </p:pic>
      <p:sp>
        <p:nvSpPr>
          <p:cNvPr id="103" name="189 Rectángulo"/>
          <p:cNvSpPr/>
          <p:nvPr/>
        </p:nvSpPr>
        <p:spPr>
          <a:xfrm>
            <a:off x="7302250" y="1613095"/>
            <a:ext cx="391335" cy="368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India</a:t>
            </a:r>
          </a:p>
        </p:txBody>
      </p:sp>
      <p:pic>
        <p:nvPicPr>
          <p:cNvPr id="104" name="Imagen 152"/>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7256063" y="1712997"/>
            <a:ext cx="483700" cy="307552"/>
          </a:xfrm>
          <a:prstGeom prst="rect">
            <a:avLst/>
          </a:prstGeom>
          <a:ln w="3175" cmpd="sng">
            <a:solidFill>
              <a:schemeClr val="tx1">
                <a:alpha val="50000"/>
              </a:schemeClr>
            </a:solidFill>
          </a:ln>
          <a:effectLst/>
        </p:spPr>
      </p:pic>
      <p:sp>
        <p:nvSpPr>
          <p:cNvPr id="105" name="189 Rectángulo"/>
          <p:cNvSpPr/>
          <p:nvPr/>
        </p:nvSpPr>
        <p:spPr>
          <a:xfrm>
            <a:off x="7234660" y="2049182"/>
            <a:ext cx="505102" cy="371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88" b="1" dirty="0">
                <a:solidFill>
                  <a:srgbClr val="464653"/>
                </a:solidFill>
                <a:latin typeface="Arial" pitchFamily="34" charset="0"/>
                <a:cs typeface="Arial" pitchFamily="34" charset="0"/>
              </a:rPr>
              <a:t>Indonesia</a:t>
            </a:r>
          </a:p>
        </p:txBody>
      </p:sp>
      <p:sp>
        <p:nvSpPr>
          <p:cNvPr id="106" name="Rectángulo 155"/>
          <p:cNvSpPr/>
          <p:nvPr/>
        </p:nvSpPr>
        <p:spPr>
          <a:xfrm>
            <a:off x="7059433" y="1181681"/>
            <a:ext cx="805372" cy="1086183"/>
          </a:xfrm>
          <a:prstGeom prst="rect">
            <a:avLst/>
          </a:prstGeom>
          <a:noFill/>
          <a:ln cap="sq">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1097" dirty="0"/>
          </a:p>
        </p:txBody>
      </p:sp>
      <p:sp>
        <p:nvSpPr>
          <p:cNvPr id="107" name="103 Llamada rectangular"/>
          <p:cNvSpPr/>
          <p:nvPr/>
        </p:nvSpPr>
        <p:spPr>
          <a:xfrm>
            <a:off x="6099416" y="883955"/>
            <a:ext cx="771700" cy="392415"/>
          </a:xfrm>
          <a:prstGeom prst="wedgeRectCallout">
            <a:avLst>
              <a:gd name="adj1" fmla="val -20833"/>
              <a:gd name="adj2" fmla="val 50406"/>
            </a:avLst>
          </a:prstGeom>
          <a:solidFill>
            <a:srgbClr val="00B050"/>
          </a:solidFill>
          <a:ln>
            <a:solidFill>
              <a:srgbClr val="00B050"/>
            </a:solidFill>
          </a:ln>
          <a:effectLst/>
        </p:spPr>
        <p:style>
          <a:lnRef idx="2">
            <a:schemeClr val="accent1"/>
          </a:lnRef>
          <a:fillRef idx="1">
            <a:schemeClr val="lt1"/>
          </a:fillRef>
          <a:effectRef idx="0">
            <a:schemeClr val="accent1"/>
          </a:effectRef>
          <a:fontRef idx="minor">
            <a:schemeClr val="dk1"/>
          </a:fontRef>
        </p:style>
        <p:txBody>
          <a:bodyPr vert="horz" wrap="square" anchor="ctr">
            <a:spAutoFit/>
          </a:bodyPr>
          <a:lstStyle/>
          <a:p>
            <a:pPr algn="ctr">
              <a:defRPr/>
            </a:pPr>
            <a:r>
              <a:rPr lang="es-ES" sz="650" b="1" dirty="0" err="1">
                <a:solidFill>
                  <a:schemeClr val="bg1"/>
                </a:solidFill>
                <a:cs typeface="Arial" pitchFamily="34" charset="0"/>
              </a:rPr>
              <a:t>Agreements</a:t>
            </a:r>
            <a:r>
              <a:rPr lang="es-ES" sz="650" b="1" dirty="0">
                <a:solidFill>
                  <a:schemeClr val="bg1"/>
                </a:solidFill>
                <a:cs typeface="Arial" pitchFamily="34" charset="0"/>
              </a:rPr>
              <a:t> </a:t>
            </a:r>
            <a:r>
              <a:rPr lang="es-ES" sz="650" b="1" dirty="0" err="1">
                <a:solidFill>
                  <a:schemeClr val="bg1"/>
                </a:solidFill>
                <a:cs typeface="Arial" pitchFamily="34" charset="0"/>
              </a:rPr>
              <a:t>under</a:t>
            </a:r>
            <a:r>
              <a:rPr lang="es-ES" sz="650" b="1" dirty="0">
                <a:solidFill>
                  <a:schemeClr val="bg1"/>
                </a:solidFill>
                <a:cs typeface="Arial" pitchFamily="34" charset="0"/>
              </a:rPr>
              <a:t> </a:t>
            </a:r>
            <a:r>
              <a:rPr lang="es-ES" sz="650" b="1" dirty="0" err="1">
                <a:solidFill>
                  <a:schemeClr val="bg1"/>
                </a:solidFill>
                <a:cs typeface="Arial" pitchFamily="34" charset="0"/>
              </a:rPr>
              <a:t>negotiation</a:t>
            </a:r>
            <a:endParaRPr lang="es-ES" sz="650" b="1" dirty="0">
              <a:solidFill>
                <a:schemeClr val="bg1"/>
              </a:solidFill>
              <a:cs typeface="Arial" pitchFamily="34" charset="0"/>
            </a:endParaRPr>
          </a:p>
        </p:txBody>
      </p:sp>
      <p:sp>
        <p:nvSpPr>
          <p:cNvPr id="108" name="103 Llamada rectangular"/>
          <p:cNvSpPr/>
          <p:nvPr/>
        </p:nvSpPr>
        <p:spPr>
          <a:xfrm>
            <a:off x="7059437" y="968361"/>
            <a:ext cx="846297" cy="223600"/>
          </a:xfrm>
          <a:prstGeom prst="wedgeRectCallout">
            <a:avLst>
              <a:gd name="adj1" fmla="val -20833"/>
              <a:gd name="adj2" fmla="val 50406"/>
            </a:avLst>
          </a:prstGeom>
          <a:solidFill>
            <a:schemeClr val="bg1">
              <a:lumMod val="50000"/>
            </a:schemeClr>
          </a:solidFill>
          <a:ln>
            <a:solidFill>
              <a:schemeClr val="bg1">
                <a:lumMod val="50000"/>
              </a:schemeClr>
            </a:solidFill>
          </a:ln>
          <a:effectLst/>
        </p:spPr>
        <p:style>
          <a:lnRef idx="2">
            <a:schemeClr val="accent1"/>
          </a:lnRef>
          <a:fillRef idx="1">
            <a:schemeClr val="lt1"/>
          </a:fillRef>
          <a:effectRef idx="0">
            <a:schemeClr val="accent1"/>
          </a:effectRef>
          <a:fontRef idx="minor">
            <a:schemeClr val="dk1"/>
          </a:fontRef>
        </p:style>
        <p:txBody>
          <a:bodyPr vert="horz" wrap="square" anchor="ctr">
            <a:spAutoFit/>
          </a:bodyPr>
          <a:lstStyle/>
          <a:p>
            <a:pPr algn="ctr">
              <a:defRPr/>
            </a:pPr>
            <a:r>
              <a:rPr lang="es-ES" sz="853" b="1" dirty="0" err="1">
                <a:solidFill>
                  <a:schemeClr val="bg1"/>
                </a:solidFill>
                <a:latin typeface="Arial" pitchFamily="34" charset="0"/>
                <a:cs typeface="Arial" pitchFamily="34" charset="0"/>
              </a:rPr>
              <a:t>Feasibility</a:t>
            </a:r>
            <a:endParaRPr lang="es-ES" sz="853" b="1" dirty="0">
              <a:solidFill>
                <a:schemeClr val="bg1"/>
              </a:solidFill>
              <a:latin typeface="Arial" pitchFamily="34" charset="0"/>
              <a:cs typeface="Arial" pitchFamily="34" charset="0"/>
            </a:endParaRPr>
          </a:p>
        </p:txBody>
      </p:sp>
      <p:sp>
        <p:nvSpPr>
          <p:cNvPr id="109" name="1 Título"/>
          <p:cNvSpPr txBox="1">
            <a:spLocks/>
          </p:cNvSpPr>
          <p:nvPr/>
        </p:nvSpPr>
        <p:spPr>
          <a:xfrm>
            <a:off x="7291873" y="2690246"/>
            <a:ext cx="1145871" cy="1335397"/>
          </a:xfrm>
          <a:prstGeom prst="rect">
            <a:avLst/>
          </a:prstGeom>
          <a:solidFill>
            <a:srgbClr val="FFEFBD"/>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s-PE" sz="1000" b="1" dirty="0" err="1">
                <a:latin typeface="Arial" panose="020B0604020202020204" pitchFamily="34" charset="0"/>
                <a:ea typeface="+mn-ea"/>
                <a:cs typeface="Arial" panose="020B0604020202020204" pitchFamily="34" charset="0"/>
              </a:rPr>
              <a:t>Its</a:t>
            </a:r>
            <a:r>
              <a:rPr lang="es-PE" sz="1000" b="1" dirty="0">
                <a:latin typeface="Arial" panose="020B0604020202020204" pitchFamily="34" charset="0"/>
                <a:ea typeface="+mn-ea"/>
                <a:cs typeface="Arial" panose="020B0604020202020204" pitchFamily="34" charset="0"/>
              </a:rPr>
              <a:t> </a:t>
            </a:r>
            <a:r>
              <a:rPr lang="es-PE" sz="1000" b="1" dirty="0" err="1">
                <a:latin typeface="Arial" panose="020B0604020202020204" pitchFamily="34" charset="0"/>
                <a:ea typeface="+mn-ea"/>
                <a:cs typeface="Arial" panose="020B0604020202020204" pitchFamily="34" charset="0"/>
              </a:rPr>
              <a:t>expected</a:t>
            </a:r>
            <a:r>
              <a:rPr lang="es-PE" sz="1000" b="1" dirty="0">
                <a:latin typeface="Arial" panose="020B0604020202020204" pitchFamily="34" charset="0"/>
                <a:ea typeface="+mn-ea"/>
                <a:cs typeface="Arial" panose="020B0604020202020204" pitchFamily="34" charset="0"/>
              </a:rPr>
              <a:t> to </a:t>
            </a:r>
            <a:r>
              <a:rPr lang="es-PE" sz="1000" b="1" dirty="0" err="1">
                <a:latin typeface="Arial" panose="020B0604020202020204" pitchFamily="34" charset="0"/>
                <a:ea typeface="+mn-ea"/>
                <a:cs typeface="Arial" panose="020B0604020202020204" pitchFamily="34" charset="0"/>
              </a:rPr>
              <a:t>have</a:t>
            </a:r>
            <a:r>
              <a:rPr lang="es-PE" sz="1000" b="1" dirty="0">
                <a:latin typeface="Arial" panose="020B0604020202020204" pitchFamily="34" charset="0"/>
                <a:ea typeface="+mn-ea"/>
                <a:cs typeface="Arial" panose="020B0604020202020204" pitchFamily="34" charset="0"/>
              </a:rPr>
              <a:t> </a:t>
            </a:r>
            <a:r>
              <a:rPr lang="es-PE" sz="1000" b="1" dirty="0">
                <a:solidFill>
                  <a:srgbClr val="FF0000"/>
                </a:solidFill>
                <a:latin typeface="Arial" panose="020B0604020202020204" pitchFamily="34" charset="0"/>
                <a:ea typeface="+mn-ea"/>
                <a:cs typeface="Arial" panose="020B0604020202020204" pitchFamily="34" charset="0"/>
              </a:rPr>
              <a:t>27</a:t>
            </a:r>
            <a:r>
              <a:rPr lang="es-PE" sz="1000" b="1" dirty="0">
                <a:latin typeface="Arial" panose="020B0604020202020204" pitchFamily="34" charset="0"/>
                <a:ea typeface="+mn-ea"/>
                <a:cs typeface="Arial" panose="020B0604020202020204" pitchFamily="34" charset="0"/>
              </a:rPr>
              <a:t> free </a:t>
            </a:r>
            <a:r>
              <a:rPr lang="es-PE" sz="1000" b="1" dirty="0" err="1">
                <a:latin typeface="Arial" panose="020B0604020202020204" pitchFamily="34" charset="0"/>
                <a:ea typeface="+mn-ea"/>
                <a:cs typeface="Arial" panose="020B0604020202020204" pitchFamily="34" charset="0"/>
              </a:rPr>
              <a:t>trade</a:t>
            </a:r>
            <a:r>
              <a:rPr lang="es-PE" sz="1000" b="1" dirty="0">
                <a:latin typeface="Arial" panose="020B0604020202020204" pitchFamily="34" charset="0"/>
                <a:ea typeface="+mn-ea"/>
                <a:cs typeface="Arial" panose="020B0604020202020204" pitchFamily="34" charset="0"/>
              </a:rPr>
              <a:t> </a:t>
            </a:r>
            <a:r>
              <a:rPr lang="es-PE" sz="1000" b="1" dirty="0" err="1">
                <a:latin typeface="Arial" panose="020B0604020202020204" pitchFamily="34" charset="0"/>
                <a:ea typeface="+mn-ea"/>
                <a:cs typeface="Arial" panose="020B0604020202020204" pitchFamily="34" charset="0"/>
              </a:rPr>
              <a:t>agreements</a:t>
            </a:r>
            <a:r>
              <a:rPr lang="es-PE" sz="1000" b="1" dirty="0">
                <a:latin typeface="Arial" panose="020B0604020202020204" pitchFamily="34" charset="0"/>
                <a:ea typeface="+mn-ea"/>
                <a:cs typeface="Arial" panose="020B0604020202020204" pitchFamily="34" charset="0"/>
              </a:rPr>
              <a:t> in </a:t>
            </a:r>
            <a:r>
              <a:rPr lang="es-PE" sz="1000" b="1" dirty="0" err="1">
                <a:latin typeface="Arial" panose="020B0604020202020204" pitchFamily="34" charset="0"/>
                <a:ea typeface="+mn-ea"/>
                <a:cs typeface="Arial" panose="020B0604020202020204" pitchFamily="34" charset="0"/>
              </a:rPr>
              <a:t>force</a:t>
            </a:r>
            <a:r>
              <a:rPr lang="es-PE" sz="1000" b="1" dirty="0">
                <a:latin typeface="Arial" panose="020B0604020202020204" pitchFamily="34" charset="0"/>
                <a:ea typeface="+mn-ea"/>
                <a:cs typeface="Arial" panose="020B0604020202020204" pitchFamily="34" charset="0"/>
              </a:rPr>
              <a:t> </a:t>
            </a:r>
            <a:r>
              <a:rPr lang="es-PE" sz="1000" b="1" dirty="0" err="1">
                <a:latin typeface="Arial" panose="020B0604020202020204" pitchFamily="34" charset="0"/>
                <a:ea typeface="+mn-ea"/>
                <a:cs typeface="Arial" panose="020B0604020202020204" pitchFamily="34" charset="0"/>
              </a:rPr>
              <a:t>involving</a:t>
            </a:r>
            <a:r>
              <a:rPr lang="es-PE" sz="1000" b="1" dirty="0">
                <a:latin typeface="Arial" panose="020B0604020202020204" pitchFamily="34" charset="0"/>
                <a:ea typeface="+mn-ea"/>
                <a:cs typeface="Arial" panose="020B0604020202020204" pitchFamily="34" charset="0"/>
              </a:rPr>
              <a:t> </a:t>
            </a:r>
            <a:r>
              <a:rPr lang="es-PE" sz="1000" b="1" dirty="0">
                <a:solidFill>
                  <a:srgbClr val="FF0000"/>
                </a:solidFill>
                <a:latin typeface="Arial" panose="020B0604020202020204" pitchFamily="34" charset="0"/>
                <a:ea typeface="+mn-ea"/>
                <a:cs typeface="Arial" panose="020B0604020202020204" pitchFamily="34" charset="0"/>
              </a:rPr>
              <a:t>72</a:t>
            </a:r>
            <a:r>
              <a:rPr lang="es-PE" sz="1000" b="1" dirty="0">
                <a:latin typeface="Arial" panose="020B0604020202020204" pitchFamily="34" charset="0"/>
                <a:ea typeface="+mn-ea"/>
                <a:cs typeface="Arial" panose="020B0604020202020204" pitchFamily="34" charset="0"/>
              </a:rPr>
              <a:t>  </a:t>
            </a:r>
            <a:r>
              <a:rPr lang="es-PE" sz="1000" b="1" dirty="0" err="1">
                <a:latin typeface="Arial" panose="020B0604020202020204" pitchFamily="34" charset="0"/>
                <a:ea typeface="+mn-ea"/>
                <a:cs typeface="Arial" panose="020B0604020202020204" pitchFamily="34" charset="0"/>
              </a:rPr>
              <a:t>partners</a:t>
            </a:r>
            <a:r>
              <a:rPr lang="es-PE" sz="1000" b="1" dirty="0">
                <a:latin typeface="Arial" panose="020B0604020202020204" pitchFamily="34" charset="0"/>
                <a:ea typeface="+mn-ea"/>
                <a:cs typeface="Arial" panose="020B0604020202020204" pitchFamily="34" charset="0"/>
              </a:rPr>
              <a:t> in 2025</a:t>
            </a:r>
          </a:p>
        </p:txBody>
      </p:sp>
      <p:sp>
        <p:nvSpPr>
          <p:cNvPr id="110" name="Rectángulo 129"/>
          <p:cNvSpPr/>
          <p:nvPr/>
        </p:nvSpPr>
        <p:spPr>
          <a:xfrm>
            <a:off x="4449035" y="1295786"/>
            <a:ext cx="1361857" cy="3037257"/>
          </a:xfrm>
          <a:prstGeom prst="rect">
            <a:avLst/>
          </a:prstGeom>
          <a:noFill/>
          <a:ln cap="sq">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1050" dirty="0"/>
          </a:p>
        </p:txBody>
      </p:sp>
      <p:cxnSp>
        <p:nvCxnSpPr>
          <p:cNvPr id="111" name="Conector recto 130"/>
          <p:cNvCxnSpPr/>
          <p:nvPr/>
        </p:nvCxnSpPr>
        <p:spPr>
          <a:xfrm flipH="1">
            <a:off x="3650464" y="2696246"/>
            <a:ext cx="5153" cy="1735487"/>
          </a:xfrm>
          <a:prstGeom prst="line">
            <a:avLst/>
          </a:prstGeom>
          <a:noFill/>
          <a:ln cap="sq">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12" name="Conector recto 131"/>
          <p:cNvCxnSpPr/>
          <p:nvPr/>
        </p:nvCxnSpPr>
        <p:spPr>
          <a:xfrm>
            <a:off x="3689043" y="4431731"/>
            <a:ext cx="2224714" cy="0"/>
          </a:xfrm>
          <a:prstGeom prst="line">
            <a:avLst/>
          </a:prstGeom>
          <a:noFill/>
          <a:ln cap="sq">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13" name="Conector recto 133"/>
          <p:cNvCxnSpPr/>
          <p:nvPr/>
        </p:nvCxnSpPr>
        <p:spPr>
          <a:xfrm flipV="1">
            <a:off x="3657452" y="1063777"/>
            <a:ext cx="0" cy="1620395"/>
          </a:xfrm>
          <a:prstGeom prst="line">
            <a:avLst/>
          </a:prstGeom>
          <a:noFill/>
          <a:ln cap="sq">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14" name="Conector recto 134"/>
          <p:cNvCxnSpPr/>
          <p:nvPr/>
        </p:nvCxnSpPr>
        <p:spPr>
          <a:xfrm>
            <a:off x="3657452" y="1055315"/>
            <a:ext cx="2287898" cy="11958"/>
          </a:xfrm>
          <a:prstGeom prst="line">
            <a:avLst/>
          </a:prstGeom>
          <a:noFill/>
          <a:ln cap="sq">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15" name="103 Llamada rectangular"/>
          <p:cNvSpPr/>
          <p:nvPr/>
        </p:nvSpPr>
        <p:spPr>
          <a:xfrm>
            <a:off x="3883257" y="888643"/>
            <a:ext cx="1567165" cy="354866"/>
          </a:xfrm>
          <a:prstGeom prst="wedgeRectCallout">
            <a:avLst>
              <a:gd name="adj1" fmla="val -20833"/>
              <a:gd name="adj2" fmla="val 50406"/>
            </a:avLst>
          </a:prstGeom>
          <a:solidFill>
            <a:srgbClr val="FD9203"/>
          </a:solidFill>
          <a:ln>
            <a:solidFill>
              <a:srgbClr val="FD9203"/>
            </a:solidFill>
          </a:ln>
          <a:effectLst/>
        </p:spPr>
        <p:style>
          <a:lnRef idx="2">
            <a:schemeClr val="accent1"/>
          </a:lnRef>
          <a:fillRef idx="1">
            <a:schemeClr val="lt1"/>
          </a:fillRef>
          <a:effectRef idx="0">
            <a:schemeClr val="accent1"/>
          </a:effectRef>
          <a:fontRef idx="minor">
            <a:schemeClr val="dk1"/>
          </a:fontRef>
        </p:style>
        <p:txBody>
          <a:bodyPr vert="horz" wrap="square" anchor="ctr">
            <a:spAutoFit/>
          </a:bodyPr>
          <a:lstStyle/>
          <a:p>
            <a:pPr algn="ctr">
              <a:defRPr/>
            </a:pPr>
            <a:r>
              <a:rPr lang="es-ES" sz="853" b="1" dirty="0">
                <a:solidFill>
                  <a:schemeClr val="bg1"/>
                </a:solidFill>
                <a:cs typeface="Arial" pitchFamily="34" charset="0"/>
              </a:rPr>
              <a:t>Agreements to </a:t>
            </a:r>
            <a:r>
              <a:rPr lang="es-ES" sz="853" b="1" dirty="0" err="1">
                <a:solidFill>
                  <a:schemeClr val="bg1"/>
                </a:solidFill>
                <a:cs typeface="Arial" pitchFamily="34" charset="0"/>
              </a:rPr>
              <a:t>enter</a:t>
            </a:r>
            <a:r>
              <a:rPr lang="es-ES" sz="853" b="1" dirty="0">
                <a:solidFill>
                  <a:schemeClr val="bg1"/>
                </a:solidFill>
                <a:cs typeface="Arial" pitchFamily="34" charset="0"/>
              </a:rPr>
              <a:t> </a:t>
            </a:r>
            <a:r>
              <a:rPr lang="es-ES" sz="853" b="1" dirty="0" err="1">
                <a:solidFill>
                  <a:schemeClr val="bg1"/>
                </a:solidFill>
                <a:cs typeface="Arial" pitchFamily="34" charset="0"/>
              </a:rPr>
              <a:t>into</a:t>
            </a:r>
            <a:r>
              <a:rPr lang="es-ES" sz="853" b="1" dirty="0">
                <a:solidFill>
                  <a:schemeClr val="bg1"/>
                </a:solidFill>
                <a:cs typeface="Arial" pitchFamily="34" charset="0"/>
              </a:rPr>
              <a:t> </a:t>
            </a:r>
            <a:r>
              <a:rPr lang="es-ES" sz="853" b="1" dirty="0" err="1">
                <a:solidFill>
                  <a:schemeClr val="bg1"/>
                </a:solidFill>
                <a:cs typeface="Arial" pitchFamily="34" charset="0"/>
              </a:rPr>
              <a:t>force</a:t>
            </a:r>
            <a:r>
              <a:rPr lang="es-ES" sz="853" b="1" dirty="0">
                <a:solidFill>
                  <a:schemeClr val="bg1"/>
                </a:solidFill>
                <a:cs typeface="Arial" pitchFamily="34" charset="0"/>
              </a:rPr>
              <a:t> </a:t>
            </a:r>
          </a:p>
        </p:txBody>
      </p:sp>
      <p:cxnSp>
        <p:nvCxnSpPr>
          <p:cNvPr id="116" name="Conector recto 135"/>
          <p:cNvCxnSpPr/>
          <p:nvPr/>
        </p:nvCxnSpPr>
        <p:spPr>
          <a:xfrm flipV="1">
            <a:off x="5917045" y="1062266"/>
            <a:ext cx="37558" cy="3362319"/>
          </a:xfrm>
          <a:prstGeom prst="line">
            <a:avLst/>
          </a:prstGeom>
          <a:noFill/>
          <a:ln cap="sq">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17" name="Rectángulo 127"/>
          <p:cNvSpPr/>
          <p:nvPr/>
        </p:nvSpPr>
        <p:spPr>
          <a:xfrm>
            <a:off x="4955683" y="1336303"/>
            <a:ext cx="377722" cy="20074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PE" sz="900" b="1" dirty="0"/>
              <a:t>TPP</a:t>
            </a:r>
            <a:endParaRPr lang="es-PE" sz="1050" b="1" dirty="0"/>
          </a:p>
        </p:txBody>
      </p:sp>
      <p:pic>
        <p:nvPicPr>
          <p:cNvPr id="118" name="Picture 2" descr="File:Logo WTO-OMC.svg"/>
          <p:cNvPicPr>
            <a:picLocks noChangeAspect="1" noChangeArrowheads="1"/>
          </p:cNvPicPr>
          <p:nvPr/>
        </p:nvPicPr>
        <p:blipFill>
          <a:blip r:embed="rId39" cstate="screen">
            <a:extLst>
              <a:ext uri="{28A0092B-C50C-407E-A947-70E740481C1C}">
                <a14:useLocalDpi xmlns:a14="http://schemas.microsoft.com/office/drawing/2010/main"/>
              </a:ext>
            </a:extLst>
          </a:blip>
          <a:srcRect/>
          <a:stretch>
            <a:fillRect/>
          </a:stretch>
        </p:blipFill>
        <p:spPr bwMode="auto">
          <a:xfrm>
            <a:off x="1315483" y="1207859"/>
            <a:ext cx="331677" cy="409638"/>
          </a:xfrm>
          <a:prstGeom prst="rect">
            <a:avLst/>
          </a:prstGeom>
          <a:noFill/>
          <a:extLst>
            <a:ext uri="{909E8E84-426E-40dd-AFC4-6F175D3DCCD1}">
              <a14:hiddenFill xmlns:a14="http://schemas.microsoft.com/office/drawing/2010/main">
                <a:solidFill>
                  <a:srgbClr val="FFFFFF"/>
                </a:solidFill>
              </a14:hiddenFill>
            </a:ext>
          </a:extLst>
        </p:spPr>
      </p:pic>
      <p:sp>
        <p:nvSpPr>
          <p:cNvPr id="120" name="TextBox 7"/>
          <p:cNvSpPr txBox="1">
            <a:spLocks noChangeArrowheads="1"/>
          </p:cNvSpPr>
          <p:nvPr/>
        </p:nvSpPr>
        <p:spPr bwMode="auto">
          <a:xfrm>
            <a:off x="0" y="4886526"/>
            <a:ext cx="3347864" cy="21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813" dirty="0" err="1" smtClean="0">
                <a:latin typeface="Arial Narrow" pitchFamily="34" charset="0"/>
              </a:rPr>
              <a:t>Source</a:t>
            </a:r>
            <a:r>
              <a:rPr lang="es-PE" altLang="es-PE" sz="813" dirty="0" smtClean="0">
                <a:latin typeface="Arial Narrow" pitchFamily="34" charset="0"/>
              </a:rPr>
              <a:t>: MINCETUR </a:t>
            </a:r>
            <a:r>
              <a:rPr lang="es-PE" altLang="es-PE" sz="813" dirty="0" err="1" smtClean="0">
                <a:latin typeface="Arial Narrow" pitchFamily="34" charset="0"/>
              </a:rPr>
              <a:t>Elaboration</a:t>
            </a:r>
            <a:r>
              <a:rPr lang="es-PE" altLang="es-PE" sz="813" dirty="0" smtClean="0">
                <a:latin typeface="Arial Narrow" pitchFamily="34" charset="0"/>
              </a:rPr>
              <a:t>: </a:t>
            </a:r>
            <a:r>
              <a:rPr lang="es-PE" altLang="es-PE" sz="813" dirty="0" err="1" smtClean="0">
                <a:latin typeface="Arial Narrow" pitchFamily="34" charset="0"/>
              </a:rPr>
              <a:t>Market</a:t>
            </a:r>
            <a:r>
              <a:rPr lang="es-PE" altLang="es-PE" sz="813" dirty="0" smtClean="0">
                <a:latin typeface="Arial Narrow" pitchFamily="34" charset="0"/>
              </a:rPr>
              <a:t> </a:t>
            </a:r>
            <a:r>
              <a:rPr lang="es-PE" altLang="es-PE" sz="813" dirty="0" err="1" smtClean="0">
                <a:latin typeface="Arial Narrow" pitchFamily="34" charset="0"/>
              </a:rPr>
              <a:t>Intelligece</a:t>
            </a:r>
            <a:r>
              <a:rPr lang="es-PE" altLang="es-PE" sz="813" dirty="0" smtClean="0">
                <a:latin typeface="Arial Narrow" pitchFamily="34" charset="0"/>
              </a:rPr>
              <a:t> - PROMPERU</a:t>
            </a:r>
          </a:p>
        </p:txBody>
      </p:sp>
    </p:spTree>
    <p:extLst>
      <p:ext uri="{BB962C8B-B14F-4D97-AF65-F5344CB8AC3E}">
        <p14:creationId xmlns:p14="http://schemas.microsoft.com/office/powerpoint/2010/main" val="284835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 Título"/>
          <p:cNvSpPr>
            <a:spLocks noGrp="1"/>
          </p:cNvSpPr>
          <p:nvPr>
            <p:ph type="title"/>
          </p:nvPr>
        </p:nvSpPr>
        <p:spPr>
          <a:xfrm>
            <a:off x="251520" y="-36285"/>
            <a:ext cx="8712968" cy="857250"/>
          </a:xfrm>
        </p:spPr>
        <p:txBody>
          <a:bodyPr>
            <a:normAutofit/>
          </a:bodyPr>
          <a:lstStyle/>
          <a:p>
            <a:pPr algn="l"/>
            <a:r>
              <a:rPr lang="es-ES" sz="2800" b="1" dirty="0" err="1" smtClean="0">
                <a:solidFill>
                  <a:schemeClr val="bg1"/>
                </a:solidFill>
                <a:latin typeface="Arial" pitchFamily="34" charset="0"/>
                <a:cs typeface="Arial" pitchFamily="34" charset="0"/>
              </a:rPr>
              <a:t>Peruvian</a:t>
            </a:r>
            <a:r>
              <a:rPr lang="es-ES" sz="2800" b="1" dirty="0" smtClean="0">
                <a:solidFill>
                  <a:schemeClr val="bg1"/>
                </a:solidFill>
                <a:latin typeface="Arial" pitchFamily="34" charset="0"/>
                <a:cs typeface="Arial" pitchFamily="34" charset="0"/>
              </a:rPr>
              <a:t> </a:t>
            </a:r>
            <a:r>
              <a:rPr lang="es-ES" sz="2800" b="1" dirty="0" err="1" smtClean="0">
                <a:solidFill>
                  <a:schemeClr val="bg1"/>
                </a:solidFill>
                <a:latin typeface="Arial" pitchFamily="34" charset="0"/>
                <a:cs typeface="Arial" pitchFamily="34" charset="0"/>
              </a:rPr>
              <a:t>Exports</a:t>
            </a:r>
            <a:endParaRPr lang="es-PE" sz="2600" b="1" dirty="0">
              <a:solidFill>
                <a:schemeClr val="bg1"/>
              </a:solidFill>
              <a:latin typeface="Arial" pitchFamily="34" charset="0"/>
              <a:cs typeface="Arial" pitchFamily="34" charset="0"/>
            </a:endParaRPr>
          </a:p>
        </p:txBody>
      </p:sp>
      <p:sp>
        <p:nvSpPr>
          <p:cNvPr id="119" name="TextBox 7"/>
          <p:cNvSpPr txBox="1">
            <a:spLocks noChangeArrowheads="1"/>
          </p:cNvSpPr>
          <p:nvPr/>
        </p:nvSpPr>
        <p:spPr bwMode="auto">
          <a:xfrm>
            <a:off x="0" y="4886526"/>
            <a:ext cx="3347864" cy="21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813" dirty="0" err="1" smtClean="0">
                <a:latin typeface="Arial Narrow" pitchFamily="34" charset="0"/>
              </a:rPr>
              <a:t>Source</a:t>
            </a:r>
            <a:r>
              <a:rPr lang="es-PE" altLang="es-PE" sz="813" dirty="0" smtClean="0">
                <a:latin typeface="Arial Narrow" pitchFamily="34" charset="0"/>
              </a:rPr>
              <a:t>: CUSTOMS – SUNAT </a:t>
            </a:r>
            <a:r>
              <a:rPr lang="es-PE" altLang="es-PE" sz="813" dirty="0" err="1" smtClean="0">
                <a:latin typeface="Arial Narrow" pitchFamily="34" charset="0"/>
              </a:rPr>
              <a:t>Elaboration</a:t>
            </a:r>
            <a:r>
              <a:rPr lang="es-PE" altLang="es-PE" sz="813" dirty="0" smtClean="0">
                <a:latin typeface="Arial Narrow" pitchFamily="34" charset="0"/>
              </a:rPr>
              <a:t>: </a:t>
            </a:r>
            <a:r>
              <a:rPr lang="es-PE" altLang="es-PE" sz="813" dirty="0" err="1" smtClean="0">
                <a:latin typeface="Arial Narrow" pitchFamily="34" charset="0"/>
              </a:rPr>
              <a:t>Market</a:t>
            </a:r>
            <a:r>
              <a:rPr lang="es-PE" altLang="es-PE" sz="813" dirty="0" smtClean="0">
                <a:latin typeface="Arial Narrow" pitchFamily="34" charset="0"/>
              </a:rPr>
              <a:t> </a:t>
            </a:r>
            <a:r>
              <a:rPr lang="es-PE" altLang="es-PE" sz="813" dirty="0" err="1" smtClean="0">
                <a:latin typeface="Arial Narrow" pitchFamily="34" charset="0"/>
              </a:rPr>
              <a:t>Intelligece</a:t>
            </a:r>
            <a:r>
              <a:rPr lang="es-PE" altLang="es-PE" sz="813" dirty="0" smtClean="0">
                <a:latin typeface="Arial Narrow" pitchFamily="34" charset="0"/>
              </a:rPr>
              <a:t> - PROMPERU</a:t>
            </a:r>
          </a:p>
        </p:txBody>
      </p:sp>
      <p:graphicFrame>
        <p:nvGraphicFramePr>
          <p:cNvPr id="120" name="Gráfico 119"/>
          <p:cNvGraphicFramePr>
            <a:graphicFrameLocks/>
          </p:cNvGraphicFramePr>
          <p:nvPr>
            <p:extLst>
              <p:ext uri="{D42A27DB-BD31-4B8C-83A1-F6EECF244321}">
                <p14:modId xmlns:p14="http://schemas.microsoft.com/office/powerpoint/2010/main" val="515745913"/>
              </p:ext>
            </p:extLst>
          </p:nvPr>
        </p:nvGraphicFramePr>
        <p:xfrm>
          <a:off x="112750" y="1094445"/>
          <a:ext cx="8918507" cy="3672408"/>
        </p:xfrm>
        <a:graphic>
          <a:graphicData uri="http://schemas.openxmlformats.org/drawingml/2006/chart">
            <c:chart xmlns:c="http://schemas.openxmlformats.org/drawingml/2006/chart" xmlns:r="http://schemas.openxmlformats.org/officeDocument/2006/relationships" r:id="rId3"/>
          </a:graphicData>
        </a:graphic>
      </p:graphicFrame>
      <p:cxnSp>
        <p:nvCxnSpPr>
          <p:cNvPr id="123" name="5 Conector recto"/>
          <p:cNvCxnSpPr/>
          <p:nvPr/>
        </p:nvCxnSpPr>
        <p:spPr>
          <a:xfrm>
            <a:off x="2436743" y="1407551"/>
            <a:ext cx="0" cy="3301425"/>
          </a:xfrm>
          <a:prstGeom prst="line">
            <a:avLst/>
          </a:prstGeom>
          <a:ln w="254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124" name="27 Conector recto"/>
          <p:cNvCxnSpPr/>
          <p:nvPr/>
        </p:nvCxnSpPr>
        <p:spPr>
          <a:xfrm flipV="1">
            <a:off x="755576" y="3560813"/>
            <a:ext cx="0" cy="936624"/>
          </a:xfrm>
          <a:prstGeom prst="line">
            <a:avLst/>
          </a:prstGeom>
          <a:ln w="15875">
            <a:solidFill>
              <a:srgbClr val="002060">
                <a:alpha val="41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25" name="29 Conector recto"/>
          <p:cNvCxnSpPr/>
          <p:nvPr/>
        </p:nvCxnSpPr>
        <p:spPr>
          <a:xfrm flipH="1">
            <a:off x="755578" y="3579862"/>
            <a:ext cx="1656183" cy="0"/>
          </a:xfrm>
          <a:prstGeom prst="line">
            <a:avLst/>
          </a:prstGeom>
          <a:ln w="15875">
            <a:solidFill>
              <a:srgbClr val="002060">
                <a:alpha val="41000"/>
              </a:srgbClr>
            </a:solidFill>
            <a:prstDash val="sysDash"/>
          </a:ln>
        </p:spPr>
        <p:style>
          <a:lnRef idx="1">
            <a:schemeClr val="accent1"/>
          </a:lnRef>
          <a:fillRef idx="0">
            <a:schemeClr val="accent1"/>
          </a:fillRef>
          <a:effectRef idx="0">
            <a:schemeClr val="accent1"/>
          </a:effectRef>
          <a:fontRef idx="minor">
            <a:schemeClr val="tx1"/>
          </a:fontRef>
        </p:style>
      </p:cxnSp>
      <p:sp>
        <p:nvSpPr>
          <p:cNvPr id="6" name="CuadroTexto 5"/>
          <p:cNvSpPr txBox="1"/>
          <p:nvPr/>
        </p:nvSpPr>
        <p:spPr>
          <a:xfrm>
            <a:off x="673646" y="3160703"/>
            <a:ext cx="1810122" cy="400110"/>
          </a:xfrm>
          <a:prstGeom prst="rect">
            <a:avLst/>
          </a:prstGeom>
          <a:noFill/>
        </p:spPr>
        <p:txBody>
          <a:bodyPr wrap="square" rtlCol="0">
            <a:spAutoFit/>
          </a:bodyPr>
          <a:lstStyle/>
          <a:p>
            <a:pPr algn="ctr"/>
            <a:r>
              <a:rPr lang="es-ES" sz="1000" b="1" dirty="0" smtClean="0">
                <a:solidFill>
                  <a:srgbClr val="4D4D4D"/>
                </a:solidFill>
              </a:rPr>
              <a:t>1980 – 2000: </a:t>
            </a:r>
            <a:r>
              <a:rPr lang="es-ES" sz="1000" b="1" dirty="0" err="1" smtClean="0">
                <a:solidFill>
                  <a:srgbClr val="4D4D4D"/>
                </a:solidFill>
              </a:rPr>
              <a:t>Peru</a:t>
            </a:r>
            <a:r>
              <a:rPr lang="es-ES" sz="1000" b="1" dirty="0" smtClean="0">
                <a:solidFill>
                  <a:srgbClr val="4D4D4D"/>
                </a:solidFill>
              </a:rPr>
              <a:t> </a:t>
            </a:r>
            <a:r>
              <a:rPr lang="es-ES" sz="1000" b="1" dirty="0" err="1" smtClean="0">
                <a:solidFill>
                  <a:srgbClr val="4D4D4D"/>
                </a:solidFill>
              </a:rPr>
              <a:t>doubled</a:t>
            </a:r>
            <a:r>
              <a:rPr lang="es-ES" sz="1000" b="1" dirty="0" smtClean="0">
                <a:solidFill>
                  <a:srgbClr val="4D4D4D"/>
                </a:solidFill>
              </a:rPr>
              <a:t> </a:t>
            </a:r>
            <a:r>
              <a:rPr lang="es-ES" sz="1000" b="1" dirty="0" err="1" smtClean="0">
                <a:solidFill>
                  <a:srgbClr val="4D4D4D"/>
                </a:solidFill>
              </a:rPr>
              <a:t>its</a:t>
            </a:r>
            <a:r>
              <a:rPr lang="es-ES" sz="1000" b="1" dirty="0" smtClean="0">
                <a:solidFill>
                  <a:srgbClr val="4D4D4D"/>
                </a:solidFill>
              </a:rPr>
              <a:t> </a:t>
            </a:r>
            <a:r>
              <a:rPr lang="es-ES" sz="1000" b="1" dirty="0" err="1" smtClean="0">
                <a:solidFill>
                  <a:srgbClr val="4D4D4D"/>
                </a:solidFill>
              </a:rPr>
              <a:t>exports</a:t>
            </a:r>
            <a:r>
              <a:rPr lang="es-ES" sz="1000" b="1" dirty="0" smtClean="0">
                <a:solidFill>
                  <a:srgbClr val="4D4D4D"/>
                </a:solidFill>
              </a:rPr>
              <a:t> in 20 </a:t>
            </a:r>
            <a:r>
              <a:rPr lang="es-ES" sz="1000" b="1" dirty="0" err="1" smtClean="0">
                <a:solidFill>
                  <a:srgbClr val="4D4D4D"/>
                </a:solidFill>
              </a:rPr>
              <a:t>years</a:t>
            </a:r>
            <a:endParaRPr lang="es-ES" sz="1000" b="1" dirty="0">
              <a:solidFill>
                <a:srgbClr val="4D4D4D"/>
              </a:solidFill>
            </a:endParaRPr>
          </a:p>
        </p:txBody>
      </p:sp>
      <p:cxnSp>
        <p:nvCxnSpPr>
          <p:cNvPr id="126" name="31 Conector recto"/>
          <p:cNvCxnSpPr/>
          <p:nvPr/>
        </p:nvCxnSpPr>
        <p:spPr>
          <a:xfrm flipH="1">
            <a:off x="2447444" y="2283718"/>
            <a:ext cx="1985785" cy="0"/>
          </a:xfrm>
          <a:prstGeom prst="line">
            <a:avLst/>
          </a:prstGeom>
          <a:ln w="15875">
            <a:solidFill>
              <a:srgbClr val="002060">
                <a:alpha val="41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27" name="27 Conector recto"/>
          <p:cNvCxnSpPr/>
          <p:nvPr/>
        </p:nvCxnSpPr>
        <p:spPr>
          <a:xfrm flipV="1">
            <a:off x="4433229" y="1363863"/>
            <a:ext cx="10697" cy="3133577"/>
          </a:xfrm>
          <a:prstGeom prst="line">
            <a:avLst/>
          </a:prstGeom>
          <a:ln w="15875">
            <a:solidFill>
              <a:srgbClr val="002060">
                <a:alpha val="41000"/>
              </a:srgbClr>
            </a:solidFill>
            <a:prstDash val="sysDash"/>
          </a:ln>
        </p:spPr>
        <p:style>
          <a:lnRef idx="1">
            <a:schemeClr val="accent1"/>
          </a:lnRef>
          <a:fillRef idx="0">
            <a:schemeClr val="accent1"/>
          </a:fillRef>
          <a:effectRef idx="0">
            <a:schemeClr val="accent1"/>
          </a:effectRef>
          <a:fontRef idx="minor">
            <a:schemeClr val="tx1"/>
          </a:fontRef>
        </p:style>
      </p:cxnSp>
      <p:sp>
        <p:nvSpPr>
          <p:cNvPr id="128" name="CuadroTexto 127"/>
          <p:cNvSpPr txBox="1"/>
          <p:nvPr/>
        </p:nvSpPr>
        <p:spPr>
          <a:xfrm>
            <a:off x="2797882" y="1853217"/>
            <a:ext cx="1810122" cy="400110"/>
          </a:xfrm>
          <a:prstGeom prst="rect">
            <a:avLst/>
          </a:prstGeom>
          <a:noFill/>
        </p:spPr>
        <p:txBody>
          <a:bodyPr wrap="square" rtlCol="0">
            <a:spAutoFit/>
          </a:bodyPr>
          <a:lstStyle/>
          <a:p>
            <a:pPr algn="ctr"/>
            <a:r>
              <a:rPr lang="es-ES" sz="1000" b="1" dirty="0" err="1" smtClean="0">
                <a:solidFill>
                  <a:srgbClr val="4D4D4D"/>
                </a:solidFill>
              </a:rPr>
              <a:t>Exports</a:t>
            </a:r>
            <a:r>
              <a:rPr lang="es-ES" sz="1000" b="1" dirty="0" smtClean="0">
                <a:solidFill>
                  <a:srgbClr val="4D4D4D"/>
                </a:solidFill>
              </a:rPr>
              <a:t> </a:t>
            </a:r>
            <a:r>
              <a:rPr lang="es-ES" sz="1000" b="1" dirty="0" err="1" smtClean="0">
                <a:solidFill>
                  <a:srgbClr val="4D4D4D"/>
                </a:solidFill>
              </a:rPr>
              <a:t>have</a:t>
            </a:r>
            <a:r>
              <a:rPr lang="es-ES" sz="1000" b="1" dirty="0" smtClean="0">
                <a:solidFill>
                  <a:srgbClr val="4D4D4D"/>
                </a:solidFill>
              </a:rPr>
              <a:t> </a:t>
            </a:r>
            <a:r>
              <a:rPr lang="es-ES" sz="1000" b="1" dirty="0" err="1" smtClean="0">
                <a:solidFill>
                  <a:srgbClr val="4D4D4D"/>
                </a:solidFill>
              </a:rPr>
              <a:t>quadrupled</a:t>
            </a:r>
            <a:r>
              <a:rPr lang="es-ES" sz="1000" b="1" dirty="0" smtClean="0">
                <a:solidFill>
                  <a:srgbClr val="4D4D4D"/>
                </a:solidFill>
              </a:rPr>
              <a:t> </a:t>
            </a:r>
            <a:r>
              <a:rPr lang="es-ES" sz="1000" b="1" dirty="0" err="1" smtClean="0">
                <a:solidFill>
                  <a:srgbClr val="4D4D4D"/>
                </a:solidFill>
              </a:rPr>
              <a:t>between</a:t>
            </a:r>
            <a:r>
              <a:rPr lang="es-ES" sz="1000" b="1" dirty="0" smtClean="0">
                <a:solidFill>
                  <a:srgbClr val="4D4D4D"/>
                </a:solidFill>
              </a:rPr>
              <a:t> 2000 and 2008</a:t>
            </a:r>
            <a:endParaRPr lang="es-ES" sz="1000" b="1" dirty="0">
              <a:solidFill>
                <a:srgbClr val="4D4D4D"/>
              </a:solidFill>
            </a:endParaRPr>
          </a:p>
        </p:txBody>
      </p:sp>
      <p:cxnSp>
        <p:nvCxnSpPr>
          <p:cNvPr id="130" name="31 Conector recto"/>
          <p:cNvCxnSpPr/>
          <p:nvPr/>
        </p:nvCxnSpPr>
        <p:spPr>
          <a:xfrm flipH="1" flipV="1">
            <a:off x="4433225" y="1363861"/>
            <a:ext cx="4099216" cy="2282"/>
          </a:xfrm>
          <a:prstGeom prst="line">
            <a:avLst/>
          </a:prstGeom>
          <a:ln w="15875">
            <a:solidFill>
              <a:srgbClr val="002060">
                <a:alpha val="41000"/>
              </a:srgbClr>
            </a:solidFill>
            <a:prstDash val="sysDash"/>
          </a:ln>
        </p:spPr>
        <p:style>
          <a:lnRef idx="1">
            <a:schemeClr val="accent1"/>
          </a:lnRef>
          <a:fillRef idx="0">
            <a:schemeClr val="accent1"/>
          </a:fillRef>
          <a:effectRef idx="0">
            <a:schemeClr val="accent1"/>
          </a:effectRef>
          <a:fontRef idx="minor">
            <a:schemeClr val="tx1"/>
          </a:fontRef>
        </p:style>
      </p:cxnSp>
      <p:sp>
        <p:nvSpPr>
          <p:cNvPr id="132" name="CuadroTexto 131"/>
          <p:cNvSpPr txBox="1"/>
          <p:nvPr/>
        </p:nvSpPr>
        <p:spPr>
          <a:xfrm>
            <a:off x="4646629" y="1091009"/>
            <a:ext cx="3672408" cy="246221"/>
          </a:xfrm>
          <a:prstGeom prst="rect">
            <a:avLst/>
          </a:prstGeom>
          <a:noFill/>
        </p:spPr>
        <p:txBody>
          <a:bodyPr wrap="square" rtlCol="0">
            <a:spAutoFit/>
          </a:bodyPr>
          <a:lstStyle/>
          <a:p>
            <a:pPr algn="ctr"/>
            <a:r>
              <a:rPr lang="es-ES" sz="1000" b="1" dirty="0" err="1" smtClean="0">
                <a:solidFill>
                  <a:srgbClr val="4D4D4D"/>
                </a:solidFill>
              </a:rPr>
              <a:t>Since</a:t>
            </a:r>
            <a:r>
              <a:rPr lang="es-ES" sz="1000" b="1" dirty="0" smtClean="0">
                <a:solidFill>
                  <a:srgbClr val="4D4D4D"/>
                </a:solidFill>
              </a:rPr>
              <a:t> 2009, </a:t>
            </a:r>
            <a:r>
              <a:rPr lang="es-ES" sz="1000" b="1" dirty="0" err="1" smtClean="0">
                <a:solidFill>
                  <a:srgbClr val="4D4D4D"/>
                </a:solidFill>
              </a:rPr>
              <a:t>exports</a:t>
            </a:r>
            <a:r>
              <a:rPr lang="es-ES" sz="1000" b="1" dirty="0" smtClean="0">
                <a:solidFill>
                  <a:srgbClr val="4D4D4D"/>
                </a:solidFill>
              </a:rPr>
              <a:t> </a:t>
            </a:r>
            <a:r>
              <a:rPr lang="es-ES" sz="1000" b="1" dirty="0" err="1" smtClean="0">
                <a:solidFill>
                  <a:srgbClr val="4D4D4D"/>
                </a:solidFill>
              </a:rPr>
              <a:t>grew</a:t>
            </a:r>
            <a:r>
              <a:rPr lang="es-ES" sz="1000" b="1" dirty="0" smtClean="0">
                <a:solidFill>
                  <a:srgbClr val="4D4D4D"/>
                </a:solidFill>
              </a:rPr>
              <a:t> 25,5%</a:t>
            </a:r>
            <a:endParaRPr lang="es-ES" sz="1000" b="1" dirty="0">
              <a:solidFill>
                <a:srgbClr val="4D4D4D"/>
              </a:solidFill>
            </a:endParaRPr>
          </a:p>
        </p:txBody>
      </p:sp>
      <p:sp>
        <p:nvSpPr>
          <p:cNvPr id="133" name="CuadroTexto 132"/>
          <p:cNvSpPr txBox="1"/>
          <p:nvPr/>
        </p:nvSpPr>
        <p:spPr>
          <a:xfrm>
            <a:off x="647564" y="1131247"/>
            <a:ext cx="3672408" cy="246221"/>
          </a:xfrm>
          <a:prstGeom prst="rect">
            <a:avLst/>
          </a:prstGeom>
          <a:noFill/>
        </p:spPr>
        <p:txBody>
          <a:bodyPr wrap="square" rtlCol="0">
            <a:spAutoFit/>
          </a:bodyPr>
          <a:lstStyle/>
          <a:p>
            <a:pPr algn="ctr"/>
            <a:r>
              <a:rPr lang="es-ES" sz="1000" b="1" dirty="0" smtClean="0">
                <a:solidFill>
                  <a:srgbClr val="4D4D4D"/>
                </a:solidFill>
              </a:rPr>
              <a:t>MINCETUR (2002)</a:t>
            </a:r>
            <a:endParaRPr lang="es-ES" sz="1000" b="1" dirty="0">
              <a:solidFill>
                <a:srgbClr val="4D4D4D"/>
              </a:solidFill>
            </a:endParaRPr>
          </a:p>
        </p:txBody>
      </p:sp>
      <p:sp>
        <p:nvSpPr>
          <p:cNvPr id="134" name="Título 1"/>
          <p:cNvSpPr txBox="1">
            <a:spLocks/>
          </p:cNvSpPr>
          <p:nvPr/>
        </p:nvSpPr>
        <p:spPr>
          <a:xfrm>
            <a:off x="-177907" y="-931164"/>
            <a:ext cx="9649072" cy="1939925"/>
          </a:xfrm>
          <a:prstGeom prst="rect">
            <a:avLst/>
          </a:prstGeom>
        </p:spPr>
        <p:txBody>
          <a:bodyPr vert="horz" lIns="74295" tIns="37148" rIns="74295" bIns="37148"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1400" b="1" dirty="0" err="1" smtClean="0">
                <a:solidFill>
                  <a:srgbClr val="4D4D4D"/>
                </a:solidFill>
                <a:latin typeface="Arial Narrow" panose="020B0606020202030204" pitchFamily="34" charset="0"/>
                <a:cs typeface="Arial" panose="020B0604020202020204" pitchFamily="34" charset="0"/>
              </a:rPr>
              <a:t>Main</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Goal</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Double</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exports</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by</a:t>
            </a:r>
            <a:r>
              <a:rPr lang="es-ES" sz="1400" b="1" dirty="0" smtClean="0">
                <a:solidFill>
                  <a:srgbClr val="4D4D4D"/>
                </a:solidFill>
                <a:latin typeface="Arial Narrow" panose="020B0606020202030204" pitchFamily="34" charset="0"/>
                <a:cs typeface="Arial" panose="020B0604020202020204" pitchFamily="34" charset="0"/>
              </a:rPr>
              <a:t> 2021, </a:t>
            </a:r>
            <a:r>
              <a:rPr lang="es-ES" sz="1400" b="1" dirty="0" err="1" smtClean="0">
                <a:solidFill>
                  <a:srgbClr val="4D4D4D"/>
                </a:solidFill>
                <a:latin typeface="Arial Narrow" panose="020B0606020202030204" pitchFamily="34" charset="0"/>
                <a:cs typeface="Arial" panose="020B0604020202020204" pitchFamily="34" charset="0"/>
              </a:rPr>
              <a:t>including</a:t>
            </a:r>
            <a:r>
              <a:rPr lang="es-ES" sz="1400" b="1" dirty="0" smtClean="0">
                <a:solidFill>
                  <a:srgbClr val="4D4D4D"/>
                </a:solidFill>
                <a:latin typeface="Arial Narrow" panose="020B0606020202030204" pitchFamily="34" charset="0"/>
                <a:cs typeface="Arial" panose="020B0604020202020204" pitchFamily="34" charset="0"/>
              </a:rPr>
              <a:t> non </a:t>
            </a:r>
            <a:r>
              <a:rPr lang="es-ES" sz="1400" b="1" dirty="0" err="1" smtClean="0">
                <a:solidFill>
                  <a:srgbClr val="4D4D4D"/>
                </a:solidFill>
                <a:latin typeface="Arial Narrow" panose="020B0606020202030204" pitchFamily="34" charset="0"/>
                <a:cs typeface="Arial" panose="020B0604020202020204" pitchFamily="34" charset="0"/>
              </a:rPr>
              <a:t>traditional</a:t>
            </a:r>
            <a:r>
              <a:rPr lang="es-ES" sz="1400" b="1" dirty="0" smtClean="0">
                <a:solidFill>
                  <a:srgbClr val="4D4D4D"/>
                </a:solidFill>
                <a:latin typeface="Arial Narrow" panose="020B0606020202030204" pitchFamily="34" charset="0"/>
                <a:cs typeface="Arial" panose="020B0604020202020204" pitchFamily="34" charset="0"/>
              </a:rPr>
              <a:t> </a:t>
            </a:r>
            <a:r>
              <a:rPr lang="es-ES" sz="1400" b="1" dirty="0" err="1" smtClean="0">
                <a:solidFill>
                  <a:srgbClr val="4D4D4D"/>
                </a:solidFill>
                <a:latin typeface="Arial Narrow" panose="020B0606020202030204" pitchFamily="34" charset="0"/>
                <a:cs typeface="Arial" panose="020B0604020202020204" pitchFamily="34" charset="0"/>
              </a:rPr>
              <a:t>exports</a:t>
            </a:r>
            <a:endParaRPr lang="es-ES" sz="1400" b="1" dirty="0">
              <a:solidFill>
                <a:srgbClr val="4D4D4D"/>
              </a:solidFill>
              <a:latin typeface="Arial Narrow" panose="020B0606020202030204" pitchFamily="34" charset="0"/>
              <a:cs typeface="Arial" panose="020B0604020202020204" pitchFamily="34" charset="0"/>
            </a:endParaRPr>
          </a:p>
        </p:txBody>
      </p:sp>
      <p:sp>
        <p:nvSpPr>
          <p:cNvPr id="20" name="Rectángulo redondeado 19"/>
          <p:cNvSpPr/>
          <p:nvPr/>
        </p:nvSpPr>
        <p:spPr>
          <a:xfrm>
            <a:off x="1737781" y="2083535"/>
            <a:ext cx="1306066" cy="5570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000" b="1" dirty="0" err="1" smtClean="0"/>
              <a:t>FTA’s</a:t>
            </a:r>
            <a:r>
              <a:rPr lang="es-ES" sz="1000" b="1" dirty="0" smtClean="0"/>
              <a:t> </a:t>
            </a:r>
            <a:r>
              <a:rPr lang="es-ES" sz="1000" b="1" dirty="0" err="1" smtClean="0"/>
              <a:t>account</a:t>
            </a:r>
            <a:r>
              <a:rPr lang="es-ES" sz="1000" b="1" dirty="0" smtClean="0"/>
              <a:t> </a:t>
            </a:r>
            <a:r>
              <a:rPr lang="es-ES" sz="1000" b="1" dirty="0" err="1" smtClean="0"/>
              <a:t>for</a:t>
            </a:r>
            <a:r>
              <a:rPr lang="es-ES" sz="1000" b="1" dirty="0" smtClean="0"/>
              <a:t> </a:t>
            </a:r>
            <a:r>
              <a:rPr lang="es-ES" sz="1000" b="1" dirty="0" err="1" smtClean="0"/>
              <a:t>less</a:t>
            </a:r>
            <a:r>
              <a:rPr lang="es-ES" sz="1000" b="1" dirty="0" smtClean="0"/>
              <a:t> </a:t>
            </a:r>
            <a:r>
              <a:rPr lang="es-ES" sz="1000" b="1" dirty="0" err="1" smtClean="0"/>
              <a:t>than</a:t>
            </a:r>
            <a:r>
              <a:rPr lang="es-ES" sz="1000" b="1" dirty="0" smtClean="0"/>
              <a:t> 12% of </a:t>
            </a:r>
            <a:r>
              <a:rPr lang="es-ES" sz="1000" b="1" dirty="0" err="1" smtClean="0"/>
              <a:t>the</a:t>
            </a:r>
            <a:r>
              <a:rPr lang="es-ES" sz="1000" b="1" dirty="0" smtClean="0"/>
              <a:t> </a:t>
            </a:r>
            <a:r>
              <a:rPr lang="es-ES" sz="1000" b="1" dirty="0" err="1" smtClean="0"/>
              <a:t>Peru’s</a:t>
            </a:r>
            <a:r>
              <a:rPr lang="es-ES" sz="1000" b="1" dirty="0" smtClean="0"/>
              <a:t> </a:t>
            </a:r>
            <a:r>
              <a:rPr lang="es-ES" sz="1000" b="1" dirty="0" err="1" smtClean="0"/>
              <a:t>foreign</a:t>
            </a:r>
            <a:r>
              <a:rPr lang="es-ES" sz="1000" b="1" dirty="0" smtClean="0"/>
              <a:t> </a:t>
            </a:r>
            <a:r>
              <a:rPr lang="es-ES" sz="1000" b="1" dirty="0" err="1" smtClean="0"/>
              <a:t>trade</a:t>
            </a:r>
            <a:endParaRPr lang="es-ES" sz="1000" b="1" dirty="0"/>
          </a:p>
        </p:txBody>
      </p:sp>
      <p:sp>
        <p:nvSpPr>
          <p:cNvPr id="135" name="Rectángulo redondeado 134"/>
          <p:cNvSpPr/>
          <p:nvPr/>
        </p:nvSpPr>
        <p:spPr>
          <a:xfrm>
            <a:off x="7669512" y="1040130"/>
            <a:ext cx="1366987" cy="5570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000" b="1" dirty="0" err="1" smtClean="0"/>
              <a:t>FTA’s</a:t>
            </a:r>
            <a:r>
              <a:rPr lang="es-ES" sz="1000" b="1" dirty="0" smtClean="0"/>
              <a:t> </a:t>
            </a:r>
            <a:r>
              <a:rPr lang="es-ES" sz="1000" b="1" dirty="0" err="1" smtClean="0"/>
              <a:t>account</a:t>
            </a:r>
            <a:r>
              <a:rPr lang="es-ES" sz="1000" b="1" dirty="0" smtClean="0"/>
              <a:t> </a:t>
            </a:r>
            <a:r>
              <a:rPr lang="es-ES" sz="1000" b="1" dirty="0" err="1" smtClean="0"/>
              <a:t>for</a:t>
            </a:r>
            <a:r>
              <a:rPr lang="es-ES" sz="1000" b="1" dirty="0" smtClean="0"/>
              <a:t> more tan 95% of </a:t>
            </a:r>
            <a:r>
              <a:rPr lang="es-ES" sz="1000" b="1" dirty="0" err="1" smtClean="0"/>
              <a:t>the</a:t>
            </a:r>
            <a:r>
              <a:rPr lang="es-ES" sz="1000" b="1" dirty="0" smtClean="0"/>
              <a:t> </a:t>
            </a:r>
            <a:r>
              <a:rPr lang="es-ES" sz="1000" b="1" dirty="0" err="1" smtClean="0"/>
              <a:t>Peru’s</a:t>
            </a:r>
            <a:r>
              <a:rPr lang="es-ES" sz="1000" b="1" dirty="0" smtClean="0"/>
              <a:t> </a:t>
            </a:r>
            <a:r>
              <a:rPr lang="es-ES" sz="1000" b="1" dirty="0" err="1" smtClean="0"/>
              <a:t>foreign</a:t>
            </a:r>
            <a:r>
              <a:rPr lang="es-ES" sz="1000" b="1" dirty="0" smtClean="0"/>
              <a:t> </a:t>
            </a:r>
            <a:r>
              <a:rPr lang="es-ES" sz="1000" b="1" dirty="0" err="1" smtClean="0"/>
              <a:t>trade</a:t>
            </a:r>
            <a:endParaRPr lang="es-ES" sz="1000" b="1" dirty="0"/>
          </a:p>
        </p:txBody>
      </p:sp>
    </p:spTree>
    <p:extLst>
      <p:ext uri="{BB962C8B-B14F-4D97-AF65-F5344CB8AC3E}">
        <p14:creationId xmlns:p14="http://schemas.microsoft.com/office/powerpoint/2010/main" val="376386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par>
                                <p:cTn id="17" presetID="21"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2000"/>
                                        <p:tgtEl>
                                          <p:spTgt spid="20"/>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wheel(1)">
                                      <p:cBhvr>
                                        <p:cTn id="23" dur="20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08369" y="1289352"/>
            <a:ext cx="1874430" cy="12491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ctrTitle"/>
          </p:nvPr>
        </p:nvSpPr>
        <p:spPr>
          <a:xfrm>
            <a:off x="538046" y="2555529"/>
            <a:ext cx="7772400" cy="1102519"/>
          </a:xfrm>
        </p:spPr>
        <p:txBody>
          <a:bodyPr>
            <a:normAutofit/>
          </a:bodyPr>
          <a:lstStyle/>
          <a:p>
            <a:r>
              <a:rPr lang="es-MX" sz="4800" b="1" dirty="0" err="1" smtClean="0">
                <a:solidFill>
                  <a:schemeClr val="bg1"/>
                </a:solidFill>
                <a:latin typeface="Bree Peru" pitchFamily="50" charset="0"/>
              </a:rPr>
              <a:t>Peru</a:t>
            </a:r>
            <a:r>
              <a:rPr lang="es-MX" sz="4800" b="1" dirty="0" smtClean="0">
                <a:solidFill>
                  <a:schemeClr val="bg1"/>
                </a:solidFill>
                <a:latin typeface="Bree Peru" pitchFamily="50" charset="0"/>
              </a:rPr>
              <a:t> - </a:t>
            </a:r>
            <a:r>
              <a:rPr lang="tr-TR" sz="4800" b="1" dirty="0" smtClean="0">
                <a:solidFill>
                  <a:schemeClr val="bg1"/>
                </a:solidFill>
                <a:latin typeface="Bree Peru" pitchFamily="50" charset="0"/>
              </a:rPr>
              <a:t>Turkey</a:t>
            </a:r>
            <a:endParaRPr lang="es-PE" sz="4800" b="1" dirty="0">
              <a:solidFill>
                <a:schemeClr val="bg1"/>
              </a:solidFill>
              <a:latin typeface="Bree Peru" pitchFamily="50" charset="0"/>
            </a:endParaRPr>
          </a:p>
        </p:txBody>
      </p:sp>
      <p:sp>
        <p:nvSpPr>
          <p:cNvPr id="4" name="CuadroTexto 3"/>
          <p:cNvSpPr txBox="1"/>
          <p:nvPr/>
        </p:nvSpPr>
        <p:spPr>
          <a:xfrm>
            <a:off x="3239204" y="4056275"/>
            <a:ext cx="2370084" cy="369332"/>
          </a:xfrm>
          <a:prstGeom prst="rect">
            <a:avLst/>
          </a:prstGeom>
          <a:noFill/>
        </p:spPr>
        <p:txBody>
          <a:bodyPr wrap="square" rtlCol="0">
            <a:spAutoFit/>
          </a:bodyPr>
          <a:lstStyle/>
          <a:p>
            <a:r>
              <a:rPr lang="tr-TR" b="1" dirty="0" smtClean="0">
                <a:solidFill>
                  <a:schemeClr val="bg1"/>
                </a:solidFill>
                <a:latin typeface="Bree Peru"/>
              </a:rPr>
              <a:t>Novem</a:t>
            </a:r>
            <a:r>
              <a:rPr lang="es-ES" b="1" dirty="0" err="1" smtClean="0">
                <a:solidFill>
                  <a:schemeClr val="bg1"/>
                </a:solidFill>
                <a:latin typeface="Bree Peru"/>
              </a:rPr>
              <a:t>ber</a:t>
            </a:r>
            <a:r>
              <a:rPr lang="es-ES" b="1" dirty="0" smtClean="0">
                <a:solidFill>
                  <a:schemeClr val="bg1"/>
                </a:solidFill>
                <a:latin typeface="Bree Peru"/>
              </a:rPr>
              <a:t> 2016</a:t>
            </a:r>
            <a:endParaRPr lang="es-ES" b="1" dirty="0">
              <a:solidFill>
                <a:schemeClr val="bg1"/>
              </a:solidFill>
              <a:latin typeface="Bree Peru"/>
            </a:endParaRPr>
          </a:p>
        </p:txBody>
      </p:sp>
      <p:pic>
        <p:nvPicPr>
          <p:cNvPr id="8" name="Imagen 7"/>
          <p:cNvPicPr>
            <a:picLocks noChangeAspect="1"/>
          </p:cNvPicPr>
          <p:nvPr/>
        </p:nvPicPr>
        <p:blipFill>
          <a:blip r:embed="rId4"/>
          <a:stretch>
            <a:fillRect/>
          </a:stretch>
        </p:blipFill>
        <p:spPr>
          <a:xfrm>
            <a:off x="2303100" y="1263818"/>
            <a:ext cx="1872208" cy="12373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CuadroTexto 5"/>
          <p:cNvSpPr txBox="1"/>
          <p:nvPr/>
        </p:nvSpPr>
        <p:spPr>
          <a:xfrm>
            <a:off x="2336014" y="3505014"/>
            <a:ext cx="4176464" cy="477054"/>
          </a:xfrm>
          <a:prstGeom prst="rect">
            <a:avLst/>
          </a:prstGeom>
          <a:noFill/>
        </p:spPr>
        <p:txBody>
          <a:bodyPr wrap="square" rtlCol="0">
            <a:spAutoFit/>
          </a:bodyPr>
          <a:lstStyle/>
          <a:p>
            <a:pPr algn="ctr"/>
            <a:r>
              <a:rPr lang="es-ES" sz="2500" b="1" dirty="0" err="1" smtClean="0">
                <a:solidFill>
                  <a:schemeClr val="bg1"/>
                </a:solidFill>
                <a:latin typeface="Bree Peru"/>
              </a:rPr>
              <a:t>Trade</a:t>
            </a:r>
            <a:r>
              <a:rPr lang="es-ES" sz="2500" b="1" dirty="0" smtClean="0">
                <a:solidFill>
                  <a:schemeClr val="bg1"/>
                </a:solidFill>
                <a:latin typeface="Bree Peru"/>
              </a:rPr>
              <a:t> </a:t>
            </a:r>
            <a:r>
              <a:rPr lang="es-ES" sz="2500" b="1" dirty="0" err="1" smtClean="0">
                <a:solidFill>
                  <a:schemeClr val="bg1"/>
                </a:solidFill>
                <a:latin typeface="Bree Peru"/>
              </a:rPr>
              <a:t>Relationship</a:t>
            </a:r>
            <a:endParaRPr lang="es-ES" sz="2500" b="1" dirty="0">
              <a:solidFill>
                <a:schemeClr val="bg1"/>
              </a:solidFill>
              <a:latin typeface="Bree Peru"/>
            </a:endParaRPr>
          </a:p>
        </p:txBody>
      </p:sp>
      <p:pic>
        <p:nvPicPr>
          <p:cNvPr id="9" name="Imagen 1"/>
          <p:cNvPicPr>
            <a:picLocks noChangeAspect="1"/>
          </p:cNvPicPr>
          <p:nvPr/>
        </p:nvPicPr>
        <p:blipFill>
          <a:blip r:embed="rId5"/>
          <a:stretch>
            <a:fillRect/>
          </a:stretch>
        </p:blipFill>
        <p:spPr>
          <a:xfrm flipV="1">
            <a:off x="4" y="11382"/>
            <a:ext cx="9144001" cy="416089"/>
          </a:xfrm>
          <a:prstGeom prst="rect">
            <a:avLst/>
          </a:prstGeom>
        </p:spPr>
      </p:pic>
    </p:spTree>
    <p:extLst>
      <p:ext uri="{BB962C8B-B14F-4D97-AF65-F5344CB8AC3E}">
        <p14:creationId xmlns:p14="http://schemas.microsoft.com/office/powerpoint/2010/main" val="112500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45554"/>
            <a:ext cx="886217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500" b="1" dirty="0">
                <a:solidFill>
                  <a:schemeClr val="bg1"/>
                </a:solidFill>
                <a:latin typeface="Arial" panose="020B0604020202020204" pitchFamily="34" charset="0"/>
                <a:cs typeface="Arial" panose="020B0604020202020204" pitchFamily="34" charset="0"/>
              </a:rPr>
              <a:t> </a:t>
            </a:r>
            <a:r>
              <a:rPr lang="es-ES" altLang="es-PE" sz="2500" b="1" dirty="0" err="1" smtClean="0">
                <a:solidFill>
                  <a:schemeClr val="bg1"/>
                </a:solidFill>
                <a:latin typeface="Arial" panose="020B0604020202020204" pitchFamily="34" charset="0"/>
                <a:cs typeface="Arial" panose="020B0604020202020204" pitchFamily="34" charset="0"/>
              </a:rPr>
              <a:t>Turkey</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smtClean="0">
                <a:solidFill>
                  <a:schemeClr val="bg1"/>
                </a:solidFill>
                <a:latin typeface="Arial" panose="020B0604020202020204" pitchFamily="34" charset="0"/>
                <a:cs typeface="Arial" panose="020B0604020202020204" pitchFamily="34" charset="0"/>
              </a:rPr>
              <a:t>49</a:t>
            </a:r>
            <a:r>
              <a:rPr lang="es-ES" altLang="es-PE" sz="2500" b="1" dirty="0" smtClean="0">
                <a:solidFill>
                  <a:schemeClr val="bg1"/>
                </a:solidFill>
                <a:latin typeface="Arial" panose="020B0604020202020204" pitchFamily="34" charset="0"/>
                <a:cs typeface="Arial" panose="020B0604020202020204" pitchFamily="34" charset="0"/>
              </a:rPr>
              <a:t>t</a:t>
            </a:r>
            <a:r>
              <a:rPr lang="tr-TR" altLang="es-PE" sz="2500" b="1" dirty="0" smtClean="0">
                <a:solidFill>
                  <a:schemeClr val="bg1"/>
                </a:solidFill>
                <a:latin typeface="Arial" panose="020B0604020202020204" pitchFamily="34" charset="0"/>
                <a:cs typeface="Arial" panose="020B0604020202020204" pitchFamily="34" charset="0"/>
              </a:rPr>
              <a:t>h</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M</a:t>
            </a:r>
            <a:r>
              <a:rPr lang="es-ES" altLang="es-PE" sz="2500" b="1" dirty="0" err="1" smtClean="0">
                <a:solidFill>
                  <a:schemeClr val="bg1"/>
                </a:solidFill>
                <a:latin typeface="Arial" panose="020B0604020202020204" pitchFamily="34" charset="0"/>
                <a:cs typeface="Arial" panose="020B0604020202020204" pitchFamily="34" charset="0"/>
              </a:rPr>
              <a:t>arket</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D</a:t>
            </a:r>
            <a:r>
              <a:rPr lang="es-ES" altLang="es-PE" sz="2500" b="1" dirty="0" err="1" smtClean="0">
                <a:solidFill>
                  <a:schemeClr val="bg1"/>
                </a:solidFill>
                <a:latin typeface="Arial" panose="020B0604020202020204" pitchFamily="34" charset="0"/>
                <a:cs typeface="Arial" panose="020B0604020202020204" pitchFamily="34" charset="0"/>
              </a:rPr>
              <a:t>estination</a:t>
            </a:r>
            <a:r>
              <a:rPr lang="es-ES" altLang="es-PE" sz="2500" b="1" dirty="0" smtClean="0">
                <a:solidFill>
                  <a:schemeClr val="bg1"/>
                </a:solidFill>
                <a:latin typeface="Arial" panose="020B0604020202020204" pitchFamily="34" charset="0"/>
                <a:cs typeface="Arial" panose="020B0604020202020204" pitchFamily="34" charset="0"/>
              </a:rPr>
              <a:t> of </a:t>
            </a:r>
            <a:r>
              <a:rPr lang="tr-TR" altLang="es-PE" sz="2500" b="1" dirty="0" err="1">
                <a:solidFill>
                  <a:schemeClr val="bg1"/>
                </a:solidFill>
                <a:latin typeface="Arial" panose="020B0604020202020204" pitchFamily="34" charset="0"/>
                <a:cs typeface="Arial" panose="020B0604020202020204" pitchFamily="34" charset="0"/>
              </a:rPr>
              <a:t>P</a:t>
            </a:r>
            <a:r>
              <a:rPr lang="es-ES" altLang="es-PE" sz="2500" b="1" dirty="0" err="1" smtClean="0">
                <a:solidFill>
                  <a:schemeClr val="bg1"/>
                </a:solidFill>
                <a:latin typeface="Arial" panose="020B0604020202020204" pitchFamily="34" charset="0"/>
                <a:cs typeface="Arial" panose="020B0604020202020204" pitchFamily="34" charset="0"/>
              </a:rPr>
              <a:t>eruvian</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E</a:t>
            </a:r>
            <a:r>
              <a:rPr lang="es-ES" altLang="es-PE" sz="2500" b="1" dirty="0" err="1" smtClean="0">
                <a:solidFill>
                  <a:schemeClr val="bg1"/>
                </a:solidFill>
                <a:latin typeface="Arial" panose="020B0604020202020204" pitchFamily="34" charset="0"/>
                <a:cs typeface="Arial" panose="020B0604020202020204" pitchFamily="34" charset="0"/>
              </a:rPr>
              <a:t>xports</a:t>
            </a:r>
            <a:endParaRPr lang="es-ES" altLang="es-PE" sz="2500" b="1" dirty="0">
              <a:solidFill>
                <a:schemeClr val="bg1"/>
              </a:solidFill>
              <a:latin typeface="Arial" panose="020B0604020202020204" pitchFamily="34" charset="0"/>
              <a:cs typeface="Arial" panose="020B0604020202020204" pitchFamily="34" charset="0"/>
            </a:endParaRPr>
          </a:p>
        </p:txBody>
      </p:sp>
      <p:sp>
        <p:nvSpPr>
          <p:cNvPr id="8" name="1 Título"/>
          <p:cNvSpPr>
            <a:spLocks noGrp="1"/>
          </p:cNvSpPr>
          <p:nvPr>
            <p:ph type="title" idx="4294967295"/>
          </p:nvPr>
        </p:nvSpPr>
        <p:spPr>
          <a:xfrm>
            <a:off x="-1628979" y="771550"/>
            <a:ext cx="8505235" cy="620712"/>
          </a:xfrm>
        </p:spPr>
        <p:txBody>
          <a:bodyPr rtlCol="0">
            <a:normAutofit/>
          </a:bodyPr>
          <a:lstStyle/>
          <a:p>
            <a:pPr eaLnBrk="1" fontAlgn="auto" hangingPunct="1">
              <a:spcAft>
                <a:spcPts val="0"/>
              </a:spcAft>
              <a:defRPr/>
            </a:pPr>
            <a:r>
              <a:rPr lang="es-ES" sz="1200" b="1" dirty="0" err="1" smtClean="0">
                <a:solidFill>
                  <a:srgbClr val="4D4D4D"/>
                </a:solidFill>
                <a:latin typeface="Arial Narrow" pitchFamily="34" charset="0"/>
              </a:rPr>
              <a:t>Peru</a:t>
            </a:r>
            <a:r>
              <a:rPr lang="es-ES" sz="1200" b="1" dirty="0" smtClean="0">
                <a:solidFill>
                  <a:srgbClr val="4D4D4D"/>
                </a:solidFill>
                <a:latin typeface="Arial Narrow" pitchFamily="34" charset="0"/>
              </a:rPr>
              <a:t> </a:t>
            </a:r>
            <a:r>
              <a:rPr lang="tr-TR" sz="1200" b="1" dirty="0" err="1">
                <a:solidFill>
                  <a:srgbClr val="4D4D4D"/>
                </a:solidFill>
                <a:latin typeface="Arial Narrow" pitchFamily="34" charset="0"/>
              </a:rPr>
              <a:t>E</a:t>
            </a:r>
            <a:r>
              <a:rPr lang="es-ES" sz="1200" b="1" dirty="0" err="1" smtClean="0">
                <a:solidFill>
                  <a:srgbClr val="4D4D4D"/>
                </a:solidFill>
                <a:latin typeface="Arial Narrow" pitchFamily="34" charset="0"/>
              </a:rPr>
              <a:t>xports</a:t>
            </a:r>
            <a:r>
              <a:rPr lang="es-ES" sz="1200" b="1" dirty="0" smtClean="0">
                <a:solidFill>
                  <a:srgbClr val="4D4D4D"/>
                </a:solidFill>
                <a:latin typeface="Arial Narrow" pitchFamily="34" charset="0"/>
              </a:rPr>
              <a:t> </a:t>
            </a:r>
            <a:r>
              <a:rPr lang="es-ES" sz="1200" b="1" dirty="0" err="1" smtClean="0">
                <a:solidFill>
                  <a:srgbClr val="4D4D4D"/>
                </a:solidFill>
                <a:latin typeface="Arial Narrow" pitchFamily="34" charset="0"/>
              </a:rPr>
              <a:t>to</a:t>
            </a:r>
            <a:r>
              <a:rPr lang="es-ES" sz="1200" b="1" dirty="0" smtClean="0">
                <a:solidFill>
                  <a:srgbClr val="4D4D4D"/>
                </a:solidFill>
                <a:latin typeface="Arial Narrow" pitchFamily="34" charset="0"/>
              </a:rPr>
              <a:t> </a:t>
            </a:r>
            <a:r>
              <a:rPr lang="tr-TR" sz="1200" b="1" dirty="0" smtClean="0">
                <a:solidFill>
                  <a:srgbClr val="4D4D4D"/>
                </a:solidFill>
                <a:latin typeface="Arial Narrow" pitchFamily="34" charset="0"/>
              </a:rPr>
              <a:t>Turkey</a:t>
            </a:r>
            <a:r>
              <a:rPr lang="es-ES" sz="1200" b="1" dirty="0" smtClean="0">
                <a:solidFill>
                  <a:srgbClr val="4D4D4D"/>
                </a:solidFill>
                <a:latin typeface="Arial Narrow" pitchFamily="34" charset="0"/>
              </a:rPr>
              <a:t> 201</a:t>
            </a:r>
            <a:r>
              <a:rPr lang="tr-TR" sz="1200" b="1" dirty="0" smtClean="0">
                <a:solidFill>
                  <a:srgbClr val="4D4D4D"/>
                </a:solidFill>
                <a:latin typeface="Arial Narrow" pitchFamily="34" charset="0"/>
              </a:rPr>
              <a:t>1</a:t>
            </a:r>
            <a:r>
              <a:rPr lang="es-ES" sz="1200" b="1" dirty="0" smtClean="0">
                <a:solidFill>
                  <a:srgbClr val="4D4D4D"/>
                </a:solidFill>
                <a:latin typeface="Arial Narrow" pitchFamily="34" charset="0"/>
              </a:rPr>
              <a:t> - 2016</a:t>
            </a:r>
            <a:endParaRPr lang="es-PE" sz="1200" b="1" dirty="0" smtClean="0">
              <a:solidFill>
                <a:srgbClr val="4D4D4D"/>
              </a:solidFill>
              <a:latin typeface="Arial Narrow" panose="020B0606020202030204" pitchFamily="34" charset="0"/>
            </a:endParaRPr>
          </a:p>
        </p:txBody>
      </p:sp>
      <p:sp>
        <p:nvSpPr>
          <p:cNvPr id="10" name="TextBox 7"/>
          <p:cNvSpPr txBox="1">
            <a:spLocks noChangeArrowheads="1"/>
          </p:cNvSpPr>
          <p:nvPr/>
        </p:nvSpPr>
        <p:spPr bwMode="auto">
          <a:xfrm>
            <a:off x="0" y="4886526"/>
            <a:ext cx="3347864" cy="21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813" dirty="0" err="1" smtClean="0">
                <a:latin typeface="Arial Narrow" pitchFamily="34" charset="0"/>
              </a:rPr>
              <a:t>Source</a:t>
            </a:r>
            <a:r>
              <a:rPr lang="es-PE" altLang="es-PE" sz="813" dirty="0" smtClean="0">
                <a:latin typeface="Arial Narrow" pitchFamily="34" charset="0"/>
              </a:rPr>
              <a:t>: </a:t>
            </a:r>
            <a:r>
              <a:rPr lang="tr-TR" altLang="es-PE" sz="813" dirty="0" smtClean="0">
                <a:latin typeface="Arial Narrow" pitchFamily="34" charset="0"/>
              </a:rPr>
              <a:t>TUIK (TURKISH STATISTICAL INSTITUTE)</a:t>
            </a:r>
            <a:endParaRPr lang="es-PE" altLang="es-PE" sz="813" dirty="0" smtClean="0">
              <a:latin typeface="Arial Narrow" pitchFamily="34" charset="0"/>
            </a:endParaRPr>
          </a:p>
        </p:txBody>
      </p:sp>
      <p:sp>
        <p:nvSpPr>
          <p:cNvPr id="12" name="CuadroTexto 11"/>
          <p:cNvSpPr txBox="1"/>
          <p:nvPr/>
        </p:nvSpPr>
        <p:spPr>
          <a:xfrm>
            <a:off x="4860032" y="915565"/>
            <a:ext cx="4176464" cy="4016484"/>
          </a:xfrm>
          <a:prstGeom prst="rect">
            <a:avLst/>
          </a:prstGeom>
          <a:noFill/>
          <a:ln>
            <a:solidFill>
              <a:srgbClr val="C00000"/>
            </a:solidFill>
            <a:prstDash val="sysDash"/>
          </a:ln>
        </p:spPr>
        <p:txBody>
          <a:bodyPr wrap="square" rtlCol="0">
            <a:spAutoFit/>
          </a:bodyPr>
          <a:lstStyle/>
          <a:p>
            <a:pPr>
              <a:lnSpc>
                <a:spcPct val="150000"/>
              </a:lnSpc>
            </a:pPr>
            <a:r>
              <a:rPr lang="tr-TR" sz="1200" b="1" dirty="0" smtClean="0">
                <a:solidFill>
                  <a:srgbClr val="4D4D4D"/>
                </a:solidFill>
                <a:latin typeface="Arial Narrow" panose="020B0606020202030204" pitchFamily="34" charset="0"/>
              </a:rPr>
              <a:t>Peru </a:t>
            </a:r>
            <a:r>
              <a:rPr lang="es-ES" sz="1200" b="1" dirty="0" err="1" smtClean="0">
                <a:solidFill>
                  <a:srgbClr val="4D4D4D"/>
                </a:solidFill>
                <a:latin typeface="Arial Narrow" panose="020B0606020202030204" pitchFamily="34" charset="0"/>
              </a:rPr>
              <a:t>Exports</a:t>
            </a:r>
            <a:endParaRPr lang="es-ES" sz="1200" dirty="0" smtClean="0">
              <a:solidFill>
                <a:srgbClr val="4D4D4D"/>
              </a:solidFill>
              <a:latin typeface="Arial Narrow" panose="020B0606020202030204" pitchFamily="34" charset="0"/>
            </a:endParaRPr>
          </a:p>
          <a:p>
            <a:pPr marL="171450" indent="-171450">
              <a:lnSpc>
                <a:spcPct val="150000"/>
              </a:lnSpc>
              <a:buClr>
                <a:srgbClr val="C00000"/>
              </a:buClr>
              <a:buFont typeface="Wingdings" panose="05000000000000000000" pitchFamily="2" charset="2"/>
              <a:buChar char="ü"/>
            </a:pPr>
            <a:r>
              <a:rPr lang="es-ES" sz="1200" dirty="0" smtClean="0">
                <a:solidFill>
                  <a:srgbClr val="4D4D4D"/>
                </a:solidFill>
                <a:latin typeface="Arial Narrow" panose="020B0606020202030204" pitchFamily="34" charset="0"/>
              </a:rPr>
              <a:t>2015: US$ </a:t>
            </a:r>
            <a:r>
              <a:rPr lang="tr-TR" sz="1200" dirty="0" smtClean="0">
                <a:solidFill>
                  <a:srgbClr val="4D4D4D"/>
                </a:solidFill>
                <a:latin typeface="Arial Narrow" panose="020B0606020202030204" pitchFamily="34" charset="0"/>
              </a:rPr>
              <a:t>62.438.976</a:t>
            </a:r>
            <a:r>
              <a:rPr lang="es-ES" sz="1200" dirty="0" smtClean="0">
                <a:solidFill>
                  <a:srgbClr val="4D4D4D"/>
                </a:solidFill>
                <a:latin typeface="Arial Narrow" panose="020B0606020202030204" pitchFamily="34" charset="0"/>
              </a:rPr>
              <a:t>     </a:t>
            </a:r>
            <a:r>
              <a:rPr lang="tr-TR" sz="1200" dirty="0" smtClean="0">
                <a:solidFill>
                  <a:srgbClr val="4D4D4D"/>
                </a:solidFill>
                <a:latin typeface="Arial Narrow" panose="020B0606020202030204" pitchFamily="34" charset="0"/>
              </a:rPr>
              <a:t>Jan.</a:t>
            </a:r>
            <a:r>
              <a:rPr lang="es-ES" sz="1200" dirty="0" smtClean="0">
                <a:solidFill>
                  <a:srgbClr val="4D4D4D"/>
                </a:solidFill>
                <a:latin typeface="Arial Narrow" panose="020B0606020202030204" pitchFamily="34" charset="0"/>
              </a:rPr>
              <a:t> – </a:t>
            </a:r>
            <a:r>
              <a:rPr lang="tr-TR" sz="1200" dirty="0" smtClean="0">
                <a:solidFill>
                  <a:srgbClr val="4D4D4D"/>
                </a:solidFill>
                <a:latin typeface="Arial Narrow" panose="020B0606020202030204" pitchFamily="34" charset="0"/>
              </a:rPr>
              <a:t>Sept. 20</a:t>
            </a:r>
            <a:r>
              <a:rPr lang="es-ES" sz="1200" dirty="0" smtClean="0">
                <a:solidFill>
                  <a:srgbClr val="4D4D4D"/>
                </a:solidFill>
                <a:latin typeface="Arial Narrow" panose="020B0606020202030204" pitchFamily="34" charset="0"/>
              </a:rPr>
              <a:t>16: US$ 45</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630</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531</a:t>
            </a:r>
            <a:endParaRPr lang="tr-TR" sz="1200" dirty="0" smtClean="0">
              <a:solidFill>
                <a:srgbClr val="4D4D4D"/>
              </a:solidFill>
              <a:latin typeface="Arial Narrow" panose="020B0606020202030204" pitchFamily="34" charset="0"/>
            </a:endParaRPr>
          </a:p>
          <a:p>
            <a:pPr>
              <a:lnSpc>
                <a:spcPct val="150000"/>
              </a:lnSpc>
              <a:buClr>
                <a:srgbClr val="C00000"/>
              </a:buClr>
            </a:pPr>
            <a:endParaRPr lang="tr-TR" sz="1200" dirty="0" smtClean="0">
              <a:solidFill>
                <a:srgbClr val="4D4D4D"/>
              </a:solidFill>
              <a:latin typeface="Arial Narrow" panose="020B0606020202030204" pitchFamily="34" charset="0"/>
            </a:endParaRPr>
          </a:p>
          <a:p>
            <a:pPr marL="171450" indent="-171450">
              <a:lnSpc>
                <a:spcPct val="150000"/>
              </a:lnSpc>
              <a:buClr>
                <a:srgbClr val="C00000"/>
              </a:buClr>
              <a:buFont typeface="Wingdings" panose="05000000000000000000" pitchFamily="2" charset="2"/>
              <a:buChar char="ü"/>
            </a:pPr>
            <a:r>
              <a:rPr lang="es-ES" sz="1200" b="1" dirty="0" err="1">
                <a:solidFill>
                  <a:srgbClr val="4D4D4D"/>
                </a:solidFill>
                <a:latin typeface="Arial Narrow" panose="020B0606020202030204" pitchFamily="34" charset="0"/>
              </a:rPr>
              <a:t>Main</a:t>
            </a:r>
            <a:r>
              <a:rPr lang="es-ES" sz="1200" b="1" dirty="0">
                <a:solidFill>
                  <a:srgbClr val="4D4D4D"/>
                </a:solidFill>
                <a:latin typeface="Arial Narrow" panose="020B0606020202030204" pitchFamily="34" charset="0"/>
              </a:rPr>
              <a:t> </a:t>
            </a:r>
            <a:r>
              <a:rPr lang="tr-TR" sz="1200" b="1" dirty="0">
                <a:solidFill>
                  <a:srgbClr val="4D4D4D"/>
                </a:solidFill>
                <a:latin typeface="Arial Narrow" panose="020B0606020202030204" pitchFamily="34" charset="0"/>
              </a:rPr>
              <a:t>S</a:t>
            </a:r>
            <a:r>
              <a:rPr lang="es-ES" sz="1200" b="1" dirty="0" err="1">
                <a:solidFill>
                  <a:srgbClr val="4D4D4D"/>
                </a:solidFill>
                <a:latin typeface="Arial Narrow" panose="020B0606020202030204" pitchFamily="34" charset="0"/>
              </a:rPr>
              <a:t>ectors</a:t>
            </a:r>
            <a:r>
              <a:rPr lang="es-ES" sz="1200" b="1" dirty="0" smtClean="0">
                <a:solidFill>
                  <a:srgbClr val="4D4D4D"/>
                </a:solidFill>
                <a:latin typeface="Arial Narrow" panose="020B0606020202030204" pitchFamily="34" charset="0"/>
              </a:rPr>
              <a:t>:</a:t>
            </a:r>
            <a:endParaRPr lang="tr-TR" sz="1200" b="1" dirty="0" smtClean="0">
              <a:solidFill>
                <a:srgbClr val="4D4D4D"/>
              </a:solidFill>
              <a:latin typeface="Arial Narrow" panose="020B0606020202030204" pitchFamily="34" charset="0"/>
            </a:endParaRPr>
          </a:p>
          <a:p>
            <a:pPr>
              <a:lnSpc>
                <a:spcPct val="150000"/>
              </a:lnSpc>
              <a:buClr>
                <a:srgbClr val="C00000"/>
              </a:buClr>
            </a:pPr>
            <a:endParaRPr lang="es-ES" sz="1200" dirty="0">
              <a:solidFill>
                <a:srgbClr val="4D4D4D"/>
              </a:solidFill>
              <a:latin typeface="Arial Narrow" panose="020B0606020202030204" pitchFamily="34" charset="0"/>
            </a:endParaRPr>
          </a:p>
          <a:p>
            <a:pPr marL="171450" indent="-171450">
              <a:buFont typeface="Arial" pitchFamily="34" charset="0"/>
              <a:buChar char="•"/>
            </a:pPr>
            <a:r>
              <a:rPr lang="en-US" sz="1200" dirty="0">
                <a:solidFill>
                  <a:srgbClr val="4D4D4D"/>
                </a:solidFill>
                <a:latin typeface="Arial Narrow" panose="020B0606020202030204" pitchFamily="34" charset="0"/>
              </a:rPr>
              <a:t>Minerals: Zinc &amp; articles thereof, Tin, Lead.</a:t>
            </a:r>
          </a:p>
          <a:p>
            <a:pPr marL="171450" indent="-171450">
              <a:buFont typeface="Arial" pitchFamily="34" charset="0"/>
              <a:buChar char="•"/>
            </a:pPr>
            <a:r>
              <a:rPr lang="en-US" sz="1200" dirty="0">
                <a:solidFill>
                  <a:srgbClr val="4D4D4D"/>
                </a:solidFill>
                <a:latin typeface="Arial Narrow" panose="020B0606020202030204" pitchFamily="34" charset="0"/>
              </a:rPr>
              <a:t>Non metallic minerals: </a:t>
            </a:r>
            <a:r>
              <a:rPr lang="en-US" sz="1200" dirty="0" err="1">
                <a:solidFill>
                  <a:srgbClr val="4D4D4D"/>
                </a:solidFill>
                <a:latin typeface="Arial Narrow" panose="020B0606020202030204" pitchFamily="34" charset="0"/>
              </a:rPr>
              <a:t>Antracit</a:t>
            </a:r>
            <a:r>
              <a:rPr lang="tr-TR" sz="1200" dirty="0">
                <a:solidFill>
                  <a:srgbClr val="4D4D4D"/>
                </a:solidFill>
                <a:latin typeface="Arial Narrow" panose="020B0606020202030204" pitchFamily="34" charset="0"/>
              </a:rPr>
              <a:t>e</a:t>
            </a:r>
            <a:r>
              <a:rPr lang="en-US" sz="1200" dirty="0">
                <a:solidFill>
                  <a:srgbClr val="4D4D4D"/>
                </a:solidFill>
                <a:latin typeface="Arial Narrow" panose="020B0606020202030204" pitchFamily="34" charset="0"/>
              </a:rPr>
              <a:t>, </a:t>
            </a:r>
            <a:r>
              <a:rPr lang="tr-TR" sz="1200" dirty="0">
                <a:solidFill>
                  <a:srgbClr val="4D4D4D"/>
                </a:solidFill>
                <a:latin typeface="Arial Narrow" panose="020B0606020202030204" pitchFamily="34" charset="0"/>
              </a:rPr>
              <a:t>a</a:t>
            </a:r>
            <a:r>
              <a:rPr lang="en-US" sz="1200" dirty="0" err="1">
                <a:solidFill>
                  <a:srgbClr val="4D4D4D"/>
                </a:solidFill>
                <a:latin typeface="Arial Narrow" panose="020B0606020202030204" pitchFamily="34" charset="0"/>
              </a:rPr>
              <a:t>ndalucit</a:t>
            </a:r>
            <a:r>
              <a:rPr lang="tr-TR" sz="1200" dirty="0">
                <a:solidFill>
                  <a:srgbClr val="4D4D4D"/>
                </a:solidFill>
                <a:latin typeface="Arial Narrow" panose="020B0606020202030204" pitchFamily="34" charset="0"/>
              </a:rPr>
              <a:t>e</a:t>
            </a:r>
            <a:endParaRPr lang="en-US" sz="1200" dirty="0">
              <a:solidFill>
                <a:srgbClr val="4D4D4D"/>
              </a:solidFill>
              <a:latin typeface="Arial Narrow" panose="020B0606020202030204" pitchFamily="34" charset="0"/>
            </a:endParaRPr>
          </a:p>
          <a:p>
            <a:pPr marL="171450" indent="-171450">
              <a:buFont typeface="Arial" pitchFamily="34" charset="0"/>
              <a:buChar char="•"/>
            </a:pPr>
            <a:r>
              <a:rPr lang="en-US" sz="1200" dirty="0">
                <a:solidFill>
                  <a:srgbClr val="4D4D4D"/>
                </a:solidFill>
                <a:latin typeface="Arial Narrow" panose="020B0606020202030204" pitchFamily="34" charset="0"/>
              </a:rPr>
              <a:t>Other mineral sub-products: </a:t>
            </a:r>
            <a:r>
              <a:rPr lang="tr-TR" sz="1200" dirty="0">
                <a:solidFill>
                  <a:srgbClr val="4D4D4D"/>
                </a:solidFill>
                <a:latin typeface="Arial Narrow" panose="020B0606020202030204" pitchFamily="34" charset="0"/>
              </a:rPr>
              <a:t>L</a:t>
            </a:r>
            <a:r>
              <a:rPr lang="en-US" sz="1200" dirty="0" err="1">
                <a:solidFill>
                  <a:srgbClr val="4D4D4D"/>
                </a:solidFill>
                <a:latin typeface="Arial Narrow" panose="020B0606020202030204" pitchFamily="34" charset="0"/>
              </a:rPr>
              <a:t>ead</a:t>
            </a:r>
            <a:r>
              <a:rPr lang="en-US" sz="1200" dirty="0">
                <a:solidFill>
                  <a:srgbClr val="4D4D4D"/>
                </a:solidFill>
                <a:latin typeface="Arial Narrow" panose="020B0606020202030204" pitchFamily="34" charset="0"/>
              </a:rPr>
              <a:t> </a:t>
            </a:r>
            <a:r>
              <a:rPr lang="en-US" sz="1200" dirty="0" err="1">
                <a:solidFill>
                  <a:srgbClr val="4D4D4D"/>
                </a:solidFill>
                <a:latin typeface="Arial Narrow" panose="020B0606020202030204" pitchFamily="34" charset="0"/>
              </a:rPr>
              <a:t>sulphate</a:t>
            </a:r>
            <a:r>
              <a:rPr lang="en-US" sz="1200" dirty="0">
                <a:solidFill>
                  <a:srgbClr val="4D4D4D"/>
                </a:solidFill>
                <a:latin typeface="Arial Narrow" panose="020B0606020202030204" pitchFamily="34" charset="0"/>
              </a:rPr>
              <a:t>, copper oxide</a:t>
            </a:r>
          </a:p>
          <a:p>
            <a:pPr marL="171450" indent="-171450">
              <a:buFont typeface="Arial" pitchFamily="34" charset="0"/>
              <a:buChar char="•"/>
            </a:pPr>
            <a:r>
              <a:rPr lang="en-US" sz="1200" dirty="0">
                <a:solidFill>
                  <a:srgbClr val="4D4D4D"/>
                </a:solidFill>
                <a:latin typeface="Arial Narrow" panose="020B0606020202030204" pitchFamily="34" charset="0"/>
              </a:rPr>
              <a:t>Fishmeal</a:t>
            </a:r>
          </a:p>
          <a:p>
            <a:pPr marL="171450" indent="-171450">
              <a:buFont typeface="Arial" pitchFamily="34" charset="0"/>
              <a:buChar char="•"/>
            </a:pPr>
            <a:r>
              <a:rPr lang="en-US" sz="1200" dirty="0">
                <a:solidFill>
                  <a:srgbClr val="4D4D4D"/>
                </a:solidFill>
                <a:latin typeface="Arial Narrow" panose="020B0606020202030204" pitchFamily="34" charset="0"/>
              </a:rPr>
              <a:t>Pulses &amp; cereals: Black eye peas, lima beans, quinoa</a:t>
            </a:r>
          </a:p>
          <a:p>
            <a:pPr marL="171450" indent="-171450">
              <a:buFont typeface="Arial" pitchFamily="34" charset="0"/>
              <a:buChar char="•"/>
            </a:pPr>
            <a:r>
              <a:rPr lang="en-US" sz="1200" dirty="0">
                <a:solidFill>
                  <a:srgbClr val="4D4D4D"/>
                </a:solidFill>
                <a:latin typeface="Arial Narrow" panose="020B0606020202030204" pitchFamily="34" charset="0"/>
              </a:rPr>
              <a:t>Fresh fruits &amp; vegetables: </a:t>
            </a:r>
            <a:r>
              <a:rPr lang="tr-TR" sz="1200" dirty="0">
                <a:solidFill>
                  <a:srgbClr val="4D4D4D"/>
                </a:solidFill>
                <a:latin typeface="Arial Narrow" panose="020B0606020202030204" pitchFamily="34" charset="0"/>
              </a:rPr>
              <a:t>A</a:t>
            </a:r>
            <a:r>
              <a:rPr lang="en-US" sz="1200" dirty="0" err="1">
                <a:solidFill>
                  <a:srgbClr val="4D4D4D"/>
                </a:solidFill>
                <a:latin typeface="Arial Narrow" panose="020B0606020202030204" pitchFamily="34" charset="0"/>
              </a:rPr>
              <a:t>sparagus</a:t>
            </a:r>
            <a:r>
              <a:rPr lang="en-US" sz="1200" dirty="0">
                <a:solidFill>
                  <a:srgbClr val="4D4D4D"/>
                </a:solidFill>
                <a:latin typeface="Arial Narrow" panose="020B0606020202030204" pitchFamily="34" charset="0"/>
              </a:rPr>
              <a:t>, avocado, grapes, mango, blueberries</a:t>
            </a:r>
          </a:p>
          <a:p>
            <a:pPr marL="171450" indent="-171450">
              <a:buFont typeface="Arial" pitchFamily="34" charset="0"/>
              <a:buChar char="•"/>
            </a:pPr>
            <a:r>
              <a:rPr lang="en-US" sz="1200" dirty="0">
                <a:solidFill>
                  <a:srgbClr val="4D4D4D"/>
                </a:solidFill>
                <a:latin typeface="Arial Narrow" panose="020B0606020202030204" pitchFamily="34" charset="0"/>
              </a:rPr>
              <a:t>Processed food: </a:t>
            </a:r>
            <a:r>
              <a:rPr lang="tr-TR" sz="1200" dirty="0">
                <a:solidFill>
                  <a:srgbClr val="4D4D4D"/>
                </a:solidFill>
                <a:latin typeface="Arial Narrow" panose="020B0606020202030204" pitchFamily="34" charset="0"/>
              </a:rPr>
              <a:t>C</a:t>
            </a:r>
            <a:r>
              <a:rPr lang="en-US" sz="1200" dirty="0" err="1">
                <a:solidFill>
                  <a:srgbClr val="4D4D4D"/>
                </a:solidFill>
                <a:latin typeface="Arial Narrow" panose="020B0606020202030204" pitchFamily="34" charset="0"/>
              </a:rPr>
              <a:t>anned</a:t>
            </a:r>
            <a:r>
              <a:rPr lang="en-US" sz="1200" dirty="0">
                <a:solidFill>
                  <a:srgbClr val="4D4D4D"/>
                </a:solidFill>
                <a:latin typeface="Arial Narrow" panose="020B0606020202030204" pitchFamily="34" charset="0"/>
              </a:rPr>
              <a:t> artichokes, asparagus, peppers, tropical fruits concentrates</a:t>
            </a:r>
          </a:p>
          <a:p>
            <a:pPr marL="171450" indent="-171450">
              <a:buFont typeface="Arial" pitchFamily="34" charset="0"/>
              <a:buChar char="•"/>
            </a:pPr>
            <a:r>
              <a:rPr lang="en-US" sz="1200" dirty="0">
                <a:solidFill>
                  <a:srgbClr val="4D4D4D"/>
                </a:solidFill>
                <a:latin typeface="Arial Narrow" panose="020B0606020202030204" pitchFamily="34" charset="0"/>
              </a:rPr>
              <a:t>Natural colorants: </a:t>
            </a:r>
            <a:r>
              <a:rPr lang="tr-TR" sz="1200" dirty="0">
                <a:solidFill>
                  <a:srgbClr val="4D4D4D"/>
                </a:solidFill>
                <a:latin typeface="Arial Narrow" panose="020B0606020202030204" pitchFamily="34" charset="0"/>
              </a:rPr>
              <a:t>C</a:t>
            </a:r>
            <a:r>
              <a:rPr lang="en-US" sz="1200" dirty="0" err="1">
                <a:solidFill>
                  <a:srgbClr val="4D4D4D"/>
                </a:solidFill>
                <a:latin typeface="Arial Narrow" panose="020B0606020202030204" pitchFamily="34" charset="0"/>
              </a:rPr>
              <a:t>armine</a:t>
            </a:r>
            <a:r>
              <a:rPr lang="en-US" sz="1200" dirty="0">
                <a:solidFill>
                  <a:srgbClr val="4D4D4D"/>
                </a:solidFill>
                <a:latin typeface="Arial Narrow" panose="020B0606020202030204" pitchFamily="34" charset="0"/>
              </a:rPr>
              <a:t>, anthocyanin</a:t>
            </a:r>
          </a:p>
          <a:p>
            <a:pPr marL="171450" indent="-171450">
              <a:buFont typeface="Arial" pitchFamily="34" charset="0"/>
              <a:buChar char="•"/>
            </a:pPr>
            <a:r>
              <a:rPr lang="en-US" sz="1200" dirty="0">
                <a:solidFill>
                  <a:srgbClr val="4D4D4D"/>
                </a:solidFill>
                <a:latin typeface="Arial Narrow" panose="020B0606020202030204" pitchFamily="34" charset="0"/>
              </a:rPr>
              <a:t>Felt tip pens &amp; markers</a:t>
            </a:r>
          </a:p>
          <a:p>
            <a:pPr marL="628650" lvl="1" indent="-171450">
              <a:buClr>
                <a:srgbClr val="C00000"/>
              </a:buClr>
              <a:buFont typeface="Wingdings" panose="05000000000000000000" pitchFamily="2" charset="2"/>
              <a:buChar char="§"/>
            </a:pPr>
            <a:endParaRPr lang="es-ES" sz="1100" dirty="0" smtClean="0">
              <a:solidFill>
                <a:srgbClr val="FF0000"/>
              </a:solidFill>
              <a:latin typeface="Arial Narrow" panose="020B0606020202030204" pitchFamily="34" charset="0"/>
            </a:endParaRPr>
          </a:p>
          <a:p>
            <a:pPr lvl="1">
              <a:buClr>
                <a:srgbClr val="C00000"/>
              </a:buClr>
            </a:pPr>
            <a:endParaRPr lang="es-ES" sz="1100" dirty="0">
              <a:solidFill>
                <a:srgbClr val="FF0000"/>
              </a:solidFill>
              <a:latin typeface="Arial Narrow" panose="020B0606020202030204" pitchFamily="34" charset="0"/>
            </a:endParaRPr>
          </a:p>
          <a:p>
            <a:pPr lvl="1">
              <a:buClr>
                <a:srgbClr val="C00000"/>
              </a:buClr>
            </a:pPr>
            <a:endParaRPr lang="es-ES" sz="1100" dirty="0">
              <a:solidFill>
                <a:srgbClr val="FF0000"/>
              </a:solidFill>
              <a:latin typeface="Arial Narrow" panose="020B0606020202030204" pitchFamily="34" charset="0"/>
            </a:endParaRPr>
          </a:p>
        </p:txBody>
      </p:sp>
      <p:graphicFrame>
        <p:nvGraphicFramePr>
          <p:cNvPr id="4" name="Chart 3"/>
          <p:cNvGraphicFramePr/>
          <p:nvPr>
            <p:extLst>
              <p:ext uri="{D42A27DB-BD31-4B8C-83A1-F6EECF244321}">
                <p14:modId xmlns:p14="http://schemas.microsoft.com/office/powerpoint/2010/main" val="2657207261"/>
              </p:ext>
            </p:extLst>
          </p:nvPr>
        </p:nvGraphicFramePr>
        <p:xfrm>
          <a:off x="251520" y="1347614"/>
          <a:ext cx="4320480" cy="3384376"/>
        </p:xfrm>
        <a:graphic>
          <a:graphicData uri="http://schemas.openxmlformats.org/drawingml/2006/chart">
            <c:chart xmlns:c="http://schemas.openxmlformats.org/drawingml/2006/chart" xmlns:r="http://schemas.openxmlformats.org/officeDocument/2006/relationships" r:id="rId3"/>
          </a:graphicData>
        </a:graphic>
      </p:graphicFrame>
      <p:pic>
        <p:nvPicPr>
          <p:cNvPr id="9" name="Imagen 1"/>
          <p:cNvPicPr>
            <a:picLocks noChangeAspect="1"/>
          </p:cNvPicPr>
          <p:nvPr/>
        </p:nvPicPr>
        <p:blipFill>
          <a:blip r:embed="rId4"/>
          <a:stretch>
            <a:fillRect/>
          </a:stretch>
        </p:blipFill>
        <p:spPr>
          <a:xfrm flipV="1">
            <a:off x="-1" y="5132068"/>
            <a:ext cx="9144001" cy="45719"/>
          </a:xfrm>
          <a:prstGeom prst="rect">
            <a:avLst/>
          </a:prstGeom>
        </p:spPr>
      </p:pic>
    </p:spTree>
    <p:extLst>
      <p:ext uri="{BB962C8B-B14F-4D97-AF65-F5344CB8AC3E}">
        <p14:creationId xmlns:p14="http://schemas.microsoft.com/office/powerpoint/2010/main" val="257308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74376"/>
            <a:ext cx="886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400" b="1" dirty="0">
                <a:solidFill>
                  <a:schemeClr val="bg1"/>
                </a:solidFill>
                <a:latin typeface="Arial" panose="020B0604020202020204" pitchFamily="34" charset="0"/>
                <a:cs typeface="Arial" panose="020B0604020202020204" pitchFamily="34" charset="0"/>
              </a:rPr>
              <a:t> </a:t>
            </a:r>
            <a:r>
              <a:rPr lang="es-ES" altLang="es-PE" sz="2400" b="1" dirty="0" smtClean="0">
                <a:solidFill>
                  <a:schemeClr val="bg1"/>
                </a:solidFill>
                <a:latin typeface="Arial" panose="020B0604020202020204" pitchFamily="34" charset="0"/>
                <a:cs typeface="Arial" panose="020B0604020202020204" pitchFamily="34" charset="0"/>
              </a:rPr>
              <a:t>Business </a:t>
            </a:r>
            <a:r>
              <a:rPr lang="tr-TR" altLang="es-PE" sz="2400" b="1" dirty="0" err="1" smtClean="0">
                <a:solidFill>
                  <a:schemeClr val="bg1"/>
                </a:solidFill>
                <a:latin typeface="Arial" panose="020B0604020202020204" pitchFamily="34" charset="0"/>
                <a:cs typeface="Arial" panose="020B0604020202020204" pitchFamily="34" charset="0"/>
              </a:rPr>
              <a:t>O</a:t>
            </a:r>
            <a:r>
              <a:rPr lang="es-ES" altLang="es-PE" sz="2400" b="1" dirty="0" err="1" smtClean="0">
                <a:solidFill>
                  <a:schemeClr val="bg1"/>
                </a:solidFill>
                <a:latin typeface="Arial" panose="020B0604020202020204" pitchFamily="34" charset="0"/>
                <a:cs typeface="Arial" panose="020B0604020202020204" pitchFamily="34" charset="0"/>
              </a:rPr>
              <a:t>pportunities</a:t>
            </a:r>
            <a:r>
              <a:rPr lang="es-ES" altLang="es-PE" sz="2400" b="1" dirty="0" smtClean="0">
                <a:solidFill>
                  <a:schemeClr val="bg1"/>
                </a:solidFill>
                <a:latin typeface="Arial" panose="020B0604020202020204" pitchFamily="34" charset="0"/>
                <a:cs typeface="Arial" panose="020B0604020202020204" pitchFamily="34" charset="0"/>
              </a:rPr>
              <a:t> in </a:t>
            </a:r>
            <a:r>
              <a:rPr lang="es-ES" altLang="es-PE" sz="2400" b="1" dirty="0" err="1" smtClean="0">
                <a:solidFill>
                  <a:schemeClr val="bg1"/>
                </a:solidFill>
                <a:latin typeface="Arial" panose="020B0604020202020204" pitchFamily="34" charset="0"/>
                <a:cs typeface="Arial" panose="020B0604020202020204" pitchFamily="34" charset="0"/>
              </a:rPr>
              <a:t>Turkey</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for</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eruvian</a:t>
            </a:r>
            <a:r>
              <a:rPr lang="es-ES" altLang="es-PE" sz="2400" b="1" dirty="0" smtClean="0">
                <a:solidFill>
                  <a:schemeClr val="bg1"/>
                </a:solidFill>
                <a:latin typeface="Arial" panose="020B0604020202020204" pitchFamily="34" charset="0"/>
                <a:cs typeface="Arial" panose="020B0604020202020204" pitchFamily="34" charset="0"/>
              </a:rPr>
              <a:t> </a:t>
            </a:r>
            <a:r>
              <a:rPr lang="tr-TR"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roducts</a:t>
            </a:r>
            <a:endParaRPr lang="es-ES" altLang="es-PE" sz="2400" b="1" dirty="0">
              <a:solidFill>
                <a:schemeClr val="bg1"/>
              </a:solidFill>
              <a:latin typeface="Arial" panose="020B0604020202020204" pitchFamily="34" charset="0"/>
              <a:cs typeface="Arial" panose="020B0604020202020204" pitchFamily="34" charset="0"/>
            </a:endParaRPr>
          </a:p>
        </p:txBody>
      </p:sp>
      <p:sp>
        <p:nvSpPr>
          <p:cNvPr id="12" name="9 CuadroTexto"/>
          <p:cNvSpPr txBox="1">
            <a:spLocks noChangeArrowheads="1"/>
          </p:cNvSpPr>
          <p:nvPr/>
        </p:nvSpPr>
        <p:spPr bwMode="auto">
          <a:xfrm>
            <a:off x="75476" y="1033936"/>
            <a:ext cx="4928572" cy="4365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9388" indent="-179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Frozen Seafood</a:t>
            </a:r>
            <a:r>
              <a:rPr lang="en-US" altLang="es-PE" sz="1400" dirty="0" smtClean="0">
                <a:solidFill>
                  <a:srgbClr val="4D4D4D"/>
                </a:solidFill>
                <a:latin typeface="Arial" panose="020B0604020202020204" pitchFamily="34" charset="0"/>
              </a:rPr>
              <a:t> </a:t>
            </a:r>
            <a:r>
              <a:rPr lang="es-ES" altLang="es-PE" sz="1400" dirty="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Shrimp</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Squid</a:t>
            </a:r>
            <a:r>
              <a:rPr lang="es-ES" altLang="es-PE" sz="1400" dirty="0" smtClean="0">
                <a:solidFill>
                  <a:srgbClr val="4D4D4D"/>
                </a:solidFill>
                <a:latin typeface="Arial" panose="020B0604020202020204" pitchFamily="34" charset="0"/>
              </a:rPr>
              <a:t>)</a:t>
            </a:r>
            <a:endParaRPr lang="tr-TR" altLang="es-PE" sz="1400" dirty="0" smtClean="0">
              <a:solidFill>
                <a:srgbClr val="4D4D4D"/>
              </a:solidFill>
              <a:latin typeface="Arial" panose="020B0604020202020204" pitchFamily="34" charset="0"/>
            </a:endParaRP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Superfoods </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Maca</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Camu</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Camu</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Quinoa</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Amaranth</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Chia</a:t>
            </a:r>
            <a:r>
              <a:rPr lang="es-ES" altLang="es-PE" sz="1400" dirty="0" smtClean="0">
                <a:solidFill>
                  <a:srgbClr val="4D4D4D"/>
                </a:solidFill>
                <a:latin typeface="Arial" panose="020B0604020202020204" pitchFamily="34" charset="0"/>
              </a:rPr>
              <a:t>)</a:t>
            </a:r>
          </a:p>
          <a:p>
            <a:pPr>
              <a:lnSpc>
                <a:spcPct val="200000"/>
              </a:lnSpc>
              <a:spcBef>
                <a:spcPct val="0"/>
              </a:spcBef>
              <a:buClr>
                <a:srgbClr val="FF0000"/>
              </a:buClr>
            </a:pPr>
            <a:r>
              <a:rPr lang="tr-TR" altLang="es-PE" sz="1400" dirty="0">
                <a:solidFill>
                  <a:srgbClr val="4D4D4D"/>
                </a:solidFill>
                <a:latin typeface="Arial" panose="020B0604020202020204" pitchFamily="34" charset="0"/>
              </a:rPr>
              <a:t>Fresh fruit &amp; </a:t>
            </a:r>
            <a:r>
              <a:rPr lang="tr-TR" altLang="es-PE" sz="1400" dirty="0" smtClean="0">
                <a:solidFill>
                  <a:srgbClr val="4D4D4D"/>
                </a:solidFill>
                <a:latin typeface="Arial" panose="020B0604020202020204" pitchFamily="34" charset="0"/>
              </a:rPr>
              <a:t>vegetables</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Avocado</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Mango</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Blueberries</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Organic Banana</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Red </a:t>
            </a:r>
            <a:r>
              <a:rPr lang="tr-TR" altLang="es-PE" sz="1400" dirty="0">
                <a:solidFill>
                  <a:srgbClr val="4D4D4D"/>
                </a:solidFill>
                <a:latin typeface="Arial" panose="020B0604020202020204" pitchFamily="34" charset="0"/>
              </a:rPr>
              <a:t>Globe </a:t>
            </a:r>
            <a:r>
              <a:rPr lang="tr-TR" altLang="es-PE" sz="1400" dirty="0" smtClean="0">
                <a:solidFill>
                  <a:srgbClr val="4D4D4D"/>
                </a:solidFill>
                <a:latin typeface="Arial" panose="020B0604020202020204" pitchFamily="34" charset="0"/>
              </a:rPr>
              <a:t>Grape</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Sweet </a:t>
            </a:r>
            <a:r>
              <a:rPr lang="es-ES" altLang="es-PE" sz="1400" dirty="0">
                <a:solidFill>
                  <a:srgbClr val="4D4D4D"/>
                </a:solidFill>
                <a:latin typeface="Arial" panose="020B0604020202020204" pitchFamily="34" charset="0"/>
              </a:rPr>
              <a:t>P</a:t>
            </a:r>
            <a:r>
              <a:rPr lang="tr-TR" altLang="es-PE" sz="1400" dirty="0" smtClean="0">
                <a:solidFill>
                  <a:srgbClr val="4D4D4D"/>
                </a:solidFill>
                <a:latin typeface="Arial" panose="020B0604020202020204" pitchFamily="34" charset="0"/>
              </a:rPr>
              <a:t>otato</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Asparagus</a:t>
            </a:r>
            <a:r>
              <a:rPr lang="es-ES" altLang="es-PE" sz="1400" dirty="0" smtClean="0">
                <a:solidFill>
                  <a:srgbClr val="4D4D4D"/>
                </a:solidFill>
                <a:latin typeface="Arial" panose="020B0604020202020204" pitchFamily="34" charset="0"/>
              </a:rPr>
              <a:t>)</a:t>
            </a:r>
            <a:endParaRPr lang="tr-TR" altLang="es-PE" sz="1400" dirty="0">
              <a:solidFill>
                <a:srgbClr val="4D4D4D"/>
              </a:solidFill>
              <a:latin typeface="Arial" panose="020B0604020202020204" pitchFamily="34" charset="0"/>
            </a:endParaRP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Coffee</a:t>
            </a:r>
            <a:endParaRPr lang="es-ES" altLang="es-PE" sz="1400" dirty="0" smtClean="0">
              <a:solidFill>
                <a:srgbClr val="4D4D4D"/>
              </a:solidFill>
              <a:latin typeface="Arial" panose="020B0604020202020204" pitchFamily="34" charset="0"/>
            </a:endParaRPr>
          </a:p>
          <a:p>
            <a:pPr>
              <a:lnSpc>
                <a:spcPct val="200000"/>
              </a:lnSpc>
              <a:spcBef>
                <a:spcPct val="0"/>
              </a:spcBef>
              <a:buClr>
                <a:srgbClr val="FF0000"/>
              </a:buClr>
            </a:pPr>
            <a:r>
              <a:rPr lang="tr-TR" altLang="es-PE" sz="1400" dirty="0">
                <a:solidFill>
                  <a:srgbClr val="4D4D4D"/>
                </a:solidFill>
                <a:latin typeface="Arial" panose="020B0604020202020204" pitchFamily="34" charset="0"/>
              </a:rPr>
              <a:t>Fruit Concentrates</a:t>
            </a:r>
            <a:endParaRPr lang="en-US" altLang="es-PE" sz="1400" dirty="0">
              <a:solidFill>
                <a:srgbClr val="4D4D4D"/>
              </a:solidFill>
              <a:latin typeface="Arial" panose="020B0604020202020204" pitchFamily="34" charset="0"/>
            </a:endParaRPr>
          </a:p>
          <a:p>
            <a:pPr>
              <a:lnSpc>
                <a:spcPct val="200000"/>
              </a:lnSpc>
              <a:spcBef>
                <a:spcPct val="0"/>
              </a:spcBef>
              <a:buClr>
                <a:srgbClr val="FF0000"/>
              </a:buClr>
            </a:pPr>
            <a:endParaRPr lang="en-US" altLang="es-PE" sz="1400" dirty="0">
              <a:solidFill>
                <a:srgbClr val="4D4D4D"/>
              </a:solidFill>
              <a:latin typeface="Arial" panose="020B0604020202020204" pitchFamily="34" charset="0"/>
            </a:endParaRPr>
          </a:p>
          <a:p>
            <a:pPr>
              <a:lnSpc>
                <a:spcPct val="200000"/>
              </a:lnSpc>
              <a:spcBef>
                <a:spcPct val="0"/>
              </a:spcBef>
              <a:buClr>
                <a:srgbClr val="FF0000"/>
              </a:buClr>
            </a:pPr>
            <a:endParaRPr lang="es-ES" altLang="es-PE" sz="1400" dirty="0" smtClean="0">
              <a:solidFill>
                <a:srgbClr val="4D4D4D"/>
              </a:solidFill>
              <a:latin typeface="Arial" panose="020B0604020202020204" pitchFamily="34" charset="0"/>
            </a:endParaRPr>
          </a:p>
          <a:p>
            <a:pPr>
              <a:lnSpc>
                <a:spcPct val="200000"/>
              </a:lnSpc>
              <a:spcBef>
                <a:spcPct val="0"/>
              </a:spcBef>
              <a:buClr>
                <a:srgbClr val="FF0000"/>
              </a:buClr>
            </a:pPr>
            <a:endParaRPr lang="tr-TR" altLang="es-PE" sz="1400" dirty="0">
              <a:solidFill>
                <a:srgbClr val="4D4D4D"/>
              </a:solidFill>
              <a:latin typeface="Arial" panose="020B0604020202020204" pitchFamily="34" charset="0"/>
            </a:endParaRPr>
          </a:p>
        </p:txBody>
      </p:sp>
      <p:sp>
        <p:nvSpPr>
          <p:cNvPr id="15" name="1 Título"/>
          <p:cNvSpPr>
            <a:spLocks noGrp="1"/>
          </p:cNvSpPr>
          <p:nvPr>
            <p:ph type="title" idx="4294967295"/>
          </p:nvPr>
        </p:nvSpPr>
        <p:spPr>
          <a:xfrm>
            <a:off x="-2347665" y="589283"/>
            <a:ext cx="9108504" cy="620712"/>
          </a:xfrm>
        </p:spPr>
        <p:txBody>
          <a:bodyPr rtlCol="0">
            <a:normAutofit/>
          </a:bodyPr>
          <a:lstStyle/>
          <a:p>
            <a:pPr eaLnBrk="1" fontAlgn="auto" hangingPunct="1">
              <a:spcAft>
                <a:spcPts val="0"/>
              </a:spcAft>
              <a:defRPr/>
            </a:pPr>
            <a:r>
              <a:rPr lang="es-ES" sz="1400" b="1" dirty="0" err="1" smtClean="0">
                <a:solidFill>
                  <a:srgbClr val="4D4D4D"/>
                </a:solidFill>
                <a:latin typeface="Arial" panose="020B0604020202020204" pitchFamily="34" charset="0"/>
                <a:cs typeface="Arial" panose="020B0604020202020204" pitchFamily="34" charset="0"/>
              </a:rPr>
              <a:t>Peru</a:t>
            </a:r>
            <a:r>
              <a:rPr lang="es-ES" sz="1400" b="1" dirty="0" smtClean="0">
                <a:solidFill>
                  <a:srgbClr val="4D4D4D"/>
                </a:solidFill>
                <a:latin typeface="Arial" panose="020B0604020202020204" pitchFamily="34" charset="0"/>
                <a:cs typeface="Arial" panose="020B0604020202020204" pitchFamily="34" charset="0"/>
              </a:rPr>
              <a:t> – </a:t>
            </a:r>
            <a:r>
              <a:rPr lang="es-ES" sz="1400" b="1" dirty="0" err="1" smtClean="0">
                <a:solidFill>
                  <a:srgbClr val="4D4D4D"/>
                </a:solidFill>
                <a:latin typeface="Arial" panose="020B0604020202020204" pitchFamily="34" charset="0"/>
                <a:cs typeface="Arial" panose="020B0604020202020204" pitchFamily="34" charset="0"/>
              </a:rPr>
              <a:t>Turkey</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Indicative</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Potential</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Trade</a:t>
            </a:r>
            <a:r>
              <a:rPr lang="es-ES" sz="1400" b="1" dirty="0" smtClean="0">
                <a:solidFill>
                  <a:srgbClr val="4D4D4D"/>
                </a:solidFill>
                <a:latin typeface="Arial" panose="020B0604020202020204" pitchFamily="34" charset="0"/>
                <a:cs typeface="Arial" panose="020B0604020202020204" pitchFamily="34" charset="0"/>
              </a:rPr>
              <a:t> </a:t>
            </a:r>
            <a:endParaRPr lang="es-PE" sz="1400" b="1" dirty="0" smtClean="0">
              <a:solidFill>
                <a:srgbClr val="4D4D4D"/>
              </a:solidFill>
              <a:latin typeface="Arial" panose="020B0604020202020204" pitchFamily="34" charset="0"/>
              <a:cs typeface="Arial" panose="020B0604020202020204" pitchFamily="34" charset="0"/>
            </a:endParaRPr>
          </a:p>
        </p:txBody>
      </p:sp>
      <p:sp>
        <p:nvSpPr>
          <p:cNvPr id="4" name="AutoShape 2" descr="Risultati immagini per antracita per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Risultati immagini per antracita peru"/>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9" name="AutoShape 6" descr="Risultati immagini per antracita peru"/>
          <p:cNvSpPr>
            <a:spLocks noChangeAspect="1" noChangeArrowheads="1"/>
          </p:cNvSpPr>
          <p:nvPr/>
        </p:nvSpPr>
        <p:spPr bwMode="auto">
          <a:xfrm>
            <a:off x="460375" y="1603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4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2384" y="2803652"/>
            <a:ext cx="2239889" cy="2216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5754" y="697661"/>
            <a:ext cx="3816424" cy="2066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6020" y="2799261"/>
            <a:ext cx="1889079" cy="2269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Imagen 1"/>
          <p:cNvPicPr>
            <a:picLocks noChangeAspect="1"/>
          </p:cNvPicPr>
          <p:nvPr/>
        </p:nvPicPr>
        <p:blipFill>
          <a:blip r:embed="rId6"/>
          <a:stretch>
            <a:fillRect/>
          </a:stretch>
        </p:blipFill>
        <p:spPr>
          <a:xfrm flipV="1">
            <a:off x="-1" y="5068397"/>
            <a:ext cx="9144001" cy="109391"/>
          </a:xfrm>
          <a:prstGeom prst="rect">
            <a:avLst/>
          </a:prstGeom>
        </p:spPr>
      </p:pic>
    </p:spTree>
    <p:extLst>
      <p:ext uri="{BB962C8B-B14F-4D97-AF65-F5344CB8AC3E}">
        <p14:creationId xmlns:p14="http://schemas.microsoft.com/office/powerpoint/2010/main" val="704686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a:latin typeface="Arial Narrow" pitchFamily="34" charset="0"/>
            </a:endParaRPr>
          </a:p>
        </p:txBody>
      </p:sp>
      <p:sp>
        <p:nvSpPr>
          <p:cNvPr id="20487" name="Rectangle 83"/>
          <p:cNvSpPr>
            <a:spLocks noChangeArrowheads="1"/>
          </p:cNvSpPr>
          <p:nvPr/>
        </p:nvSpPr>
        <p:spPr bwMode="auto">
          <a:xfrm>
            <a:off x="285720" y="1082556"/>
            <a:ext cx="8389938" cy="459100"/>
          </a:xfrm>
          <a:prstGeom prst="rect">
            <a:avLst/>
          </a:prstGeom>
          <a:noFill/>
          <a:ln w="9525">
            <a:noFill/>
            <a:miter lim="800000"/>
            <a:headEnd/>
            <a:tailEnd/>
          </a:ln>
        </p:spPr>
        <p:txBody>
          <a:bodyPr anchor="ctr">
            <a:spAutoFit/>
          </a:bodyPr>
          <a:lstStyle/>
          <a:p>
            <a:pPr eaLnBrk="0" hangingPunct="0">
              <a:lnSpc>
                <a:spcPct val="110000"/>
              </a:lnSpc>
            </a:pPr>
            <a:r>
              <a:rPr lang="en-US" sz="2200" b="1" dirty="0" smtClean="0">
                <a:latin typeface="Arial Narrow" pitchFamily="34" charset="0"/>
                <a:cs typeface="Tahoma" pitchFamily="34" charset="0"/>
              </a:rPr>
              <a:t>The Peruvian economy shows constant growth </a:t>
            </a:r>
            <a:r>
              <a:rPr lang="es-PE" sz="2200" b="1" dirty="0" smtClean="0">
                <a:latin typeface="Arial Narrow" pitchFamily="34" charset="0"/>
                <a:cs typeface="Tahoma" pitchFamily="34" charset="0"/>
              </a:rPr>
              <a:t>…</a:t>
            </a:r>
            <a:endParaRPr lang="es-PE" sz="2200" b="1" dirty="0">
              <a:latin typeface="Arial Narrow" pitchFamily="34" charset="0"/>
              <a:cs typeface="Tahoma" pitchFamily="34" charset="0"/>
            </a:endParaRPr>
          </a:p>
        </p:txBody>
      </p:sp>
      <p:sp>
        <p:nvSpPr>
          <p:cNvPr id="12" name="Text Box 6"/>
          <p:cNvSpPr txBox="1">
            <a:spLocks noChangeArrowheads="1"/>
          </p:cNvSpPr>
          <p:nvPr/>
        </p:nvSpPr>
        <p:spPr bwMode="auto">
          <a:xfrm>
            <a:off x="357161" y="1588452"/>
            <a:ext cx="4138247"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smtClean="0">
                <a:latin typeface="Arial Narrow" pitchFamily="34" charset="0"/>
              </a:rPr>
              <a:t>Real GDP, 2004-2016*</a:t>
            </a:r>
          </a:p>
          <a:p>
            <a:pPr>
              <a:lnSpc>
                <a:spcPct val="90000"/>
              </a:lnSpc>
              <a:spcBef>
                <a:spcPts val="0"/>
              </a:spcBef>
              <a:defRPr/>
            </a:pPr>
            <a:r>
              <a:rPr lang="en-US" sz="1400" i="1" dirty="0">
                <a:latin typeface="Arial Narrow" pitchFamily="34" charset="0"/>
              </a:rPr>
              <a:t>(%Variation)</a:t>
            </a:r>
          </a:p>
        </p:txBody>
      </p:sp>
      <p:sp>
        <p:nvSpPr>
          <p:cNvPr id="20490" name="Rectangle 45"/>
          <p:cNvSpPr>
            <a:spLocks noChangeArrowheads="1"/>
          </p:cNvSpPr>
          <p:nvPr/>
        </p:nvSpPr>
        <p:spPr bwMode="auto">
          <a:xfrm>
            <a:off x="285720" y="4624127"/>
            <a:ext cx="5188104" cy="369332"/>
          </a:xfrm>
          <a:prstGeom prst="rect">
            <a:avLst/>
          </a:prstGeom>
          <a:noFill/>
          <a:ln w="9525" algn="ctr">
            <a:noFill/>
            <a:miter lim="800000"/>
            <a:headEnd/>
            <a:tailEnd/>
          </a:ln>
        </p:spPr>
        <p:txBody>
          <a:bodyPr wrap="square">
            <a:spAutoFit/>
          </a:bodyPr>
          <a:lstStyle/>
          <a:p>
            <a:r>
              <a:rPr lang="en-US" sz="900" dirty="0">
                <a:latin typeface="Arial Narrow" pitchFamily="34" charset="0"/>
              </a:rPr>
              <a:t>Source: Central Reserve Bank of Peru </a:t>
            </a:r>
            <a:r>
              <a:rPr lang="en-US" sz="900" dirty="0" smtClean="0">
                <a:latin typeface="Arial Narrow" pitchFamily="34" charset="0"/>
              </a:rPr>
              <a:t>, International Monetary Fund</a:t>
            </a:r>
          </a:p>
          <a:p>
            <a:pPr marL="171450" indent="-171450">
              <a:buFont typeface="Arial" charset="0"/>
              <a:buChar char="•"/>
            </a:pPr>
            <a:r>
              <a:rPr lang="en-US" sz="900" dirty="0" smtClean="0">
                <a:latin typeface="Arial Narrow" pitchFamily="34" charset="0"/>
              </a:rPr>
              <a:t>Estimated </a:t>
            </a:r>
            <a:r>
              <a:rPr lang="en-US" sz="900" dirty="0">
                <a:latin typeface="Arial Narrow" pitchFamily="34" charset="0"/>
              </a:rPr>
              <a:t>figures of BCRP (Inflation report as of  </a:t>
            </a:r>
            <a:r>
              <a:rPr lang="en-US" sz="900" dirty="0" smtClean="0">
                <a:latin typeface="Arial Narrow" pitchFamily="34" charset="0"/>
              </a:rPr>
              <a:t>June 2016), IMF (World Economic Outlook Database – April 2016) </a:t>
            </a:r>
            <a:endParaRPr lang="en-US" sz="900" dirty="0">
              <a:latin typeface="Arial Narrow" pitchFamily="34" charset="0"/>
            </a:endParaRPr>
          </a:p>
        </p:txBody>
      </p:sp>
      <p:cxnSp>
        <p:nvCxnSpPr>
          <p:cNvPr id="20" name="19 Conector recto"/>
          <p:cNvCxnSpPr/>
          <p:nvPr/>
        </p:nvCxnSpPr>
        <p:spPr>
          <a:xfrm>
            <a:off x="357158" y="1472690"/>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 Box 17"/>
          <p:cNvSpPr txBox="1">
            <a:spLocks noChangeArrowheads="1"/>
          </p:cNvSpPr>
          <p:nvPr/>
        </p:nvSpPr>
        <p:spPr bwMode="auto">
          <a:xfrm>
            <a:off x="142844" y="170248"/>
            <a:ext cx="4762500" cy="526256"/>
          </a:xfrm>
          <a:prstGeom prst="rect">
            <a:avLst/>
          </a:prstGeom>
          <a:noFill/>
          <a:ln w="9525" algn="ctr">
            <a:noFill/>
            <a:miter lim="800000"/>
            <a:headEnd/>
            <a:tailEnd/>
          </a:ln>
        </p:spPr>
        <p:txBody>
          <a:bodyPr anchor="ctr"/>
          <a:lstStyle/>
          <a:p>
            <a:pPr marL="273050" indent="-273050">
              <a:spcBef>
                <a:spcPct val="50000"/>
              </a:spcBef>
              <a:buFont typeface="Calibri" pitchFamily="34" charset="0"/>
              <a:buAutoNum type="arabicPeriod"/>
            </a:pPr>
            <a:r>
              <a:rPr lang="es-PE" sz="2400" b="1" dirty="0">
                <a:effectLst>
                  <a:outerShdw blurRad="38100" dist="38100" dir="2700000" algn="tl">
                    <a:srgbClr val="000000">
                      <a:alpha val="43137"/>
                    </a:srgbClr>
                  </a:outerShdw>
                </a:effectLst>
                <a:latin typeface="Arial Narrow" pitchFamily="34" charset="0"/>
                <a:cs typeface="Tahoma" pitchFamily="34" charset="0"/>
              </a:rPr>
              <a:t>MACROECONOMIC SOUNDNESS</a:t>
            </a:r>
          </a:p>
        </p:txBody>
      </p:sp>
      <p:sp>
        <p:nvSpPr>
          <p:cNvPr id="13" name="Text Box 6"/>
          <p:cNvSpPr txBox="1">
            <a:spLocks noChangeArrowheads="1"/>
          </p:cNvSpPr>
          <p:nvPr/>
        </p:nvSpPr>
        <p:spPr bwMode="auto">
          <a:xfrm>
            <a:off x="4538212" y="1602030"/>
            <a:ext cx="4138247"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smtClean="0">
                <a:latin typeface="Arial Narrow" pitchFamily="34" charset="0"/>
              </a:rPr>
              <a:t>GDP, 2004-2016*</a:t>
            </a:r>
          </a:p>
          <a:p>
            <a:pPr>
              <a:lnSpc>
                <a:spcPct val="90000"/>
              </a:lnSpc>
              <a:spcBef>
                <a:spcPts val="0"/>
              </a:spcBef>
              <a:defRPr/>
            </a:pPr>
            <a:r>
              <a:rPr lang="es-PE" sz="1400" i="1" dirty="0" smtClean="0">
                <a:latin typeface="Arial Narrow" pitchFamily="34" charset="0"/>
              </a:rPr>
              <a:t>(</a:t>
            </a:r>
            <a:r>
              <a:rPr lang="en-US" sz="1400" i="1" dirty="0" smtClean="0">
                <a:latin typeface="Arial Narrow" pitchFamily="34" charset="0"/>
              </a:rPr>
              <a:t>US$ Billion</a:t>
            </a:r>
            <a:r>
              <a:rPr lang="en-US" sz="1400" i="1" dirty="0">
                <a:latin typeface="Arial Narrow" pitchFamily="34" charset="0"/>
              </a:rPr>
              <a:t>)</a:t>
            </a:r>
          </a:p>
        </p:txBody>
      </p:sp>
      <p:graphicFrame>
        <p:nvGraphicFramePr>
          <p:cNvPr id="16" name="1 Gráfico"/>
          <p:cNvGraphicFramePr>
            <a:graphicFrameLocks/>
          </p:cNvGraphicFramePr>
          <p:nvPr>
            <p:extLst>
              <p:ext uri="{D42A27DB-BD31-4B8C-83A1-F6EECF244321}">
                <p14:modId xmlns:p14="http://schemas.microsoft.com/office/powerpoint/2010/main" val="495720844"/>
              </p:ext>
            </p:extLst>
          </p:nvPr>
        </p:nvGraphicFramePr>
        <p:xfrm>
          <a:off x="285721" y="1821265"/>
          <a:ext cx="4209684" cy="27473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1 Gráfico"/>
          <p:cNvGraphicFramePr>
            <a:graphicFrameLocks/>
          </p:cNvGraphicFramePr>
          <p:nvPr>
            <p:extLst>
              <p:ext uri="{D42A27DB-BD31-4B8C-83A1-F6EECF244321}">
                <p14:modId xmlns:p14="http://schemas.microsoft.com/office/powerpoint/2010/main" val="3679280760"/>
              </p:ext>
            </p:extLst>
          </p:nvPr>
        </p:nvGraphicFramePr>
        <p:xfrm>
          <a:off x="4644010" y="1962127"/>
          <a:ext cx="4214681" cy="2718260"/>
        </p:xfrm>
        <a:graphic>
          <a:graphicData uri="http://schemas.openxmlformats.org/drawingml/2006/chart">
            <c:chart xmlns:c="http://schemas.openxmlformats.org/drawingml/2006/chart" xmlns:r="http://schemas.openxmlformats.org/officeDocument/2006/relationships" r:id="rId4"/>
          </a:graphicData>
        </a:graphic>
      </p:graphicFrame>
      <p:pic>
        <p:nvPicPr>
          <p:cNvPr id="15" name="Imagen 1"/>
          <p:cNvPicPr>
            <a:picLocks noChangeAspect="1"/>
          </p:cNvPicPr>
          <p:nvPr/>
        </p:nvPicPr>
        <p:blipFill>
          <a:blip r:embed="rId5"/>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25348356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74376"/>
            <a:ext cx="886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400" b="1" dirty="0">
                <a:solidFill>
                  <a:schemeClr val="bg1"/>
                </a:solidFill>
                <a:latin typeface="Arial" panose="020B0604020202020204" pitchFamily="34" charset="0"/>
                <a:cs typeface="Arial" panose="020B0604020202020204" pitchFamily="34" charset="0"/>
              </a:rPr>
              <a:t> </a:t>
            </a:r>
            <a:r>
              <a:rPr lang="es-ES" altLang="es-PE" sz="2400" b="1" dirty="0" smtClean="0">
                <a:solidFill>
                  <a:schemeClr val="bg1"/>
                </a:solidFill>
                <a:latin typeface="Arial" panose="020B0604020202020204" pitchFamily="34" charset="0"/>
                <a:cs typeface="Arial" panose="020B0604020202020204" pitchFamily="34" charset="0"/>
              </a:rPr>
              <a:t>Business </a:t>
            </a:r>
            <a:r>
              <a:rPr lang="tr-TR" altLang="es-PE" sz="2400" b="1" dirty="0" err="1" smtClean="0">
                <a:solidFill>
                  <a:schemeClr val="bg1"/>
                </a:solidFill>
                <a:latin typeface="Arial" panose="020B0604020202020204" pitchFamily="34" charset="0"/>
                <a:cs typeface="Arial" panose="020B0604020202020204" pitchFamily="34" charset="0"/>
              </a:rPr>
              <a:t>O</a:t>
            </a:r>
            <a:r>
              <a:rPr lang="es-ES" altLang="es-PE" sz="2400" b="1" dirty="0" err="1" smtClean="0">
                <a:solidFill>
                  <a:schemeClr val="bg1"/>
                </a:solidFill>
                <a:latin typeface="Arial" panose="020B0604020202020204" pitchFamily="34" charset="0"/>
                <a:cs typeface="Arial" panose="020B0604020202020204" pitchFamily="34" charset="0"/>
              </a:rPr>
              <a:t>pportunities</a:t>
            </a:r>
            <a:r>
              <a:rPr lang="es-ES" altLang="es-PE" sz="2400" b="1" dirty="0" smtClean="0">
                <a:solidFill>
                  <a:schemeClr val="bg1"/>
                </a:solidFill>
                <a:latin typeface="Arial" panose="020B0604020202020204" pitchFamily="34" charset="0"/>
                <a:cs typeface="Arial" panose="020B0604020202020204" pitchFamily="34" charset="0"/>
              </a:rPr>
              <a:t> in </a:t>
            </a:r>
            <a:r>
              <a:rPr lang="es-ES" altLang="es-PE" sz="2400" b="1" dirty="0" err="1" smtClean="0">
                <a:solidFill>
                  <a:schemeClr val="bg1"/>
                </a:solidFill>
                <a:latin typeface="Arial" panose="020B0604020202020204" pitchFamily="34" charset="0"/>
                <a:cs typeface="Arial" panose="020B0604020202020204" pitchFamily="34" charset="0"/>
              </a:rPr>
              <a:t>Turkey</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for</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eruvian</a:t>
            </a:r>
            <a:r>
              <a:rPr lang="es-ES" altLang="es-PE" sz="2400" b="1" dirty="0" smtClean="0">
                <a:solidFill>
                  <a:schemeClr val="bg1"/>
                </a:solidFill>
                <a:latin typeface="Arial" panose="020B0604020202020204" pitchFamily="34" charset="0"/>
                <a:cs typeface="Arial" panose="020B0604020202020204" pitchFamily="34" charset="0"/>
              </a:rPr>
              <a:t> </a:t>
            </a:r>
            <a:r>
              <a:rPr lang="tr-TR"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roducts</a:t>
            </a:r>
            <a:endParaRPr lang="es-ES" altLang="es-PE" sz="2400" b="1" dirty="0">
              <a:solidFill>
                <a:schemeClr val="bg1"/>
              </a:solidFill>
              <a:latin typeface="Arial" panose="020B0604020202020204" pitchFamily="34" charset="0"/>
              <a:cs typeface="Arial" panose="020B0604020202020204" pitchFamily="34" charset="0"/>
            </a:endParaRPr>
          </a:p>
        </p:txBody>
      </p:sp>
      <p:sp>
        <p:nvSpPr>
          <p:cNvPr id="12" name="9 CuadroTexto"/>
          <p:cNvSpPr txBox="1">
            <a:spLocks noChangeArrowheads="1"/>
          </p:cNvSpPr>
          <p:nvPr/>
        </p:nvSpPr>
        <p:spPr bwMode="auto">
          <a:xfrm>
            <a:off x="97335" y="1033937"/>
            <a:ext cx="4333754" cy="3503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9388" indent="-179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Preserved </a:t>
            </a:r>
            <a:r>
              <a:rPr lang="es-ES" altLang="es-PE" sz="1400" dirty="0">
                <a:solidFill>
                  <a:srgbClr val="4D4D4D"/>
                </a:solidFill>
                <a:latin typeface="Arial" panose="020B0604020202020204" pitchFamily="34" charset="0"/>
              </a:rPr>
              <a:t>F</a:t>
            </a:r>
            <a:r>
              <a:rPr lang="tr-TR" altLang="es-PE" sz="1400" dirty="0" smtClean="0">
                <a:solidFill>
                  <a:srgbClr val="4D4D4D"/>
                </a:solidFill>
                <a:latin typeface="Arial" panose="020B0604020202020204" pitchFamily="34" charset="0"/>
              </a:rPr>
              <a:t>ood </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Asparagus</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Artichoke</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Peppers</a:t>
            </a:r>
            <a:r>
              <a:rPr lang="es-ES" altLang="es-PE" sz="1400" dirty="0" smtClean="0">
                <a:solidFill>
                  <a:srgbClr val="4D4D4D"/>
                </a:solidFill>
                <a:latin typeface="Arial" panose="020B0604020202020204" pitchFamily="34" charset="0"/>
              </a:rPr>
              <a:t>)</a:t>
            </a:r>
            <a:endParaRPr lang="en-US" altLang="es-PE" sz="1400" dirty="0">
              <a:solidFill>
                <a:srgbClr val="4D4D4D"/>
              </a:solidFill>
              <a:latin typeface="Arial" panose="020B0604020202020204" pitchFamily="34" charset="0"/>
            </a:endParaRP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Cacao</a:t>
            </a:r>
            <a:endParaRPr lang="en-US" altLang="es-PE" sz="1400" dirty="0">
              <a:solidFill>
                <a:srgbClr val="4D4D4D"/>
              </a:solidFill>
              <a:latin typeface="Arial" panose="020B0604020202020204" pitchFamily="34" charset="0"/>
            </a:endParaRPr>
          </a:p>
          <a:p>
            <a:pPr>
              <a:lnSpc>
                <a:spcPct val="200000"/>
              </a:lnSpc>
              <a:spcBef>
                <a:spcPct val="0"/>
              </a:spcBef>
              <a:buClr>
                <a:srgbClr val="FF0000"/>
              </a:buClr>
            </a:pPr>
            <a:r>
              <a:rPr lang="tr-TR" altLang="es-PE" sz="1400" dirty="0">
                <a:solidFill>
                  <a:srgbClr val="4D4D4D"/>
                </a:solidFill>
                <a:latin typeface="Arial" panose="020B0604020202020204" pitchFamily="34" charset="0"/>
              </a:rPr>
              <a:t>Zinc </a:t>
            </a:r>
            <a:r>
              <a:rPr lang="es-ES" altLang="es-PE" sz="1400" dirty="0" smtClean="0">
                <a:solidFill>
                  <a:srgbClr val="4D4D4D"/>
                </a:solidFill>
                <a:latin typeface="Arial" panose="020B0604020202020204" pitchFamily="34" charset="0"/>
              </a:rPr>
              <a:t>D</a:t>
            </a:r>
            <a:r>
              <a:rPr lang="tr-TR" altLang="es-PE" sz="1400" dirty="0" smtClean="0">
                <a:solidFill>
                  <a:srgbClr val="4D4D4D"/>
                </a:solidFill>
                <a:latin typeface="Arial" panose="020B0604020202020204" pitchFamily="34" charset="0"/>
              </a:rPr>
              <a:t>erivates </a:t>
            </a:r>
            <a:r>
              <a:rPr lang="tr-TR" altLang="es-PE" sz="1400" dirty="0">
                <a:solidFill>
                  <a:srgbClr val="4D4D4D"/>
                </a:solidFill>
                <a:latin typeface="Arial" panose="020B0604020202020204" pitchFamily="34" charset="0"/>
              </a:rPr>
              <a:t>and </a:t>
            </a:r>
            <a:r>
              <a:rPr lang="es-ES" altLang="es-PE" sz="1400" dirty="0" smtClean="0">
                <a:solidFill>
                  <a:srgbClr val="4D4D4D"/>
                </a:solidFill>
                <a:latin typeface="Arial" panose="020B0604020202020204" pitchFamily="34" charset="0"/>
              </a:rPr>
              <a:t>A</a:t>
            </a:r>
            <a:r>
              <a:rPr lang="tr-TR" altLang="es-PE" sz="1400" dirty="0" smtClean="0">
                <a:solidFill>
                  <a:srgbClr val="4D4D4D"/>
                </a:solidFill>
                <a:latin typeface="Arial" panose="020B0604020202020204" pitchFamily="34" charset="0"/>
              </a:rPr>
              <a:t>lloys </a:t>
            </a:r>
            <a:endParaRPr lang="en-US" altLang="es-PE" sz="1400" dirty="0">
              <a:solidFill>
                <a:srgbClr val="4D4D4D"/>
              </a:solidFill>
              <a:latin typeface="Arial" panose="020B0604020202020204" pitchFamily="34" charset="0"/>
            </a:endParaRPr>
          </a:p>
          <a:p>
            <a:pPr>
              <a:lnSpc>
                <a:spcPct val="200000"/>
              </a:lnSpc>
              <a:spcBef>
                <a:spcPct val="0"/>
              </a:spcBef>
              <a:buClr>
                <a:srgbClr val="FF0000"/>
              </a:buClr>
            </a:pPr>
            <a:r>
              <a:rPr lang="tr-TR" altLang="es-PE" sz="1400" dirty="0">
                <a:solidFill>
                  <a:srgbClr val="4D4D4D"/>
                </a:solidFill>
                <a:latin typeface="Arial" panose="020B0604020202020204" pitchFamily="34" charset="0"/>
              </a:rPr>
              <a:t>Non-metallic </a:t>
            </a:r>
            <a:r>
              <a:rPr lang="es-ES" altLang="es-PE" sz="1400" dirty="0" smtClean="0">
                <a:solidFill>
                  <a:srgbClr val="4D4D4D"/>
                </a:solidFill>
                <a:latin typeface="Arial" panose="020B0604020202020204" pitchFamily="34" charset="0"/>
              </a:rPr>
              <a:t>M</a:t>
            </a:r>
            <a:r>
              <a:rPr lang="tr-TR" altLang="es-PE" sz="1400" dirty="0" smtClean="0">
                <a:solidFill>
                  <a:srgbClr val="4D4D4D"/>
                </a:solidFill>
                <a:latin typeface="Arial" panose="020B0604020202020204" pitchFamily="34" charset="0"/>
              </a:rPr>
              <a:t>inerals</a:t>
            </a:r>
            <a:r>
              <a:rPr lang="en-US" altLang="es-PE" sz="1400" dirty="0">
                <a:solidFill>
                  <a:srgbClr val="4D4D4D"/>
                </a:solidFill>
                <a:latin typeface="Arial" panose="020B0604020202020204" pitchFamily="34" charset="0"/>
              </a:rPr>
              <a:t> </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Anthracite / Andalucite</a:t>
            </a:r>
            <a:r>
              <a:rPr lang="es-ES" altLang="es-PE" sz="1400" dirty="0" smtClean="0">
                <a:solidFill>
                  <a:srgbClr val="4D4D4D"/>
                </a:solidFill>
                <a:latin typeface="Arial" panose="020B0604020202020204" pitchFamily="34" charset="0"/>
              </a:rPr>
              <a:t>)</a:t>
            </a:r>
          </a:p>
          <a:p>
            <a:pPr>
              <a:lnSpc>
                <a:spcPct val="200000"/>
              </a:lnSpc>
              <a:spcBef>
                <a:spcPct val="0"/>
              </a:spcBef>
              <a:buClr>
                <a:srgbClr val="FF0000"/>
              </a:buClr>
            </a:pPr>
            <a:r>
              <a:rPr lang="tr-TR" altLang="es-PE" sz="1400" dirty="0">
                <a:solidFill>
                  <a:srgbClr val="4D4D4D"/>
                </a:solidFill>
                <a:latin typeface="Arial" panose="020B0604020202020204" pitchFamily="34" charset="0"/>
              </a:rPr>
              <a:t>Alpaca </a:t>
            </a:r>
            <a:r>
              <a:rPr lang="es-ES" altLang="es-PE" sz="1400" dirty="0" smtClean="0">
                <a:solidFill>
                  <a:srgbClr val="4D4D4D"/>
                </a:solidFill>
                <a:latin typeface="Arial" panose="020B0604020202020204" pitchFamily="34" charset="0"/>
              </a:rPr>
              <a:t>F</a:t>
            </a:r>
            <a:r>
              <a:rPr lang="tr-TR" altLang="es-PE" sz="1400" dirty="0" smtClean="0">
                <a:solidFill>
                  <a:srgbClr val="4D4D4D"/>
                </a:solidFill>
                <a:latin typeface="Arial" panose="020B0604020202020204" pitchFamily="34" charset="0"/>
              </a:rPr>
              <a:t>iber</a:t>
            </a:r>
            <a:r>
              <a:rPr lang="tr-TR" altLang="es-PE" sz="1400" dirty="0">
                <a:solidFill>
                  <a:srgbClr val="4D4D4D"/>
                </a:solidFill>
                <a:latin typeface="Arial" panose="020B0604020202020204" pitchFamily="34" charset="0"/>
              </a:rPr>
              <a:t>, </a:t>
            </a:r>
            <a:r>
              <a:rPr lang="es-ES" altLang="es-PE" sz="1400" dirty="0" smtClean="0">
                <a:solidFill>
                  <a:srgbClr val="4D4D4D"/>
                </a:solidFill>
                <a:latin typeface="Arial" panose="020B0604020202020204" pitchFamily="34" charset="0"/>
              </a:rPr>
              <a:t>Y</a:t>
            </a:r>
            <a:r>
              <a:rPr lang="tr-TR" altLang="es-PE" sz="1400" dirty="0" smtClean="0">
                <a:solidFill>
                  <a:srgbClr val="4D4D4D"/>
                </a:solidFill>
                <a:latin typeface="Arial" panose="020B0604020202020204" pitchFamily="34" charset="0"/>
              </a:rPr>
              <a:t>arn </a:t>
            </a:r>
            <a:r>
              <a:rPr lang="tr-TR" altLang="es-PE" sz="1400" dirty="0">
                <a:solidFill>
                  <a:srgbClr val="4D4D4D"/>
                </a:solidFill>
                <a:latin typeface="Arial" panose="020B0604020202020204" pitchFamily="34" charset="0"/>
              </a:rPr>
              <a:t>&amp; </a:t>
            </a:r>
            <a:r>
              <a:rPr lang="es-ES" altLang="es-PE" sz="1400" dirty="0" smtClean="0">
                <a:solidFill>
                  <a:srgbClr val="4D4D4D"/>
                </a:solidFill>
                <a:latin typeface="Arial" panose="020B0604020202020204" pitchFamily="34" charset="0"/>
              </a:rPr>
              <a:t>W</a:t>
            </a:r>
            <a:r>
              <a:rPr lang="tr-TR" altLang="es-PE" sz="1400" dirty="0" smtClean="0">
                <a:solidFill>
                  <a:srgbClr val="4D4D4D"/>
                </a:solidFill>
                <a:latin typeface="Arial" panose="020B0604020202020204" pitchFamily="34" charset="0"/>
              </a:rPr>
              <a:t>ool</a:t>
            </a:r>
            <a:endParaRPr lang="tr-TR" altLang="es-PE" sz="1400" dirty="0">
              <a:solidFill>
                <a:srgbClr val="4D4D4D"/>
              </a:solidFill>
              <a:latin typeface="Arial" panose="020B0604020202020204" pitchFamily="34" charset="0"/>
            </a:endParaRP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Pulses</a:t>
            </a:r>
            <a:r>
              <a:rPr lang="es-ES" altLang="es-PE" sz="1400" dirty="0" smtClean="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Black </a:t>
            </a:r>
            <a:r>
              <a:rPr lang="es-ES" altLang="es-PE" sz="1400" dirty="0" smtClean="0">
                <a:solidFill>
                  <a:srgbClr val="4D4D4D"/>
                </a:solidFill>
                <a:latin typeface="Arial" panose="020B0604020202020204" pitchFamily="34" charset="0"/>
              </a:rPr>
              <a:t>E</a:t>
            </a:r>
            <a:r>
              <a:rPr lang="tr-TR" altLang="es-PE" sz="1400" dirty="0" smtClean="0">
                <a:solidFill>
                  <a:srgbClr val="4D4D4D"/>
                </a:solidFill>
                <a:latin typeface="Arial" panose="020B0604020202020204" pitchFamily="34" charset="0"/>
              </a:rPr>
              <a:t>yed </a:t>
            </a:r>
            <a:r>
              <a:rPr lang="es-ES" altLang="es-PE" sz="1400" dirty="0" smtClean="0">
                <a:solidFill>
                  <a:srgbClr val="4D4D4D"/>
                </a:solidFill>
                <a:latin typeface="Arial" panose="020B0604020202020204" pitchFamily="34" charset="0"/>
              </a:rPr>
              <a:t>B</a:t>
            </a:r>
            <a:r>
              <a:rPr lang="tr-TR" altLang="es-PE" sz="1400" dirty="0" smtClean="0">
                <a:solidFill>
                  <a:srgbClr val="4D4D4D"/>
                </a:solidFill>
                <a:latin typeface="Arial" panose="020B0604020202020204" pitchFamily="34" charset="0"/>
              </a:rPr>
              <a:t>eans</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Lima </a:t>
            </a:r>
            <a:r>
              <a:rPr lang="es-ES" altLang="es-PE" sz="1400" dirty="0" smtClean="0">
                <a:solidFill>
                  <a:srgbClr val="4D4D4D"/>
                </a:solidFill>
                <a:latin typeface="Arial" panose="020B0604020202020204" pitchFamily="34" charset="0"/>
              </a:rPr>
              <a:t>B</a:t>
            </a:r>
            <a:r>
              <a:rPr lang="tr-TR" altLang="es-PE" sz="1400" dirty="0" smtClean="0">
                <a:solidFill>
                  <a:srgbClr val="4D4D4D"/>
                </a:solidFill>
                <a:latin typeface="Arial" panose="020B0604020202020204" pitchFamily="34" charset="0"/>
              </a:rPr>
              <a:t>eans</a:t>
            </a:r>
            <a:r>
              <a:rPr lang="es-ES" altLang="es-PE" sz="1400" dirty="0" smtClean="0">
                <a:solidFill>
                  <a:srgbClr val="4D4D4D"/>
                </a:solidFill>
                <a:latin typeface="Arial" panose="020B0604020202020204" pitchFamily="34" charset="0"/>
              </a:rPr>
              <a:t>,</a:t>
            </a:r>
            <a:endParaRPr lang="tr-TR" altLang="es-PE" sz="1400" dirty="0">
              <a:solidFill>
                <a:srgbClr val="4D4D4D"/>
              </a:solidFill>
              <a:latin typeface="Arial" panose="020B0604020202020204" pitchFamily="34" charset="0"/>
            </a:endParaRPr>
          </a:p>
          <a:p>
            <a:pPr marL="0" indent="0">
              <a:lnSpc>
                <a:spcPct val="200000"/>
              </a:lnSpc>
              <a:spcBef>
                <a:spcPct val="0"/>
              </a:spcBef>
              <a:buClr>
                <a:srgbClr val="FF0000"/>
              </a:buClr>
              <a:buNone/>
            </a:pPr>
            <a:r>
              <a:rPr lang="tr-TR" altLang="es-PE" sz="1400" dirty="0" smtClean="0">
                <a:solidFill>
                  <a:srgbClr val="4D4D4D"/>
                </a:solidFill>
                <a:latin typeface="Arial" panose="020B0604020202020204" pitchFamily="34" charset="0"/>
              </a:rPr>
              <a:t>Redondo </a:t>
            </a:r>
            <a:r>
              <a:rPr lang="es-ES" altLang="es-PE" sz="1400" dirty="0" smtClean="0">
                <a:solidFill>
                  <a:srgbClr val="4D4D4D"/>
                </a:solidFill>
                <a:latin typeface="Arial" panose="020B0604020202020204" pitchFamily="34" charset="0"/>
              </a:rPr>
              <a:t>B</a:t>
            </a:r>
            <a:r>
              <a:rPr lang="tr-TR" altLang="es-PE" sz="1400" dirty="0" smtClean="0">
                <a:solidFill>
                  <a:srgbClr val="4D4D4D"/>
                </a:solidFill>
                <a:latin typeface="Arial" panose="020B0604020202020204" pitchFamily="34" charset="0"/>
              </a:rPr>
              <a:t>eans</a:t>
            </a:r>
            <a:r>
              <a:rPr lang="es-ES" altLang="es-PE" sz="1400" dirty="0" smtClean="0">
                <a:solidFill>
                  <a:srgbClr val="4D4D4D"/>
                </a:solidFill>
                <a:latin typeface="Arial" panose="020B0604020202020204" pitchFamily="34" charset="0"/>
              </a:rPr>
              <a:t>,</a:t>
            </a:r>
            <a:r>
              <a:rPr lang="tr-TR" altLang="es-PE" sz="1400" dirty="0" smtClean="0">
                <a:solidFill>
                  <a:srgbClr val="4D4D4D"/>
                </a:solidFill>
                <a:latin typeface="Arial" panose="020B0604020202020204" pitchFamily="34" charset="0"/>
              </a:rPr>
              <a:t>Fava </a:t>
            </a:r>
            <a:r>
              <a:rPr lang="es-ES" altLang="es-PE" sz="1400" dirty="0" smtClean="0">
                <a:solidFill>
                  <a:srgbClr val="4D4D4D"/>
                </a:solidFill>
                <a:latin typeface="Arial" panose="020B0604020202020204" pitchFamily="34" charset="0"/>
              </a:rPr>
              <a:t>B</a:t>
            </a:r>
            <a:r>
              <a:rPr lang="tr-TR" altLang="es-PE" sz="1400" dirty="0" smtClean="0">
                <a:solidFill>
                  <a:srgbClr val="4D4D4D"/>
                </a:solidFill>
                <a:latin typeface="Arial" panose="020B0604020202020204" pitchFamily="34" charset="0"/>
              </a:rPr>
              <a:t>eans</a:t>
            </a:r>
            <a:r>
              <a:rPr lang="es-ES" altLang="es-PE" sz="1400" dirty="0" smtClean="0">
                <a:solidFill>
                  <a:srgbClr val="4D4D4D"/>
                </a:solidFill>
                <a:latin typeface="Arial" panose="020B0604020202020204" pitchFamily="34" charset="0"/>
              </a:rPr>
              <a:t>)</a:t>
            </a:r>
            <a:endParaRPr lang="tr-TR" altLang="es-PE" sz="1400" dirty="0">
              <a:solidFill>
                <a:srgbClr val="4D4D4D"/>
              </a:solidFill>
              <a:latin typeface="Arial" panose="020B0604020202020204" pitchFamily="34" charset="0"/>
            </a:endParaRPr>
          </a:p>
          <a:p>
            <a:pPr>
              <a:lnSpc>
                <a:spcPct val="200000"/>
              </a:lnSpc>
              <a:spcBef>
                <a:spcPct val="0"/>
              </a:spcBef>
              <a:buClr>
                <a:srgbClr val="FF0000"/>
              </a:buClr>
            </a:pPr>
            <a:endParaRPr lang="tr-TR" altLang="es-PE" sz="1400" dirty="0">
              <a:solidFill>
                <a:srgbClr val="4D4D4D"/>
              </a:solidFill>
              <a:latin typeface="Arial" panose="020B0604020202020204" pitchFamily="34" charset="0"/>
            </a:endParaRPr>
          </a:p>
        </p:txBody>
      </p:sp>
      <p:sp>
        <p:nvSpPr>
          <p:cNvPr id="15" name="1 Título"/>
          <p:cNvSpPr>
            <a:spLocks noGrp="1"/>
          </p:cNvSpPr>
          <p:nvPr>
            <p:ph type="title" idx="4294967295"/>
          </p:nvPr>
        </p:nvSpPr>
        <p:spPr>
          <a:xfrm>
            <a:off x="-2347665" y="589283"/>
            <a:ext cx="9108504" cy="620712"/>
          </a:xfrm>
        </p:spPr>
        <p:txBody>
          <a:bodyPr rtlCol="0">
            <a:normAutofit/>
          </a:bodyPr>
          <a:lstStyle/>
          <a:p>
            <a:pPr eaLnBrk="1" fontAlgn="auto" hangingPunct="1">
              <a:spcAft>
                <a:spcPts val="0"/>
              </a:spcAft>
              <a:defRPr/>
            </a:pPr>
            <a:r>
              <a:rPr lang="es-ES" sz="1400" b="1" dirty="0" err="1" smtClean="0">
                <a:solidFill>
                  <a:srgbClr val="4D4D4D"/>
                </a:solidFill>
                <a:latin typeface="Arial" panose="020B0604020202020204" pitchFamily="34" charset="0"/>
                <a:cs typeface="Arial" panose="020B0604020202020204" pitchFamily="34" charset="0"/>
              </a:rPr>
              <a:t>Peru</a:t>
            </a:r>
            <a:r>
              <a:rPr lang="es-ES" sz="1400" b="1" dirty="0" smtClean="0">
                <a:solidFill>
                  <a:srgbClr val="4D4D4D"/>
                </a:solidFill>
                <a:latin typeface="Arial" panose="020B0604020202020204" pitchFamily="34" charset="0"/>
                <a:cs typeface="Arial" panose="020B0604020202020204" pitchFamily="34" charset="0"/>
              </a:rPr>
              <a:t> – </a:t>
            </a:r>
            <a:r>
              <a:rPr lang="es-ES" sz="1400" b="1" dirty="0" err="1" smtClean="0">
                <a:solidFill>
                  <a:srgbClr val="4D4D4D"/>
                </a:solidFill>
                <a:latin typeface="Arial" panose="020B0604020202020204" pitchFamily="34" charset="0"/>
                <a:cs typeface="Arial" panose="020B0604020202020204" pitchFamily="34" charset="0"/>
              </a:rPr>
              <a:t>Turkey</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Indicative</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Potential</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Trade</a:t>
            </a:r>
            <a:r>
              <a:rPr lang="es-ES" sz="1400" b="1" dirty="0" smtClean="0">
                <a:solidFill>
                  <a:srgbClr val="4D4D4D"/>
                </a:solidFill>
                <a:latin typeface="Arial" panose="020B0604020202020204" pitchFamily="34" charset="0"/>
                <a:cs typeface="Arial" panose="020B0604020202020204" pitchFamily="34" charset="0"/>
              </a:rPr>
              <a:t> </a:t>
            </a:r>
            <a:endParaRPr lang="es-PE" sz="1400" b="1" dirty="0" smtClean="0">
              <a:solidFill>
                <a:srgbClr val="4D4D4D"/>
              </a:solidFill>
              <a:latin typeface="Arial" panose="020B0604020202020204" pitchFamily="34" charset="0"/>
              <a:cs typeface="Arial" panose="020B0604020202020204" pitchFamily="34" charset="0"/>
            </a:endParaRPr>
          </a:p>
        </p:txBody>
      </p:sp>
      <p:sp>
        <p:nvSpPr>
          <p:cNvPr id="4" name="AutoShape 2" descr="Risultati immagini per antracita per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Risultati immagini per antracita peru"/>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9" name="AutoShape 6" descr="Risultati immagini per antracita peru"/>
          <p:cNvSpPr>
            <a:spLocks noChangeAspect="1" noChangeArrowheads="1"/>
          </p:cNvSpPr>
          <p:nvPr/>
        </p:nvSpPr>
        <p:spPr bwMode="auto">
          <a:xfrm>
            <a:off x="460375" y="1603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3019096"/>
            <a:ext cx="238125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5448" y="2958477"/>
            <a:ext cx="2945114" cy="214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81809" y="1275608"/>
            <a:ext cx="2042519" cy="1353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2599" y="771552"/>
            <a:ext cx="1764724" cy="2016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Imagen 1"/>
          <p:cNvPicPr>
            <a:picLocks noChangeAspect="1"/>
          </p:cNvPicPr>
          <p:nvPr/>
        </p:nvPicPr>
        <p:blipFill>
          <a:blip r:embed="rId7"/>
          <a:stretch>
            <a:fillRect/>
          </a:stretch>
        </p:blipFill>
        <p:spPr>
          <a:xfrm flipV="1">
            <a:off x="-1" y="5104183"/>
            <a:ext cx="9144001" cy="73604"/>
          </a:xfrm>
          <a:prstGeom prst="rect">
            <a:avLst/>
          </a:prstGeom>
        </p:spPr>
      </p:pic>
    </p:spTree>
    <p:extLst>
      <p:ext uri="{BB962C8B-B14F-4D97-AF65-F5344CB8AC3E}">
        <p14:creationId xmlns:p14="http://schemas.microsoft.com/office/powerpoint/2010/main" val="1671538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74376"/>
            <a:ext cx="886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400" b="1" dirty="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Product</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Launches</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with</a:t>
            </a:r>
            <a:r>
              <a:rPr lang="es-ES" altLang="es-PE" sz="2400" b="1" dirty="0" smtClean="0">
                <a:solidFill>
                  <a:schemeClr val="bg1"/>
                </a:solidFill>
                <a:latin typeface="Arial" panose="020B0604020202020204" pitchFamily="34" charset="0"/>
                <a:cs typeface="Arial" panose="020B0604020202020204" pitchFamily="34" charset="0"/>
              </a:rPr>
              <a:t> </a:t>
            </a:r>
            <a:r>
              <a:rPr lang="tr-TR"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eruvian</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a:solidFill>
                  <a:schemeClr val="bg1"/>
                </a:solidFill>
                <a:latin typeface="Arial" panose="020B0604020202020204" pitchFamily="34" charset="0"/>
                <a:cs typeface="Arial" panose="020B0604020202020204" pitchFamily="34" charset="0"/>
              </a:rPr>
              <a:t>I</a:t>
            </a:r>
            <a:r>
              <a:rPr lang="es-ES" altLang="es-PE" sz="2400" b="1" dirty="0" err="1" smtClean="0">
                <a:solidFill>
                  <a:schemeClr val="bg1"/>
                </a:solidFill>
                <a:latin typeface="Arial" panose="020B0604020202020204" pitchFamily="34" charset="0"/>
                <a:cs typeface="Arial" panose="020B0604020202020204" pitchFamily="34" charset="0"/>
              </a:rPr>
              <a:t>ngredients</a:t>
            </a:r>
            <a:r>
              <a:rPr lang="es-ES" altLang="es-PE" sz="2400" b="1" dirty="0" smtClean="0">
                <a:solidFill>
                  <a:schemeClr val="bg1"/>
                </a:solidFill>
                <a:latin typeface="Arial" panose="020B0604020202020204" pitchFamily="34" charset="0"/>
                <a:cs typeface="Arial" panose="020B0604020202020204" pitchFamily="34" charset="0"/>
              </a:rPr>
              <a:t> in </a:t>
            </a:r>
            <a:r>
              <a:rPr lang="tr-TR" altLang="es-PE" sz="2400" b="1" dirty="0" smtClean="0">
                <a:solidFill>
                  <a:schemeClr val="bg1"/>
                </a:solidFill>
                <a:latin typeface="Arial" panose="020B0604020202020204" pitchFamily="34" charset="0"/>
                <a:cs typeface="Arial" panose="020B0604020202020204" pitchFamily="34" charset="0"/>
              </a:rPr>
              <a:t>Turkey</a:t>
            </a:r>
            <a:endParaRPr lang="es-ES" altLang="es-PE" sz="2400" b="1" dirty="0">
              <a:solidFill>
                <a:schemeClr val="bg1"/>
              </a:solidFill>
              <a:latin typeface="Arial" panose="020B0604020202020204" pitchFamily="34" charset="0"/>
              <a:cs typeface="Arial" panose="020B0604020202020204" pitchFamily="34" charset="0"/>
            </a:endParaRPr>
          </a:p>
        </p:txBody>
      </p:sp>
      <p:sp>
        <p:nvSpPr>
          <p:cNvPr id="17" name="CuadroTexto 16"/>
          <p:cNvSpPr txBox="1"/>
          <p:nvPr/>
        </p:nvSpPr>
        <p:spPr>
          <a:xfrm>
            <a:off x="634961" y="2629410"/>
            <a:ext cx="877598" cy="246221"/>
          </a:xfrm>
          <a:prstGeom prst="rect">
            <a:avLst/>
          </a:prstGeom>
          <a:noFill/>
        </p:spPr>
        <p:txBody>
          <a:bodyPr wrap="square" rtlCol="0">
            <a:spAutoFit/>
          </a:bodyPr>
          <a:lstStyle/>
          <a:p>
            <a:pPr algn="ctr"/>
            <a:r>
              <a:rPr lang="es-ES" sz="1000" b="1" dirty="0" smtClean="0">
                <a:solidFill>
                  <a:srgbClr val="4D4D4D"/>
                </a:solidFill>
                <a:latin typeface="Arial Narrow" panose="020B0606020202030204" pitchFamily="34" charset="0"/>
              </a:rPr>
              <a:t>Maca </a:t>
            </a:r>
            <a:r>
              <a:rPr lang="es-ES" sz="1000" b="1" dirty="0" err="1" smtClean="0">
                <a:solidFill>
                  <a:srgbClr val="4D4D4D"/>
                </a:solidFill>
                <a:latin typeface="Arial Narrow" panose="020B0606020202030204" pitchFamily="34" charset="0"/>
              </a:rPr>
              <a:t>Powder</a:t>
            </a:r>
            <a:r>
              <a:rPr lang="es-ES" sz="1000" b="1" dirty="0" smtClean="0">
                <a:solidFill>
                  <a:srgbClr val="4D4D4D"/>
                </a:solidFill>
                <a:latin typeface="Arial Narrow" panose="020B0606020202030204" pitchFamily="34" charset="0"/>
              </a:rPr>
              <a:t> </a:t>
            </a:r>
            <a:endParaRPr lang="es-ES" sz="1000" b="1" dirty="0">
              <a:solidFill>
                <a:srgbClr val="4D4D4D"/>
              </a:solidFill>
              <a:latin typeface="Arial Narrow" panose="020B0606020202030204" pitchFamily="34" charset="0"/>
            </a:endParaRPr>
          </a:p>
        </p:txBody>
      </p:sp>
      <p:sp>
        <p:nvSpPr>
          <p:cNvPr id="20" name="CuadroTexto 19"/>
          <p:cNvSpPr txBox="1"/>
          <p:nvPr/>
        </p:nvSpPr>
        <p:spPr>
          <a:xfrm>
            <a:off x="2373509" y="2656276"/>
            <a:ext cx="1111623" cy="246221"/>
          </a:xfrm>
          <a:prstGeom prst="rect">
            <a:avLst/>
          </a:prstGeom>
          <a:noFill/>
        </p:spPr>
        <p:txBody>
          <a:bodyPr wrap="square" rtlCol="0">
            <a:spAutoFit/>
          </a:bodyPr>
          <a:lstStyle/>
          <a:p>
            <a:pPr algn="ctr"/>
            <a:r>
              <a:rPr lang="tr-TR" sz="1000" b="1" dirty="0" smtClean="0">
                <a:solidFill>
                  <a:srgbClr val="4D4D4D"/>
                </a:solidFill>
                <a:latin typeface="Arial Narrow" panose="020B0606020202030204" pitchFamily="34" charset="0"/>
              </a:rPr>
              <a:t>Chia Seeds</a:t>
            </a:r>
            <a:endParaRPr lang="es-ES" sz="1000" b="1" dirty="0">
              <a:solidFill>
                <a:srgbClr val="4D4D4D"/>
              </a:solidFill>
              <a:latin typeface="Arial Narrow" panose="020B0606020202030204" pitchFamily="34" charset="0"/>
            </a:endParaRPr>
          </a:p>
        </p:txBody>
      </p:sp>
      <p:sp>
        <p:nvSpPr>
          <p:cNvPr id="23" name="CuadroTexto 22"/>
          <p:cNvSpPr txBox="1"/>
          <p:nvPr/>
        </p:nvSpPr>
        <p:spPr>
          <a:xfrm>
            <a:off x="4257999" y="2622689"/>
            <a:ext cx="1111623" cy="246221"/>
          </a:xfrm>
          <a:prstGeom prst="rect">
            <a:avLst/>
          </a:prstGeom>
          <a:noFill/>
        </p:spPr>
        <p:txBody>
          <a:bodyPr wrap="square" rtlCol="0">
            <a:spAutoFit/>
          </a:bodyPr>
          <a:lstStyle/>
          <a:p>
            <a:pPr algn="ctr"/>
            <a:r>
              <a:rPr lang="es-ES" sz="1000" b="1" dirty="0" err="1" smtClean="0">
                <a:solidFill>
                  <a:srgbClr val="4D4D4D"/>
                </a:solidFill>
                <a:latin typeface="Arial Narrow" panose="020B0606020202030204" pitchFamily="34" charset="0"/>
              </a:rPr>
              <a:t>Quinoa</a:t>
            </a:r>
            <a:endParaRPr lang="es-ES" sz="1000" b="1" dirty="0">
              <a:solidFill>
                <a:srgbClr val="4D4D4D"/>
              </a:solidFill>
              <a:latin typeface="Arial Narrow" panose="020B0606020202030204" pitchFamily="34" charset="0"/>
            </a:endParaRPr>
          </a:p>
        </p:txBody>
      </p:sp>
      <p:sp>
        <p:nvSpPr>
          <p:cNvPr id="28" name="CuadroTexto 27"/>
          <p:cNvSpPr txBox="1"/>
          <p:nvPr/>
        </p:nvSpPr>
        <p:spPr>
          <a:xfrm>
            <a:off x="2706955" y="4434678"/>
            <a:ext cx="1584176" cy="400110"/>
          </a:xfrm>
          <a:prstGeom prst="rect">
            <a:avLst/>
          </a:prstGeom>
          <a:noFill/>
        </p:spPr>
        <p:txBody>
          <a:bodyPr wrap="square" rtlCol="0">
            <a:spAutoFit/>
          </a:bodyPr>
          <a:lstStyle/>
          <a:p>
            <a:pPr algn="ctr"/>
            <a:r>
              <a:rPr lang="es-ES" sz="1000" b="1" dirty="0" err="1" smtClean="0">
                <a:solidFill>
                  <a:srgbClr val="4D4D4D"/>
                </a:solidFill>
                <a:latin typeface="Arial Narrow" panose="020B0606020202030204" pitchFamily="34" charset="0"/>
              </a:rPr>
              <a:t>Blueberries</a:t>
            </a:r>
            <a:endParaRPr lang="es-ES" sz="1000" b="1" dirty="0" smtClean="0">
              <a:solidFill>
                <a:srgbClr val="4D4D4D"/>
              </a:solidFill>
              <a:latin typeface="Arial Narrow" panose="020B0606020202030204" pitchFamily="34" charset="0"/>
            </a:endParaRPr>
          </a:p>
          <a:p>
            <a:pPr algn="ctr"/>
            <a:r>
              <a:rPr lang="es-ES" sz="1000" b="1" dirty="0" smtClean="0">
                <a:solidFill>
                  <a:srgbClr val="4D4D4D"/>
                </a:solidFill>
                <a:latin typeface="Arial Narrow" panose="020B0606020202030204" pitchFamily="34" charset="0"/>
              </a:rPr>
              <a:t> </a:t>
            </a:r>
            <a:endParaRPr lang="es-ES" sz="1000" b="1" dirty="0">
              <a:solidFill>
                <a:srgbClr val="4D4D4D"/>
              </a:solidFill>
              <a:latin typeface="Arial Narrow" panose="020B0606020202030204" pitchFamily="34" charset="0"/>
            </a:endParaRPr>
          </a:p>
        </p:txBody>
      </p:sp>
      <p:sp>
        <p:nvSpPr>
          <p:cNvPr id="30" name="CuadroTexto 29"/>
          <p:cNvSpPr txBox="1"/>
          <p:nvPr/>
        </p:nvSpPr>
        <p:spPr>
          <a:xfrm>
            <a:off x="5585119" y="2622687"/>
            <a:ext cx="1731566" cy="400110"/>
          </a:xfrm>
          <a:prstGeom prst="rect">
            <a:avLst/>
          </a:prstGeom>
          <a:noFill/>
        </p:spPr>
        <p:txBody>
          <a:bodyPr wrap="square" rtlCol="0">
            <a:spAutoFit/>
          </a:bodyPr>
          <a:lstStyle/>
          <a:p>
            <a:pPr algn="ctr"/>
            <a:r>
              <a:rPr lang="tr-TR" sz="1000" b="1" dirty="0" smtClean="0">
                <a:solidFill>
                  <a:srgbClr val="4D4D4D"/>
                </a:solidFill>
                <a:latin typeface="Arial Narrow" panose="020B0606020202030204" pitchFamily="34" charset="0"/>
              </a:rPr>
              <a:t>Preserved Asparagus</a:t>
            </a:r>
            <a:r>
              <a:rPr lang="es-ES" sz="1000" b="1" dirty="0" smtClean="0">
                <a:solidFill>
                  <a:srgbClr val="4D4D4D"/>
                </a:solidFill>
                <a:latin typeface="Arial Narrow" panose="020B0606020202030204" pitchFamily="34" charset="0"/>
              </a:rPr>
              <a:t> </a:t>
            </a:r>
          </a:p>
          <a:p>
            <a:pPr algn="ctr"/>
            <a:endParaRPr lang="es-ES" sz="1000" b="1" dirty="0">
              <a:solidFill>
                <a:srgbClr val="4D4D4D"/>
              </a:solidFill>
              <a:latin typeface="Arial Narrow" panose="020B0606020202030204" pitchFamily="34" charset="0"/>
            </a:endParaRPr>
          </a:p>
        </p:txBody>
      </p:sp>
      <p:sp>
        <p:nvSpPr>
          <p:cNvPr id="33" name="CuadroTexto 32"/>
          <p:cNvSpPr txBox="1"/>
          <p:nvPr/>
        </p:nvSpPr>
        <p:spPr>
          <a:xfrm>
            <a:off x="7316685" y="2622687"/>
            <a:ext cx="1731566" cy="400110"/>
          </a:xfrm>
          <a:prstGeom prst="rect">
            <a:avLst/>
          </a:prstGeom>
          <a:noFill/>
        </p:spPr>
        <p:txBody>
          <a:bodyPr wrap="square" rtlCol="0">
            <a:spAutoFit/>
          </a:bodyPr>
          <a:lstStyle/>
          <a:p>
            <a:pPr algn="ctr"/>
            <a:r>
              <a:rPr lang="tr-TR" sz="1000" b="1" dirty="0" smtClean="0">
                <a:solidFill>
                  <a:srgbClr val="4D4D4D"/>
                </a:solidFill>
                <a:latin typeface="Arial Narrow" panose="020B0606020202030204" pitchFamily="34" charset="0"/>
              </a:rPr>
              <a:t>Preserved Artichoke Hearts</a:t>
            </a:r>
            <a:endParaRPr lang="es-ES" sz="1000" b="1" dirty="0" smtClean="0">
              <a:solidFill>
                <a:srgbClr val="4D4D4D"/>
              </a:solidFill>
              <a:latin typeface="Arial Narrow" panose="020B0606020202030204" pitchFamily="34" charset="0"/>
            </a:endParaRPr>
          </a:p>
          <a:p>
            <a:pPr algn="ctr"/>
            <a:endParaRPr lang="es-ES" sz="1000" b="1" dirty="0">
              <a:solidFill>
                <a:srgbClr val="4D4D4D"/>
              </a:solidFill>
              <a:latin typeface="Arial Narrow" panose="020B0606020202030204" pitchFamily="34" charset="0"/>
            </a:endParaRPr>
          </a:p>
        </p:txBody>
      </p:sp>
      <p:sp>
        <p:nvSpPr>
          <p:cNvPr id="41" name="CuadroTexto 40"/>
          <p:cNvSpPr txBox="1"/>
          <p:nvPr/>
        </p:nvSpPr>
        <p:spPr>
          <a:xfrm>
            <a:off x="1512563" y="4434678"/>
            <a:ext cx="1111623" cy="400110"/>
          </a:xfrm>
          <a:prstGeom prst="rect">
            <a:avLst/>
          </a:prstGeom>
          <a:noFill/>
        </p:spPr>
        <p:txBody>
          <a:bodyPr wrap="square" rtlCol="0">
            <a:spAutoFit/>
          </a:bodyPr>
          <a:lstStyle/>
          <a:p>
            <a:pPr algn="ctr"/>
            <a:r>
              <a:rPr lang="es-ES" sz="1000" b="1" dirty="0" smtClean="0">
                <a:solidFill>
                  <a:srgbClr val="4D4D4D"/>
                </a:solidFill>
                <a:latin typeface="Arial Narrow" panose="020B0606020202030204" pitchFamily="34" charset="0"/>
              </a:rPr>
              <a:t>Mango</a:t>
            </a:r>
          </a:p>
          <a:p>
            <a:pPr algn="ctr"/>
            <a:r>
              <a:rPr lang="es-ES" sz="1000" b="1" dirty="0" smtClean="0">
                <a:solidFill>
                  <a:srgbClr val="4D4D4D"/>
                </a:solidFill>
                <a:latin typeface="Arial Narrow" panose="020B0606020202030204" pitchFamily="34" charset="0"/>
              </a:rPr>
              <a:t> </a:t>
            </a:r>
            <a:endParaRPr lang="es-ES" sz="1000" b="1" dirty="0">
              <a:solidFill>
                <a:srgbClr val="4D4D4D"/>
              </a:solidFill>
              <a:latin typeface="Arial Narrow" panose="020B0606020202030204" pitchFamily="34" charset="0"/>
            </a:endParaRPr>
          </a:p>
        </p:txBody>
      </p:sp>
      <p:sp>
        <p:nvSpPr>
          <p:cNvPr id="42" name="CuadroTexto 41"/>
          <p:cNvSpPr txBox="1"/>
          <p:nvPr/>
        </p:nvSpPr>
        <p:spPr>
          <a:xfrm>
            <a:off x="4572000" y="4522008"/>
            <a:ext cx="1584176" cy="400110"/>
          </a:xfrm>
          <a:prstGeom prst="rect">
            <a:avLst/>
          </a:prstGeom>
          <a:noFill/>
        </p:spPr>
        <p:txBody>
          <a:bodyPr wrap="square" rtlCol="0">
            <a:spAutoFit/>
          </a:bodyPr>
          <a:lstStyle/>
          <a:p>
            <a:pPr algn="ctr"/>
            <a:r>
              <a:rPr lang="es-ES" sz="1000" b="1" dirty="0" smtClean="0">
                <a:solidFill>
                  <a:srgbClr val="4D4D4D"/>
                </a:solidFill>
                <a:latin typeface="Arial Narrow" panose="020B0606020202030204" pitchFamily="34" charset="0"/>
              </a:rPr>
              <a:t>Avocado</a:t>
            </a:r>
          </a:p>
          <a:p>
            <a:pPr algn="ctr"/>
            <a:r>
              <a:rPr lang="es-ES" sz="1000" b="1" dirty="0" smtClean="0">
                <a:solidFill>
                  <a:srgbClr val="4D4D4D"/>
                </a:solidFill>
                <a:latin typeface="Arial Narrow" panose="020B0606020202030204" pitchFamily="34" charset="0"/>
              </a:rPr>
              <a:t> </a:t>
            </a:r>
            <a:endParaRPr lang="es-ES" sz="1000" b="1" dirty="0">
              <a:solidFill>
                <a:srgbClr val="4D4D4D"/>
              </a:solidFill>
              <a:latin typeface="Arial Narrow" panose="020B0606020202030204" pitchFamily="34" charset="0"/>
            </a:endParaRPr>
          </a:p>
        </p:txBody>
      </p:sp>
      <p:pic>
        <p:nvPicPr>
          <p:cNvPr id="19544" name="Picture 88" descr="Risultati immagini per yayala kıno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1900" y="833962"/>
            <a:ext cx="1893223" cy="1776146"/>
          </a:xfrm>
          <a:prstGeom prst="rect">
            <a:avLst/>
          </a:prstGeom>
          <a:noFill/>
          <a:extLst>
            <a:ext uri="{909E8E84-426E-40dd-AFC4-6F175D3DCCD1}">
              <a14:hiddenFill xmlns:a14="http://schemas.microsoft.com/office/drawing/2010/main">
                <a:solidFill>
                  <a:srgbClr val="FFFFFF"/>
                </a:solidFill>
              </a14:hiddenFill>
            </a:ext>
          </a:extLst>
        </p:spPr>
      </p:pic>
      <p:pic>
        <p:nvPicPr>
          <p:cNvPr id="19552" name="Picture 9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72006" y="814663"/>
            <a:ext cx="1361400" cy="1814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56" name="Picture 100" descr="Risultati immagini per viru kuskonma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8167" y="744932"/>
            <a:ext cx="1751333" cy="1918557"/>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105" descr="Risultati immagini per enginar als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12" name="AutoShape 107" descr="Risultati immagini per enginar alsur"/>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9564" name="Picture 10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69500" y="742468"/>
            <a:ext cx="1517097" cy="186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66" name="Picture 110" descr="mango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5964" y="3038280"/>
            <a:ext cx="1128218" cy="1316255"/>
          </a:xfrm>
          <a:prstGeom prst="rect">
            <a:avLst/>
          </a:prstGeom>
          <a:noFill/>
          <a:extLst>
            <a:ext uri="{909E8E84-426E-40dd-AFC4-6F175D3DCCD1}">
              <a14:hiddenFill xmlns:a14="http://schemas.microsoft.com/office/drawing/2010/main">
                <a:solidFill>
                  <a:srgbClr val="FFFFFF"/>
                </a:solidFill>
              </a14:hiddenFill>
            </a:ext>
          </a:extLst>
        </p:spPr>
      </p:pic>
      <p:pic>
        <p:nvPicPr>
          <p:cNvPr id="19569" name="Picture 113" descr="drblue_p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52709" y="3022797"/>
            <a:ext cx="1478383" cy="1392468"/>
          </a:xfrm>
          <a:prstGeom prst="rect">
            <a:avLst/>
          </a:prstGeom>
          <a:noFill/>
          <a:extLst>
            <a:ext uri="{909E8E84-426E-40dd-AFC4-6F175D3DCCD1}">
              <a14:hiddenFill xmlns:a14="http://schemas.microsoft.com/office/drawing/2010/main">
                <a:solidFill>
                  <a:srgbClr val="FFFFFF"/>
                </a:solidFill>
              </a14:hiddenFill>
            </a:ext>
          </a:extLst>
        </p:spPr>
      </p:pic>
      <p:pic>
        <p:nvPicPr>
          <p:cNvPr id="19572" name="Picture 116" descr="http://www.verita.com.tr/wp-content/uploads/2014/08/hass_avocado_p_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20808" y="3109399"/>
            <a:ext cx="1465815" cy="134523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0404" y="3049058"/>
            <a:ext cx="1365560" cy="146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87481" y="832053"/>
            <a:ext cx="1150913" cy="174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CuadroTexto 46"/>
          <p:cNvSpPr txBox="1"/>
          <p:nvPr/>
        </p:nvSpPr>
        <p:spPr>
          <a:xfrm>
            <a:off x="49492" y="4460258"/>
            <a:ext cx="1421938" cy="246221"/>
          </a:xfrm>
          <a:prstGeom prst="rect">
            <a:avLst/>
          </a:prstGeom>
          <a:noFill/>
        </p:spPr>
        <p:txBody>
          <a:bodyPr wrap="square" rtlCol="0">
            <a:spAutoFit/>
          </a:bodyPr>
          <a:lstStyle/>
          <a:p>
            <a:pPr algn="ctr"/>
            <a:r>
              <a:rPr lang="es-ES" sz="1000" b="1" dirty="0" smtClean="0">
                <a:solidFill>
                  <a:srgbClr val="4D4D4D"/>
                </a:solidFill>
                <a:latin typeface="Arial Narrow" panose="020B0606020202030204" pitchFamily="34" charset="0"/>
              </a:rPr>
              <a:t>     </a:t>
            </a:r>
            <a:r>
              <a:rPr lang="es-ES" sz="1000" b="1" dirty="0" err="1" smtClean="0">
                <a:solidFill>
                  <a:srgbClr val="4D4D4D"/>
                </a:solidFill>
                <a:latin typeface="Arial Narrow" panose="020B0606020202030204" pitchFamily="34" charset="0"/>
              </a:rPr>
              <a:t>Filter</a:t>
            </a:r>
            <a:r>
              <a:rPr lang="es-ES" sz="1000" b="1" dirty="0" smtClean="0">
                <a:solidFill>
                  <a:srgbClr val="4D4D4D"/>
                </a:solidFill>
                <a:latin typeface="Arial Narrow" panose="020B0606020202030204" pitchFamily="34" charset="0"/>
              </a:rPr>
              <a:t> </a:t>
            </a:r>
            <a:r>
              <a:rPr lang="es-ES" sz="1000" b="1" dirty="0" err="1" smtClean="0">
                <a:solidFill>
                  <a:srgbClr val="4D4D4D"/>
                </a:solidFill>
                <a:latin typeface="Arial Narrow" panose="020B0606020202030204" pitchFamily="34" charset="0"/>
              </a:rPr>
              <a:t>Coffee</a:t>
            </a:r>
            <a:endParaRPr lang="es-ES" sz="1000" b="1" dirty="0" smtClean="0">
              <a:solidFill>
                <a:srgbClr val="4D4D4D"/>
              </a:solidFill>
              <a:latin typeface="Arial Narrow" panose="020B0606020202030204" pitchFamily="34" charset="0"/>
            </a:endParaRPr>
          </a:p>
        </p:txBody>
      </p:sp>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32240" y="2930411"/>
            <a:ext cx="1728192" cy="1652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CuadroTexto 41"/>
          <p:cNvSpPr txBox="1"/>
          <p:nvPr/>
        </p:nvSpPr>
        <p:spPr>
          <a:xfrm>
            <a:off x="6732244" y="4584752"/>
            <a:ext cx="1731567" cy="400110"/>
          </a:xfrm>
          <a:prstGeom prst="rect">
            <a:avLst/>
          </a:prstGeom>
          <a:noFill/>
        </p:spPr>
        <p:txBody>
          <a:bodyPr wrap="square" rtlCol="0">
            <a:spAutoFit/>
          </a:bodyPr>
          <a:lstStyle/>
          <a:p>
            <a:pPr algn="ctr"/>
            <a:r>
              <a:rPr lang="tr-TR" sz="1000" b="1" dirty="0" smtClean="0">
                <a:solidFill>
                  <a:srgbClr val="4D4D4D"/>
                </a:solidFill>
                <a:latin typeface="Arial Narrow" panose="020B0606020202030204" pitchFamily="34" charset="0"/>
              </a:rPr>
              <a:t>Fresh Asparagus</a:t>
            </a:r>
            <a:endParaRPr lang="es-ES" sz="1000" b="1" dirty="0" smtClean="0">
              <a:solidFill>
                <a:srgbClr val="4D4D4D"/>
              </a:solidFill>
              <a:latin typeface="Arial Narrow" panose="020B0606020202030204" pitchFamily="34" charset="0"/>
            </a:endParaRPr>
          </a:p>
          <a:p>
            <a:pPr algn="ctr"/>
            <a:r>
              <a:rPr lang="es-ES" sz="1000" b="1" dirty="0" smtClean="0">
                <a:solidFill>
                  <a:srgbClr val="4D4D4D"/>
                </a:solidFill>
                <a:latin typeface="Arial Narrow" panose="020B0606020202030204" pitchFamily="34" charset="0"/>
              </a:rPr>
              <a:t> </a:t>
            </a:r>
            <a:endParaRPr lang="es-ES" sz="1000" b="1" dirty="0">
              <a:solidFill>
                <a:srgbClr val="4D4D4D"/>
              </a:solidFill>
              <a:latin typeface="Arial Narrow" panose="020B0606020202030204" pitchFamily="34" charset="0"/>
            </a:endParaRPr>
          </a:p>
        </p:txBody>
      </p:sp>
      <p:pic>
        <p:nvPicPr>
          <p:cNvPr id="26" name="Imagen 1"/>
          <p:cNvPicPr>
            <a:picLocks noChangeAspect="1"/>
          </p:cNvPicPr>
          <p:nvPr/>
        </p:nvPicPr>
        <p:blipFill>
          <a:blip r:embed="rId13"/>
          <a:stretch>
            <a:fillRect/>
          </a:stretch>
        </p:blipFill>
        <p:spPr>
          <a:xfrm flipV="1">
            <a:off x="-1" y="4984863"/>
            <a:ext cx="9144001" cy="192925"/>
          </a:xfrm>
          <a:prstGeom prst="rect">
            <a:avLst/>
          </a:prstGeom>
        </p:spPr>
      </p:pic>
    </p:spTree>
    <p:extLst>
      <p:ext uri="{BB962C8B-B14F-4D97-AF65-F5344CB8AC3E}">
        <p14:creationId xmlns:p14="http://schemas.microsoft.com/office/powerpoint/2010/main" val="262737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45554"/>
            <a:ext cx="886217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500" b="1" dirty="0">
                <a:solidFill>
                  <a:schemeClr val="bg1"/>
                </a:solidFill>
                <a:latin typeface="Arial" panose="020B0604020202020204" pitchFamily="34" charset="0"/>
                <a:cs typeface="Arial" panose="020B0604020202020204" pitchFamily="34" charset="0"/>
              </a:rPr>
              <a:t> </a:t>
            </a:r>
            <a:r>
              <a:rPr lang="tr-TR" altLang="es-PE" sz="2500" b="1" dirty="0" smtClean="0">
                <a:solidFill>
                  <a:schemeClr val="bg1"/>
                </a:solidFill>
                <a:latin typeface="Arial" panose="020B0604020202020204" pitchFamily="34" charset="0"/>
                <a:cs typeface="Arial" panose="020B0604020202020204" pitchFamily="34" charset="0"/>
              </a:rPr>
              <a:t>Peru</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smtClean="0">
                <a:solidFill>
                  <a:schemeClr val="bg1"/>
                </a:solidFill>
                <a:latin typeface="Arial" panose="020B0604020202020204" pitchFamily="34" charset="0"/>
                <a:cs typeface="Arial" panose="020B0604020202020204" pitchFamily="34" charset="0"/>
              </a:rPr>
              <a:t>80</a:t>
            </a:r>
            <a:r>
              <a:rPr lang="es-ES" altLang="es-PE" sz="2500" b="1" dirty="0" smtClean="0">
                <a:solidFill>
                  <a:schemeClr val="bg1"/>
                </a:solidFill>
                <a:latin typeface="Arial" panose="020B0604020202020204" pitchFamily="34" charset="0"/>
                <a:cs typeface="Arial" panose="020B0604020202020204" pitchFamily="34" charset="0"/>
              </a:rPr>
              <a:t>t</a:t>
            </a:r>
            <a:r>
              <a:rPr lang="tr-TR" altLang="es-PE" sz="2500" b="1" dirty="0" smtClean="0">
                <a:solidFill>
                  <a:schemeClr val="bg1"/>
                </a:solidFill>
                <a:latin typeface="Arial" panose="020B0604020202020204" pitchFamily="34" charset="0"/>
                <a:cs typeface="Arial" panose="020B0604020202020204" pitchFamily="34" charset="0"/>
              </a:rPr>
              <a:t>h</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M</a:t>
            </a:r>
            <a:r>
              <a:rPr lang="es-ES" altLang="es-PE" sz="2500" b="1" dirty="0" err="1" smtClean="0">
                <a:solidFill>
                  <a:schemeClr val="bg1"/>
                </a:solidFill>
                <a:latin typeface="Arial" panose="020B0604020202020204" pitchFamily="34" charset="0"/>
                <a:cs typeface="Arial" panose="020B0604020202020204" pitchFamily="34" charset="0"/>
              </a:rPr>
              <a:t>arket</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D</a:t>
            </a:r>
            <a:r>
              <a:rPr lang="es-ES" altLang="es-PE" sz="2500" b="1" dirty="0" err="1" smtClean="0">
                <a:solidFill>
                  <a:schemeClr val="bg1"/>
                </a:solidFill>
                <a:latin typeface="Arial" panose="020B0604020202020204" pitchFamily="34" charset="0"/>
                <a:cs typeface="Arial" panose="020B0604020202020204" pitchFamily="34" charset="0"/>
              </a:rPr>
              <a:t>estination</a:t>
            </a:r>
            <a:r>
              <a:rPr lang="es-ES" altLang="es-PE" sz="2500" b="1" dirty="0" smtClean="0">
                <a:solidFill>
                  <a:schemeClr val="bg1"/>
                </a:solidFill>
                <a:latin typeface="Arial" panose="020B0604020202020204" pitchFamily="34" charset="0"/>
                <a:cs typeface="Arial" panose="020B0604020202020204" pitchFamily="34" charset="0"/>
              </a:rPr>
              <a:t> of </a:t>
            </a:r>
            <a:r>
              <a:rPr lang="tr-TR" altLang="es-PE" sz="2500" b="1" dirty="0" smtClean="0">
                <a:solidFill>
                  <a:schemeClr val="bg1"/>
                </a:solidFill>
                <a:latin typeface="Arial" panose="020B0604020202020204" pitchFamily="34" charset="0"/>
                <a:cs typeface="Arial" panose="020B0604020202020204" pitchFamily="34" charset="0"/>
              </a:rPr>
              <a:t>Turkish</a:t>
            </a:r>
            <a:r>
              <a:rPr lang="es-ES" altLang="es-PE" sz="2500" b="1" dirty="0" smtClean="0">
                <a:solidFill>
                  <a:schemeClr val="bg1"/>
                </a:solidFill>
                <a:latin typeface="Arial" panose="020B0604020202020204" pitchFamily="34" charset="0"/>
                <a:cs typeface="Arial" panose="020B0604020202020204" pitchFamily="34" charset="0"/>
              </a:rPr>
              <a:t> </a:t>
            </a:r>
            <a:r>
              <a:rPr lang="tr-TR" altLang="es-PE" sz="2500" b="1" dirty="0" err="1">
                <a:solidFill>
                  <a:schemeClr val="bg1"/>
                </a:solidFill>
                <a:latin typeface="Arial" panose="020B0604020202020204" pitchFamily="34" charset="0"/>
                <a:cs typeface="Arial" panose="020B0604020202020204" pitchFamily="34" charset="0"/>
              </a:rPr>
              <a:t>E</a:t>
            </a:r>
            <a:r>
              <a:rPr lang="es-ES" altLang="es-PE" sz="2500" b="1" dirty="0" err="1" smtClean="0">
                <a:solidFill>
                  <a:schemeClr val="bg1"/>
                </a:solidFill>
                <a:latin typeface="Arial" panose="020B0604020202020204" pitchFamily="34" charset="0"/>
                <a:cs typeface="Arial" panose="020B0604020202020204" pitchFamily="34" charset="0"/>
              </a:rPr>
              <a:t>xports</a:t>
            </a:r>
            <a:endParaRPr lang="es-ES" altLang="es-PE" sz="2500" b="1" dirty="0">
              <a:solidFill>
                <a:schemeClr val="bg1"/>
              </a:solidFill>
              <a:latin typeface="Arial" panose="020B0604020202020204" pitchFamily="34" charset="0"/>
              <a:cs typeface="Arial" panose="020B0604020202020204" pitchFamily="34" charset="0"/>
            </a:endParaRPr>
          </a:p>
        </p:txBody>
      </p:sp>
      <p:sp>
        <p:nvSpPr>
          <p:cNvPr id="8" name="1 Título"/>
          <p:cNvSpPr>
            <a:spLocks noGrp="1"/>
          </p:cNvSpPr>
          <p:nvPr>
            <p:ph type="title" idx="4294967295"/>
          </p:nvPr>
        </p:nvSpPr>
        <p:spPr>
          <a:xfrm>
            <a:off x="-1628979" y="771550"/>
            <a:ext cx="8505235" cy="620712"/>
          </a:xfrm>
        </p:spPr>
        <p:txBody>
          <a:bodyPr rtlCol="0">
            <a:normAutofit/>
          </a:bodyPr>
          <a:lstStyle/>
          <a:p>
            <a:pPr eaLnBrk="1" fontAlgn="auto" hangingPunct="1">
              <a:spcAft>
                <a:spcPts val="0"/>
              </a:spcAft>
              <a:defRPr/>
            </a:pPr>
            <a:r>
              <a:rPr lang="tr-TR" sz="1200" b="1" dirty="0" smtClean="0">
                <a:solidFill>
                  <a:srgbClr val="4D4D4D"/>
                </a:solidFill>
                <a:latin typeface="Arial Narrow" pitchFamily="34" charset="0"/>
              </a:rPr>
              <a:t>Turkish</a:t>
            </a:r>
            <a:r>
              <a:rPr lang="es-ES" sz="1200" b="1" dirty="0" smtClean="0">
                <a:solidFill>
                  <a:srgbClr val="4D4D4D"/>
                </a:solidFill>
                <a:latin typeface="Arial Narrow" pitchFamily="34" charset="0"/>
              </a:rPr>
              <a:t> </a:t>
            </a:r>
            <a:r>
              <a:rPr lang="tr-TR" sz="1200" b="1" dirty="0" err="1">
                <a:solidFill>
                  <a:srgbClr val="4D4D4D"/>
                </a:solidFill>
                <a:latin typeface="Arial Narrow" pitchFamily="34" charset="0"/>
              </a:rPr>
              <a:t>E</a:t>
            </a:r>
            <a:r>
              <a:rPr lang="es-ES" sz="1200" b="1" dirty="0" err="1" smtClean="0">
                <a:solidFill>
                  <a:srgbClr val="4D4D4D"/>
                </a:solidFill>
                <a:latin typeface="Arial Narrow" pitchFamily="34" charset="0"/>
              </a:rPr>
              <a:t>xports</a:t>
            </a:r>
            <a:r>
              <a:rPr lang="es-ES" sz="1200" b="1" dirty="0" smtClean="0">
                <a:solidFill>
                  <a:srgbClr val="4D4D4D"/>
                </a:solidFill>
                <a:latin typeface="Arial Narrow" pitchFamily="34" charset="0"/>
              </a:rPr>
              <a:t> </a:t>
            </a:r>
            <a:r>
              <a:rPr lang="es-ES" sz="1200" b="1" dirty="0" err="1" smtClean="0">
                <a:solidFill>
                  <a:srgbClr val="4D4D4D"/>
                </a:solidFill>
                <a:latin typeface="Arial Narrow" pitchFamily="34" charset="0"/>
              </a:rPr>
              <a:t>to</a:t>
            </a:r>
            <a:r>
              <a:rPr lang="es-ES" sz="1200" b="1" dirty="0" smtClean="0">
                <a:solidFill>
                  <a:srgbClr val="4D4D4D"/>
                </a:solidFill>
                <a:latin typeface="Arial Narrow" pitchFamily="34" charset="0"/>
              </a:rPr>
              <a:t> </a:t>
            </a:r>
            <a:r>
              <a:rPr lang="tr-TR" sz="1200" b="1" dirty="0" smtClean="0">
                <a:solidFill>
                  <a:srgbClr val="4D4D4D"/>
                </a:solidFill>
                <a:latin typeface="Arial Narrow" pitchFamily="34" charset="0"/>
              </a:rPr>
              <a:t>Peru</a:t>
            </a:r>
            <a:r>
              <a:rPr lang="es-ES" sz="1200" b="1" dirty="0" smtClean="0">
                <a:solidFill>
                  <a:srgbClr val="4D4D4D"/>
                </a:solidFill>
                <a:latin typeface="Arial Narrow" pitchFamily="34" charset="0"/>
              </a:rPr>
              <a:t> 201</a:t>
            </a:r>
            <a:r>
              <a:rPr lang="tr-TR" sz="1200" b="1" dirty="0" smtClean="0">
                <a:solidFill>
                  <a:srgbClr val="4D4D4D"/>
                </a:solidFill>
                <a:latin typeface="Arial Narrow" pitchFamily="34" charset="0"/>
              </a:rPr>
              <a:t>1</a:t>
            </a:r>
            <a:r>
              <a:rPr lang="es-ES" sz="1200" b="1" dirty="0" smtClean="0">
                <a:solidFill>
                  <a:srgbClr val="4D4D4D"/>
                </a:solidFill>
                <a:latin typeface="Arial Narrow" pitchFamily="34" charset="0"/>
              </a:rPr>
              <a:t> - 2016</a:t>
            </a:r>
            <a:endParaRPr lang="es-PE" sz="1200" b="1" dirty="0" smtClean="0">
              <a:solidFill>
                <a:srgbClr val="4D4D4D"/>
              </a:solidFill>
              <a:latin typeface="Arial Narrow" panose="020B0606020202030204" pitchFamily="34" charset="0"/>
            </a:endParaRPr>
          </a:p>
        </p:txBody>
      </p:sp>
      <p:sp>
        <p:nvSpPr>
          <p:cNvPr id="10" name="TextBox 7"/>
          <p:cNvSpPr txBox="1">
            <a:spLocks noChangeArrowheads="1"/>
          </p:cNvSpPr>
          <p:nvPr/>
        </p:nvSpPr>
        <p:spPr bwMode="auto">
          <a:xfrm>
            <a:off x="0" y="4886526"/>
            <a:ext cx="3347864" cy="21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813" dirty="0" err="1" smtClean="0">
                <a:latin typeface="Arial Narrow" pitchFamily="34" charset="0"/>
              </a:rPr>
              <a:t>Source</a:t>
            </a:r>
            <a:r>
              <a:rPr lang="es-PE" altLang="es-PE" sz="813" dirty="0" smtClean="0">
                <a:latin typeface="Arial Narrow" pitchFamily="34" charset="0"/>
              </a:rPr>
              <a:t>: </a:t>
            </a:r>
            <a:r>
              <a:rPr lang="tr-TR" altLang="es-PE" sz="813" dirty="0" smtClean="0">
                <a:latin typeface="Arial Narrow" pitchFamily="34" charset="0"/>
              </a:rPr>
              <a:t>TUIK (TURKISH STATISTICAL INSTITUTE)</a:t>
            </a:r>
            <a:endParaRPr lang="es-PE" altLang="es-PE" sz="813" dirty="0" smtClean="0">
              <a:latin typeface="Arial Narrow" pitchFamily="34" charset="0"/>
            </a:endParaRPr>
          </a:p>
        </p:txBody>
      </p:sp>
      <p:sp>
        <p:nvSpPr>
          <p:cNvPr id="12" name="CuadroTexto 11"/>
          <p:cNvSpPr txBox="1"/>
          <p:nvPr/>
        </p:nvSpPr>
        <p:spPr>
          <a:xfrm>
            <a:off x="4860032" y="915566"/>
            <a:ext cx="4176464" cy="3547124"/>
          </a:xfrm>
          <a:prstGeom prst="rect">
            <a:avLst/>
          </a:prstGeom>
          <a:noFill/>
          <a:ln>
            <a:solidFill>
              <a:srgbClr val="C00000"/>
            </a:solidFill>
            <a:prstDash val="sysDash"/>
          </a:ln>
        </p:spPr>
        <p:txBody>
          <a:bodyPr wrap="square" rtlCol="0">
            <a:spAutoFit/>
          </a:bodyPr>
          <a:lstStyle/>
          <a:p>
            <a:pPr>
              <a:lnSpc>
                <a:spcPct val="150000"/>
              </a:lnSpc>
            </a:pPr>
            <a:r>
              <a:rPr lang="tr-TR" sz="1200" b="1" dirty="0" smtClean="0">
                <a:solidFill>
                  <a:srgbClr val="4D4D4D"/>
                </a:solidFill>
                <a:latin typeface="Arial Narrow" panose="020B0606020202030204" pitchFamily="34" charset="0"/>
              </a:rPr>
              <a:t>Turkish </a:t>
            </a:r>
            <a:r>
              <a:rPr lang="es-ES" sz="1200" b="1" dirty="0" err="1" smtClean="0">
                <a:solidFill>
                  <a:srgbClr val="4D4D4D"/>
                </a:solidFill>
                <a:latin typeface="Arial Narrow" panose="020B0606020202030204" pitchFamily="34" charset="0"/>
              </a:rPr>
              <a:t>Exports</a:t>
            </a:r>
            <a:endParaRPr lang="es-ES" sz="1200" dirty="0" smtClean="0">
              <a:solidFill>
                <a:srgbClr val="4D4D4D"/>
              </a:solidFill>
              <a:latin typeface="Arial Narrow" panose="020B0606020202030204" pitchFamily="34" charset="0"/>
            </a:endParaRPr>
          </a:p>
          <a:p>
            <a:pPr marL="171450" indent="-171450">
              <a:lnSpc>
                <a:spcPct val="150000"/>
              </a:lnSpc>
              <a:buClr>
                <a:srgbClr val="C00000"/>
              </a:buClr>
              <a:buFont typeface="Wingdings" panose="05000000000000000000" pitchFamily="2" charset="2"/>
              <a:buChar char="ü"/>
            </a:pPr>
            <a:r>
              <a:rPr lang="es-ES" sz="1200" dirty="0" smtClean="0">
                <a:solidFill>
                  <a:srgbClr val="4D4D4D"/>
                </a:solidFill>
                <a:latin typeface="Arial Narrow" panose="020B0606020202030204" pitchFamily="34" charset="0"/>
              </a:rPr>
              <a:t>2015: US$ </a:t>
            </a:r>
            <a:r>
              <a:rPr lang="es-ES" sz="1200" dirty="0">
                <a:solidFill>
                  <a:srgbClr val="4D4D4D"/>
                </a:solidFill>
                <a:latin typeface="Arial Narrow" panose="020B0606020202030204" pitchFamily="34" charset="0"/>
              </a:rPr>
              <a:t>  </a:t>
            </a:r>
            <a:r>
              <a:rPr lang="es-ES" sz="1200" dirty="0" smtClean="0">
                <a:solidFill>
                  <a:srgbClr val="4D4D4D"/>
                </a:solidFill>
                <a:latin typeface="Arial Narrow" panose="020B0606020202030204" pitchFamily="34" charset="0"/>
              </a:rPr>
              <a:t>197</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098</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412   </a:t>
            </a:r>
            <a:r>
              <a:rPr lang="tr-TR" sz="1200" dirty="0" smtClean="0">
                <a:solidFill>
                  <a:srgbClr val="4D4D4D"/>
                </a:solidFill>
                <a:latin typeface="Arial Narrow" panose="020B0606020202030204" pitchFamily="34" charset="0"/>
              </a:rPr>
              <a:t>Jan.</a:t>
            </a:r>
            <a:r>
              <a:rPr lang="es-ES" sz="1200" dirty="0" smtClean="0">
                <a:solidFill>
                  <a:srgbClr val="4D4D4D"/>
                </a:solidFill>
                <a:latin typeface="Arial Narrow" panose="020B0606020202030204" pitchFamily="34" charset="0"/>
              </a:rPr>
              <a:t> – </a:t>
            </a:r>
            <a:r>
              <a:rPr lang="tr-TR" sz="1200" dirty="0" smtClean="0">
                <a:solidFill>
                  <a:srgbClr val="4D4D4D"/>
                </a:solidFill>
                <a:latin typeface="Arial Narrow" panose="020B0606020202030204" pitchFamily="34" charset="0"/>
              </a:rPr>
              <a:t>Sept. 20</a:t>
            </a:r>
            <a:r>
              <a:rPr lang="es-ES" sz="1200" dirty="0" smtClean="0">
                <a:solidFill>
                  <a:srgbClr val="4D4D4D"/>
                </a:solidFill>
                <a:latin typeface="Arial Narrow" panose="020B0606020202030204" pitchFamily="34" charset="0"/>
              </a:rPr>
              <a:t>16: US$ 61</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280</a:t>
            </a:r>
            <a:r>
              <a:rPr lang="tr-TR" sz="1200" dirty="0" smtClean="0">
                <a:solidFill>
                  <a:srgbClr val="4D4D4D"/>
                </a:solidFill>
                <a:latin typeface="Arial Narrow" panose="020B0606020202030204" pitchFamily="34" charset="0"/>
              </a:rPr>
              <a:t>.</a:t>
            </a:r>
            <a:r>
              <a:rPr lang="es-ES" sz="1200" dirty="0" smtClean="0">
                <a:solidFill>
                  <a:srgbClr val="4D4D4D"/>
                </a:solidFill>
                <a:latin typeface="Arial Narrow" panose="020B0606020202030204" pitchFamily="34" charset="0"/>
              </a:rPr>
              <a:t>835</a:t>
            </a:r>
            <a:endParaRPr lang="tr-TR" sz="1200" dirty="0" smtClean="0">
              <a:solidFill>
                <a:srgbClr val="4D4D4D"/>
              </a:solidFill>
              <a:latin typeface="Arial Narrow" panose="020B0606020202030204" pitchFamily="34" charset="0"/>
            </a:endParaRPr>
          </a:p>
          <a:p>
            <a:pPr>
              <a:lnSpc>
                <a:spcPct val="150000"/>
              </a:lnSpc>
              <a:buClr>
                <a:srgbClr val="C00000"/>
              </a:buClr>
            </a:pPr>
            <a:endParaRPr lang="tr-TR" sz="1200" dirty="0" smtClean="0">
              <a:solidFill>
                <a:srgbClr val="4D4D4D"/>
              </a:solidFill>
              <a:latin typeface="Arial Narrow" panose="020B0606020202030204" pitchFamily="34" charset="0"/>
            </a:endParaRPr>
          </a:p>
          <a:p>
            <a:pPr marL="171450" indent="-171450">
              <a:lnSpc>
                <a:spcPct val="150000"/>
              </a:lnSpc>
              <a:buClr>
                <a:srgbClr val="C00000"/>
              </a:buClr>
              <a:buFont typeface="Wingdings" panose="05000000000000000000" pitchFamily="2" charset="2"/>
              <a:buChar char="ü"/>
            </a:pPr>
            <a:r>
              <a:rPr lang="es-ES" sz="1200" b="1" dirty="0" err="1" smtClean="0">
                <a:solidFill>
                  <a:srgbClr val="4D4D4D"/>
                </a:solidFill>
                <a:latin typeface="Arial Narrow" panose="020B0606020202030204" pitchFamily="34" charset="0"/>
              </a:rPr>
              <a:t>Main</a:t>
            </a:r>
            <a:r>
              <a:rPr lang="es-ES" sz="1200" b="1" dirty="0" smtClean="0">
                <a:solidFill>
                  <a:srgbClr val="4D4D4D"/>
                </a:solidFill>
                <a:latin typeface="Arial Narrow" panose="020B0606020202030204" pitchFamily="34" charset="0"/>
              </a:rPr>
              <a:t> </a:t>
            </a:r>
            <a:r>
              <a:rPr lang="tr-TR" sz="1200" b="1" dirty="0">
                <a:solidFill>
                  <a:srgbClr val="4D4D4D"/>
                </a:solidFill>
                <a:latin typeface="Arial Narrow" panose="020B0606020202030204" pitchFamily="34" charset="0"/>
              </a:rPr>
              <a:t>S</a:t>
            </a:r>
            <a:r>
              <a:rPr lang="es-ES" sz="1200" b="1" dirty="0" err="1" smtClean="0">
                <a:solidFill>
                  <a:srgbClr val="4D4D4D"/>
                </a:solidFill>
                <a:latin typeface="Arial Narrow" panose="020B0606020202030204" pitchFamily="34" charset="0"/>
              </a:rPr>
              <a:t>ectors</a:t>
            </a:r>
            <a:r>
              <a:rPr lang="es-ES" sz="1200" b="1" dirty="0" smtClean="0">
                <a:solidFill>
                  <a:srgbClr val="4D4D4D"/>
                </a:solidFill>
                <a:latin typeface="Arial Narrow" panose="020B0606020202030204" pitchFamily="34" charset="0"/>
              </a:rPr>
              <a:t>:</a:t>
            </a:r>
            <a:endParaRPr lang="tr-TR" sz="1200" b="1" dirty="0" smtClean="0">
              <a:solidFill>
                <a:srgbClr val="4D4D4D"/>
              </a:solidFill>
              <a:latin typeface="Arial Narrow" panose="020B0606020202030204" pitchFamily="34" charset="0"/>
            </a:endParaRPr>
          </a:p>
          <a:p>
            <a:pPr>
              <a:buFontTx/>
              <a:buChar char="-"/>
            </a:pPr>
            <a:endParaRPr lang="tr-TR" sz="1200" dirty="0" smtClean="0">
              <a:latin typeface="Arial Narrow" pitchFamily="34" charset="0"/>
            </a:endParaRPr>
          </a:p>
          <a:p>
            <a:pPr marL="171450" indent="-171450">
              <a:buFont typeface="Arial" pitchFamily="34" charset="0"/>
              <a:buChar char="•"/>
            </a:pPr>
            <a:r>
              <a:rPr lang="en-US" sz="1200" dirty="0" smtClean="0">
                <a:latin typeface="Arial Narrow" pitchFamily="34" charset="0"/>
              </a:rPr>
              <a:t>Steal </a:t>
            </a:r>
            <a:r>
              <a:rPr lang="en-US" sz="1200" dirty="0">
                <a:latin typeface="Arial Narrow" pitchFamily="34" charset="0"/>
              </a:rPr>
              <a:t>bars, rods, profiles and other construction materials of iron &amp; steal. </a:t>
            </a:r>
          </a:p>
          <a:p>
            <a:pPr marL="171450" indent="-171450">
              <a:buFont typeface="Arial" pitchFamily="34" charset="0"/>
              <a:buChar char="•"/>
            </a:pPr>
            <a:r>
              <a:rPr lang="en-US" sz="1200" dirty="0">
                <a:latin typeface="Arial Narrow" pitchFamily="34" charset="0"/>
              </a:rPr>
              <a:t>Industrial </a:t>
            </a:r>
            <a:r>
              <a:rPr lang="tr-TR" sz="1200" dirty="0">
                <a:latin typeface="Arial Narrow" pitchFamily="34" charset="0"/>
              </a:rPr>
              <a:t>f</a:t>
            </a:r>
            <a:r>
              <a:rPr lang="en-US" sz="1200" dirty="0" err="1" smtClean="0">
                <a:latin typeface="Arial Narrow" pitchFamily="34" charset="0"/>
              </a:rPr>
              <a:t>urnaces</a:t>
            </a:r>
            <a:r>
              <a:rPr lang="en-US" sz="1200" dirty="0" smtClean="0">
                <a:latin typeface="Arial Narrow" pitchFamily="34" charset="0"/>
              </a:rPr>
              <a:t> </a:t>
            </a:r>
            <a:r>
              <a:rPr lang="en-US" sz="1200" dirty="0" err="1">
                <a:latin typeface="Arial Narrow" pitchFamily="34" charset="0"/>
              </a:rPr>
              <a:t>partes</a:t>
            </a:r>
            <a:endParaRPr lang="en-US" sz="1200" dirty="0">
              <a:latin typeface="Arial Narrow" pitchFamily="34" charset="0"/>
            </a:endParaRPr>
          </a:p>
          <a:p>
            <a:pPr marL="171450" indent="-171450">
              <a:buFont typeface="Arial" pitchFamily="34" charset="0"/>
              <a:buChar char="•"/>
            </a:pPr>
            <a:r>
              <a:rPr lang="en-US" sz="1200" dirty="0">
                <a:latin typeface="Arial Narrow" pitchFamily="34" charset="0"/>
              </a:rPr>
              <a:t>Wood panels</a:t>
            </a:r>
          </a:p>
          <a:p>
            <a:pPr marL="171450" indent="-171450">
              <a:buFont typeface="Arial" pitchFamily="34" charset="0"/>
              <a:buChar char="•"/>
            </a:pPr>
            <a:r>
              <a:rPr lang="en-US" sz="1200" dirty="0">
                <a:latin typeface="Arial Narrow" pitchFamily="34" charset="0"/>
              </a:rPr>
              <a:t>Tractors and other vehicles for material transportation</a:t>
            </a:r>
          </a:p>
          <a:p>
            <a:pPr marL="171450" indent="-171450">
              <a:buFont typeface="Arial" pitchFamily="34" charset="0"/>
              <a:buChar char="•"/>
            </a:pPr>
            <a:r>
              <a:rPr lang="en-US" sz="1200" dirty="0">
                <a:latin typeface="Arial Narrow" pitchFamily="34" charset="0"/>
              </a:rPr>
              <a:t>Apparel</a:t>
            </a:r>
          </a:p>
          <a:p>
            <a:pPr marL="171450" indent="-171450">
              <a:buFont typeface="Arial" pitchFamily="34" charset="0"/>
              <a:buChar char="•"/>
            </a:pPr>
            <a:r>
              <a:rPr lang="en-US" sz="1200" dirty="0">
                <a:latin typeface="Arial Narrow" pitchFamily="34" charset="0"/>
              </a:rPr>
              <a:t>Chocolates &amp; other candy</a:t>
            </a:r>
          </a:p>
          <a:p>
            <a:pPr marL="171450" indent="-171450">
              <a:lnSpc>
                <a:spcPct val="150000"/>
              </a:lnSpc>
              <a:buClr>
                <a:srgbClr val="C00000"/>
              </a:buClr>
              <a:buFont typeface="Wingdings" panose="05000000000000000000" pitchFamily="2" charset="2"/>
              <a:buChar char="ü"/>
            </a:pPr>
            <a:endParaRPr lang="tr-TR" sz="1200" b="1" dirty="0" smtClean="0">
              <a:solidFill>
                <a:srgbClr val="4D4D4D"/>
              </a:solidFill>
              <a:latin typeface="Arial Narrow" panose="020B0606020202030204" pitchFamily="34" charset="0"/>
            </a:endParaRPr>
          </a:p>
          <a:p>
            <a:pPr>
              <a:lnSpc>
                <a:spcPct val="150000"/>
              </a:lnSpc>
              <a:buClr>
                <a:srgbClr val="C00000"/>
              </a:buClr>
            </a:pPr>
            <a:endParaRPr lang="es-ES" sz="1100" dirty="0">
              <a:solidFill>
                <a:srgbClr val="4D4D4D"/>
              </a:solidFill>
              <a:latin typeface="Arial Narrow" panose="020B0606020202030204" pitchFamily="34" charset="0"/>
            </a:endParaRPr>
          </a:p>
          <a:p>
            <a:pPr lvl="1">
              <a:buClr>
                <a:srgbClr val="C00000"/>
              </a:buClr>
            </a:pPr>
            <a:endParaRPr lang="es-ES" sz="1100" dirty="0">
              <a:solidFill>
                <a:srgbClr val="4D4D4D"/>
              </a:solidFill>
              <a:latin typeface="Arial Narrow" panose="020B0606020202030204" pitchFamily="34" charset="0"/>
            </a:endParaRPr>
          </a:p>
          <a:p>
            <a:pPr lvl="1">
              <a:buClr>
                <a:srgbClr val="C00000"/>
              </a:buClr>
            </a:pPr>
            <a:endParaRPr lang="es-ES" sz="1100" dirty="0">
              <a:solidFill>
                <a:srgbClr val="4D4D4D"/>
              </a:solidFill>
              <a:latin typeface="Arial Narrow" panose="020B0606020202030204" pitchFamily="34" charset="0"/>
            </a:endParaRPr>
          </a:p>
        </p:txBody>
      </p:sp>
      <p:graphicFrame>
        <p:nvGraphicFramePr>
          <p:cNvPr id="2" name="Chart 1"/>
          <p:cNvGraphicFramePr/>
          <p:nvPr>
            <p:extLst>
              <p:ext uri="{D42A27DB-BD31-4B8C-83A1-F6EECF244321}">
                <p14:modId xmlns:p14="http://schemas.microsoft.com/office/powerpoint/2010/main" val="773346974"/>
              </p:ext>
            </p:extLst>
          </p:nvPr>
        </p:nvGraphicFramePr>
        <p:xfrm>
          <a:off x="177561" y="1275606"/>
          <a:ext cx="4538459" cy="36109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Imagen 1"/>
          <p:cNvPicPr>
            <a:picLocks noChangeAspect="1"/>
          </p:cNvPicPr>
          <p:nvPr/>
        </p:nvPicPr>
        <p:blipFill>
          <a:blip r:embed="rId4"/>
          <a:stretch>
            <a:fillRect/>
          </a:stretch>
        </p:blipFill>
        <p:spPr>
          <a:xfrm flipV="1">
            <a:off x="-1" y="5103959"/>
            <a:ext cx="9144001" cy="73829"/>
          </a:xfrm>
          <a:prstGeom prst="rect">
            <a:avLst/>
          </a:prstGeom>
        </p:spPr>
      </p:pic>
    </p:spTree>
    <p:extLst>
      <p:ext uri="{BB962C8B-B14F-4D97-AF65-F5344CB8AC3E}">
        <p14:creationId xmlns:p14="http://schemas.microsoft.com/office/powerpoint/2010/main" val="310101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182880"/>
            <a:ext cx="9144000" cy="444654"/>
          </a:xfrm>
          <a:prstGeom prst="rect">
            <a:avLst/>
          </a:prstGeom>
          <a:solidFill>
            <a:schemeClr val="tx2">
              <a:lumMod val="60000"/>
              <a:lumOff val="4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 CuadroTexto"/>
          <p:cNvSpPr txBox="1">
            <a:spLocks noChangeArrowheads="1"/>
          </p:cNvSpPr>
          <p:nvPr/>
        </p:nvSpPr>
        <p:spPr bwMode="auto">
          <a:xfrm>
            <a:off x="0" y="174376"/>
            <a:ext cx="886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2400" b="1" dirty="0">
                <a:solidFill>
                  <a:schemeClr val="bg1"/>
                </a:solidFill>
                <a:latin typeface="Arial" panose="020B0604020202020204" pitchFamily="34" charset="0"/>
                <a:cs typeface="Arial" panose="020B0604020202020204" pitchFamily="34" charset="0"/>
              </a:rPr>
              <a:t> </a:t>
            </a:r>
            <a:r>
              <a:rPr lang="es-ES" altLang="es-PE" sz="2400" b="1" dirty="0" smtClean="0">
                <a:solidFill>
                  <a:schemeClr val="bg1"/>
                </a:solidFill>
                <a:latin typeface="Arial" panose="020B0604020202020204" pitchFamily="34" charset="0"/>
                <a:cs typeface="Arial" panose="020B0604020202020204" pitchFamily="34" charset="0"/>
              </a:rPr>
              <a:t>Business </a:t>
            </a:r>
            <a:r>
              <a:rPr lang="tr-TR" altLang="es-PE" sz="2400" b="1" dirty="0" err="1" smtClean="0">
                <a:solidFill>
                  <a:schemeClr val="bg1"/>
                </a:solidFill>
                <a:latin typeface="Arial" panose="020B0604020202020204" pitchFamily="34" charset="0"/>
                <a:cs typeface="Arial" panose="020B0604020202020204" pitchFamily="34" charset="0"/>
              </a:rPr>
              <a:t>O</a:t>
            </a:r>
            <a:r>
              <a:rPr lang="es-ES" altLang="es-PE" sz="2400" b="1" dirty="0" err="1" smtClean="0">
                <a:solidFill>
                  <a:schemeClr val="bg1"/>
                </a:solidFill>
                <a:latin typeface="Arial" panose="020B0604020202020204" pitchFamily="34" charset="0"/>
                <a:cs typeface="Arial" panose="020B0604020202020204" pitchFamily="34" charset="0"/>
              </a:rPr>
              <a:t>pportunities</a:t>
            </a:r>
            <a:r>
              <a:rPr lang="es-ES" altLang="es-PE" sz="2400" b="1" dirty="0" smtClean="0">
                <a:solidFill>
                  <a:schemeClr val="bg1"/>
                </a:solidFill>
                <a:latin typeface="Arial" panose="020B0604020202020204" pitchFamily="34" charset="0"/>
                <a:cs typeface="Arial" panose="020B0604020202020204" pitchFamily="34" charset="0"/>
              </a:rPr>
              <a:t> in </a:t>
            </a:r>
            <a:r>
              <a:rPr lang="tr-TR" altLang="es-PE" sz="2400" b="1" dirty="0" smtClean="0">
                <a:solidFill>
                  <a:schemeClr val="bg1"/>
                </a:solidFill>
                <a:latin typeface="Arial" panose="020B0604020202020204" pitchFamily="34" charset="0"/>
                <a:cs typeface="Arial" panose="020B0604020202020204" pitchFamily="34" charset="0"/>
              </a:rPr>
              <a:t>Peru</a:t>
            </a:r>
            <a:r>
              <a:rPr lang="es-ES" altLang="es-PE" sz="2400" b="1" dirty="0" smtClean="0">
                <a:solidFill>
                  <a:schemeClr val="bg1"/>
                </a:solidFill>
                <a:latin typeface="Arial" panose="020B0604020202020204" pitchFamily="34" charset="0"/>
                <a:cs typeface="Arial" panose="020B0604020202020204" pitchFamily="34" charset="0"/>
              </a:rPr>
              <a:t> </a:t>
            </a:r>
            <a:r>
              <a:rPr lang="es-ES" altLang="es-PE" sz="2400" b="1" dirty="0" err="1" smtClean="0">
                <a:solidFill>
                  <a:schemeClr val="bg1"/>
                </a:solidFill>
                <a:latin typeface="Arial" panose="020B0604020202020204" pitchFamily="34" charset="0"/>
                <a:cs typeface="Arial" panose="020B0604020202020204" pitchFamily="34" charset="0"/>
              </a:rPr>
              <a:t>for</a:t>
            </a:r>
            <a:r>
              <a:rPr lang="es-ES" altLang="es-PE" sz="2400" b="1" dirty="0" smtClean="0">
                <a:solidFill>
                  <a:schemeClr val="bg1"/>
                </a:solidFill>
                <a:latin typeface="Arial" panose="020B0604020202020204" pitchFamily="34" charset="0"/>
                <a:cs typeface="Arial" panose="020B0604020202020204" pitchFamily="34" charset="0"/>
              </a:rPr>
              <a:t> </a:t>
            </a:r>
            <a:r>
              <a:rPr lang="tr-TR" altLang="es-PE" sz="2400" b="1" dirty="0" smtClean="0">
                <a:solidFill>
                  <a:schemeClr val="bg1"/>
                </a:solidFill>
                <a:latin typeface="Arial" panose="020B0604020202020204" pitchFamily="34" charset="0"/>
                <a:cs typeface="Arial" panose="020B0604020202020204" pitchFamily="34" charset="0"/>
              </a:rPr>
              <a:t>Turkish</a:t>
            </a:r>
            <a:r>
              <a:rPr lang="es-ES" altLang="es-PE" sz="2400" b="1" dirty="0" smtClean="0">
                <a:solidFill>
                  <a:schemeClr val="bg1"/>
                </a:solidFill>
                <a:latin typeface="Arial" panose="020B0604020202020204" pitchFamily="34" charset="0"/>
                <a:cs typeface="Arial" panose="020B0604020202020204" pitchFamily="34" charset="0"/>
              </a:rPr>
              <a:t> </a:t>
            </a:r>
            <a:r>
              <a:rPr lang="tr-TR" altLang="es-PE" sz="2400" b="1" dirty="0" err="1">
                <a:solidFill>
                  <a:schemeClr val="bg1"/>
                </a:solidFill>
                <a:latin typeface="Arial" panose="020B0604020202020204" pitchFamily="34" charset="0"/>
                <a:cs typeface="Arial" panose="020B0604020202020204" pitchFamily="34" charset="0"/>
              </a:rPr>
              <a:t>P</a:t>
            </a:r>
            <a:r>
              <a:rPr lang="es-ES" altLang="es-PE" sz="2400" b="1" dirty="0" err="1" smtClean="0">
                <a:solidFill>
                  <a:schemeClr val="bg1"/>
                </a:solidFill>
                <a:latin typeface="Arial" panose="020B0604020202020204" pitchFamily="34" charset="0"/>
                <a:cs typeface="Arial" panose="020B0604020202020204" pitchFamily="34" charset="0"/>
              </a:rPr>
              <a:t>roducts</a:t>
            </a:r>
            <a:endParaRPr lang="es-ES" altLang="es-PE" sz="2400" b="1" dirty="0">
              <a:solidFill>
                <a:schemeClr val="bg1"/>
              </a:solidFill>
              <a:latin typeface="Arial" panose="020B0604020202020204" pitchFamily="34" charset="0"/>
              <a:cs typeface="Arial" panose="020B0604020202020204" pitchFamily="34" charset="0"/>
            </a:endParaRPr>
          </a:p>
        </p:txBody>
      </p:sp>
      <p:sp>
        <p:nvSpPr>
          <p:cNvPr id="12" name="9 CuadroTexto"/>
          <p:cNvSpPr txBox="1">
            <a:spLocks noChangeArrowheads="1"/>
          </p:cNvSpPr>
          <p:nvPr/>
        </p:nvSpPr>
        <p:spPr bwMode="auto">
          <a:xfrm>
            <a:off x="64049" y="1033938"/>
            <a:ext cx="4147915" cy="4365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9388" indent="-179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Iron, Steel &amp; artickles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Machinery, mechanical appliances &amp; parts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Animal or vegetable fats &amp; oils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Vehicles &amp; parts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Prefabricated buildings, furniture &amp; parts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Electrical machinery</a:t>
            </a:r>
            <a:r>
              <a:rPr lang="tr-TR" altLang="es-PE" sz="1400" dirty="0">
                <a:solidFill>
                  <a:srgbClr val="4D4D4D"/>
                </a:solidFill>
                <a:latin typeface="Arial" panose="020B0604020202020204" pitchFamily="34" charset="0"/>
              </a:rPr>
              <a:t>, </a:t>
            </a:r>
            <a:r>
              <a:rPr lang="tr-TR" altLang="es-PE" sz="1400" dirty="0" smtClean="0">
                <a:solidFill>
                  <a:srgbClr val="4D4D4D"/>
                </a:solidFill>
                <a:latin typeface="Arial" panose="020B0604020202020204" pitchFamily="34" charset="0"/>
              </a:rPr>
              <a:t>equipment &amp; </a:t>
            </a:r>
            <a:r>
              <a:rPr lang="tr-TR" altLang="es-PE" sz="1400" dirty="0">
                <a:solidFill>
                  <a:srgbClr val="4D4D4D"/>
                </a:solidFill>
                <a:latin typeface="Arial" panose="020B0604020202020204" pitchFamily="34" charset="0"/>
              </a:rPr>
              <a:t>parts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Wood &amp; articles of wood</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Rubber &amp; articles</a:t>
            </a:r>
          </a:p>
          <a:p>
            <a:pPr>
              <a:lnSpc>
                <a:spcPct val="200000"/>
              </a:lnSpc>
              <a:spcBef>
                <a:spcPct val="0"/>
              </a:spcBef>
              <a:buClr>
                <a:srgbClr val="FF0000"/>
              </a:buClr>
            </a:pPr>
            <a:r>
              <a:rPr lang="tr-TR" altLang="es-PE" sz="1400" dirty="0" smtClean="0">
                <a:solidFill>
                  <a:srgbClr val="4D4D4D"/>
                </a:solidFill>
                <a:latin typeface="Arial" panose="020B0604020202020204" pitchFamily="34" charset="0"/>
              </a:rPr>
              <a:t>Plastics </a:t>
            </a:r>
            <a:r>
              <a:rPr lang="tr-TR" altLang="es-PE" sz="1400" dirty="0">
                <a:solidFill>
                  <a:srgbClr val="4D4D4D"/>
                </a:solidFill>
                <a:latin typeface="Arial" panose="020B0604020202020204" pitchFamily="34" charset="0"/>
              </a:rPr>
              <a:t>&amp; articles</a:t>
            </a:r>
          </a:p>
          <a:p>
            <a:pPr marL="0" indent="0">
              <a:lnSpc>
                <a:spcPct val="200000"/>
              </a:lnSpc>
              <a:spcBef>
                <a:spcPct val="0"/>
              </a:spcBef>
              <a:buClr>
                <a:srgbClr val="FF0000"/>
              </a:buClr>
              <a:buNone/>
            </a:pPr>
            <a:endParaRPr lang="en-US" altLang="es-PE" sz="1400" dirty="0" smtClean="0">
              <a:solidFill>
                <a:srgbClr val="4D4D4D"/>
              </a:solidFill>
              <a:latin typeface="Arial" panose="020B0604020202020204" pitchFamily="34" charset="0"/>
            </a:endParaRPr>
          </a:p>
        </p:txBody>
      </p:sp>
      <p:sp>
        <p:nvSpPr>
          <p:cNvPr id="15" name="1 Título"/>
          <p:cNvSpPr>
            <a:spLocks noGrp="1"/>
          </p:cNvSpPr>
          <p:nvPr>
            <p:ph type="title" idx="4294967295"/>
          </p:nvPr>
        </p:nvSpPr>
        <p:spPr>
          <a:xfrm>
            <a:off x="-2347665" y="589283"/>
            <a:ext cx="9108504" cy="620712"/>
          </a:xfrm>
        </p:spPr>
        <p:txBody>
          <a:bodyPr rtlCol="0">
            <a:normAutofit/>
          </a:bodyPr>
          <a:lstStyle/>
          <a:p>
            <a:pPr eaLnBrk="1" fontAlgn="auto" hangingPunct="1">
              <a:spcAft>
                <a:spcPts val="0"/>
              </a:spcAft>
              <a:defRPr/>
            </a:pPr>
            <a:r>
              <a:rPr lang="es-ES" sz="1400" b="1" dirty="0" err="1" smtClean="0">
                <a:solidFill>
                  <a:srgbClr val="4D4D4D"/>
                </a:solidFill>
                <a:latin typeface="Arial" panose="020B0604020202020204" pitchFamily="34" charset="0"/>
                <a:cs typeface="Arial" panose="020B0604020202020204" pitchFamily="34" charset="0"/>
              </a:rPr>
              <a:t>Turkey</a:t>
            </a:r>
            <a:r>
              <a:rPr lang="tr-TR" sz="1400" b="1" dirty="0" smtClean="0">
                <a:solidFill>
                  <a:srgbClr val="4D4D4D"/>
                </a:solidFill>
                <a:latin typeface="Arial" panose="020B0604020202020204" pitchFamily="34" charset="0"/>
                <a:cs typeface="Arial" panose="020B0604020202020204" pitchFamily="34" charset="0"/>
              </a:rPr>
              <a:t> - Peru</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Indicative</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Potential</a:t>
            </a:r>
            <a:r>
              <a:rPr lang="es-ES" sz="1400" b="1" dirty="0" smtClean="0">
                <a:solidFill>
                  <a:srgbClr val="4D4D4D"/>
                </a:solidFill>
                <a:latin typeface="Arial" panose="020B0604020202020204" pitchFamily="34" charset="0"/>
                <a:cs typeface="Arial" panose="020B0604020202020204" pitchFamily="34" charset="0"/>
              </a:rPr>
              <a:t> </a:t>
            </a:r>
            <a:r>
              <a:rPr lang="es-ES" sz="1400" b="1" dirty="0" err="1" smtClean="0">
                <a:solidFill>
                  <a:srgbClr val="4D4D4D"/>
                </a:solidFill>
                <a:latin typeface="Arial" panose="020B0604020202020204" pitchFamily="34" charset="0"/>
                <a:cs typeface="Arial" panose="020B0604020202020204" pitchFamily="34" charset="0"/>
              </a:rPr>
              <a:t>Trade</a:t>
            </a:r>
            <a:r>
              <a:rPr lang="es-ES" sz="1400" b="1" dirty="0" smtClean="0">
                <a:solidFill>
                  <a:srgbClr val="4D4D4D"/>
                </a:solidFill>
                <a:latin typeface="Arial" panose="020B0604020202020204" pitchFamily="34" charset="0"/>
                <a:cs typeface="Arial" panose="020B0604020202020204" pitchFamily="34" charset="0"/>
              </a:rPr>
              <a:t> </a:t>
            </a:r>
            <a:endParaRPr lang="es-PE" sz="1400" b="1" dirty="0" smtClean="0">
              <a:solidFill>
                <a:srgbClr val="4D4D4D"/>
              </a:solidFill>
              <a:latin typeface="Arial" panose="020B0604020202020204" pitchFamily="34" charset="0"/>
              <a:cs typeface="Arial" panose="020B0604020202020204" pitchFamily="34" charset="0"/>
            </a:endParaRPr>
          </a:p>
        </p:txBody>
      </p:sp>
      <p:sp>
        <p:nvSpPr>
          <p:cNvPr id="4" name="AutoShape 2" descr="Risultati immagini per antracita per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Risultati immagini per antracita peru"/>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9" name="AutoShape 6" descr="Risultati immagini per antracita peru"/>
          <p:cNvSpPr>
            <a:spLocks noChangeAspect="1" noChangeArrowheads="1"/>
          </p:cNvSpPr>
          <p:nvPr/>
        </p:nvSpPr>
        <p:spPr bwMode="auto">
          <a:xfrm>
            <a:off x="460375" y="1603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4" y="1033939"/>
            <a:ext cx="2185799" cy="192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2837026"/>
            <a:ext cx="2312302" cy="182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6" y="881434"/>
            <a:ext cx="2706002" cy="2029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4743" y="2990603"/>
            <a:ext cx="242887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Imagen 1"/>
          <p:cNvPicPr>
            <a:picLocks noChangeAspect="1"/>
          </p:cNvPicPr>
          <p:nvPr/>
        </p:nvPicPr>
        <p:blipFill>
          <a:blip r:embed="rId7"/>
          <a:stretch>
            <a:fillRect/>
          </a:stretch>
        </p:blipFill>
        <p:spPr>
          <a:xfrm flipV="1">
            <a:off x="-1" y="5026895"/>
            <a:ext cx="9144001" cy="150891"/>
          </a:xfrm>
          <a:prstGeom prst="rect">
            <a:avLst/>
          </a:prstGeom>
        </p:spPr>
      </p:pic>
    </p:spTree>
    <p:extLst>
      <p:ext uri="{BB962C8B-B14F-4D97-AF65-F5344CB8AC3E}">
        <p14:creationId xmlns:p14="http://schemas.microsoft.com/office/powerpoint/2010/main" val="2557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5" y="0"/>
            <a:ext cx="9159102"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txBox="1">
            <a:spLocks noChangeArrowheads="1"/>
          </p:cNvSpPr>
          <p:nvPr/>
        </p:nvSpPr>
        <p:spPr bwMode="auto">
          <a:xfrm>
            <a:off x="1547665" y="3327834"/>
            <a:ext cx="5976664" cy="135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r>
              <a:rPr lang="en-US" sz="3000" b="1" dirty="0">
                <a:solidFill>
                  <a:schemeClr val="bg1"/>
                </a:solidFill>
                <a:latin typeface="Calibri" pitchFamily="34" charset="0"/>
                <a:cs typeface="Calibri" pitchFamily="34" charset="0"/>
              </a:rPr>
              <a:t> </a:t>
            </a:r>
            <a:r>
              <a:rPr lang="en-US" sz="4400" b="1" cap="all" dirty="0">
                <a:solidFill>
                  <a:schemeClr val="bg1"/>
                </a:solidFill>
                <a:latin typeface="Calibri" pitchFamily="34" charset="0"/>
                <a:cs typeface="Calibri" pitchFamily="34" charset="0"/>
              </a:rPr>
              <a:t>INVESTMENT</a:t>
            </a:r>
            <a:r>
              <a:rPr lang="en-US" sz="3000" b="1" dirty="0">
                <a:solidFill>
                  <a:schemeClr val="bg1"/>
                </a:solidFill>
                <a:latin typeface="Calibri" pitchFamily="34" charset="0"/>
                <a:cs typeface="Calibri" pitchFamily="34" charset="0"/>
              </a:rPr>
              <a:t> </a:t>
            </a:r>
            <a:r>
              <a:rPr lang="en-US" sz="4400" b="1" cap="all" dirty="0">
                <a:solidFill>
                  <a:schemeClr val="bg1"/>
                </a:solidFill>
                <a:latin typeface="Calibri" pitchFamily="34" charset="0"/>
                <a:cs typeface="Calibri" pitchFamily="34" charset="0"/>
              </a:rPr>
              <a:t>OPPORTUNITIES</a:t>
            </a:r>
            <a:r>
              <a:rPr lang="en-US" sz="3000" b="1" dirty="0">
                <a:solidFill>
                  <a:schemeClr val="bg1"/>
                </a:solidFill>
                <a:latin typeface="Calibri" pitchFamily="34" charset="0"/>
                <a:cs typeface="Calibri" pitchFamily="34" charset="0"/>
              </a:rPr>
              <a:t> </a:t>
            </a:r>
            <a:r>
              <a:rPr lang="en-US" sz="4400" b="1" cap="all" dirty="0" err="1" smtClean="0">
                <a:solidFill>
                  <a:schemeClr val="bg1"/>
                </a:solidFill>
                <a:latin typeface="Calibri" pitchFamily="34" charset="0"/>
                <a:cs typeface="Calibri" pitchFamily="34" charset="0"/>
              </a:rPr>
              <a:t>aNd</a:t>
            </a:r>
            <a:r>
              <a:rPr lang="en-US" sz="3000" b="1" dirty="0" smtClean="0">
                <a:solidFill>
                  <a:schemeClr val="bg1"/>
                </a:solidFill>
                <a:latin typeface="Calibri" pitchFamily="34" charset="0"/>
                <a:cs typeface="Calibri" pitchFamily="34" charset="0"/>
              </a:rPr>
              <a:t> </a:t>
            </a:r>
            <a:r>
              <a:rPr lang="en-US" sz="4400" b="1" cap="all" dirty="0">
                <a:solidFill>
                  <a:schemeClr val="bg1"/>
                </a:solidFill>
                <a:latin typeface="Calibri" pitchFamily="34" charset="0"/>
                <a:cs typeface="Calibri" pitchFamily="34" charset="0"/>
              </a:rPr>
              <a:t>ATTRACTIVE</a:t>
            </a:r>
            <a:r>
              <a:rPr lang="en-US" sz="3000" b="1" dirty="0">
                <a:solidFill>
                  <a:schemeClr val="bg1"/>
                </a:solidFill>
                <a:latin typeface="Calibri" pitchFamily="34" charset="0"/>
                <a:cs typeface="Calibri" pitchFamily="34" charset="0"/>
              </a:rPr>
              <a:t> </a:t>
            </a:r>
            <a:r>
              <a:rPr lang="en-US" sz="4400" b="1" cap="all" dirty="0">
                <a:solidFill>
                  <a:schemeClr val="bg1"/>
                </a:solidFill>
                <a:latin typeface="Calibri" pitchFamily="34" charset="0"/>
                <a:cs typeface="Calibri" pitchFamily="34" charset="0"/>
              </a:rPr>
              <a:t>SECTORS</a:t>
            </a:r>
            <a:endParaRPr lang="es-ES" sz="4400" b="1" cap="all"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28063292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4"/>
          <p:cNvSpPr txBox="1">
            <a:spLocks noChangeArrowheads="1"/>
          </p:cNvSpPr>
          <p:nvPr/>
        </p:nvSpPr>
        <p:spPr bwMode="auto">
          <a:xfrm>
            <a:off x="214282" y="301712"/>
            <a:ext cx="4462462" cy="369332"/>
          </a:xfrm>
          <a:prstGeom prst="rect">
            <a:avLst/>
          </a:prstGeom>
          <a:noFill/>
          <a:ln w="9525">
            <a:noFill/>
            <a:miter lim="800000"/>
            <a:headEnd/>
            <a:tailEnd/>
          </a:ln>
        </p:spPr>
        <p:txBody>
          <a:bodyPr lIns="54000" rIns="0">
            <a:spAutoFit/>
          </a:bodyPr>
          <a:lstStyle/>
          <a:p>
            <a:r>
              <a:rPr lang="en-US" b="1" dirty="0">
                <a:effectLst>
                  <a:outerShdw blurRad="38100" dist="38100" dir="2700000" algn="tl">
                    <a:srgbClr val="000000">
                      <a:alpha val="43137"/>
                    </a:srgbClr>
                  </a:outerShdw>
                </a:effectLst>
                <a:latin typeface="+mn-lt"/>
              </a:rPr>
              <a:t>AGRIBUSINESS SECTOR</a:t>
            </a:r>
            <a:endParaRPr lang="es-PE" dirty="0">
              <a:effectLst>
                <a:outerShdw blurRad="38100" dist="38100" dir="2700000" algn="tl">
                  <a:srgbClr val="000000">
                    <a:alpha val="43137"/>
                  </a:srgbClr>
                </a:outerShdw>
              </a:effectLst>
              <a:latin typeface="+mn-lt"/>
            </a:endParaRPr>
          </a:p>
        </p:txBody>
      </p:sp>
      <p:sp>
        <p:nvSpPr>
          <p:cNvPr id="5" name="Text Box 5"/>
          <p:cNvSpPr txBox="1">
            <a:spLocks noChangeArrowheads="1"/>
          </p:cNvSpPr>
          <p:nvPr/>
        </p:nvSpPr>
        <p:spPr bwMode="auto">
          <a:xfrm>
            <a:off x="4177609" y="648005"/>
            <a:ext cx="4714875" cy="4012381"/>
          </a:xfrm>
          <a:prstGeom prst="rect">
            <a:avLst/>
          </a:prstGeom>
          <a:noFill/>
          <a:ln w="9525">
            <a:noFill/>
            <a:miter lim="800000"/>
            <a:headEnd/>
            <a:tailEnd/>
          </a:ln>
        </p:spPr>
        <p:txBody>
          <a:bodyPr>
            <a:spAutoFit/>
          </a:bodyPr>
          <a:lstStyle/>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Natural greenhouse</a:t>
            </a:r>
            <a:r>
              <a:rPr lang="es-ES" sz="1600" b="1" dirty="0" smtClean="0">
                <a:latin typeface="+mn-lt"/>
              </a:rPr>
              <a:t>.</a:t>
            </a:r>
            <a:endParaRPr lang="es-ES" sz="1600" dirty="0">
              <a:latin typeface="+mn-lt"/>
            </a:endParaRPr>
          </a:p>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High agricultural yields:</a:t>
            </a:r>
            <a:r>
              <a:rPr lang="en-US" sz="1600" dirty="0">
                <a:latin typeface="+mn-lt"/>
              </a:rPr>
              <a:t> Sugarcane (2nd), Asparagus, Olives (3rd), Artichokes (4th), Grapes (6th) and Avocado (11th</a:t>
            </a:r>
            <a:r>
              <a:rPr lang="es-MX" sz="1600" dirty="0" smtClean="0">
                <a:latin typeface="+mn-lt"/>
              </a:rPr>
              <a:t>).</a:t>
            </a:r>
            <a:endParaRPr lang="es-MX" sz="1600" dirty="0">
              <a:latin typeface="+mn-lt"/>
            </a:endParaRPr>
          </a:p>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Seasonal windows</a:t>
            </a:r>
            <a:r>
              <a:rPr lang="en-US" sz="1600" dirty="0">
                <a:latin typeface="+mn-lt"/>
              </a:rPr>
              <a:t> in major markets</a:t>
            </a:r>
            <a:r>
              <a:rPr lang="es-ES" sz="1600" dirty="0" smtClean="0">
                <a:latin typeface="+mn-lt"/>
              </a:rPr>
              <a:t>.</a:t>
            </a:r>
            <a:endParaRPr lang="es-ES" sz="1600" dirty="0">
              <a:latin typeface="+mn-lt"/>
            </a:endParaRPr>
          </a:p>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The 100,000 ha of land currently devoted to agricultural exports are expected to double</a:t>
            </a:r>
            <a:r>
              <a:rPr lang="en-US" sz="1600" dirty="0">
                <a:latin typeface="+mn-lt"/>
              </a:rPr>
              <a:t> as a result of large agricultural irrigation and expansion existing projects</a:t>
            </a:r>
            <a:r>
              <a:rPr lang="es-ES" sz="1600" dirty="0" smtClean="0">
                <a:latin typeface="+mn-lt"/>
              </a:rPr>
              <a:t>.</a:t>
            </a:r>
            <a:endParaRPr lang="es-ES" sz="1600" dirty="0">
              <a:latin typeface="+mn-lt"/>
            </a:endParaRPr>
          </a:p>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More than US$ </a:t>
            </a:r>
            <a:r>
              <a:rPr lang="en-US" sz="1600" b="1" dirty="0" smtClean="0">
                <a:latin typeface="+mn-lt"/>
              </a:rPr>
              <a:t>5.000 </a:t>
            </a:r>
            <a:r>
              <a:rPr lang="en-US" sz="1600" b="1" dirty="0">
                <a:latin typeface="+mn-lt"/>
              </a:rPr>
              <a:t>billion in exports of fresh</a:t>
            </a:r>
            <a:r>
              <a:rPr lang="en-US" sz="1600" dirty="0">
                <a:latin typeface="+mn-lt"/>
              </a:rPr>
              <a:t> and processed products to more than </a:t>
            </a:r>
            <a:r>
              <a:rPr lang="en-US" sz="1600" dirty="0" smtClean="0">
                <a:latin typeface="+mn-lt"/>
              </a:rPr>
              <a:t>150 </a:t>
            </a:r>
            <a:r>
              <a:rPr lang="en-US" sz="1600" dirty="0">
                <a:latin typeface="+mn-lt"/>
              </a:rPr>
              <a:t>countries</a:t>
            </a:r>
            <a:r>
              <a:rPr lang="es-MX" sz="1600" dirty="0" smtClean="0">
                <a:latin typeface="+mn-lt"/>
              </a:rPr>
              <a:t>. </a:t>
            </a:r>
            <a:endParaRPr lang="es-MX" sz="1600" dirty="0">
              <a:latin typeface="+mn-lt"/>
            </a:endParaRPr>
          </a:p>
          <a:p>
            <a:pPr marL="365125" lvl="1" indent="-182563" algn="just">
              <a:lnSpc>
                <a:spcPct val="80000"/>
              </a:lnSpc>
              <a:spcBef>
                <a:spcPts val="600"/>
              </a:spcBef>
              <a:spcAft>
                <a:spcPts val="1200"/>
              </a:spcAft>
              <a:buClr>
                <a:srgbClr val="FF0000"/>
              </a:buClr>
              <a:buFont typeface="Wingdings" pitchFamily="2" charset="2"/>
              <a:buChar char="v"/>
            </a:pPr>
            <a:r>
              <a:rPr lang="en-US" sz="1600" b="1" dirty="0">
                <a:latin typeface="+mn-lt"/>
              </a:rPr>
              <a:t>Organic and Natural Products with high export potential</a:t>
            </a:r>
            <a:r>
              <a:rPr lang="es-MX" sz="1600" b="1" dirty="0" smtClean="0">
                <a:latin typeface="+mn-lt"/>
              </a:rPr>
              <a:t>.</a:t>
            </a:r>
            <a:endParaRPr lang="zh-CN" altLang="es-MX" sz="1600" b="1" dirty="0">
              <a:latin typeface="+mn-lt"/>
              <a:ea typeface="宋体"/>
              <a:cs typeface="宋体"/>
              <a:sym typeface="Wingdings" pitchFamily="2" charset="2"/>
            </a:endParaRPr>
          </a:p>
        </p:txBody>
      </p:sp>
      <p:pic>
        <p:nvPicPr>
          <p:cNvPr id="1026" name="Picture 2" descr="W:\Promoción\Fototeca\Fotos Marca Pais\Agroindustria\Camposol\IMG_6709.jpg"/>
          <p:cNvPicPr>
            <a:picLocks noChangeAspect="1" noChangeArrowheads="1"/>
          </p:cNvPicPr>
          <p:nvPr/>
        </p:nvPicPr>
        <p:blipFill>
          <a:blip r:embed="rId3" cstate="email"/>
          <a:srcRect/>
          <a:stretch>
            <a:fillRect/>
          </a:stretch>
        </p:blipFill>
        <p:spPr bwMode="auto">
          <a:xfrm>
            <a:off x="214282" y="1059582"/>
            <a:ext cx="3707904" cy="3510390"/>
          </a:xfrm>
          <a:prstGeom prst="rect">
            <a:avLst/>
          </a:prstGeom>
          <a:noFill/>
        </p:spPr>
      </p:pic>
      <p:pic>
        <p:nvPicPr>
          <p:cNvPr id="6" name="Imagen 1"/>
          <p:cNvPicPr>
            <a:picLocks noChangeAspect="1"/>
          </p:cNvPicPr>
          <p:nvPr/>
        </p:nvPicPr>
        <p:blipFill>
          <a:blip r:embed="rId4"/>
          <a:stretch>
            <a:fillRect/>
          </a:stretch>
        </p:blipFill>
        <p:spPr>
          <a:xfrm flipV="1">
            <a:off x="-1" y="4990893"/>
            <a:ext cx="9144001" cy="186895"/>
          </a:xfrm>
          <a:prstGeom prst="rect">
            <a:avLst/>
          </a:prstGeom>
        </p:spPr>
      </p:pic>
    </p:spTree>
    <p:extLst>
      <p:ext uri="{BB962C8B-B14F-4D97-AF65-F5344CB8AC3E}">
        <p14:creationId xmlns:p14="http://schemas.microsoft.com/office/powerpoint/2010/main" val="13473101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Chart 1"/>
          <p:cNvPicPr>
            <a:picLocks noChangeArrowheads="1"/>
          </p:cNvPicPr>
          <p:nvPr/>
        </p:nvPicPr>
        <p:blipFill>
          <a:blip r:embed="rId3"/>
          <a:srcRect/>
          <a:stretch>
            <a:fillRect/>
          </a:stretch>
        </p:blipFill>
        <p:spPr bwMode="auto">
          <a:xfrm>
            <a:off x="6169025" y="5216130"/>
            <a:ext cx="12700" cy="1994297"/>
          </a:xfrm>
          <a:prstGeom prst="rect">
            <a:avLst/>
          </a:prstGeom>
          <a:noFill/>
          <a:ln w="9525">
            <a:noFill/>
            <a:miter lim="800000"/>
            <a:headEnd/>
            <a:tailEnd/>
          </a:ln>
        </p:spPr>
      </p:pic>
      <p:sp>
        <p:nvSpPr>
          <p:cNvPr id="14341" name="13 CuadroTexto"/>
          <p:cNvSpPr txBox="1">
            <a:spLocks noChangeArrowheads="1"/>
          </p:cNvSpPr>
          <p:nvPr/>
        </p:nvSpPr>
        <p:spPr bwMode="auto">
          <a:xfrm>
            <a:off x="4961675" y="1434359"/>
            <a:ext cx="3714780" cy="584776"/>
          </a:xfrm>
          <a:prstGeom prst="rect">
            <a:avLst/>
          </a:prstGeom>
          <a:noFill/>
          <a:ln w="9525">
            <a:noFill/>
            <a:miter lim="800000"/>
            <a:headEnd/>
            <a:tailEnd/>
          </a:ln>
        </p:spPr>
        <p:txBody>
          <a:bodyPr wrap="square">
            <a:spAutoFit/>
          </a:bodyPr>
          <a:lstStyle/>
          <a:p>
            <a:pPr algn="ctr"/>
            <a:r>
              <a:rPr lang="en-US" sz="1600" b="1" dirty="0">
                <a:latin typeface="+mn-lt"/>
              </a:rPr>
              <a:t>Agricultural exports </a:t>
            </a:r>
            <a:endParaRPr lang="es-PE" sz="1600" dirty="0">
              <a:latin typeface="+mn-lt"/>
            </a:endParaRPr>
          </a:p>
          <a:p>
            <a:pPr algn="ctr"/>
            <a:r>
              <a:rPr lang="en-US" sz="1600" b="1" dirty="0">
                <a:latin typeface="+mn-lt"/>
              </a:rPr>
              <a:t>according to Target Market </a:t>
            </a:r>
            <a:r>
              <a:rPr lang="en-US" sz="1600" b="1" dirty="0" smtClean="0">
                <a:latin typeface="+mn-lt"/>
              </a:rPr>
              <a:t>– 2015</a:t>
            </a:r>
            <a:endParaRPr lang="es-PE" sz="1600" dirty="0">
              <a:latin typeface="+mn-lt"/>
            </a:endParaRPr>
          </a:p>
        </p:txBody>
      </p:sp>
      <p:sp>
        <p:nvSpPr>
          <p:cNvPr id="14343" name="Text Box 4"/>
          <p:cNvSpPr txBox="1">
            <a:spLocks noChangeArrowheads="1"/>
          </p:cNvSpPr>
          <p:nvPr/>
        </p:nvSpPr>
        <p:spPr bwMode="auto">
          <a:xfrm>
            <a:off x="285720" y="311667"/>
            <a:ext cx="4462462" cy="369332"/>
          </a:xfrm>
          <a:prstGeom prst="rect">
            <a:avLst/>
          </a:prstGeom>
          <a:noFill/>
          <a:ln w="9525">
            <a:noFill/>
            <a:miter lim="800000"/>
            <a:headEnd/>
            <a:tailEnd/>
          </a:ln>
        </p:spPr>
        <p:txBody>
          <a:bodyPr lIns="54000" rIns="0">
            <a:spAutoFit/>
          </a:bodyPr>
          <a:lstStyle/>
          <a:p>
            <a:r>
              <a:rPr lang="en-US" b="1" dirty="0">
                <a:effectLst>
                  <a:outerShdw blurRad="38100" dist="38100" dir="2700000" algn="tl">
                    <a:srgbClr val="000000">
                      <a:alpha val="43137"/>
                    </a:srgbClr>
                  </a:outerShdw>
                </a:effectLst>
                <a:latin typeface="+mn-lt"/>
              </a:rPr>
              <a:t>AGRIBUSINESS </a:t>
            </a:r>
            <a:r>
              <a:rPr lang="en-US" b="1" dirty="0" smtClean="0">
                <a:effectLst>
                  <a:outerShdw blurRad="38100" dist="38100" dir="2700000" algn="tl">
                    <a:srgbClr val="000000">
                      <a:alpha val="43137"/>
                    </a:srgbClr>
                  </a:outerShdw>
                </a:effectLst>
                <a:latin typeface="+mn-lt"/>
              </a:rPr>
              <a:t>SECTOR</a:t>
            </a:r>
            <a:endParaRPr lang="es-PE" dirty="0">
              <a:effectLst>
                <a:outerShdw blurRad="38100" dist="38100" dir="2700000" algn="tl">
                  <a:srgbClr val="000000">
                    <a:alpha val="43137"/>
                  </a:srgbClr>
                </a:outerShdw>
              </a:effectLst>
              <a:latin typeface="+mn-lt"/>
            </a:endParaRPr>
          </a:p>
        </p:txBody>
      </p:sp>
      <p:sp>
        <p:nvSpPr>
          <p:cNvPr id="11" name="10 CuadroTexto"/>
          <p:cNvSpPr txBox="1"/>
          <p:nvPr/>
        </p:nvSpPr>
        <p:spPr>
          <a:xfrm>
            <a:off x="428596" y="4822047"/>
            <a:ext cx="3786214" cy="400110"/>
          </a:xfrm>
          <a:prstGeom prst="rect">
            <a:avLst/>
          </a:prstGeom>
          <a:noFill/>
        </p:spPr>
        <p:txBody>
          <a:bodyPr wrap="square" rtlCol="0">
            <a:spAutoFit/>
          </a:bodyPr>
          <a:lstStyle/>
          <a:p>
            <a:r>
              <a:rPr lang="en-US" sz="1000" dirty="0" smtClean="0"/>
              <a:t>Source: </a:t>
            </a:r>
            <a:r>
              <a:rPr lang="es-ES" sz="1000" dirty="0" smtClean="0">
                <a:latin typeface="Arial Narrow" pitchFamily="34" charset="0"/>
              </a:rPr>
              <a:t>ADEX Data Trade., BCRP. </a:t>
            </a:r>
          </a:p>
          <a:p>
            <a:endParaRPr lang="es-ES" sz="1000" dirty="0">
              <a:latin typeface="Arial Narrow" pitchFamily="34" charset="0"/>
            </a:endParaRPr>
          </a:p>
        </p:txBody>
      </p:sp>
      <p:graphicFrame>
        <p:nvGraphicFramePr>
          <p:cNvPr id="9" name="2 Gráfico"/>
          <p:cNvGraphicFramePr>
            <a:graphicFrameLocks/>
          </p:cNvGraphicFramePr>
          <p:nvPr>
            <p:extLst>
              <p:ext uri="{D42A27DB-BD31-4B8C-83A1-F6EECF244321}">
                <p14:modId xmlns:p14="http://schemas.microsoft.com/office/powerpoint/2010/main" val="3381851015"/>
              </p:ext>
            </p:extLst>
          </p:nvPr>
        </p:nvGraphicFramePr>
        <p:xfrm>
          <a:off x="105712" y="1533698"/>
          <a:ext cx="5042352" cy="275807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2 Gráfico"/>
          <p:cNvGraphicFramePr>
            <a:graphicFrameLocks/>
          </p:cNvGraphicFramePr>
          <p:nvPr>
            <p:extLst>
              <p:ext uri="{D42A27DB-BD31-4B8C-83A1-F6EECF244321}">
                <p14:modId xmlns:p14="http://schemas.microsoft.com/office/powerpoint/2010/main" val="1903999662"/>
              </p:ext>
            </p:extLst>
          </p:nvPr>
        </p:nvGraphicFramePr>
        <p:xfrm>
          <a:off x="4427989" y="1773598"/>
          <a:ext cx="5707857" cy="2518172"/>
        </p:xfrm>
        <a:graphic>
          <a:graphicData uri="http://schemas.openxmlformats.org/drawingml/2006/chart">
            <c:chart xmlns:c="http://schemas.openxmlformats.org/drawingml/2006/chart" xmlns:r="http://schemas.openxmlformats.org/officeDocument/2006/relationships" r:id="rId5"/>
          </a:graphicData>
        </a:graphic>
      </p:graphicFrame>
      <p:pic>
        <p:nvPicPr>
          <p:cNvPr id="8" name="Imagen 1"/>
          <p:cNvPicPr>
            <a:picLocks noChangeAspect="1"/>
          </p:cNvPicPr>
          <p:nvPr/>
        </p:nvPicPr>
        <p:blipFill>
          <a:blip r:embed="rId6"/>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45873097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214285" y="342571"/>
            <a:ext cx="4319587" cy="369332"/>
          </a:xfrm>
          <a:prstGeom prst="rect">
            <a:avLst/>
          </a:prstGeom>
          <a:solidFill>
            <a:schemeClr val="bg1"/>
          </a:solidFill>
          <a:ln w="9525">
            <a:noFill/>
            <a:miter lim="800000"/>
            <a:headEnd/>
            <a:tailEnd/>
          </a:ln>
        </p:spPr>
        <p:txBody>
          <a:bodyPr lIns="54000" rIns="0">
            <a:spAutoFit/>
          </a:bodyPr>
          <a:lstStyle/>
          <a:p>
            <a:r>
              <a:rPr lang="en-US" b="1" dirty="0" smtClean="0">
                <a:effectLst>
                  <a:outerShdw blurRad="38100" dist="38100" dir="2700000" algn="tl">
                    <a:srgbClr val="000000">
                      <a:alpha val="43137"/>
                    </a:srgbClr>
                  </a:outerShdw>
                </a:effectLst>
                <a:latin typeface="+mn-lt"/>
              </a:rPr>
              <a:t>MANUFACTURING INDUSTRY</a:t>
            </a:r>
            <a:endParaRPr lang="es-PE" dirty="0">
              <a:effectLst>
                <a:outerShdw blurRad="38100" dist="38100" dir="2700000" algn="tl">
                  <a:srgbClr val="000000">
                    <a:alpha val="43137"/>
                  </a:srgbClr>
                </a:outerShdw>
              </a:effectLst>
              <a:latin typeface="+mn-lt"/>
            </a:endParaRPr>
          </a:p>
        </p:txBody>
      </p:sp>
      <p:sp>
        <p:nvSpPr>
          <p:cNvPr id="8" name="Text Box 6"/>
          <p:cNvSpPr txBox="1">
            <a:spLocks noChangeArrowheads="1"/>
          </p:cNvSpPr>
          <p:nvPr/>
        </p:nvSpPr>
        <p:spPr bwMode="auto">
          <a:xfrm>
            <a:off x="3779916" y="527237"/>
            <a:ext cx="5007329" cy="3943388"/>
          </a:xfrm>
          <a:prstGeom prst="rect">
            <a:avLst/>
          </a:prstGeom>
          <a:noFill/>
          <a:ln w="9525">
            <a:noFill/>
            <a:miter lim="800000"/>
            <a:headEnd/>
            <a:tailEnd/>
          </a:ln>
        </p:spPr>
        <p:txBody>
          <a:bodyPr wrap="square">
            <a:spAutoFit/>
          </a:bodyPr>
          <a:lstStyle/>
          <a:p>
            <a:pPr marL="742950" lvl="1" indent="-285750" algn="just">
              <a:lnSpc>
                <a:spcPct val="85000"/>
              </a:lnSpc>
              <a:spcAft>
                <a:spcPts val="0"/>
              </a:spcAft>
              <a:buClr>
                <a:srgbClr val="FF0000"/>
              </a:buClr>
              <a:buFont typeface="Wingdings"/>
              <a:buChar char=""/>
              <a:tabLst>
                <a:tab pos="914400" algn="l"/>
              </a:tabLst>
            </a:pPr>
            <a:r>
              <a:rPr lang="en-US" sz="1800" dirty="0" smtClean="0">
                <a:latin typeface="Arial Narrow" pitchFamily="34" charset="0"/>
                <a:ea typeface="宋体"/>
                <a:cs typeface="宋体"/>
              </a:rPr>
              <a:t>In the last 10 years (2006- 2015) the sector has experimented an annual average growth of 4%, despite of the negative average variation of -2.6% in the past two years. </a:t>
            </a:r>
            <a:endParaRPr lang="es-PE" sz="1800" dirty="0" smtClean="0">
              <a:solidFill>
                <a:srgbClr val="000000"/>
              </a:solidFill>
              <a:latin typeface="Arial Narrow" panose="020B0606020202030204" pitchFamily="34" charset="0"/>
            </a:endParaRPr>
          </a:p>
          <a:p>
            <a:pPr marL="742950" lvl="1" indent="-285750" algn="just">
              <a:lnSpc>
                <a:spcPct val="85000"/>
              </a:lnSpc>
              <a:spcAft>
                <a:spcPts val="0"/>
              </a:spcAft>
              <a:buClr>
                <a:srgbClr val="FF0000"/>
              </a:buClr>
              <a:buFont typeface="Wingdings"/>
              <a:buChar char=""/>
              <a:tabLst>
                <a:tab pos="914400" algn="l"/>
              </a:tabLst>
            </a:pPr>
            <a:endParaRPr lang="es-PE" sz="1800" dirty="0" smtClean="0">
              <a:solidFill>
                <a:srgbClr val="000000"/>
              </a:solidFill>
              <a:latin typeface="Arial Narrow" panose="020B0606020202030204" pitchFamily="34" charset="0"/>
            </a:endParaRPr>
          </a:p>
          <a:p>
            <a:pPr marL="742950" lvl="1" indent="-285750" algn="just">
              <a:lnSpc>
                <a:spcPct val="85000"/>
              </a:lnSpc>
              <a:spcAft>
                <a:spcPts val="0"/>
              </a:spcAft>
              <a:buClr>
                <a:srgbClr val="FF0000"/>
              </a:buClr>
              <a:buFont typeface="Wingdings"/>
              <a:buChar char=""/>
              <a:tabLst>
                <a:tab pos="914400" algn="l"/>
              </a:tabLst>
            </a:pPr>
            <a:r>
              <a:rPr lang="es-PE" sz="1800" dirty="0" err="1">
                <a:solidFill>
                  <a:srgbClr val="000000"/>
                </a:solidFill>
                <a:latin typeface="Arial Narrow" panose="020B0606020202030204" pitchFamily="34" charset="0"/>
              </a:rPr>
              <a:t>There</a:t>
            </a:r>
            <a:r>
              <a:rPr lang="es-PE" sz="1800" dirty="0">
                <a:solidFill>
                  <a:srgbClr val="000000"/>
                </a:solidFill>
                <a:latin typeface="Arial Narrow" panose="020B0606020202030204" pitchFamily="34" charset="0"/>
              </a:rPr>
              <a:t> are </a:t>
            </a:r>
            <a:r>
              <a:rPr lang="es-PE" sz="1800" dirty="0" err="1">
                <a:solidFill>
                  <a:srgbClr val="000000"/>
                </a:solidFill>
                <a:latin typeface="Arial Narrow" panose="020B0606020202030204" pitchFamily="34" charset="0"/>
              </a:rPr>
              <a:t>different</a:t>
            </a:r>
            <a:r>
              <a:rPr lang="es-PE" sz="1800" dirty="0">
                <a:solidFill>
                  <a:srgbClr val="000000"/>
                </a:solidFill>
                <a:latin typeface="Arial Narrow" panose="020B0606020202030204" pitchFamily="34" charset="0"/>
              </a:rPr>
              <a:t> causes, </a:t>
            </a:r>
            <a:r>
              <a:rPr lang="es-PE" sz="1800" dirty="0" err="1">
                <a:solidFill>
                  <a:srgbClr val="000000"/>
                </a:solidFill>
                <a:latin typeface="Arial Narrow" panose="020B0606020202030204" pitchFamily="34" charset="0"/>
              </a:rPr>
              <a:t>among</a:t>
            </a:r>
            <a:r>
              <a:rPr lang="es-PE" sz="1800" dirty="0">
                <a:solidFill>
                  <a:srgbClr val="000000"/>
                </a:solidFill>
                <a:latin typeface="Arial Narrow" panose="020B0606020202030204" pitchFamily="34" charset="0"/>
              </a:rPr>
              <a:t> </a:t>
            </a:r>
            <a:r>
              <a:rPr lang="es-PE" sz="1800" dirty="0" err="1">
                <a:solidFill>
                  <a:srgbClr val="000000"/>
                </a:solidFill>
                <a:latin typeface="Arial Narrow" panose="020B0606020202030204" pitchFamily="34" charset="0"/>
              </a:rPr>
              <a:t>them</a:t>
            </a:r>
            <a:r>
              <a:rPr lang="es-PE" sz="1800" dirty="0">
                <a:solidFill>
                  <a:srgbClr val="000000"/>
                </a:solidFill>
                <a:latin typeface="Arial Narrow" panose="020B0606020202030204" pitchFamily="34" charset="0"/>
              </a:rPr>
              <a:t> </a:t>
            </a:r>
            <a:r>
              <a:rPr lang="en-US" sz="1800" dirty="0" smtClean="0">
                <a:latin typeface="Arial Narrow" pitchFamily="34" charset="0"/>
                <a:ea typeface="宋体"/>
              </a:rPr>
              <a:t>we can emphasize the international situation and the drastic reduction on the capture of hydro biological species.</a:t>
            </a:r>
          </a:p>
          <a:p>
            <a:pPr lvl="1" algn="just">
              <a:lnSpc>
                <a:spcPct val="85000"/>
              </a:lnSpc>
              <a:spcAft>
                <a:spcPts val="0"/>
              </a:spcAft>
              <a:buClr>
                <a:srgbClr val="FF0000"/>
              </a:buClr>
              <a:tabLst>
                <a:tab pos="914400" algn="l"/>
              </a:tabLst>
            </a:pPr>
            <a:endParaRPr lang="en-US" sz="1800" dirty="0">
              <a:latin typeface="Arial Narrow" pitchFamily="34" charset="0"/>
              <a:ea typeface="宋体"/>
              <a:cs typeface="宋体"/>
            </a:endParaRPr>
          </a:p>
          <a:p>
            <a:pPr marL="742950" lvl="1" indent="-285750" algn="just">
              <a:lnSpc>
                <a:spcPct val="85000"/>
              </a:lnSpc>
              <a:spcBef>
                <a:spcPts val="600"/>
              </a:spcBef>
              <a:buClr>
                <a:srgbClr val="FF0000"/>
              </a:buClr>
              <a:buFont typeface="Wingdings" pitchFamily="2" charset="2"/>
              <a:buChar char="v"/>
            </a:pPr>
            <a:r>
              <a:rPr lang="en-US" sz="1800" dirty="0" smtClean="0">
                <a:latin typeface="Arial Narrow" pitchFamily="34" charset="0"/>
                <a:ea typeface="宋体"/>
                <a:cs typeface="宋体"/>
              </a:rPr>
              <a:t>Significant </a:t>
            </a:r>
            <a:r>
              <a:rPr lang="en-US" sz="1800" dirty="0">
                <a:latin typeface="Arial Narrow" pitchFamily="34" charset="0"/>
                <a:ea typeface="宋体"/>
                <a:cs typeface="宋体"/>
              </a:rPr>
              <a:t>recovery </a:t>
            </a:r>
            <a:r>
              <a:rPr lang="en-US" sz="1800" dirty="0" smtClean="0">
                <a:latin typeface="Arial Narrow" pitchFamily="34" charset="0"/>
                <a:ea typeface="宋体"/>
                <a:cs typeface="宋体"/>
              </a:rPr>
              <a:t>is </a:t>
            </a:r>
            <a:r>
              <a:rPr lang="en-US" sz="1800" dirty="0">
                <a:latin typeface="Arial Narrow" pitchFamily="34" charset="0"/>
                <a:ea typeface="宋体"/>
                <a:cs typeface="宋体"/>
              </a:rPr>
              <a:t>estimated </a:t>
            </a:r>
            <a:r>
              <a:rPr lang="en-US" sz="1800" dirty="0" smtClean="0">
                <a:latin typeface="Arial Narrow" pitchFamily="34" charset="0"/>
                <a:ea typeface="宋体"/>
                <a:cs typeface="宋体"/>
              </a:rPr>
              <a:t>in the 2017, with 4% growth due the full capacity of mining projects and by </a:t>
            </a:r>
            <a:r>
              <a:rPr lang="en-US" sz="1800" dirty="0">
                <a:latin typeface="Arial Narrow" pitchFamily="34" charset="0"/>
                <a:ea typeface="宋体"/>
                <a:cs typeface="宋体"/>
              </a:rPr>
              <a:t>the </a:t>
            </a:r>
            <a:r>
              <a:rPr lang="en-US" sz="1800" dirty="0" smtClean="0">
                <a:latin typeface="Arial Narrow" pitchFamily="34" charset="0"/>
                <a:ea typeface="宋体"/>
                <a:cs typeface="宋体"/>
              </a:rPr>
              <a:t>internal market dynamics at the beginning of several works of the large projects of infrastructure granted in concession in recent years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597" y="835808"/>
            <a:ext cx="3835400" cy="379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gen 1"/>
          <p:cNvPicPr>
            <a:picLocks noChangeAspect="1"/>
          </p:cNvPicPr>
          <p:nvPr/>
        </p:nvPicPr>
        <p:blipFill>
          <a:blip r:embed="rId4"/>
          <a:stretch>
            <a:fillRect/>
          </a:stretch>
        </p:blipFill>
        <p:spPr>
          <a:xfrm flipV="1">
            <a:off x="-1" y="4990893"/>
            <a:ext cx="9144001" cy="186895"/>
          </a:xfrm>
          <a:prstGeom prst="rect">
            <a:avLst/>
          </a:prstGeom>
        </p:spPr>
      </p:pic>
    </p:spTree>
    <p:extLst>
      <p:ext uri="{BB962C8B-B14F-4D97-AF65-F5344CB8AC3E}">
        <p14:creationId xmlns:p14="http://schemas.microsoft.com/office/powerpoint/2010/main" val="140110349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214285" y="321455"/>
            <a:ext cx="4319587" cy="307777"/>
          </a:xfrm>
          <a:prstGeom prst="rect">
            <a:avLst/>
          </a:prstGeom>
          <a:solidFill>
            <a:schemeClr val="bg1"/>
          </a:solidFill>
          <a:ln w="9525">
            <a:noFill/>
            <a:miter lim="800000"/>
            <a:headEnd/>
            <a:tailEnd/>
          </a:ln>
        </p:spPr>
        <p:txBody>
          <a:bodyPr lIns="54000" rIns="0">
            <a:spAutoFit/>
          </a:bodyPr>
          <a:lstStyle/>
          <a:p>
            <a:pPr>
              <a:lnSpc>
                <a:spcPct val="50000"/>
              </a:lnSpc>
              <a:spcBef>
                <a:spcPct val="35000"/>
              </a:spcBef>
            </a:pPr>
            <a:r>
              <a:rPr lang="es-ES" altLang="zh-CN" sz="2400" b="1" dirty="0" smtClean="0">
                <a:effectLst>
                  <a:outerShdw blurRad="38100" dist="38100" dir="2700000" algn="tl">
                    <a:srgbClr val="000000">
                      <a:alpha val="43137"/>
                    </a:srgbClr>
                  </a:outerShdw>
                </a:effectLst>
                <a:latin typeface="Arial Narrow" pitchFamily="34" charset="0"/>
                <a:ea typeface="宋体"/>
                <a:cs typeface="宋体"/>
              </a:rPr>
              <a:t>MANUFACTURING INDUSTRY</a:t>
            </a:r>
            <a:endParaRPr lang="es-ES" sz="2400" b="1" dirty="0">
              <a:effectLst>
                <a:outerShdw blurRad="38100" dist="38100" dir="2700000" algn="tl">
                  <a:srgbClr val="000000">
                    <a:alpha val="43137"/>
                  </a:srgbClr>
                </a:outerShdw>
              </a:effectLst>
              <a:latin typeface="Arial Narrow" pitchFamily="34" charset="0"/>
              <a:ea typeface="宋体"/>
              <a:cs typeface="宋体"/>
            </a:endParaRPr>
          </a:p>
        </p:txBody>
      </p:sp>
      <p:sp>
        <p:nvSpPr>
          <p:cNvPr id="10" name="Rectangle 11"/>
          <p:cNvSpPr>
            <a:spLocks noChangeArrowheads="1"/>
          </p:cNvSpPr>
          <p:nvPr/>
        </p:nvSpPr>
        <p:spPr bwMode="auto">
          <a:xfrm>
            <a:off x="251524" y="4840004"/>
            <a:ext cx="2007281" cy="246221"/>
          </a:xfrm>
          <a:prstGeom prst="rect">
            <a:avLst/>
          </a:prstGeom>
          <a:noFill/>
          <a:ln w="9525" algn="ctr">
            <a:noFill/>
            <a:miter lim="800000"/>
            <a:headEnd/>
            <a:tailEnd/>
          </a:ln>
        </p:spPr>
        <p:txBody>
          <a:bodyPr wrap="square">
            <a:spAutoFit/>
          </a:bodyPr>
          <a:lstStyle/>
          <a:p>
            <a:pPr algn="r"/>
            <a:r>
              <a:rPr lang="es-ES" sz="1000" dirty="0" smtClean="0">
                <a:latin typeface="Calibri" pitchFamily="34" charset="0"/>
              </a:rPr>
              <a:t>Source: ASOCEM , PRODUCE</a:t>
            </a:r>
            <a:endParaRPr lang="es-ES" sz="1000" dirty="0">
              <a:latin typeface="Calibri" pitchFamily="34" charset="0"/>
            </a:endParaRPr>
          </a:p>
        </p:txBody>
      </p:sp>
      <p:graphicFrame>
        <p:nvGraphicFramePr>
          <p:cNvPr id="4" name="1 Gráfico"/>
          <p:cNvGraphicFramePr>
            <a:graphicFrameLocks/>
          </p:cNvGraphicFramePr>
          <p:nvPr>
            <p:extLst>
              <p:ext uri="{D42A27DB-BD31-4B8C-83A1-F6EECF244321}">
                <p14:modId xmlns:p14="http://schemas.microsoft.com/office/powerpoint/2010/main" val="2191221464"/>
              </p:ext>
            </p:extLst>
          </p:nvPr>
        </p:nvGraphicFramePr>
        <p:xfrm>
          <a:off x="268419" y="1173134"/>
          <a:ext cx="3706285" cy="18902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1 Gráfico"/>
          <p:cNvGraphicFramePr>
            <a:graphicFrameLocks/>
          </p:cNvGraphicFramePr>
          <p:nvPr>
            <p:extLst>
              <p:ext uri="{D42A27DB-BD31-4B8C-83A1-F6EECF244321}">
                <p14:modId xmlns:p14="http://schemas.microsoft.com/office/powerpoint/2010/main" val="166241808"/>
              </p:ext>
            </p:extLst>
          </p:nvPr>
        </p:nvGraphicFramePr>
        <p:xfrm>
          <a:off x="4556595" y="1161149"/>
          <a:ext cx="3797996" cy="190219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1 Gráfico"/>
          <p:cNvGraphicFramePr>
            <a:graphicFrameLocks/>
          </p:cNvGraphicFramePr>
          <p:nvPr>
            <p:extLst>
              <p:ext uri="{D42A27DB-BD31-4B8C-83A1-F6EECF244321}">
                <p14:modId xmlns:p14="http://schemas.microsoft.com/office/powerpoint/2010/main" val="1786495693"/>
              </p:ext>
            </p:extLst>
          </p:nvPr>
        </p:nvGraphicFramePr>
        <p:xfrm>
          <a:off x="1255160" y="3098163"/>
          <a:ext cx="6701216" cy="1741841"/>
        </p:xfrm>
        <a:graphic>
          <a:graphicData uri="http://schemas.openxmlformats.org/drawingml/2006/chart">
            <c:chart xmlns:c="http://schemas.openxmlformats.org/drawingml/2006/chart" xmlns:r="http://schemas.openxmlformats.org/officeDocument/2006/relationships" r:id="rId5"/>
          </a:graphicData>
        </a:graphic>
      </p:graphicFrame>
      <p:pic>
        <p:nvPicPr>
          <p:cNvPr id="8" name="Imagen 1"/>
          <p:cNvPicPr>
            <a:picLocks noChangeAspect="1"/>
          </p:cNvPicPr>
          <p:nvPr/>
        </p:nvPicPr>
        <p:blipFill>
          <a:blip r:embed="rId6"/>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1807535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23850" y="365245"/>
            <a:ext cx="3651250" cy="369332"/>
          </a:xfrm>
          <a:prstGeom prst="rect">
            <a:avLst/>
          </a:prstGeom>
          <a:noFill/>
          <a:ln w="9525">
            <a:noFill/>
            <a:miter lim="800000"/>
            <a:headEnd/>
            <a:tailEnd/>
          </a:ln>
        </p:spPr>
        <p:txBody>
          <a:bodyPr lIns="54000" rIns="0">
            <a:spAutoFit/>
          </a:bodyPr>
          <a:lstStyle/>
          <a:p>
            <a:r>
              <a:rPr lang="en-US" b="1" dirty="0">
                <a:effectLst>
                  <a:outerShdw blurRad="38100" dist="38100" dir="2700000" algn="tl">
                    <a:srgbClr val="000000">
                      <a:alpha val="43137"/>
                    </a:srgbClr>
                  </a:outerShdw>
                </a:effectLst>
                <a:latin typeface="+mn-lt"/>
              </a:rPr>
              <a:t>MINING</a:t>
            </a:r>
            <a:r>
              <a:rPr lang="en-US" b="1" dirty="0">
                <a:latin typeface="+mn-lt"/>
              </a:rPr>
              <a:t> </a:t>
            </a:r>
            <a:r>
              <a:rPr lang="en-US" b="1" dirty="0">
                <a:effectLst>
                  <a:outerShdw blurRad="38100" dist="38100" dir="2700000" algn="tl">
                    <a:srgbClr val="000000">
                      <a:alpha val="43137"/>
                    </a:srgbClr>
                  </a:outerShdw>
                </a:effectLst>
                <a:latin typeface="+mn-lt"/>
              </a:rPr>
              <a:t>SECTOR</a:t>
            </a:r>
            <a:endParaRPr lang="es-PE" dirty="0">
              <a:effectLst>
                <a:outerShdw blurRad="38100" dist="38100" dir="2700000" algn="tl">
                  <a:srgbClr val="000000">
                    <a:alpha val="43137"/>
                  </a:srgbClr>
                </a:outerShdw>
              </a:effectLst>
              <a:latin typeface="+mn-lt"/>
            </a:endParaRPr>
          </a:p>
        </p:txBody>
      </p:sp>
      <p:sp>
        <p:nvSpPr>
          <p:cNvPr id="6" name="Text Box 5"/>
          <p:cNvSpPr txBox="1">
            <a:spLocks noChangeArrowheads="1"/>
          </p:cNvSpPr>
          <p:nvPr/>
        </p:nvSpPr>
        <p:spPr bwMode="auto">
          <a:xfrm>
            <a:off x="3946278" y="1013247"/>
            <a:ext cx="5040560" cy="3285002"/>
          </a:xfrm>
          <a:prstGeom prst="rect">
            <a:avLst/>
          </a:prstGeom>
          <a:noFill/>
          <a:ln w="9525">
            <a:noFill/>
            <a:miter lim="800000"/>
            <a:headEnd/>
            <a:tailEnd/>
          </a:ln>
        </p:spPr>
        <p:txBody>
          <a:bodyPr wrap="square">
            <a:spAutoFit/>
          </a:bodyPr>
          <a:lstStyle/>
          <a:p>
            <a:pPr marL="742950" lvl="1" indent="-285750" algn="just">
              <a:lnSpc>
                <a:spcPct val="90000"/>
              </a:lnSpc>
              <a:spcBef>
                <a:spcPts val="600"/>
              </a:spcBef>
              <a:buClr>
                <a:srgbClr val="FF0000"/>
              </a:buClr>
              <a:buFont typeface="Wingdings" pitchFamily="2" charset="2"/>
              <a:buChar char="v"/>
              <a:defRPr/>
            </a:pPr>
            <a:r>
              <a:rPr lang="en-US" sz="1600" b="1" dirty="0">
                <a:latin typeface="+mn-lt"/>
              </a:rPr>
              <a:t>Polymetallic </a:t>
            </a:r>
            <a:r>
              <a:rPr lang="en-US" sz="1600" b="1" dirty="0" smtClean="0">
                <a:latin typeface="+mn-lt"/>
              </a:rPr>
              <a:t>country</a:t>
            </a:r>
          </a:p>
          <a:p>
            <a:pPr marL="742950" lvl="1" indent="-285750" algn="just">
              <a:lnSpc>
                <a:spcPct val="90000"/>
              </a:lnSpc>
              <a:spcBef>
                <a:spcPts val="600"/>
              </a:spcBef>
              <a:buClr>
                <a:srgbClr val="FF0000"/>
              </a:buClr>
              <a:buFont typeface="Wingdings" pitchFamily="2" charset="2"/>
              <a:buChar char="v"/>
              <a:defRPr/>
            </a:pPr>
            <a:r>
              <a:rPr lang="en-US" sz="1600" dirty="0" smtClean="0">
                <a:latin typeface="+mn-lt"/>
              </a:rPr>
              <a:t>13.61% of the </a:t>
            </a:r>
            <a:r>
              <a:rPr lang="en-US" sz="1600" dirty="0">
                <a:latin typeface="+mn-lt"/>
              </a:rPr>
              <a:t>land is subject </a:t>
            </a:r>
            <a:r>
              <a:rPr lang="en-US" sz="1600" dirty="0" smtClean="0">
                <a:latin typeface="+mn-lt"/>
              </a:rPr>
              <a:t>to </a:t>
            </a:r>
            <a:r>
              <a:rPr lang="en-US" sz="1600" dirty="0">
                <a:latin typeface="+mn-lt"/>
              </a:rPr>
              <a:t>mining concessions, and </a:t>
            </a:r>
            <a:r>
              <a:rPr lang="en-US" sz="1600" b="1" dirty="0">
                <a:latin typeface="+mn-lt"/>
              </a:rPr>
              <a:t>only </a:t>
            </a:r>
            <a:r>
              <a:rPr lang="en-US" sz="1600" b="1" dirty="0" smtClean="0">
                <a:latin typeface="+mn-lt"/>
              </a:rPr>
              <a:t>1.25% </a:t>
            </a:r>
            <a:r>
              <a:rPr lang="en-US" sz="1600" b="1" dirty="0">
                <a:latin typeface="+mn-lt"/>
              </a:rPr>
              <a:t>of the land is taken for mining exploration and exploitation</a:t>
            </a:r>
            <a:r>
              <a:rPr lang="es-MX" altLang="zh-CN" sz="1600" b="1" dirty="0" smtClean="0">
                <a:latin typeface="+mn-lt"/>
                <a:ea typeface="宋体" charset="-122"/>
              </a:rPr>
              <a:t>.</a:t>
            </a:r>
            <a:endParaRPr lang="es-PE" altLang="zh-CN" sz="1600" b="1" dirty="0" smtClean="0">
              <a:latin typeface="+mn-lt"/>
              <a:ea typeface="宋体" charset="-122"/>
            </a:endParaRPr>
          </a:p>
          <a:p>
            <a:pPr marL="742950" lvl="1" indent="-285750" algn="just">
              <a:lnSpc>
                <a:spcPct val="90000"/>
              </a:lnSpc>
              <a:spcBef>
                <a:spcPts val="600"/>
              </a:spcBef>
              <a:buClr>
                <a:srgbClr val="FF0000"/>
              </a:buClr>
              <a:buFont typeface="Wingdings" pitchFamily="2" charset="2"/>
              <a:buChar char="v"/>
              <a:defRPr/>
            </a:pPr>
            <a:r>
              <a:rPr lang="en-US" sz="1600" dirty="0">
                <a:latin typeface="+mn-lt"/>
              </a:rPr>
              <a:t>In </a:t>
            </a:r>
            <a:r>
              <a:rPr lang="en-US" sz="1600" dirty="0" smtClean="0">
                <a:latin typeface="+mn-lt"/>
              </a:rPr>
              <a:t>the world: Third  producer of copper, silver, tin and zinc worldwide. In Latin America: First producer </a:t>
            </a:r>
            <a:r>
              <a:rPr lang="en-US" sz="1600" dirty="0">
                <a:latin typeface="+mn-lt"/>
              </a:rPr>
              <a:t>of gold, zinc, tin and lead. And 2nd of copper, silver and </a:t>
            </a:r>
            <a:r>
              <a:rPr lang="en-US" sz="1600" dirty="0" smtClean="0">
                <a:latin typeface="+mn-lt"/>
              </a:rPr>
              <a:t>molybdenum</a:t>
            </a:r>
            <a:r>
              <a:rPr lang="es-MX" sz="1600" dirty="0" smtClean="0">
                <a:latin typeface="+mn-lt"/>
                <a:ea typeface="宋体" charset="-122"/>
              </a:rPr>
              <a:t>.</a:t>
            </a:r>
            <a:endParaRPr lang="es-PE" sz="1600" dirty="0">
              <a:latin typeface="+mn-lt"/>
              <a:ea typeface="宋体" charset="-122"/>
            </a:endParaRPr>
          </a:p>
          <a:p>
            <a:pPr marL="742950" lvl="1" indent="-285750" algn="just">
              <a:lnSpc>
                <a:spcPct val="90000"/>
              </a:lnSpc>
              <a:spcBef>
                <a:spcPts val="600"/>
              </a:spcBef>
              <a:buClr>
                <a:srgbClr val="FF0000"/>
              </a:buClr>
              <a:buFont typeface="Wingdings" pitchFamily="2" charset="2"/>
              <a:buChar char="v"/>
              <a:defRPr/>
            </a:pPr>
            <a:r>
              <a:rPr lang="es-ES" sz="1600" dirty="0" smtClean="0">
                <a:latin typeface="+mn-lt"/>
                <a:ea typeface="宋体" charset="-122"/>
              </a:rPr>
              <a:t>In 2015, </a:t>
            </a:r>
            <a:r>
              <a:rPr lang="es-ES" sz="1600" dirty="0" err="1" smtClean="0">
                <a:latin typeface="+mn-lt"/>
                <a:ea typeface="宋体" charset="-122"/>
              </a:rPr>
              <a:t>investment</a:t>
            </a:r>
            <a:r>
              <a:rPr lang="es-ES" sz="1600" dirty="0" smtClean="0">
                <a:latin typeface="+mn-lt"/>
                <a:ea typeface="宋体" charset="-122"/>
              </a:rPr>
              <a:t> in </a:t>
            </a:r>
            <a:r>
              <a:rPr lang="es-ES" sz="1600" dirty="0" err="1" smtClean="0">
                <a:latin typeface="+mn-lt"/>
                <a:ea typeface="宋体" charset="-122"/>
              </a:rPr>
              <a:t>mining</a:t>
            </a:r>
            <a:r>
              <a:rPr lang="es-ES" sz="1600" dirty="0" smtClean="0">
                <a:latin typeface="+mn-lt"/>
                <a:ea typeface="宋体" charset="-122"/>
              </a:rPr>
              <a:t> </a:t>
            </a:r>
            <a:r>
              <a:rPr lang="es-ES" sz="1600" dirty="0" err="1" smtClean="0">
                <a:latin typeface="+mn-lt"/>
                <a:ea typeface="宋体" charset="-122"/>
              </a:rPr>
              <a:t>reached</a:t>
            </a:r>
            <a:r>
              <a:rPr lang="es-ES" sz="1600" dirty="0" smtClean="0">
                <a:latin typeface="+mn-lt"/>
                <a:ea typeface="宋体" charset="-122"/>
              </a:rPr>
              <a:t> a value of US$ 6,777 million.</a:t>
            </a:r>
            <a:endParaRPr lang="es-PE" sz="1600" dirty="0">
              <a:latin typeface="+mn-lt"/>
              <a:ea typeface="宋体" charset="-122"/>
            </a:endParaRPr>
          </a:p>
          <a:p>
            <a:pPr marL="742950" lvl="1" indent="-285750" algn="just">
              <a:lnSpc>
                <a:spcPct val="90000"/>
              </a:lnSpc>
              <a:spcBef>
                <a:spcPts val="600"/>
              </a:spcBef>
              <a:buClr>
                <a:srgbClr val="FF0000"/>
              </a:buClr>
              <a:buFont typeface="Wingdings" pitchFamily="2" charset="2"/>
              <a:buChar char="v"/>
              <a:defRPr/>
            </a:pPr>
            <a:r>
              <a:rPr lang="en-US" sz="1600" dirty="0" smtClean="0">
                <a:latin typeface="+mn-lt"/>
              </a:rPr>
              <a:t>Peru </a:t>
            </a:r>
            <a:r>
              <a:rPr lang="en-US" sz="1600" dirty="0">
                <a:latin typeface="+mn-lt"/>
              </a:rPr>
              <a:t>is one of the few countries in the world with non-metallic mineral deposits, including diatomite, bentonite, limestone and phosphate</a:t>
            </a:r>
            <a:r>
              <a:rPr lang="es-MX" altLang="zh-CN" sz="1600" dirty="0" smtClean="0">
                <a:latin typeface="+mn-lt"/>
                <a:ea typeface="宋体" charset="-122"/>
              </a:rPr>
              <a:t>. </a:t>
            </a:r>
            <a:endParaRPr lang="es-MX" altLang="zh-CN" sz="1600" dirty="0">
              <a:latin typeface="+mn-lt"/>
              <a:ea typeface="宋体" charset="-122"/>
            </a:endParaRPr>
          </a:p>
        </p:txBody>
      </p:sp>
      <p:pic>
        <p:nvPicPr>
          <p:cNvPr id="31745" name="Picture 1"/>
          <p:cNvPicPr>
            <a:picLocks noChangeAspect="1" noChangeArrowheads="1"/>
          </p:cNvPicPr>
          <p:nvPr/>
        </p:nvPicPr>
        <p:blipFill>
          <a:blip r:embed="rId3" cstate="email"/>
          <a:srcRect/>
          <a:stretch>
            <a:fillRect/>
          </a:stretch>
        </p:blipFill>
        <p:spPr bwMode="auto">
          <a:xfrm>
            <a:off x="482747" y="1203599"/>
            <a:ext cx="3495902" cy="3171825"/>
          </a:xfrm>
          <a:prstGeom prst="rect">
            <a:avLst/>
          </a:prstGeom>
          <a:noFill/>
          <a:ln w="9525">
            <a:noFill/>
            <a:miter lim="800000"/>
            <a:headEnd/>
            <a:tailEnd/>
          </a:ln>
          <a:effectLst/>
        </p:spPr>
      </p:pic>
      <p:pic>
        <p:nvPicPr>
          <p:cNvPr id="5" name="Imagen 1"/>
          <p:cNvPicPr>
            <a:picLocks noChangeAspect="1"/>
          </p:cNvPicPr>
          <p:nvPr/>
        </p:nvPicPr>
        <p:blipFill>
          <a:blip r:embed="rId4"/>
          <a:stretch>
            <a:fillRect/>
          </a:stretch>
        </p:blipFill>
        <p:spPr>
          <a:xfrm flipV="1">
            <a:off x="-1" y="4970456"/>
            <a:ext cx="9144001" cy="207333"/>
          </a:xfrm>
          <a:prstGeom prst="rect">
            <a:avLst/>
          </a:prstGeom>
        </p:spPr>
      </p:pic>
    </p:spTree>
    <p:extLst>
      <p:ext uri="{BB962C8B-B14F-4D97-AF65-F5344CB8AC3E}">
        <p14:creationId xmlns:p14="http://schemas.microsoft.com/office/powerpoint/2010/main" val="4955274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a:latin typeface="Candara" pitchFamily="34" charset="0"/>
            </a:endParaRPr>
          </a:p>
        </p:txBody>
      </p:sp>
      <p:sp>
        <p:nvSpPr>
          <p:cNvPr id="5" name="Text Box 17"/>
          <p:cNvSpPr txBox="1">
            <a:spLocks noChangeArrowheads="1"/>
          </p:cNvSpPr>
          <p:nvPr/>
        </p:nvSpPr>
        <p:spPr bwMode="auto">
          <a:xfrm>
            <a:off x="241300" y="189310"/>
            <a:ext cx="4618038" cy="526256"/>
          </a:xfrm>
          <a:prstGeom prst="rect">
            <a:avLst/>
          </a:prstGeom>
          <a:noFill/>
          <a:ln w="9525" algn="ctr">
            <a:noFill/>
            <a:miter lim="800000"/>
            <a:headEnd/>
            <a:tailEnd/>
          </a:ln>
        </p:spPr>
        <p:txBody>
          <a:bodyPr anchor="ctr"/>
          <a:lstStyle/>
          <a:p>
            <a:pPr marL="514350" indent="-514350">
              <a:spcBef>
                <a:spcPct val="50000"/>
              </a:spcBef>
            </a:pPr>
            <a:r>
              <a:rPr lang="es-PE" sz="2400" b="1" smtClean="0">
                <a:solidFill>
                  <a:schemeClr val="bg1"/>
                </a:solidFill>
                <a:latin typeface="Calibri" pitchFamily="34" charset="0"/>
                <a:cs typeface="Tahoma" pitchFamily="34" charset="0"/>
              </a:rPr>
              <a:t>ESTABILIDAD MACROECONÓMICA</a:t>
            </a:r>
            <a:r>
              <a:rPr lang="es-PE" sz="3000" b="1" smtClean="0">
                <a:solidFill>
                  <a:schemeClr val="bg1"/>
                </a:solidFill>
                <a:latin typeface="Calibri" pitchFamily="34" charset="0"/>
                <a:cs typeface="Tahoma" pitchFamily="34" charset="0"/>
              </a:rPr>
              <a:t> </a:t>
            </a:r>
            <a:endParaRPr lang="es-PE" sz="3000" b="1">
              <a:solidFill>
                <a:schemeClr val="bg1"/>
              </a:solidFill>
              <a:latin typeface="Calibri" pitchFamily="34" charset="0"/>
              <a:cs typeface="Tahoma" pitchFamily="34" charset="0"/>
            </a:endParaRPr>
          </a:p>
        </p:txBody>
      </p:sp>
      <p:sp>
        <p:nvSpPr>
          <p:cNvPr id="14" name="Text Box 17"/>
          <p:cNvSpPr txBox="1">
            <a:spLocks noChangeArrowheads="1"/>
          </p:cNvSpPr>
          <p:nvPr/>
        </p:nvSpPr>
        <p:spPr bwMode="auto">
          <a:xfrm>
            <a:off x="241301" y="189310"/>
            <a:ext cx="4835525" cy="526256"/>
          </a:xfrm>
          <a:prstGeom prst="rect">
            <a:avLst/>
          </a:prstGeom>
          <a:noFill/>
          <a:ln w="9525" algn="ctr">
            <a:noFill/>
            <a:miter lim="800000"/>
            <a:headEnd/>
            <a:tailEnd/>
          </a:ln>
        </p:spPr>
        <p:txBody>
          <a:bodyPr anchor="ctr"/>
          <a:lstStyle/>
          <a:p>
            <a:pPr marL="514350" indent="-514350">
              <a:spcBef>
                <a:spcPct val="50000"/>
              </a:spcBef>
              <a:buFont typeface="Calibri" pitchFamily="34" charset="0"/>
              <a:buAutoNum type="arabicPeriod"/>
            </a:pPr>
            <a:r>
              <a:rPr lang="es-PE" sz="2400" b="1" smtClean="0">
                <a:solidFill>
                  <a:schemeClr val="bg1"/>
                </a:solidFill>
                <a:latin typeface="Calibri" pitchFamily="34" charset="0"/>
                <a:cs typeface="Tahoma" pitchFamily="34" charset="0"/>
              </a:rPr>
              <a:t>MACROECONOMIC STABILITY</a:t>
            </a:r>
            <a:endParaRPr lang="es-PE" sz="2400" b="1">
              <a:solidFill>
                <a:schemeClr val="bg1"/>
              </a:solidFill>
              <a:latin typeface="Calibri" pitchFamily="34" charset="0"/>
              <a:cs typeface="Tahoma" pitchFamily="34" charset="0"/>
            </a:endParaRPr>
          </a:p>
        </p:txBody>
      </p:sp>
      <p:sp>
        <p:nvSpPr>
          <p:cNvPr id="16" name="Rectangle 83"/>
          <p:cNvSpPr>
            <a:spLocks noChangeArrowheads="1"/>
          </p:cNvSpPr>
          <p:nvPr/>
        </p:nvSpPr>
        <p:spPr bwMode="auto">
          <a:xfrm>
            <a:off x="285720" y="1077041"/>
            <a:ext cx="8715436" cy="430887"/>
          </a:xfrm>
          <a:prstGeom prst="rect">
            <a:avLst/>
          </a:prstGeom>
          <a:noFill/>
          <a:ln w="9525">
            <a:noFill/>
            <a:miter lim="800000"/>
            <a:headEnd/>
            <a:tailEnd/>
          </a:ln>
        </p:spPr>
        <p:txBody>
          <a:bodyPr wrap="square" anchor="ctr">
            <a:spAutoFit/>
          </a:bodyPr>
          <a:lstStyle/>
          <a:p>
            <a:pPr eaLnBrk="0" hangingPunct="0">
              <a:defRPr/>
            </a:pPr>
            <a:r>
              <a:rPr lang="en-US" sz="2200" b="1" dirty="0">
                <a:latin typeface="Arial Narrow" pitchFamily="34" charset="0"/>
                <a:cs typeface="Tahoma" pitchFamily="34" charset="0"/>
              </a:rPr>
              <a:t>D</a:t>
            </a:r>
            <a:r>
              <a:rPr lang="en-US" sz="2200" b="1" dirty="0" smtClean="0">
                <a:latin typeface="Arial Narrow" pitchFamily="34" charset="0"/>
                <a:cs typeface="Tahoma" pitchFamily="34" charset="0"/>
              </a:rPr>
              <a:t>riven </a:t>
            </a:r>
            <a:r>
              <a:rPr lang="en-US" sz="2200" b="1" dirty="0">
                <a:latin typeface="Arial Narrow" pitchFamily="34" charset="0"/>
                <a:cs typeface="Tahoma" pitchFamily="34" charset="0"/>
              </a:rPr>
              <a:t>by an increase in private investment…</a:t>
            </a:r>
          </a:p>
        </p:txBody>
      </p:sp>
      <p:cxnSp>
        <p:nvCxnSpPr>
          <p:cNvPr id="17" name="16 Conector recto"/>
          <p:cNvCxnSpPr/>
          <p:nvPr/>
        </p:nvCxnSpPr>
        <p:spPr>
          <a:xfrm>
            <a:off x="357158" y="1472689"/>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 Box 6"/>
          <p:cNvSpPr txBox="1">
            <a:spLocks noChangeArrowheads="1"/>
          </p:cNvSpPr>
          <p:nvPr/>
        </p:nvSpPr>
        <p:spPr bwMode="auto">
          <a:xfrm>
            <a:off x="428596" y="1607337"/>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smtClean="0">
                <a:latin typeface="Arial Narrow" pitchFamily="34" charset="0"/>
              </a:rPr>
              <a:t>Private Investment 2004-2016* </a:t>
            </a:r>
          </a:p>
          <a:p>
            <a:pPr>
              <a:lnSpc>
                <a:spcPct val="90000"/>
              </a:lnSpc>
              <a:spcBef>
                <a:spcPts val="0"/>
              </a:spcBef>
              <a:defRPr/>
            </a:pPr>
            <a:r>
              <a:rPr lang="en-US" sz="1400" i="1" dirty="0" smtClean="0">
                <a:latin typeface="Arial Narrow" pitchFamily="34" charset="0"/>
              </a:rPr>
              <a:t>(Variation %)</a:t>
            </a:r>
            <a:endParaRPr lang="en-US" sz="1400" i="1" dirty="0">
              <a:latin typeface="Arial Narrow" pitchFamily="34" charset="0"/>
            </a:endParaRPr>
          </a:p>
        </p:txBody>
      </p:sp>
      <p:sp>
        <p:nvSpPr>
          <p:cNvPr id="19" name="Text Box 6"/>
          <p:cNvSpPr txBox="1">
            <a:spLocks noChangeArrowheads="1"/>
          </p:cNvSpPr>
          <p:nvPr/>
        </p:nvSpPr>
        <p:spPr bwMode="auto">
          <a:xfrm>
            <a:off x="4581845" y="1607337"/>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smtClean="0">
                <a:latin typeface="Arial Narrow" pitchFamily="34" charset="0"/>
              </a:rPr>
              <a:t>Private Investment 2004-2016* </a:t>
            </a:r>
          </a:p>
          <a:p>
            <a:pPr>
              <a:lnSpc>
                <a:spcPct val="90000"/>
              </a:lnSpc>
              <a:spcBef>
                <a:spcPts val="0"/>
              </a:spcBef>
              <a:defRPr/>
            </a:pPr>
            <a:r>
              <a:rPr lang="en-US" sz="1400" i="1" dirty="0" smtClean="0">
                <a:latin typeface="Arial Narrow" pitchFamily="34" charset="0"/>
              </a:rPr>
              <a:t>(US$ Billion)</a:t>
            </a:r>
            <a:endParaRPr lang="en-US" sz="1400" i="1" dirty="0">
              <a:latin typeface="Arial Narrow" pitchFamily="34" charset="0"/>
            </a:endParaRPr>
          </a:p>
        </p:txBody>
      </p:sp>
      <p:sp>
        <p:nvSpPr>
          <p:cNvPr id="20"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marL="273050" indent="-273050">
              <a:spcBef>
                <a:spcPct val="50000"/>
              </a:spcBef>
              <a:buFont typeface="Calibri" pitchFamily="34" charset="0"/>
              <a:buAutoNum type="arabicPeriod"/>
            </a:pPr>
            <a:r>
              <a:rPr lang="es-PE" sz="2400" b="1" dirty="0">
                <a:effectLst>
                  <a:outerShdw blurRad="38100" dist="38100" dir="2700000" algn="tl">
                    <a:srgbClr val="000000">
                      <a:alpha val="43137"/>
                    </a:srgbClr>
                  </a:outerShdw>
                </a:effectLst>
                <a:latin typeface="Arial Narrow" pitchFamily="34" charset="0"/>
                <a:cs typeface="Tahoma" pitchFamily="34" charset="0"/>
              </a:rPr>
              <a:t>MACROECONOMIC SOUNDNESS</a:t>
            </a:r>
          </a:p>
        </p:txBody>
      </p:sp>
      <p:sp>
        <p:nvSpPr>
          <p:cNvPr id="22" name="Rectangle 45"/>
          <p:cNvSpPr>
            <a:spLocks noChangeArrowheads="1"/>
          </p:cNvSpPr>
          <p:nvPr/>
        </p:nvSpPr>
        <p:spPr bwMode="auto">
          <a:xfrm>
            <a:off x="179512" y="4833033"/>
            <a:ext cx="3816424" cy="369332"/>
          </a:xfrm>
          <a:prstGeom prst="rect">
            <a:avLst/>
          </a:prstGeom>
          <a:noFill/>
          <a:ln w="9525" algn="ctr">
            <a:noFill/>
            <a:miter lim="800000"/>
            <a:headEnd/>
            <a:tailEnd/>
          </a:ln>
        </p:spPr>
        <p:txBody>
          <a:bodyPr wrap="square">
            <a:spAutoFit/>
          </a:bodyPr>
          <a:lstStyle/>
          <a:p>
            <a:r>
              <a:rPr lang="en-US" sz="900" dirty="0" smtClean="0">
                <a:latin typeface="Arial Narrow" pitchFamily="34" charset="0"/>
              </a:rPr>
              <a:t>Source</a:t>
            </a:r>
            <a:r>
              <a:rPr lang="es-PE" sz="900" dirty="0" smtClean="0">
                <a:latin typeface="Arial Narrow" pitchFamily="34" charset="0"/>
              </a:rPr>
              <a:t>: BCRP </a:t>
            </a:r>
          </a:p>
          <a:p>
            <a:r>
              <a:rPr lang="en-US" sz="900" dirty="0">
                <a:latin typeface="Arial Narrow" pitchFamily="34" charset="0"/>
              </a:rPr>
              <a:t>*  BCRP  Estimated figures (Inflation </a:t>
            </a:r>
            <a:r>
              <a:rPr lang="en-US" sz="900" dirty="0" smtClean="0">
                <a:latin typeface="Arial Narrow" pitchFamily="34" charset="0"/>
              </a:rPr>
              <a:t>report as June  2016)</a:t>
            </a:r>
            <a:endParaRPr lang="en-US" sz="900" dirty="0">
              <a:latin typeface="Arial Narrow" pitchFamily="34" charset="0"/>
            </a:endParaRPr>
          </a:p>
        </p:txBody>
      </p:sp>
      <p:graphicFrame>
        <p:nvGraphicFramePr>
          <p:cNvPr id="15" name="Chart 2"/>
          <p:cNvGraphicFramePr>
            <a:graphicFrameLocks/>
          </p:cNvGraphicFramePr>
          <p:nvPr>
            <p:extLst>
              <p:ext uri="{D42A27DB-BD31-4B8C-83A1-F6EECF244321}">
                <p14:modId xmlns:p14="http://schemas.microsoft.com/office/powerpoint/2010/main" val="2934089244"/>
              </p:ext>
            </p:extLst>
          </p:nvPr>
        </p:nvGraphicFramePr>
        <p:xfrm>
          <a:off x="4427985" y="1787385"/>
          <a:ext cx="4392488" cy="30456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Chart 2"/>
          <p:cNvGraphicFramePr>
            <a:graphicFrameLocks/>
          </p:cNvGraphicFramePr>
          <p:nvPr>
            <p:extLst>
              <p:ext uri="{D42A27DB-BD31-4B8C-83A1-F6EECF244321}">
                <p14:modId xmlns:p14="http://schemas.microsoft.com/office/powerpoint/2010/main" val="37351735"/>
              </p:ext>
            </p:extLst>
          </p:nvPr>
        </p:nvGraphicFramePr>
        <p:xfrm>
          <a:off x="241300" y="1717393"/>
          <a:ext cx="4042668" cy="31156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Chart 2"/>
          <p:cNvGraphicFramePr>
            <a:graphicFrameLocks/>
          </p:cNvGraphicFramePr>
          <p:nvPr>
            <p:extLst>
              <p:ext uri="{D42A27DB-BD31-4B8C-83A1-F6EECF244321}">
                <p14:modId xmlns:p14="http://schemas.microsoft.com/office/powerpoint/2010/main" val="887950470"/>
              </p:ext>
            </p:extLst>
          </p:nvPr>
        </p:nvGraphicFramePr>
        <p:xfrm>
          <a:off x="4418312" y="1967434"/>
          <a:ext cx="4402161" cy="2977268"/>
        </p:xfrm>
        <a:graphic>
          <a:graphicData uri="http://schemas.openxmlformats.org/drawingml/2006/chart">
            <c:chart xmlns:c="http://schemas.openxmlformats.org/drawingml/2006/chart" xmlns:r="http://schemas.openxmlformats.org/officeDocument/2006/relationships" r:id="rId5"/>
          </a:graphicData>
        </a:graphic>
      </p:graphicFrame>
      <p:pic>
        <p:nvPicPr>
          <p:cNvPr id="24" name="Imagen 1"/>
          <p:cNvPicPr>
            <a:picLocks noChangeAspect="1"/>
          </p:cNvPicPr>
          <p:nvPr/>
        </p:nvPicPr>
        <p:blipFill>
          <a:blip r:embed="rId6"/>
          <a:stretch>
            <a:fillRect/>
          </a:stretch>
        </p:blipFill>
        <p:spPr>
          <a:xfrm flipV="1">
            <a:off x="-1" y="5110032"/>
            <a:ext cx="9144001" cy="67753"/>
          </a:xfrm>
          <a:prstGeom prst="rect">
            <a:avLst/>
          </a:prstGeom>
        </p:spPr>
      </p:pic>
    </p:spTree>
    <p:extLst>
      <p:ext uri="{BB962C8B-B14F-4D97-AF65-F5344CB8AC3E}">
        <p14:creationId xmlns:p14="http://schemas.microsoft.com/office/powerpoint/2010/main" val="361591606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44225" y="285916"/>
            <a:ext cx="3651250" cy="369332"/>
          </a:xfrm>
          <a:prstGeom prst="rect">
            <a:avLst/>
          </a:prstGeom>
          <a:noFill/>
          <a:ln w="9525">
            <a:noFill/>
            <a:miter lim="800000"/>
            <a:headEnd/>
            <a:tailEnd/>
          </a:ln>
        </p:spPr>
        <p:txBody>
          <a:bodyPr lIns="54000" rIns="0">
            <a:spAutoFit/>
          </a:bodyPr>
          <a:lstStyle/>
          <a:p>
            <a:r>
              <a:rPr lang="en-US" b="1" dirty="0">
                <a:effectLst>
                  <a:outerShdw blurRad="38100" dist="38100" dir="2700000" algn="tl">
                    <a:srgbClr val="000000">
                      <a:alpha val="43137"/>
                    </a:srgbClr>
                  </a:outerShdw>
                </a:effectLst>
                <a:latin typeface="+mn-lt"/>
              </a:rPr>
              <a:t>ENERGY SECTOR</a:t>
            </a:r>
            <a:endParaRPr lang="es-PE" dirty="0">
              <a:effectLst>
                <a:outerShdw blurRad="38100" dist="38100" dir="2700000" algn="tl">
                  <a:srgbClr val="000000">
                    <a:alpha val="43137"/>
                  </a:srgbClr>
                </a:outerShdw>
              </a:effectLst>
              <a:latin typeface="+mn-lt"/>
            </a:endParaRPr>
          </a:p>
        </p:txBody>
      </p:sp>
      <p:sp>
        <p:nvSpPr>
          <p:cNvPr id="6" name="5 Rectángulo"/>
          <p:cNvSpPr/>
          <p:nvPr/>
        </p:nvSpPr>
        <p:spPr>
          <a:xfrm>
            <a:off x="3730508" y="771551"/>
            <a:ext cx="5143536" cy="3728200"/>
          </a:xfrm>
          <a:prstGeom prst="rect">
            <a:avLst/>
          </a:prstGeom>
        </p:spPr>
        <p:txBody>
          <a:bodyPr wrap="square">
            <a:spAutoFit/>
          </a:bodyPr>
          <a:lstStyle/>
          <a:p>
            <a:pPr marL="285750" indent="-285750" algn="just">
              <a:lnSpc>
                <a:spcPct val="90000"/>
              </a:lnSpc>
              <a:spcBef>
                <a:spcPts val="600"/>
              </a:spcBef>
              <a:buClr>
                <a:srgbClr val="FF0000"/>
              </a:buClr>
              <a:buFont typeface="Wingdings" pitchFamily="2" charset="2"/>
              <a:buChar char="v"/>
              <a:defRPr/>
            </a:pPr>
            <a:r>
              <a:rPr lang="en-US" sz="1600" b="1" dirty="0">
                <a:latin typeface="+mn-lt"/>
              </a:rPr>
              <a:t>Great energy potential:</a:t>
            </a:r>
            <a:r>
              <a:rPr lang="en-US" sz="1600" dirty="0">
                <a:latin typeface="+mn-lt"/>
              </a:rPr>
              <a:t> The wide availability of water resources and natural gas has  enabled to meet the growing electricity demand in the country</a:t>
            </a:r>
            <a:r>
              <a:rPr lang="es-MX" sz="1600" dirty="0" smtClean="0">
                <a:latin typeface="+mn-lt"/>
              </a:rPr>
              <a:t>. </a:t>
            </a:r>
          </a:p>
          <a:p>
            <a:pPr marL="285750" indent="-285750" algn="just">
              <a:lnSpc>
                <a:spcPct val="90000"/>
              </a:lnSpc>
              <a:spcBef>
                <a:spcPts val="600"/>
              </a:spcBef>
              <a:buClr>
                <a:srgbClr val="FF0000"/>
              </a:buClr>
              <a:buFont typeface="Wingdings" pitchFamily="2" charset="2"/>
              <a:buChar char="v"/>
              <a:defRPr/>
            </a:pPr>
            <a:r>
              <a:rPr lang="en-US" sz="1600" dirty="0">
                <a:latin typeface="+mn-lt"/>
              </a:rPr>
              <a:t>In </a:t>
            </a:r>
            <a:r>
              <a:rPr lang="en-US" sz="1600" dirty="0" smtClean="0">
                <a:latin typeface="+mn-lt"/>
              </a:rPr>
              <a:t>2015, </a:t>
            </a:r>
            <a:r>
              <a:rPr lang="en-US" sz="1600" b="1" dirty="0" smtClean="0">
                <a:latin typeface="+mn-lt"/>
              </a:rPr>
              <a:t>91% </a:t>
            </a:r>
            <a:r>
              <a:rPr lang="en-US" sz="1600" b="1" dirty="0">
                <a:latin typeface="+mn-lt"/>
              </a:rPr>
              <a:t>of the population had access to electricity</a:t>
            </a:r>
            <a:r>
              <a:rPr lang="es-MX" sz="1600" dirty="0" smtClean="0">
                <a:latin typeface="+mn-lt"/>
              </a:rPr>
              <a:t>.</a:t>
            </a:r>
          </a:p>
          <a:p>
            <a:pPr marL="285750" indent="-285750" algn="just">
              <a:lnSpc>
                <a:spcPct val="90000"/>
              </a:lnSpc>
              <a:spcBef>
                <a:spcPts val="600"/>
              </a:spcBef>
              <a:buClr>
                <a:srgbClr val="FF0000"/>
              </a:buClr>
              <a:buFont typeface="Wingdings" pitchFamily="2" charset="2"/>
              <a:buChar char="v"/>
              <a:defRPr/>
            </a:pPr>
            <a:r>
              <a:rPr lang="en-US" sz="1600" b="1" dirty="0" smtClean="0">
                <a:latin typeface="+mn-lt"/>
              </a:rPr>
              <a:t>Resources </a:t>
            </a:r>
            <a:r>
              <a:rPr lang="en-US" sz="1600" b="1" dirty="0">
                <a:latin typeface="+mn-lt"/>
              </a:rPr>
              <a:t>to be discovered and exploited:</a:t>
            </a:r>
            <a:r>
              <a:rPr lang="en-US" sz="1600" dirty="0">
                <a:latin typeface="+mn-lt"/>
              </a:rPr>
              <a:t> There are other renewable energy sources to be explored such as solar, wind, biomass and geothermal sources</a:t>
            </a:r>
            <a:r>
              <a:rPr lang="es-MX" sz="1600" dirty="0" smtClean="0">
                <a:latin typeface="+mn-lt"/>
              </a:rPr>
              <a:t>. </a:t>
            </a:r>
            <a:endParaRPr lang="es-MX" sz="1600" dirty="0">
              <a:latin typeface="+mn-lt"/>
            </a:endParaRPr>
          </a:p>
          <a:p>
            <a:pPr marL="285750" indent="-285750" algn="just">
              <a:lnSpc>
                <a:spcPct val="90000"/>
              </a:lnSpc>
              <a:spcBef>
                <a:spcPts val="600"/>
              </a:spcBef>
              <a:buClr>
                <a:srgbClr val="FF0000"/>
              </a:buClr>
              <a:buFont typeface="Wingdings" pitchFamily="2" charset="2"/>
              <a:buChar char="v"/>
              <a:defRPr/>
            </a:pPr>
            <a:r>
              <a:rPr lang="en-US" sz="1600" b="1" dirty="0">
                <a:latin typeface="+mn-lt"/>
              </a:rPr>
              <a:t>Energy production has grown </a:t>
            </a:r>
            <a:r>
              <a:rPr lang="en-US" sz="1600" b="1" dirty="0" smtClean="0">
                <a:latin typeface="+mn-lt"/>
              </a:rPr>
              <a:t>88% </a:t>
            </a:r>
            <a:r>
              <a:rPr lang="en-US" sz="1600" dirty="0">
                <a:latin typeface="+mn-lt"/>
              </a:rPr>
              <a:t>in the </a:t>
            </a:r>
            <a:r>
              <a:rPr lang="en-US" sz="1600" dirty="0" smtClean="0">
                <a:latin typeface="+mn-lt"/>
              </a:rPr>
              <a:t>past </a:t>
            </a:r>
            <a:r>
              <a:rPr lang="en-US" sz="1600" dirty="0">
                <a:latin typeface="+mn-lt"/>
              </a:rPr>
              <a:t>10 </a:t>
            </a:r>
            <a:r>
              <a:rPr lang="en-US" sz="1600" dirty="0" smtClean="0">
                <a:latin typeface="+mn-lt"/>
              </a:rPr>
              <a:t>years. In 2015, the thermal generation represents 49.79%, while hydro energy 48.48%, wind energy 1,25% and solar energy 0.48%.</a:t>
            </a:r>
          </a:p>
          <a:p>
            <a:pPr marL="285750" indent="-285750" algn="just">
              <a:lnSpc>
                <a:spcPct val="90000"/>
              </a:lnSpc>
              <a:spcBef>
                <a:spcPts val="600"/>
              </a:spcBef>
              <a:buClr>
                <a:srgbClr val="FF0000"/>
              </a:buClr>
              <a:buFont typeface="Wingdings" pitchFamily="2" charset="2"/>
              <a:buChar char="v"/>
              <a:defRPr/>
            </a:pPr>
            <a:r>
              <a:rPr lang="en-US" sz="1600" dirty="0" smtClean="0">
                <a:latin typeface="+mn-lt"/>
              </a:rPr>
              <a:t>The </a:t>
            </a:r>
            <a:r>
              <a:rPr lang="en-US" sz="1600" dirty="0">
                <a:latin typeface="+mn-lt"/>
              </a:rPr>
              <a:t>main economic groups of power generation are: </a:t>
            </a:r>
            <a:r>
              <a:rPr lang="en-US" sz="1600" dirty="0" err="1" smtClean="0">
                <a:latin typeface="+mn-lt"/>
              </a:rPr>
              <a:t>Enersur</a:t>
            </a:r>
            <a:r>
              <a:rPr lang="en-US" sz="1600" dirty="0" smtClean="0">
                <a:latin typeface="+mn-lt"/>
              </a:rPr>
              <a:t>, </a:t>
            </a:r>
            <a:r>
              <a:rPr lang="en-US" sz="1600" dirty="0" err="1" smtClean="0">
                <a:latin typeface="+mn-lt"/>
              </a:rPr>
              <a:t>Edegel</a:t>
            </a:r>
            <a:r>
              <a:rPr lang="en-US" sz="1600" dirty="0" smtClean="0">
                <a:latin typeface="+mn-lt"/>
              </a:rPr>
              <a:t>, </a:t>
            </a:r>
            <a:r>
              <a:rPr lang="en-US" sz="1600" dirty="0" err="1" smtClean="0">
                <a:latin typeface="+mn-lt"/>
              </a:rPr>
              <a:t>ElectroPerú</a:t>
            </a:r>
            <a:r>
              <a:rPr lang="en-US" sz="1600" dirty="0" smtClean="0">
                <a:latin typeface="+mn-lt"/>
              </a:rPr>
              <a:t>, </a:t>
            </a:r>
            <a:r>
              <a:rPr lang="en-US" sz="1600" dirty="0" err="1" smtClean="0">
                <a:latin typeface="+mn-lt"/>
              </a:rPr>
              <a:t>Transmantaro</a:t>
            </a:r>
            <a:r>
              <a:rPr lang="en-US" sz="1600" dirty="0" smtClean="0">
                <a:latin typeface="+mn-lt"/>
              </a:rPr>
              <a:t>, REP, Luz del Sur, </a:t>
            </a:r>
            <a:r>
              <a:rPr lang="en-US" sz="1600" dirty="0" err="1" smtClean="0">
                <a:latin typeface="+mn-lt"/>
              </a:rPr>
              <a:t>Edelnor</a:t>
            </a:r>
            <a:r>
              <a:rPr lang="en-US" sz="1600" dirty="0" smtClean="0">
                <a:latin typeface="+mn-lt"/>
              </a:rPr>
              <a:t>, </a:t>
            </a:r>
            <a:r>
              <a:rPr lang="en-US" sz="1600" dirty="0" err="1" smtClean="0">
                <a:latin typeface="+mn-lt"/>
              </a:rPr>
              <a:t>Hidrandina</a:t>
            </a:r>
            <a:r>
              <a:rPr lang="en-US" sz="1600" dirty="0" smtClean="0">
                <a:latin typeface="+mn-lt"/>
              </a:rPr>
              <a:t> and Electro Dunas.</a:t>
            </a:r>
            <a:endParaRPr lang="es-MX" altLang="zh-CN" sz="1600" b="1" dirty="0" smtClean="0">
              <a:latin typeface="+mn-lt"/>
              <a:ea typeface="宋体" charset="-122"/>
            </a:endParaRPr>
          </a:p>
        </p:txBody>
      </p:sp>
      <p:pic>
        <p:nvPicPr>
          <p:cNvPr id="7" name="6 Imagen" descr="Ener4_Casa de Fuerza_Hidorelectrica_DukeEnergyInternationalEgenorS.A_SNMPE.jpg"/>
          <p:cNvPicPr preferRelativeResize="0">
            <a:picLocks/>
          </p:cNvPicPr>
          <p:nvPr/>
        </p:nvPicPr>
        <p:blipFill>
          <a:blip r:embed="rId3" cstate="email"/>
          <a:stretch>
            <a:fillRect/>
          </a:stretch>
        </p:blipFill>
        <p:spPr>
          <a:xfrm flipH="1">
            <a:off x="266415" y="905406"/>
            <a:ext cx="3275872" cy="3456384"/>
          </a:xfrm>
          <a:prstGeom prst="rect">
            <a:avLst/>
          </a:prstGeom>
          <a:ln>
            <a:noFill/>
          </a:ln>
          <a:effectLst>
            <a:outerShdw blurRad="292100" dist="139700" dir="2700000" algn="tl" rotWithShape="0">
              <a:srgbClr val="333333">
                <a:alpha val="65000"/>
              </a:srgbClr>
            </a:outerShdw>
          </a:effectLst>
        </p:spPr>
      </p:pic>
      <p:pic>
        <p:nvPicPr>
          <p:cNvPr id="5" name="Imagen 1"/>
          <p:cNvPicPr>
            <a:picLocks noChangeAspect="1"/>
          </p:cNvPicPr>
          <p:nvPr/>
        </p:nvPicPr>
        <p:blipFill>
          <a:blip r:embed="rId4"/>
          <a:stretch>
            <a:fillRect/>
          </a:stretch>
        </p:blipFill>
        <p:spPr>
          <a:xfrm flipV="1">
            <a:off x="-1" y="4948015"/>
            <a:ext cx="9144001" cy="229771"/>
          </a:xfrm>
          <a:prstGeom prst="rect">
            <a:avLst/>
          </a:prstGeom>
        </p:spPr>
      </p:pic>
    </p:spTree>
    <p:extLst>
      <p:ext uri="{BB962C8B-B14F-4D97-AF65-F5344CB8AC3E}">
        <p14:creationId xmlns:p14="http://schemas.microsoft.com/office/powerpoint/2010/main" val="412984341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23850" y="365245"/>
            <a:ext cx="3651250" cy="369332"/>
          </a:xfrm>
          <a:prstGeom prst="rect">
            <a:avLst/>
          </a:prstGeom>
          <a:noFill/>
          <a:ln w="9525">
            <a:noFill/>
            <a:miter lim="800000"/>
            <a:headEnd/>
            <a:tailEnd/>
          </a:ln>
        </p:spPr>
        <p:txBody>
          <a:bodyPr lIns="54000" rIns="0">
            <a:spAutoFit/>
          </a:bodyPr>
          <a:lstStyle/>
          <a:p>
            <a:r>
              <a:rPr lang="en-US" b="1" dirty="0" smtClean="0">
                <a:effectLst>
                  <a:outerShdw blurRad="38100" dist="38100" dir="2700000" algn="tl">
                    <a:srgbClr val="000000">
                      <a:alpha val="43137"/>
                    </a:srgbClr>
                  </a:outerShdw>
                </a:effectLst>
                <a:latin typeface="+mn-lt"/>
              </a:rPr>
              <a:t>HYDROCARBONS </a:t>
            </a:r>
            <a:r>
              <a:rPr lang="en-US" b="1" dirty="0">
                <a:effectLst>
                  <a:outerShdw blurRad="38100" dist="38100" dir="2700000" algn="tl">
                    <a:srgbClr val="000000">
                      <a:alpha val="43137"/>
                    </a:srgbClr>
                  </a:outerShdw>
                </a:effectLst>
                <a:latin typeface="+mn-lt"/>
              </a:rPr>
              <a:t>SECTOR</a:t>
            </a:r>
            <a:endParaRPr lang="es-PE" dirty="0">
              <a:effectLst>
                <a:outerShdw blurRad="38100" dist="38100" dir="2700000" algn="tl">
                  <a:srgbClr val="000000">
                    <a:alpha val="43137"/>
                  </a:srgbClr>
                </a:outerShdw>
              </a:effectLst>
              <a:latin typeface="+mn-lt"/>
            </a:endParaRPr>
          </a:p>
        </p:txBody>
      </p:sp>
      <p:sp>
        <p:nvSpPr>
          <p:cNvPr id="5" name="Text Box 5"/>
          <p:cNvSpPr txBox="1">
            <a:spLocks noChangeArrowheads="1"/>
          </p:cNvSpPr>
          <p:nvPr/>
        </p:nvSpPr>
        <p:spPr bwMode="auto">
          <a:xfrm>
            <a:off x="3795789" y="238452"/>
            <a:ext cx="4752528" cy="4501746"/>
          </a:xfrm>
          <a:prstGeom prst="rect">
            <a:avLst/>
          </a:prstGeom>
          <a:noFill/>
          <a:ln w="9525">
            <a:noFill/>
            <a:miter lim="800000"/>
            <a:headEnd/>
            <a:tailEnd/>
          </a:ln>
        </p:spPr>
        <p:txBody>
          <a:bodyPr wrap="square">
            <a:spAutoFit/>
          </a:bodyPr>
          <a:lstStyle/>
          <a:p>
            <a:pPr marL="365125" lvl="1" indent="-182563" algn="just">
              <a:lnSpc>
                <a:spcPct val="80000"/>
              </a:lnSpc>
              <a:spcBef>
                <a:spcPts val="600"/>
              </a:spcBef>
              <a:buClr>
                <a:srgbClr val="FF0000"/>
              </a:buClr>
              <a:buFont typeface="Wingdings" pitchFamily="2" charset="2"/>
              <a:buChar char="v"/>
            </a:pPr>
            <a:endParaRPr lang="en-US" sz="1600" b="1" dirty="0" smtClean="0">
              <a:latin typeface="+mn-lt"/>
            </a:endParaRPr>
          </a:p>
          <a:p>
            <a:pPr marL="365125" lvl="1" indent="-182563" algn="just">
              <a:lnSpc>
                <a:spcPct val="80000"/>
              </a:lnSpc>
              <a:spcBef>
                <a:spcPts val="600"/>
              </a:spcBef>
              <a:buClr>
                <a:srgbClr val="FF0000"/>
              </a:buClr>
              <a:buFont typeface="Wingdings" pitchFamily="2" charset="2"/>
              <a:buChar char="v"/>
            </a:pPr>
            <a:r>
              <a:rPr lang="en-US" sz="1600" dirty="0" smtClean="0">
                <a:latin typeface="+mn-lt"/>
              </a:rPr>
              <a:t>The hydrocarbons sector growth begins between 2004 -2005 once the major natural gas reserve, located near to </a:t>
            </a:r>
            <a:r>
              <a:rPr lang="en-US" sz="1600" dirty="0" err="1" smtClean="0">
                <a:latin typeface="+mn-lt"/>
              </a:rPr>
              <a:t>Camisea</a:t>
            </a:r>
            <a:r>
              <a:rPr lang="en-US" sz="1600" dirty="0" smtClean="0">
                <a:latin typeface="+mn-lt"/>
              </a:rPr>
              <a:t> rivers, start its production activities (</a:t>
            </a:r>
            <a:r>
              <a:rPr lang="en-US" sz="1600" dirty="0" err="1" smtClean="0">
                <a:latin typeface="+mn-lt"/>
              </a:rPr>
              <a:t>Camisea</a:t>
            </a:r>
            <a:r>
              <a:rPr lang="en-US" sz="1600" dirty="0" smtClean="0">
                <a:latin typeface="+mn-lt"/>
              </a:rPr>
              <a:t> project). </a:t>
            </a:r>
          </a:p>
          <a:p>
            <a:pPr marL="365125" lvl="1" indent="-182563" algn="just">
              <a:lnSpc>
                <a:spcPct val="80000"/>
              </a:lnSpc>
              <a:spcBef>
                <a:spcPts val="600"/>
              </a:spcBef>
              <a:buClr>
                <a:srgbClr val="FF0000"/>
              </a:buClr>
              <a:buFont typeface="Wingdings" pitchFamily="2" charset="2"/>
              <a:buChar char="v"/>
            </a:pPr>
            <a:r>
              <a:rPr lang="en-US" sz="1600" dirty="0"/>
              <a:t>Peru is the </a:t>
            </a:r>
            <a:r>
              <a:rPr lang="en-US" sz="1600" dirty="0" smtClean="0"/>
              <a:t>most important </a:t>
            </a:r>
            <a:r>
              <a:rPr lang="en-US" sz="1600" dirty="0"/>
              <a:t>sustainable source of natural gas in the South American Pacific. </a:t>
            </a:r>
          </a:p>
          <a:p>
            <a:pPr marL="365125" lvl="1" indent="-182563" algn="just">
              <a:lnSpc>
                <a:spcPct val="80000"/>
              </a:lnSpc>
              <a:spcBef>
                <a:spcPts val="600"/>
              </a:spcBef>
              <a:buClr>
                <a:srgbClr val="FF0000"/>
              </a:buClr>
              <a:buFont typeface="Wingdings" pitchFamily="2" charset="2"/>
              <a:buChar char="v"/>
            </a:pPr>
            <a:r>
              <a:rPr lang="en-US" sz="1600" dirty="0" smtClean="0">
                <a:latin typeface="+mn-lt"/>
              </a:rPr>
              <a:t>As to 12.31.2015 the proven reserves of natural gas reaches to 14,09 TCF, and the prospective resources of natural gas to 60,24 TCF. </a:t>
            </a:r>
          </a:p>
          <a:p>
            <a:pPr marL="365125" lvl="1" indent="-182563" algn="just">
              <a:lnSpc>
                <a:spcPct val="80000"/>
              </a:lnSpc>
              <a:spcBef>
                <a:spcPts val="600"/>
              </a:spcBef>
              <a:buClr>
                <a:srgbClr val="FF0000"/>
              </a:buClr>
              <a:buFont typeface="Wingdings" pitchFamily="2" charset="2"/>
              <a:buChar char="v"/>
            </a:pPr>
            <a:r>
              <a:rPr lang="en-US" sz="1600" dirty="0" smtClean="0">
                <a:latin typeface="+mn-lt"/>
              </a:rPr>
              <a:t>For 2025 the estimated demand of natural gas is between 1900 MCF and 2400 MCF, this comprises the final consumption, petrochemical and electricity generation. </a:t>
            </a:r>
          </a:p>
          <a:p>
            <a:pPr marL="365125" lvl="1" indent="-182563" algn="just">
              <a:lnSpc>
                <a:spcPct val="80000"/>
              </a:lnSpc>
              <a:spcBef>
                <a:spcPts val="600"/>
              </a:spcBef>
              <a:buClr>
                <a:srgbClr val="FF0000"/>
              </a:buClr>
              <a:buFont typeface="Wingdings" pitchFamily="2" charset="2"/>
              <a:buChar char="v"/>
            </a:pPr>
            <a:r>
              <a:rPr lang="en-US" sz="1600" dirty="0" smtClean="0">
                <a:latin typeface="+mn-lt"/>
              </a:rPr>
              <a:t>Peru </a:t>
            </a:r>
            <a:r>
              <a:rPr lang="en-US" sz="1600" dirty="0">
                <a:latin typeface="+mn-lt"/>
              </a:rPr>
              <a:t>has oil fields that have not been explored (29.97 million ha), making it a potential petrochemical hub</a:t>
            </a:r>
            <a:r>
              <a:rPr lang="es-PE" sz="1600" dirty="0" smtClean="0">
                <a:latin typeface="+mn-lt"/>
              </a:rPr>
              <a:t>.</a:t>
            </a:r>
          </a:p>
          <a:p>
            <a:pPr marL="365125" lvl="1" indent="-182563" algn="just">
              <a:lnSpc>
                <a:spcPct val="80000"/>
              </a:lnSpc>
              <a:spcBef>
                <a:spcPts val="600"/>
              </a:spcBef>
              <a:buClr>
                <a:srgbClr val="FF0000"/>
              </a:buClr>
              <a:buFont typeface="Wingdings" pitchFamily="2" charset="2"/>
              <a:buChar char="v"/>
            </a:pPr>
            <a:r>
              <a:rPr lang="en-US" sz="1600" dirty="0">
                <a:latin typeface="+mn-lt"/>
              </a:rPr>
              <a:t>The petrochemical industry is </a:t>
            </a:r>
            <a:r>
              <a:rPr lang="en-US" sz="1600" b="1" dirty="0" smtClean="0">
                <a:latin typeface="+mn-lt"/>
              </a:rPr>
              <a:t>integrated </a:t>
            </a:r>
            <a:r>
              <a:rPr lang="en-US" sz="1600" b="1" dirty="0">
                <a:latin typeface="+mn-lt"/>
              </a:rPr>
              <a:t>with the production of natural gas and other liquid hydrocarbons</a:t>
            </a:r>
            <a:r>
              <a:rPr lang="en-US" sz="1600" dirty="0">
                <a:latin typeface="+mn-lt"/>
              </a:rPr>
              <a:t>, </a:t>
            </a:r>
            <a:r>
              <a:rPr lang="en-US" sz="1600" dirty="0" smtClean="0">
                <a:latin typeface="+mn-lt"/>
              </a:rPr>
              <a:t>creating </a:t>
            </a:r>
            <a:r>
              <a:rPr lang="en-US" sz="1600" dirty="0">
                <a:latin typeface="+mn-lt"/>
              </a:rPr>
              <a:t>a significant added value. </a:t>
            </a:r>
            <a:endParaRPr lang="en-US" sz="1600" dirty="0" smtClean="0">
              <a:latin typeface="+mn-lt"/>
            </a:endParaRPr>
          </a:p>
        </p:txBody>
      </p:sp>
      <p:pic>
        <p:nvPicPr>
          <p:cNvPr id="6" name="5 Imagen" descr="P005.JPG"/>
          <p:cNvPicPr preferRelativeResize="0">
            <a:picLocks/>
          </p:cNvPicPr>
          <p:nvPr/>
        </p:nvPicPr>
        <p:blipFill>
          <a:blip r:embed="rId3" cstate="email"/>
          <a:stretch>
            <a:fillRect/>
          </a:stretch>
        </p:blipFill>
        <p:spPr>
          <a:xfrm>
            <a:off x="270291" y="738989"/>
            <a:ext cx="3168352" cy="3564396"/>
          </a:xfrm>
          <a:prstGeom prst="rect">
            <a:avLst/>
          </a:prstGeom>
          <a:ln>
            <a:noFill/>
          </a:ln>
          <a:effectLst>
            <a:outerShdw blurRad="292100" dist="139700" dir="2700000" algn="tl" rotWithShape="0">
              <a:srgbClr val="333333">
                <a:alpha val="65000"/>
              </a:srgbClr>
            </a:outerShdw>
          </a:effectLst>
        </p:spPr>
      </p:pic>
      <p:pic>
        <p:nvPicPr>
          <p:cNvPr id="7" name="Imagen 1"/>
          <p:cNvPicPr>
            <a:picLocks noChangeAspect="1"/>
          </p:cNvPicPr>
          <p:nvPr/>
        </p:nvPicPr>
        <p:blipFill>
          <a:blip r:embed="rId4"/>
          <a:stretch>
            <a:fillRect/>
          </a:stretch>
        </p:blipFill>
        <p:spPr>
          <a:xfrm flipV="1">
            <a:off x="-1" y="4876008"/>
            <a:ext cx="9144001" cy="301781"/>
          </a:xfrm>
          <a:prstGeom prst="rect">
            <a:avLst/>
          </a:prstGeom>
        </p:spPr>
      </p:pic>
    </p:spTree>
    <p:extLst>
      <p:ext uri="{BB962C8B-B14F-4D97-AF65-F5344CB8AC3E}">
        <p14:creationId xmlns:p14="http://schemas.microsoft.com/office/powerpoint/2010/main" val="11927325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 Box 5"/>
          <p:cNvSpPr txBox="1">
            <a:spLocks noChangeArrowheads="1"/>
          </p:cNvSpPr>
          <p:nvPr/>
        </p:nvSpPr>
        <p:spPr bwMode="auto">
          <a:xfrm>
            <a:off x="3889208" y="-44374"/>
            <a:ext cx="5009230" cy="5164491"/>
          </a:xfrm>
          <a:prstGeom prst="rect">
            <a:avLst/>
          </a:prstGeom>
          <a:noFill/>
          <a:ln w="9525">
            <a:noFill/>
            <a:miter lim="800000"/>
            <a:headEnd/>
            <a:tailEnd/>
          </a:ln>
        </p:spPr>
        <p:txBody>
          <a:bodyPr wrap="square">
            <a:spAutoFit/>
          </a:bodyPr>
          <a:lstStyle/>
          <a:p>
            <a:pPr marL="742950" lvl="1" indent="-285750" algn="just">
              <a:lnSpc>
                <a:spcPct val="85000"/>
              </a:lnSpc>
              <a:spcBef>
                <a:spcPts val="600"/>
              </a:spcBef>
              <a:buClr>
                <a:srgbClr val="C00000"/>
              </a:buClr>
              <a:buFont typeface="Wingdings" pitchFamily="2" charset="2"/>
              <a:buChar char="v"/>
            </a:pPr>
            <a:r>
              <a:rPr lang="en-US" sz="1600" b="1" dirty="0" smtClean="0">
                <a:latin typeface="+mn-lt"/>
              </a:rPr>
              <a:t>Important cultural destination</a:t>
            </a:r>
            <a:r>
              <a:rPr lang="en-US" sz="1600" dirty="0" smtClean="0">
                <a:latin typeface="+mn-lt"/>
              </a:rPr>
              <a:t> for archaeological sites of the Inca and pre-Inca cultures</a:t>
            </a:r>
            <a:r>
              <a:rPr lang="en-US" altLang="zh-CN" sz="1600" dirty="0" smtClean="0">
                <a:latin typeface="+mn-lt"/>
                <a:ea typeface="宋体"/>
                <a:cs typeface="宋体"/>
                <a:sym typeface="Wingdings" pitchFamily="2" charset="2"/>
              </a:rPr>
              <a:t>. </a:t>
            </a:r>
          </a:p>
          <a:p>
            <a:pPr marL="1073150" lvl="1" indent="180975" algn="just">
              <a:lnSpc>
                <a:spcPct val="85000"/>
              </a:lnSpc>
              <a:spcBef>
                <a:spcPts val="600"/>
              </a:spcBef>
              <a:buClr>
                <a:srgbClr val="C00000"/>
              </a:buClr>
              <a:buFont typeface="Arial" panose="020B0604020202020204" pitchFamily="34" charset="0"/>
              <a:buChar char="•"/>
            </a:pPr>
            <a:r>
              <a:rPr lang="en-US" sz="1600" b="1" dirty="0" smtClean="0">
                <a:latin typeface="+mn-lt"/>
              </a:rPr>
              <a:t>Machu Picchu</a:t>
            </a:r>
            <a:r>
              <a:rPr lang="en-US" sz="1600" dirty="0" smtClean="0">
                <a:latin typeface="+mn-lt"/>
              </a:rPr>
              <a:t> was voted one of the New 7 Wonders of the World</a:t>
            </a:r>
            <a:r>
              <a:rPr lang="en-US" altLang="zh-CN" sz="1600" dirty="0" smtClean="0">
                <a:latin typeface="+mn-lt"/>
                <a:ea typeface="宋体"/>
                <a:cs typeface="宋体"/>
                <a:sym typeface="Wingdings" pitchFamily="2" charset="2"/>
              </a:rPr>
              <a:t>.</a:t>
            </a:r>
          </a:p>
          <a:p>
            <a:pPr marL="742950" lvl="1" indent="-285750" algn="just">
              <a:lnSpc>
                <a:spcPct val="85000"/>
              </a:lnSpc>
              <a:spcBef>
                <a:spcPts val="600"/>
              </a:spcBef>
              <a:buClr>
                <a:srgbClr val="C00000"/>
              </a:buClr>
              <a:buFont typeface="Wingdings" pitchFamily="2" charset="2"/>
              <a:buChar char="v"/>
            </a:pPr>
            <a:r>
              <a:rPr lang="en-US" sz="1600" b="1" dirty="0" smtClean="0">
                <a:latin typeface="+mn-lt"/>
              </a:rPr>
              <a:t>Diversity of natural settings. </a:t>
            </a:r>
            <a:r>
              <a:rPr lang="en-US" sz="1600" dirty="0" smtClean="0">
                <a:latin typeface="+mn-lt"/>
              </a:rPr>
              <a:t>Destination for bird and orchid watchers.</a:t>
            </a:r>
          </a:p>
          <a:p>
            <a:pPr marL="742950" lvl="1" indent="-285750" algn="just">
              <a:lnSpc>
                <a:spcPct val="85000"/>
              </a:lnSpc>
              <a:spcBef>
                <a:spcPts val="600"/>
              </a:spcBef>
              <a:buClr>
                <a:srgbClr val="C00000"/>
              </a:buClr>
              <a:buFont typeface="Wingdings" pitchFamily="2" charset="2"/>
              <a:buChar char="v"/>
            </a:pPr>
            <a:r>
              <a:rPr lang="en-US" sz="1600" b="1" dirty="0" smtClean="0">
                <a:latin typeface="+mn-lt"/>
              </a:rPr>
              <a:t>Important investment by internationally renowned hotel chains.</a:t>
            </a:r>
          </a:p>
          <a:p>
            <a:pPr marL="742950" lvl="1" indent="-285750" algn="just">
              <a:lnSpc>
                <a:spcPct val="85000"/>
              </a:lnSpc>
              <a:spcBef>
                <a:spcPts val="600"/>
              </a:spcBef>
              <a:buClr>
                <a:srgbClr val="C00000"/>
              </a:buClr>
              <a:buFont typeface="Wingdings" pitchFamily="2" charset="2"/>
              <a:buChar char="v"/>
            </a:pPr>
            <a:r>
              <a:rPr lang="en-US" altLang="zh-CN" sz="1600" dirty="0" smtClean="0">
                <a:latin typeface="+mn-lt"/>
                <a:sym typeface="Wingdings" pitchFamily="2" charset="2"/>
              </a:rPr>
              <a:t>The conventions and gastronomic tourism has gained a significant boost, Lima is considered as one of the main venues for this international venues and the gastronomic capital of Latin America.  </a:t>
            </a:r>
          </a:p>
          <a:p>
            <a:pPr marL="742950" lvl="1" indent="-285750" algn="just">
              <a:lnSpc>
                <a:spcPct val="85000"/>
              </a:lnSpc>
              <a:spcBef>
                <a:spcPts val="600"/>
              </a:spcBef>
              <a:buClr>
                <a:srgbClr val="C00000"/>
              </a:buClr>
              <a:buFont typeface="Wingdings" pitchFamily="2" charset="2"/>
              <a:buChar char="v"/>
            </a:pPr>
            <a:r>
              <a:rPr lang="en-US" sz="1600" b="1" dirty="0" smtClean="0">
                <a:latin typeface="+mn-lt"/>
              </a:rPr>
              <a:t>Increased connectivity of the Peruvian air market with increased weekly frequencies in international flights to allow more connections and destinations, with more and better travel options. </a:t>
            </a:r>
          </a:p>
          <a:p>
            <a:pPr marL="742950" lvl="1" indent="-285750" algn="just">
              <a:lnSpc>
                <a:spcPct val="85000"/>
              </a:lnSpc>
              <a:spcBef>
                <a:spcPts val="600"/>
              </a:spcBef>
              <a:buClr>
                <a:srgbClr val="C00000"/>
              </a:buClr>
              <a:buFont typeface="Wingdings" pitchFamily="2" charset="2"/>
              <a:buChar char="v"/>
            </a:pPr>
            <a:r>
              <a:rPr lang="en-US" sz="1600" b="1" dirty="0" smtClean="0">
                <a:latin typeface="+mn-lt"/>
              </a:rPr>
              <a:t>Investment Opportunities in the 8 priority destinations</a:t>
            </a:r>
            <a:r>
              <a:rPr lang="en-US" altLang="zh-CN" sz="1600" b="1" dirty="0" smtClean="0">
                <a:latin typeface="+mn-lt"/>
                <a:ea typeface="宋体"/>
                <a:cs typeface="宋体"/>
                <a:sym typeface="Wingdings" pitchFamily="2" charset="2"/>
              </a:rPr>
              <a:t>: </a:t>
            </a:r>
            <a:r>
              <a:rPr lang="en-US" sz="1600" dirty="0" smtClean="0">
                <a:latin typeface="+mn-lt"/>
              </a:rPr>
              <a:t>Northern Beaches, Amazon River, Amazonas, </a:t>
            </a:r>
            <a:r>
              <a:rPr lang="en-US" sz="1600" dirty="0" err="1" smtClean="0">
                <a:latin typeface="+mn-lt"/>
              </a:rPr>
              <a:t>Kuelap</a:t>
            </a:r>
            <a:r>
              <a:rPr lang="en-US" sz="1600" dirty="0" smtClean="0">
                <a:latin typeface="+mn-lt"/>
              </a:rPr>
              <a:t>, Moche Route, Lima, Nazca, </a:t>
            </a:r>
            <a:r>
              <a:rPr lang="en-US" sz="1600" dirty="0" err="1" smtClean="0">
                <a:latin typeface="+mn-lt"/>
              </a:rPr>
              <a:t>Paracas</a:t>
            </a:r>
            <a:r>
              <a:rPr lang="en-US" sz="1600" dirty="0" smtClean="0">
                <a:latin typeface="+mn-lt"/>
              </a:rPr>
              <a:t>, </a:t>
            </a:r>
            <a:r>
              <a:rPr lang="en-US" sz="1600" dirty="0" err="1" smtClean="0">
                <a:latin typeface="+mn-lt"/>
              </a:rPr>
              <a:t>Colca</a:t>
            </a:r>
            <a:r>
              <a:rPr lang="en-US" sz="1600" dirty="0" smtClean="0">
                <a:latin typeface="+mn-lt"/>
              </a:rPr>
              <a:t> Valley and Puno-Lake Titicaca</a:t>
            </a:r>
            <a:r>
              <a:rPr lang="en-US" sz="1600" dirty="0" smtClean="0">
                <a:latin typeface="+mn-lt"/>
                <a:ea typeface="宋体"/>
                <a:sym typeface="Wingdings" pitchFamily="2" charset="2"/>
              </a:rPr>
              <a:t>.</a:t>
            </a:r>
            <a:endParaRPr lang="en-US" altLang="zh-CN" sz="1600" dirty="0" smtClean="0">
              <a:latin typeface="+mn-lt"/>
              <a:ea typeface="宋体"/>
              <a:cs typeface="宋体"/>
              <a:sym typeface="Wingdings" pitchFamily="2" charset="2"/>
            </a:endParaRPr>
          </a:p>
        </p:txBody>
      </p:sp>
      <p:sp>
        <p:nvSpPr>
          <p:cNvPr id="23555" name="Text Box 4"/>
          <p:cNvSpPr txBox="1">
            <a:spLocks noChangeArrowheads="1"/>
          </p:cNvSpPr>
          <p:nvPr/>
        </p:nvSpPr>
        <p:spPr bwMode="auto">
          <a:xfrm>
            <a:off x="36255" y="310397"/>
            <a:ext cx="4608513" cy="369332"/>
          </a:xfrm>
          <a:prstGeom prst="rect">
            <a:avLst/>
          </a:prstGeom>
          <a:noFill/>
          <a:ln w="9525">
            <a:noFill/>
            <a:miter lim="800000"/>
            <a:headEnd/>
            <a:tailEnd/>
          </a:ln>
        </p:spPr>
        <p:txBody>
          <a:bodyPr lIns="54000" rIns="0">
            <a:spAutoFit/>
          </a:bodyPr>
          <a:lstStyle/>
          <a:p>
            <a:r>
              <a:rPr lang="en-US" b="1" dirty="0">
                <a:effectLst>
                  <a:outerShdw blurRad="38100" dist="38100" dir="2700000" algn="tl">
                    <a:srgbClr val="000000">
                      <a:alpha val="43137"/>
                    </a:srgbClr>
                  </a:outerShdw>
                </a:effectLst>
                <a:latin typeface="+mn-lt"/>
              </a:rPr>
              <a:t>TOURISM SECTOR</a:t>
            </a:r>
            <a:endParaRPr lang="es-PE" dirty="0">
              <a:effectLst>
                <a:outerShdw blurRad="38100" dist="38100" dir="2700000" algn="tl">
                  <a:srgbClr val="000000">
                    <a:alpha val="43137"/>
                  </a:srgbClr>
                </a:outerShdw>
              </a:effectLst>
              <a:latin typeface="+mn-lt"/>
            </a:endParaRPr>
          </a:p>
        </p:txBody>
      </p:sp>
      <p:pic>
        <p:nvPicPr>
          <p:cNvPr id="118788" name="Picture 4" descr="W:\Promoción\Fototeca\Fotos Marca Pais\Proveidas por PROMPERU\no cod\_MG_8083.jpg"/>
          <p:cNvPicPr>
            <a:picLocks noChangeAspect="1" noChangeArrowheads="1"/>
          </p:cNvPicPr>
          <p:nvPr/>
        </p:nvPicPr>
        <p:blipFill>
          <a:blip r:embed="rId3" cstate="print"/>
          <a:srcRect/>
          <a:stretch>
            <a:fillRect/>
          </a:stretch>
        </p:blipFill>
        <p:spPr bwMode="auto">
          <a:xfrm>
            <a:off x="107508" y="987574"/>
            <a:ext cx="3625683" cy="3618402"/>
          </a:xfrm>
          <a:prstGeom prst="rect">
            <a:avLst/>
          </a:prstGeom>
          <a:noFill/>
        </p:spPr>
      </p:pic>
      <p:pic>
        <p:nvPicPr>
          <p:cNvPr id="5" name="Imagen 1"/>
          <p:cNvPicPr>
            <a:picLocks noChangeAspect="1"/>
          </p:cNvPicPr>
          <p:nvPr/>
        </p:nvPicPr>
        <p:blipFill>
          <a:blip r:embed="rId4"/>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63712356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153566" y="158215"/>
            <a:ext cx="4714875" cy="4924426"/>
          </a:xfrm>
          <a:prstGeom prst="rect">
            <a:avLst/>
          </a:prstGeom>
          <a:noFill/>
        </p:spPr>
        <p:txBody>
          <a:bodyPr wrap="square">
            <a:spAutoFit/>
          </a:bodyPr>
          <a:lstStyle/>
          <a:p>
            <a:pPr marL="388938" indent="-388938" algn="just">
              <a:spcBef>
                <a:spcPts val="600"/>
              </a:spcBef>
              <a:buClr>
                <a:srgbClr val="C00000"/>
              </a:buClr>
              <a:buFont typeface="Wingdings" pitchFamily="2" charset="2"/>
              <a:buChar char="v"/>
            </a:pPr>
            <a:r>
              <a:rPr lang="en-US" sz="1600" b="1" dirty="0">
                <a:latin typeface="+mn-lt"/>
              </a:rPr>
              <a:t>The average GDP growth in the construction </a:t>
            </a:r>
            <a:r>
              <a:rPr lang="en-US" sz="1600" b="1" dirty="0" smtClean="0">
                <a:latin typeface="+mn-lt"/>
              </a:rPr>
              <a:t>in the past 5 years was 4.6%.</a:t>
            </a:r>
          </a:p>
          <a:p>
            <a:pPr marL="388938" indent="-388938" algn="just">
              <a:spcBef>
                <a:spcPts val="600"/>
              </a:spcBef>
              <a:buClr>
                <a:srgbClr val="C00000"/>
              </a:buClr>
              <a:buFont typeface="Wingdings" pitchFamily="2" charset="2"/>
              <a:buChar char="v"/>
            </a:pPr>
            <a:r>
              <a:rPr lang="en-US" sz="1600" dirty="0" smtClean="0">
                <a:latin typeface="+mn-lt"/>
              </a:rPr>
              <a:t>The </a:t>
            </a:r>
            <a:r>
              <a:rPr lang="en-US" sz="1600" dirty="0">
                <a:latin typeface="+mn-lt"/>
              </a:rPr>
              <a:t>slowdown in the </a:t>
            </a:r>
            <a:r>
              <a:rPr lang="en-US" sz="1600" dirty="0" smtClean="0">
                <a:latin typeface="+mn-lt"/>
              </a:rPr>
              <a:t>economy reduced the demand in properties that were registered until 2013</a:t>
            </a:r>
            <a:r>
              <a:rPr lang="en-US" sz="1600" dirty="0">
                <a:latin typeface="+mn-lt"/>
              </a:rPr>
              <a:t>. </a:t>
            </a:r>
            <a:r>
              <a:rPr lang="en-US" sz="1600" dirty="0" smtClean="0">
                <a:latin typeface="+mn-lt"/>
              </a:rPr>
              <a:t>Nevertheless in the past year the largest investment of the sector were directed to the construction of shopping centers and important infrastructure projects.</a:t>
            </a:r>
          </a:p>
          <a:p>
            <a:pPr marL="388938" indent="-388938" algn="just">
              <a:spcBef>
                <a:spcPts val="600"/>
              </a:spcBef>
              <a:buClr>
                <a:srgbClr val="C00000"/>
              </a:buClr>
              <a:buFont typeface="Wingdings" pitchFamily="2" charset="2"/>
              <a:buChar char="v"/>
            </a:pPr>
            <a:r>
              <a:rPr lang="es-PE" sz="1600" dirty="0" smtClean="0">
                <a:latin typeface="+mn-lt"/>
              </a:rPr>
              <a:t>In </a:t>
            </a:r>
            <a:r>
              <a:rPr lang="en-US" sz="1600" dirty="0" smtClean="0">
                <a:latin typeface="+mn-lt"/>
              </a:rPr>
              <a:t>order</a:t>
            </a:r>
            <a:r>
              <a:rPr lang="es-PE" sz="1600" dirty="0" smtClean="0">
                <a:latin typeface="+mn-lt"/>
              </a:rPr>
              <a:t> to </a:t>
            </a:r>
            <a:r>
              <a:rPr lang="en-US" sz="1600" dirty="0" smtClean="0">
                <a:latin typeface="+mn-lt"/>
              </a:rPr>
              <a:t>facilitate</a:t>
            </a:r>
            <a:r>
              <a:rPr lang="es-PE" sz="1600" dirty="0" smtClean="0">
                <a:latin typeface="+mn-lt"/>
              </a:rPr>
              <a:t> </a:t>
            </a:r>
            <a:r>
              <a:rPr lang="en-US" sz="1600" dirty="0" smtClean="0">
                <a:latin typeface="+mn-lt"/>
              </a:rPr>
              <a:t>the</a:t>
            </a:r>
            <a:r>
              <a:rPr lang="es-PE" sz="1600" dirty="0" smtClean="0">
                <a:latin typeface="+mn-lt"/>
              </a:rPr>
              <a:t> </a:t>
            </a:r>
            <a:r>
              <a:rPr lang="en-US" sz="1600" dirty="0" smtClean="0">
                <a:latin typeface="+mn-lt"/>
              </a:rPr>
              <a:t>access</a:t>
            </a:r>
            <a:r>
              <a:rPr lang="es-PE" sz="1600" dirty="0" smtClean="0">
                <a:latin typeface="+mn-lt"/>
              </a:rPr>
              <a:t> to a </a:t>
            </a:r>
            <a:r>
              <a:rPr lang="en-US" sz="1600" dirty="0" smtClean="0">
                <a:latin typeface="+mn-lt"/>
              </a:rPr>
              <a:t>property</a:t>
            </a:r>
            <a:r>
              <a:rPr lang="es-PE" sz="1600" dirty="0" smtClean="0">
                <a:latin typeface="+mn-lt"/>
              </a:rPr>
              <a:t> – </a:t>
            </a:r>
            <a:r>
              <a:rPr lang="en-US" sz="1600" dirty="0" smtClean="0">
                <a:latin typeface="+mn-lt"/>
              </a:rPr>
              <a:t>nationwide</a:t>
            </a:r>
            <a:r>
              <a:rPr lang="es-PE" sz="1600" dirty="0" smtClean="0">
                <a:latin typeface="+mn-lt"/>
              </a:rPr>
              <a:t> – </a:t>
            </a:r>
            <a:r>
              <a:rPr lang="en-US" sz="1600" dirty="0" smtClean="0">
                <a:latin typeface="+mn-lt"/>
              </a:rPr>
              <a:t>the</a:t>
            </a:r>
            <a:r>
              <a:rPr lang="es-PE" sz="1600" dirty="0" smtClean="0">
                <a:latin typeface="+mn-lt"/>
              </a:rPr>
              <a:t> </a:t>
            </a:r>
            <a:r>
              <a:rPr lang="en-US" sz="1600" dirty="0" smtClean="0">
                <a:latin typeface="+mn-lt"/>
              </a:rPr>
              <a:t>Ministry</a:t>
            </a:r>
            <a:r>
              <a:rPr lang="es-PE" sz="1600" dirty="0" smtClean="0">
                <a:latin typeface="+mn-lt"/>
              </a:rPr>
              <a:t> of </a:t>
            </a:r>
            <a:r>
              <a:rPr lang="en-US" sz="1600" dirty="0" smtClean="0">
                <a:latin typeface="+mn-lt"/>
              </a:rPr>
              <a:t>Housing</a:t>
            </a:r>
            <a:r>
              <a:rPr lang="es-PE" sz="1600" dirty="0" smtClean="0">
                <a:latin typeface="+mn-lt"/>
              </a:rPr>
              <a:t> and </a:t>
            </a:r>
            <a:r>
              <a:rPr lang="en-US" sz="1600" dirty="0" smtClean="0">
                <a:latin typeface="+mn-lt"/>
              </a:rPr>
              <a:t>Construction has implemented the following Programs and Products:</a:t>
            </a:r>
          </a:p>
          <a:p>
            <a:pPr marL="893763" indent="-180975" algn="just">
              <a:spcBef>
                <a:spcPts val="0"/>
              </a:spcBef>
              <a:buClr>
                <a:srgbClr val="C00000"/>
              </a:buClr>
              <a:buFont typeface="Arial" panose="020B0604020202020204" pitchFamily="34" charset="0"/>
              <a:buChar char="•"/>
            </a:pPr>
            <a:r>
              <a:rPr lang="es-PE" sz="1600" dirty="0" smtClean="0">
                <a:latin typeface="+mn-lt"/>
              </a:rPr>
              <a:t>Leasing </a:t>
            </a:r>
          </a:p>
          <a:p>
            <a:pPr marL="893763" indent="-180975" algn="just">
              <a:spcBef>
                <a:spcPts val="0"/>
              </a:spcBef>
              <a:buClr>
                <a:srgbClr val="C00000"/>
              </a:buClr>
              <a:buFont typeface="Arial" panose="020B0604020202020204" pitchFamily="34" charset="0"/>
              <a:buChar char="•"/>
            </a:pPr>
            <a:r>
              <a:rPr lang="es-PE" sz="1600" dirty="0" smtClean="0">
                <a:latin typeface="+mn-lt"/>
              </a:rPr>
              <a:t>Real estate leasing </a:t>
            </a:r>
          </a:p>
          <a:p>
            <a:pPr marL="893763" indent="-180975" algn="just">
              <a:spcBef>
                <a:spcPts val="0"/>
              </a:spcBef>
              <a:buClr>
                <a:srgbClr val="C00000"/>
              </a:buClr>
              <a:buFont typeface="Arial" panose="020B0604020202020204" pitchFamily="34" charset="0"/>
              <a:buChar char="•"/>
            </a:pPr>
            <a:r>
              <a:rPr lang="es-PE" sz="1600" dirty="0" smtClean="0">
                <a:latin typeface="+mn-lt"/>
              </a:rPr>
              <a:t>New </a:t>
            </a:r>
            <a:r>
              <a:rPr lang="es-PE" sz="1600" dirty="0" err="1" smtClean="0">
                <a:latin typeface="+mn-lt"/>
              </a:rPr>
              <a:t>Credit</a:t>
            </a:r>
            <a:r>
              <a:rPr lang="es-PE" sz="1600" dirty="0" smtClean="0">
                <a:latin typeface="+mn-lt"/>
              </a:rPr>
              <a:t> </a:t>
            </a:r>
            <a:r>
              <a:rPr lang="en-US" sz="1600" dirty="0">
                <a:latin typeface="+mn-lt"/>
              </a:rPr>
              <a:t>My Housing </a:t>
            </a:r>
            <a:r>
              <a:rPr lang="en-US" sz="1600" dirty="0" smtClean="0">
                <a:latin typeface="+mn-lt"/>
              </a:rPr>
              <a:t>Fund</a:t>
            </a:r>
          </a:p>
          <a:p>
            <a:pPr marL="893763" indent="-180975" algn="just">
              <a:spcBef>
                <a:spcPts val="0"/>
              </a:spcBef>
              <a:buClr>
                <a:srgbClr val="C00000"/>
              </a:buClr>
              <a:buFont typeface="Arial" panose="020B0604020202020204" pitchFamily="34" charset="0"/>
              <a:buChar char="•"/>
            </a:pPr>
            <a:r>
              <a:rPr lang="es-PE" sz="1600" dirty="0" err="1" smtClean="0">
                <a:latin typeface="+mn-lt"/>
              </a:rPr>
              <a:t>My</a:t>
            </a:r>
            <a:r>
              <a:rPr lang="es-PE" sz="1600" dirty="0" smtClean="0">
                <a:latin typeface="+mn-lt"/>
              </a:rPr>
              <a:t> </a:t>
            </a:r>
            <a:r>
              <a:rPr lang="es-PE" sz="1600" dirty="0" err="1" smtClean="0">
                <a:latin typeface="+mn-lt"/>
              </a:rPr>
              <a:t>Construction</a:t>
            </a:r>
            <a:endParaRPr lang="es-PE" sz="1600" dirty="0">
              <a:latin typeface="+mn-lt"/>
            </a:endParaRPr>
          </a:p>
          <a:p>
            <a:pPr marL="893763" indent="-180975" algn="just">
              <a:spcBef>
                <a:spcPts val="0"/>
              </a:spcBef>
              <a:buClr>
                <a:srgbClr val="C00000"/>
              </a:buClr>
              <a:buFont typeface="Arial" panose="020B0604020202020204" pitchFamily="34" charset="0"/>
              <a:buChar char="•"/>
            </a:pPr>
            <a:r>
              <a:rPr lang="es-PE" sz="1600" dirty="0" err="1" smtClean="0">
                <a:latin typeface="+mn-lt"/>
              </a:rPr>
              <a:t>My</a:t>
            </a:r>
            <a:r>
              <a:rPr lang="es-PE" sz="1600" dirty="0" smtClean="0">
                <a:latin typeface="+mn-lt"/>
              </a:rPr>
              <a:t> </a:t>
            </a:r>
            <a:r>
              <a:rPr lang="es-PE" sz="1600" dirty="0" err="1" smtClean="0">
                <a:latin typeface="+mn-lt"/>
              </a:rPr>
              <a:t>materials</a:t>
            </a:r>
            <a:endParaRPr lang="es-PE" sz="1600" dirty="0">
              <a:latin typeface="+mn-lt"/>
            </a:endParaRPr>
          </a:p>
          <a:p>
            <a:pPr marL="893763" indent="-180975" algn="just">
              <a:spcBef>
                <a:spcPts val="0"/>
              </a:spcBef>
              <a:buClr>
                <a:srgbClr val="C00000"/>
              </a:buClr>
              <a:buFont typeface="Arial" panose="020B0604020202020204" pitchFamily="34" charset="0"/>
              <a:buChar char="•"/>
            </a:pPr>
            <a:r>
              <a:rPr lang="en-US" sz="1600" dirty="0" smtClean="0">
                <a:latin typeface="+mn-lt"/>
              </a:rPr>
              <a:t>Own </a:t>
            </a:r>
            <a:r>
              <a:rPr lang="en-US" sz="1600" dirty="0">
                <a:latin typeface="+mn-lt"/>
              </a:rPr>
              <a:t>Roof</a:t>
            </a:r>
            <a:endParaRPr lang="es-PE" sz="1600" dirty="0">
              <a:latin typeface="+mn-lt"/>
            </a:endParaRPr>
          </a:p>
          <a:p>
            <a:pPr marL="893763" indent="-180975" algn="just">
              <a:spcBef>
                <a:spcPts val="0"/>
              </a:spcBef>
              <a:buClr>
                <a:srgbClr val="C00000"/>
              </a:buClr>
              <a:buFont typeface="Arial" panose="020B0604020202020204" pitchFamily="34" charset="0"/>
              <a:buChar char="•"/>
            </a:pPr>
            <a:r>
              <a:rPr lang="es-PE" sz="1600" dirty="0" err="1" smtClean="0">
                <a:latin typeface="+mn-lt"/>
              </a:rPr>
              <a:t>Bonus</a:t>
            </a:r>
            <a:r>
              <a:rPr lang="es-PE" sz="1600" dirty="0" smtClean="0">
                <a:latin typeface="+mn-lt"/>
              </a:rPr>
              <a:t> </a:t>
            </a:r>
            <a:r>
              <a:rPr lang="es-PE" sz="1600" dirty="0" err="1" smtClean="0">
                <a:latin typeface="+mn-lt"/>
              </a:rPr>
              <a:t>structural</a:t>
            </a:r>
            <a:r>
              <a:rPr lang="es-PE" sz="1600" dirty="0" smtClean="0">
                <a:latin typeface="+mn-lt"/>
              </a:rPr>
              <a:t> </a:t>
            </a:r>
            <a:r>
              <a:rPr lang="es-PE" sz="1600" dirty="0" err="1" smtClean="0">
                <a:latin typeface="+mn-lt"/>
              </a:rPr>
              <a:t>reinforcement</a:t>
            </a:r>
            <a:r>
              <a:rPr lang="es-PE" sz="1600" dirty="0" smtClean="0">
                <a:latin typeface="+mn-lt"/>
              </a:rPr>
              <a:t> </a:t>
            </a:r>
          </a:p>
        </p:txBody>
      </p:sp>
      <p:sp>
        <p:nvSpPr>
          <p:cNvPr id="25603" name="Text Box 4"/>
          <p:cNvSpPr txBox="1">
            <a:spLocks noChangeArrowheads="1"/>
          </p:cNvSpPr>
          <p:nvPr/>
        </p:nvSpPr>
        <p:spPr bwMode="auto">
          <a:xfrm>
            <a:off x="214286" y="195486"/>
            <a:ext cx="3786187" cy="523220"/>
          </a:xfrm>
          <a:prstGeom prst="rect">
            <a:avLst/>
          </a:prstGeom>
          <a:solidFill>
            <a:schemeClr val="bg1"/>
          </a:solidFill>
          <a:ln w="9525">
            <a:noFill/>
            <a:miter lim="800000"/>
            <a:headEnd/>
            <a:tailEnd/>
          </a:ln>
        </p:spPr>
        <p:txBody>
          <a:bodyPr lIns="54000" rIns="0">
            <a:spAutoFit/>
          </a:bodyPr>
          <a:lstStyle/>
          <a:p>
            <a:r>
              <a:rPr lang="en-US" sz="2800" b="1" dirty="0">
                <a:effectLst>
                  <a:outerShdw blurRad="38100" dist="38100" dir="2700000" algn="tl">
                    <a:srgbClr val="000000">
                      <a:alpha val="43137"/>
                    </a:srgbClr>
                  </a:outerShdw>
                </a:effectLst>
                <a:latin typeface="+mn-lt"/>
              </a:rPr>
              <a:t>REAL</a:t>
            </a:r>
            <a:r>
              <a:rPr lang="en-US" b="1" dirty="0">
                <a:effectLst>
                  <a:outerShdw blurRad="38100" dist="38100" dir="2700000" algn="tl">
                    <a:srgbClr val="000000">
                      <a:alpha val="43137"/>
                    </a:srgbClr>
                  </a:outerShdw>
                </a:effectLst>
                <a:latin typeface="+mn-lt"/>
              </a:rPr>
              <a:t> </a:t>
            </a:r>
            <a:r>
              <a:rPr lang="en-US" sz="2800" b="1" dirty="0">
                <a:effectLst>
                  <a:outerShdw blurRad="38100" dist="38100" dir="2700000" algn="tl">
                    <a:srgbClr val="000000">
                      <a:alpha val="43137"/>
                    </a:srgbClr>
                  </a:outerShdw>
                </a:effectLst>
                <a:latin typeface="+mn-lt"/>
              </a:rPr>
              <a:t>ESTATE</a:t>
            </a:r>
            <a:endParaRPr lang="es-PE" dirty="0">
              <a:effectLst>
                <a:outerShdw blurRad="38100" dist="38100" dir="2700000" algn="tl">
                  <a:srgbClr val="000000">
                    <a:alpha val="43137"/>
                  </a:srgbClr>
                </a:outerShdw>
              </a:effectLst>
              <a:latin typeface="+mn-lt"/>
            </a:endParaRPr>
          </a:p>
        </p:txBody>
      </p:sp>
      <p:pic>
        <p:nvPicPr>
          <p:cNvPr id="5" name="4 Imagen" descr="DSC_0486.JPG"/>
          <p:cNvPicPr preferRelativeResize="0">
            <a:picLocks/>
          </p:cNvPicPr>
          <p:nvPr/>
        </p:nvPicPr>
        <p:blipFill>
          <a:blip r:embed="rId2" cstate="email">
            <a:lum contrast="30000"/>
          </a:blip>
          <a:stretch>
            <a:fillRect/>
          </a:stretch>
        </p:blipFill>
        <p:spPr>
          <a:xfrm>
            <a:off x="377169" y="915566"/>
            <a:ext cx="3528392" cy="3294366"/>
          </a:xfrm>
          <a:prstGeom prst="rect">
            <a:avLst/>
          </a:prstGeom>
        </p:spPr>
      </p:pic>
      <p:pic>
        <p:nvPicPr>
          <p:cNvPr id="6" name="Imagen 1"/>
          <p:cNvPicPr>
            <a:picLocks noChangeAspect="1"/>
          </p:cNvPicPr>
          <p:nvPr/>
        </p:nvPicPr>
        <p:blipFill>
          <a:blip r:embed="rId3"/>
          <a:stretch>
            <a:fillRect/>
          </a:stretch>
        </p:blipFill>
        <p:spPr>
          <a:xfrm>
            <a:off x="-1" y="5034573"/>
            <a:ext cx="9144001" cy="108929"/>
          </a:xfrm>
          <a:prstGeom prst="rect">
            <a:avLst/>
          </a:prstGeom>
        </p:spPr>
      </p:pic>
      <p:pic>
        <p:nvPicPr>
          <p:cNvPr id="7" name="Imagen 1"/>
          <p:cNvPicPr>
            <a:picLocks noChangeAspect="1"/>
          </p:cNvPicPr>
          <p:nvPr/>
        </p:nvPicPr>
        <p:blipFill>
          <a:blip r:embed="rId3"/>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0600877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469"/>
          <a:stretch/>
        </p:blipFill>
        <p:spPr bwMode="auto">
          <a:xfrm>
            <a:off x="-2" y="434159"/>
            <a:ext cx="4301627" cy="4588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Text Box 4"/>
          <p:cNvSpPr txBox="1">
            <a:spLocks noChangeArrowheads="1"/>
          </p:cNvSpPr>
          <p:nvPr/>
        </p:nvSpPr>
        <p:spPr bwMode="auto">
          <a:xfrm>
            <a:off x="107504" y="249492"/>
            <a:ext cx="5510986" cy="369332"/>
          </a:xfrm>
          <a:prstGeom prst="rect">
            <a:avLst/>
          </a:prstGeom>
          <a:noFill/>
          <a:ln w="9525">
            <a:noFill/>
            <a:miter lim="800000"/>
            <a:headEnd/>
            <a:tailEnd/>
          </a:ln>
        </p:spPr>
        <p:txBody>
          <a:bodyPr wrap="square" lIns="54000" rIns="0">
            <a:spAutoFit/>
          </a:bodyPr>
          <a:lstStyle/>
          <a:p>
            <a:r>
              <a:rPr lang="en-US" b="1" dirty="0">
                <a:effectLst>
                  <a:outerShdw blurRad="38100" dist="38100" dir="2700000" algn="tl">
                    <a:srgbClr val="000000">
                      <a:alpha val="43137"/>
                    </a:srgbClr>
                  </a:outerShdw>
                </a:effectLst>
                <a:latin typeface="+mn-lt"/>
              </a:rPr>
              <a:t>TRANSPORT INFRASTRUCTURE</a:t>
            </a:r>
            <a:endParaRPr lang="es-PE" dirty="0">
              <a:effectLst>
                <a:outerShdw blurRad="38100" dist="38100" dir="2700000" algn="tl">
                  <a:srgbClr val="000000">
                    <a:alpha val="43137"/>
                  </a:srgbClr>
                </a:outerShdw>
              </a:effectLst>
              <a:latin typeface="+mn-lt"/>
            </a:endParaRPr>
          </a:p>
        </p:txBody>
      </p:sp>
      <p:sp>
        <p:nvSpPr>
          <p:cNvPr id="7" name="Text Box 5"/>
          <p:cNvSpPr txBox="1">
            <a:spLocks noChangeArrowheads="1"/>
          </p:cNvSpPr>
          <p:nvPr/>
        </p:nvSpPr>
        <p:spPr bwMode="auto">
          <a:xfrm>
            <a:off x="3779912" y="217870"/>
            <a:ext cx="5184576" cy="4822859"/>
          </a:xfrm>
          <a:prstGeom prst="rect">
            <a:avLst/>
          </a:prstGeom>
          <a:noFill/>
          <a:ln w="9525">
            <a:noFill/>
            <a:miter lim="800000"/>
            <a:headEnd/>
            <a:tailEnd/>
          </a:ln>
        </p:spPr>
        <p:txBody>
          <a:bodyPr wrap="square">
            <a:spAutoFit/>
          </a:bodyPr>
          <a:lstStyle/>
          <a:p>
            <a:pPr lvl="1" algn="just">
              <a:lnSpc>
                <a:spcPct val="85000"/>
              </a:lnSpc>
              <a:spcBef>
                <a:spcPts val="600"/>
              </a:spcBef>
              <a:buClr>
                <a:srgbClr val="C00000"/>
              </a:buClr>
            </a:pPr>
            <a:endParaRPr lang="es-PE" sz="1600" dirty="0" smtClean="0">
              <a:latin typeface="+mj-lt"/>
            </a:endParaRPr>
          </a:p>
          <a:p>
            <a:pPr marL="809625" lvl="1" indent="-352425" algn="just">
              <a:lnSpc>
                <a:spcPct val="85000"/>
              </a:lnSpc>
              <a:spcBef>
                <a:spcPts val="600"/>
              </a:spcBef>
              <a:buClr>
                <a:srgbClr val="C00000"/>
              </a:buClr>
              <a:buFont typeface="Wingdings" pitchFamily="2" charset="2"/>
              <a:buChar char="v"/>
            </a:pPr>
            <a:r>
              <a:rPr lang="en-US" sz="1600" b="1" dirty="0">
                <a:latin typeface="+mj-lt"/>
              </a:rPr>
              <a:t>Peru</a:t>
            </a:r>
            <a:r>
              <a:rPr lang="en-US" sz="1600" dirty="0">
                <a:latin typeface="+mj-lt"/>
              </a:rPr>
              <a:t> has prioritized the development of transport infrastructure (road, rail, port and airport) to increase competitiveness and set a </a:t>
            </a:r>
            <a:r>
              <a:rPr lang="en-US" sz="1600" b="1" dirty="0" smtClean="0">
                <a:latin typeface="+mj-lt"/>
              </a:rPr>
              <a:t>Regional Hub </a:t>
            </a:r>
            <a:r>
              <a:rPr lang="en-US" sz="1600" b="1" dirty="0">
                <a:latin typeface="+mj-lt"/>
              </a:rPr>
              <a:t>that integrates Latin </a:t>
            </a:r>
            <a:r>
              <a:rPr lang="en-US" sz="1600" b="1" dirty="0" smtClean="0">
                <a:latin typeface="+mj-lt"/>
              </a:rPr>
              <a:t>America with the </a:t>
            </a:r>
            <a:r>
              <a:rPr lang="en-US" sz="1600" b="1" dirty="0">
                <a:latin typeface="+mj-lt"/>
              </a:rPr>
              <a:t>Asia - Pacific. </a:t>
            </a:r>
            <a:endParaRPr lang="en-US" sz="1600" b="1" dirty="0" smtClean="0">
              <a:latin typeface="+mj-lt"/>
            </a:endParaRPr>
          </a:p>
          <a:p>
            <a:pPr marL="809625" lvl="1" indent="-352425" algn="just">
              <a:lnSpc>
                <a:spcPct val="85000"/>
              </a:lnSpc>
              <a:spcBef>
                <a:spcPts val="600"/>
              </a:spcBef>
              <a:buClr>
                <a:srgbClr val="C00000"/>
              </a:buClr>
              <a:buFont typeface="Wingdings" pitchFamily="2" charset="2"/>
              <a:buChar char="v"/>
            </a:pPr>
            <a:endParaRPr lang="en-US" sz="1600" b="1" dirty="0" smtClean="0">
              <a:latin typeface="+mj-lt"/>
            </a:endParaRPr>
          </a:p>
          <a:p>
            <a:pPr marL="809625" lvl="1" indent="-352425" algn="just">
              <a:lnSpc>
                <a:spcPct val="85000"/>
              </a:lnSpc>
              <a:spcBef>
                <a:spcPts val="600"/>
              </a:spcBef>
              <a:buClr>
                <a:srgbClr val="C00000"/>
              </a:buClr>
              <a:buFont typeface="Wingdings" pitchFamily="2" charset="2"/>
              <a:buChar char="v"/>
            </a:pPr>
            <a:r>
              <a:rPr lang="en-US" sz="1600" dirty="0">
                <a:latin typeface="+mj-lt"/>
              </a:rPr>
              <a:t>In this perspective the </a:t>
            </a:r>
            <a:r>
              <a:rPr lang="en-US" sz="1600" b="1" dirty="0">
                <a:latin typeface="+mj-lt"/>
              </a:rPr>
              <a:t>investment commitments in</a:t>
            </a:r>
            <a:r>
              <a:rPr lang="en-US" sz="1600" dirty="0">
                <a:latin typeface="+mj-lt"/>
              </a:rPr>
              <a:t> </a:t>
            </a:r>
            <a:r>
              <a:rPr lang="en-US" sz="1600" b="1" dirty="0" smtClean="0">
                <a:latin typeface="+mj-lt"/>
              </a:rPr>
              <a:t>concessions of the sector, in 31 projects are around US$ 14.4 billion</a:t>
            </a:r>
            <a:r>
              <a:rPr lang="en-US" sz="1600" dirty="0" smtClean="0">
                <a:latin typeface="+mj-lt"/>
              </a:rPr>
              <a:t>, </a:t>
            </a:r>
            <a:r>
              <a:rPr lang="en-US" sz="1600" dirty="0">
                <a:latin typeface="+mj-lt"/>
              </a:rPr>
              <a:t>creating its </a:t>
            </a:r>
            <a:r>
              <a:rPr lang="en-US" sz="1600" dirty="0" smtClean="0">
                <a:latin typeface="+mj-lt"/>
              </a:rPr>
              <a:t>modernization.</a:t>
            </a:r>
          </a:p>
          <a:p>
            <a:pPr marL="809625" lvl="1" indent="-352425" algn="just">
              <a:lnSpc>
                <a:spcPct val="85000"/>
              </a:lnSpc>
              <a:spcBef>
                <a:spcPts val="600"/>
              </a:spcBef>
              <a:buClr>
                <a:srgbClr val="C00000"/>
              </a:buClr>
              <a:buFont typeface="Wingdings" pitchFamily="2" charset="2"/>
              <a:buChar char="v"/>
            </a:pPr>
            <a:endParaRPr lang="en-US" sz="1600" dirty="0" smtClean="0">
              <a:latin typeface="+mj-lt"/>
            </a:endParaRPr>
          </a:p>
          <a:p>
            <a:pPr marL="809625" lvl="1" indent="-352425" algn="just">
              <a:lnSpc>
                <a:spcPct val="85000"/>
              </a:lnSpc>
              <a:spcBef>
                <a:spcPts val="600"/>
              </a:spcBef>
              <a:buClr>
                <a:srgbClr val="C00000"/>
              </a:buClr>
              <a:buFont typeface="Wingdings" pitchFamily="2" charset="2"/>
              <a:buChar char="v"/>
            </a:pPr>
            <a:r>
              <a:rPr lang="en-US" sz="1600" dirty="0" smtClean="0">
                <a:latin typeface="+mj-lt"/>
              </a:rPr>
              <a:t>The sector will keep its expansion during 2016 through PPP projects, prioritized by the MTC; with additional investment commitments around US$ 10.365 million. </a:t>
            </a:r>
          </a:p>
          <a:p>
            <a:pPr marL="809625" lvl="1" indent="-352425" algn="just">
              <a:lnSpc>
                <a:spcPct val="85000"/>
              </a:lnSpc>
              <a:spcBef>
                <a:spcPts val="600"/>
              </a:spcBef>
              <a:buClr>
                <a:srgbClr val="C00000"/>
              </a:buClr>
              <a:buFont typeface="Wingdings" pitchFamily="2" charset="2"/>
              <a:buChar char="v"/>
            </a:pPr>
            <a:endParaRPr lang="en-US" sz="1600" dirty="0" smtClean="0">
              <a:latin typeface="+mj-lt"/>
            </a:endParaRPr>
          </a:p>
          <a:p>
            <a:pPr marL="809625" lvl="1" indent="-352425" algn="just">
              <a:lnSpc>
                <a:spcPct val="85000"/>
              </a:lnSpc>
              <a:spcBef>
                <a:spcPts val="600"/>
              </a:spcBef>
              <a:buClr>
                <a:srgbClr val="C00000"/>
              </a:buClr>
              <a:buFont typeface="Wingdings" pitchFamily="2" charset="2"/>
              <a:buChar char="v"/>
            </a:pPr>
            <a:r>
              <a:rPr lang="en-US" sz="1600" dirty="0" smtClean="0">
                <a:latin typeface="+mj-lt"/>
              </a:rPr>
              <a:t>This new investment cycle represents  </a:t>
            </a:r>
            <a:r>
              <a:rPr lang="en-US" sz="1600" b="1" dirty="0" smtClean="0">
                <a:latin typeface="+mj-lt"/>
              </a:rPr>
              <a:t>significant opportunities for investors including  contractors, suppliers and </a:t>
            </a:r>
            <a:r>
              <a:rPr lang="en-US" sz="1600" b="1" dirty="0">
                <a:latin typeface="+mj-lt"/>
              </a:rPr>
              <a:t>operators.</a:t>
            </a:r>
            <a:endParaRPr lang="es-PE" sz="1600" b="1" dirty="0">
              <a:latin typeface="+mj-lt"/>
            </a:endParaRPr>
          </a:p>
        </p:txBody>
      </p:sp>
      <p:sp>
        <p:nvSpPr>
          <p:cNvPr id="8" name="6 CuadroTexto"/>
          <p:cNvSpPr txBox="1"/>
          <p:nvPr/>
        </p:nvSpPr>
        <p:spPr>
          <a:xfrm>
            <a:off x="0" y="3095579"/>
            <a:ext cx="1368152" cy="1938992"/>
          </a:xfrm>
          <a:prstGeom prst="rect">
            <a:avLst/>
          </a:prstGeom>
          <a:noFill/>
        </p:spPr>
        <p:txBody>
          <a:bodyPr wrap="square" rtlCol="0">
            <a:spAutoFit/>
          </a:bodyPr>
          <a:lstStyle/>
          <a:p>
            <a:pPr fontAlgn="auto">
              <a:spcBef>
                <a:spcPts val="0"/>
              </a:spcBef>
              <a:spcAft>
                <a:spcPts val="0"/>
              </a:spcAft>
            </a:pPr>
            <a:r>
              <a:rPr lang="es-ES" sz="850" b="1" dirty="0">
                <a:solidFill>
                  <a:srgbClr val="4F81BD"/>
                </a:solidFill>
                <a:latin typeface="Calibri"/>
              </a:rPr>
              <a:t>INFRAESTRUCTURA DE TRANSITO</a:t>
            </a:r>
          </a:p>
          <a:p>
            <a:pPr fontAlgn="auto">
              <a:spcBef>
                <a:spcPts val="0"/>
              </a:spcBef>
              <a:spcAft>
                <a:spcPts val="0"/>
              </a:spcAft>
            </a:pPr>
            <a:r>
              <a:rPr lang="es-ES" sz="800" dirty="0">
                <a:solidFill>
                  <a:prstClr val="black"/>
                </a:solidFill>
                <a:latin typeface="Calibri"/>
              </a:rPr>
              <a:t>Puerto </a:t>
            </a:r>
            <a:r>
              <a:rPr lang="es-ES" sz="800" dirty="0" smtClean="0">
                <a:solidFill>
                  <a:prstClr val="black"/>
                </a:solidFill>
                <a:latin typeface="Calibri"/>
              </a:rPr>
              <a:t>marítimo/Fluvial </a:t>
            </a:r>
          </a:p>
          <a:p>
            <a:pPr fontAlgn="auto">
              <a:spcBef>
                <a:spcPts val="0"/>
              </a:spcBef>
              <a:spcAft>
                <a:spcPts val="0"/>
              </a:spcAft>
            </a:pPr>
            <a:endParaRPr lang="es-ES" sz="450" dirty="0" smtClean="0">
              <a:solidFill>
                <a:prstClr val="black"/>
              </a:solidFill>
              <a:latin typeface="Calibri"/>
            </a:endParaRPr>
          </a:p>
          <a:p>
            <a:pPr fontAlgn="auto">
              <a:spcBef>
                <a:spcPts val="0"/>
              </a:spcBef>
              <a:spcAft>
                <a:spcPts val="0"/>
              </a:spcAft>
            </a:pPr>
            <a:r>
              <a:rPr lang="es-ES" sz="800" dirty="0" smtClean="0">
                <a:solidFill>
                  <a:prstClr val="black"/>
                </a:solidFill>
                <a:latin typeface="Calibri"/>
              </a:rPr>
              <a:t>Aeropuerto</a:t>
            </a:r>
            <a:endParaRPr lang="es-ES" sz="800" dirty="0">
              <a:solidFill>
                <a:prstClr val="black"/>
              </a:solidFill>
              <a:latin typeface="Calibri"/>
            </a:endParaRPr>
          </a:p>
          <a:p>
            <a:pPr fontAlgn="auto">
              <a:spcBef>
                <a:spcPts val="0"/>
              </a:spcBef>
              <a:spcAft>
                <a:spcPts val="0"/>
              </a:spcAft>
            </a:pPr>
            <a:r>
              <a:rPr lang="es-ES" sz="750" b="1" dirty="0">
                <a:solidFill>
                  <a:srgbClr val="4F81BD"/>
                </a:solidFill>
                <a:latin typeface="Calibri"/>
              </a:rPr>
              <a:t>CENTRO DE PRODUCCIÓN, DISTRIBUCIÓN Y CONSUMO</a:t>
            </a:r>
          </a:p>
          <a:p>
            <a:pPr fontAlgn="auto">
              <a:spcBef>
                <a:spcPts val="0"/>
              </a:spcBef>
              <a:spcAft>
                <a:spcPts val="0"/>
              </a:spcAft>
            </a:pPr>
            <a:r>
              <a:rPr lang="es-ES" sz="800" dirty="0">
                <a:solidFill>
                  <a:prstClr val="black"/>
                </a:solidFill>
                <a:latin typeface="Calibri"/>
              </a:rPr>
              <a:t>Centro de acopio</a:t>
            </a:r>
          </a:p>
          <a:p>
            <a:pPr fontAlgn="auto">
              <a:spcBef>
                <a:spcPts val="0"/>
              </a:spcBef>
              <a:spcAft>
                <a:spcPts val="0"/>
              </a:spcAft>
            </a:pPr>
            <a:endParaRPr lang="es-ES" sz="550" dirty="0" smtClean="0">
              <a:solidFill>
                <a:prstClr val="black"/>
              </a:solidFill>
              <a:latin typeface="Calibri"/>
            </a:endParaRPr>
          </a:p>
          <a:p>
            <a:pPr fontAlgn="auto">
              <a:spcBef>
                <a:spcPts val="0"/>
              </a:spcBef>
              <a:spcAft>
                <a:spcPts val="0"/>
              </a:spcAft>
            </a:pPr>
            <a:r>
              <a:rPr lang="es-ES" sz="800" dirty="0" smtClean="0">
                <a:solidFill>
                  <a:prstClr val="black"/>
                </a:solidFill>
                <a:latin typeface="Calibri"/>
              </a:rPr>
              <a:t>Principal </a:t>
            </a:r>
            <a:r>
              <a:rPr lang="es-ES" sz="800" dirty="0">
                <a:solidFill>
                  <a:prstClr val="black"/>
                </a:solidFill>
                <a:latin typeface="Calibri"/>
              </a:rPr>
              <a:t>centro de consumo</a:t>
            </a:r>
          </a:p>
          <a:p>
            <a:pPr fontAlgn="auto">
              <a:spcBef>
                <a:spcPts val="0"/>
              </a:spcBef>
              <a:spcAft>
                <a:spcPts val="0"/>
              </a:spcAft>
            </a:pPr>
            <a:endParaRPr lang="es-ES" sz="700" dirty="0">
              <a:solidFill>
                <a:prstClr val="black"/>
              </a:solidFill>
              <a:latin typeface="Calibri"/>
            </a:endParaRPr>
          </a:p>
          <a:p>
            <a:pPr fontAlgn="auto">
              <a:spcBef>
                <a:spcPts val="0"/>
              </a:spcBef>
              <a:spcAft>
                <a:spcPts val="0"/>
              </a:spcAft>
            </a:pPr>
            <a:r>
              <a:rPr lang="es-ES" sz="800" dirty="0">
                <a:solidFill>
                  <a:prstClr val="black"/>
                </a:solidFill>
                <a:latin typeface="Calibri"/>
              </a:rPr>
              <a:t>Principal centro de producción</a:t>
            </a:r>
          </a:p>
          <a:p>
            <a:pPr fontAlgn="auto">
              <a:spcBef>
                <a:spcPts val="0"/>
              </a:spcBef>
              <a:spcAft>
                <a:spcPts val="0"/>
              </a:spcAft>
            </a:pPr>
            <a:endParaRPr lang="es-ES" sz="700" dirty="0">
              <a:solidFill>
                <a:prstClr val="black"/>
              </a:solidFill>
              <a:latin typeface="Calibri"/>
            </a:endParaRPr>
          </a:p>
          <a:p>
            <a:pPr fontAlgn="auto">
              <a:spcBef>
                <a:spcPts val="0"/>
              </a:spcBef>
              <a:spcAft>
                <a:spcPts val="0"/>
              </a:spcAft>
            </a:pPr>
            <a:r>
              <a:rPr lang="es-ES" sz="800" dirty="0">
                <a:solidFill>
                  <a:prstClr val="black"/>
                </a:solidFill>
                <a:latin typeface="Calibri"/>
              </a:rPr>
              <a:t>Centro de distribución / </a:t>
            </a:r>
            <a:r>
              <a:rPr lang="es-ES" sz="800" dirty="0" smtClean="0">
                <a:solidFill>
                  <a:prstClr val="black"/>
                </a:solidFill>
                <a:latin typeface="Calibri"/>
              </a:rPr>
              <a:t>almacenaje</a:t>
            </a:r>
            <a:endParaRPr lang="es-PE" dirty="0">
              <a:solidFill>
                <a:prstClr val="black"/>
              </a:solidFill>
              <a:latin typeface="Calibri"/>
            </a:endParaRPr>
          </a:p>
        </p:txBody>
      </p:sp>
      <p:pic>
        <p:nvPicPr>
          <p:cNvPr id="9" name="Imagen 1"/>
          <p:cNvPicPr>
            <a:picLocks noChangeAspect="1"/>
          </p:cNvPicPr>
          <p:nvPr/>
        </p:nvPicPr>
        <p:blipFill>
          <a:blip r:embed="rId4"/>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97523269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2" y="0"/>
            <a:ext cx="9159102"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1 Rectángulo"/>
          <p:cNvSpPr/>
          <p:nvPr/>
        </p:nvSpPr>
        <p:spPr>
          <a:xfrm>
            <a:off x="3244762" y="4575543"/>
            <a:ext cx="2698175" cy="369332"/>
          </a:xfrm>
          <a:prstGeom prst="rect">
            <a:avLst/>
          </a:prstGeom>
        </p:spPr>
        <p:txBody>
          <a:bodyPr wrap="none">
            <a:spAutoFit/>
          </a:bodyPr>
          <a:lstStyle/>
          <a:p>
            <a:pPr lvl="0" algn="ctr"/>
            <a:r>
              <a:rPr lang="es-ES" b="1" dirty="0" smtClean="0">
                <a:solidFill>
                  <a:schemeClr val="bg1"/>
                </a:solidFill>
                <a:latin typeface="Calibri" pitchFamily="34" charset="0"/>
                <a:cs typeface="Arial" pitchFamily="34" charset="0"/>
              </a:rPr>
              <a:t>www.proinversion.gob.pe</a:t>
            </a:r>
            <a:endParaRPr lang="es-ES" b="1" dirty="0" smtClean="0">
              <a:solidFill>
                <a:srgbClr val="FFFFFF"/>
              </a:solidFill>
            </a:endParaRPr>
          </a:p>
        </p:txBody>
      </p:sp>
      <p:sp>
        <p:nvSpPr>
          <p:cNvPr id="4" name="2 Rectángulo"/>
          <p:cNvSpPr/>
          <p:nvPr/>
        </p:nvSpPr>
        <p:spPr>
          <a:xfrm>
            <a:off x="2987824" y="3147814"/>
            <a:ext cx="3384376" cy="1477328"/>
          </a:xfrm>
          <a:prstGeom prst="rect">
            <a:avLst/>
          </a:prstGeom>
        </p:spPr>
        <p:txBody>
          <a:bodyPr wrap="square">
            <a:spAutoFit/>
          </a:bodyPr>
          <a:lstStyle/>
          <a:p>
            <a:pPr lvl="0" algn="ctr"/>
            <a:r>
              <a:rPr lang="es-MX" b="1" dirty="0" smtClean="0">
                <a:solidFill>
                  <a:schemeClr val="bg1"/>
                </a:solidFill>
                <a:latin typeface="Calibri" pitchFamily="34" charset="0"/>
                <a:cs typeface="Arial" pitchFamily="34" charset="0"/>
              </a:rPr>
              <a:t>FERNANDO ALBAREDA</a:t>
            </a:r>
          </a:p>
          <a:p>
            <a:pPr lvl="0" algn="ctr"/>
            <a:r>
              <a:rPr lang="es-MX" b="1" dirty="0" smtClean="0">
                <a:solidFill>
                  <a:schemeClr val="bg1"/>
                </a:solidFill>
                <a:latin typeface="Calibri" pitchFamily="34" charset="0"/>
                <a:cs typeface="Arial" pitchFamily="34" charset="0"/>
              </a:rPr>
              <a:t>COMMERCİAL ATTACHE</a:t>
            </a:r>
          </a:p>
          <a:p>
            <a:pPr lvl="0" algn="ctr"/>
            <a:r>
              <a:rPr lang="es-MX" b="1" dirty="0" smtClean="0">
                <a:solidFill>
                  <a:schemeClr val="bg1"/>
                </a:solidFill>
                <a:latin typeface="Calibri" pitchFamily="34" charset="0"/>
                <a:cs typeface="Arial" pitchFamily="34" charset="0"/>
              </a:rPr>
              <a:t>PERU TRADE OFFİCE</a:t>
            </a:r>
          </a:p>
          <a:p>
            <a:pPr lvl="0" algn="ctr"/>
            <a:r>
              <a:rPr lang="es-MX" b="1" dirty="0" smtClean="0">
                <a:solidFill>
                  <a:schemeClr val="bg1"/>
                </a:solidFill>
                <a:latin typeface="Calibri" pitchFamily="34" charset="0"/>
                <a:cs typeface="Arial" pitchFamily="34" charset="0"/>
              </a:rPr>
              <a:t>E-mail: falbareda@mincetur.gob.pe</a:t>
            </a:r>
            <a:endParaRPr lang="es-ES" b="1" dirty="0" smtClean="0">
              <a:solidFill>
                <a:srgbClr val="000000"/>
              </a:solidFill>
            </a:endParaRPr>
          </a:p>
        </p:txBody>
      </p:sp>
    </p:spTree>
    <p:extLst>
      <p:ext uri="{BB962C8B-B14F-4D97-AF65-F5344CB8AC3E}">
        <p14:creationId xmlns:p14="http://schemas.microsoft.com/office/powerpoint/2010/main" val="2753101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2 Gráfico"/>
          <p:cNvGraphicFramePr>
            <a:graphicFrameLocks/>
          </p:cNvGraphicFramePr>
          <p:nvPr>
            <p:extLst>
              <p:ext uri="{D42A27DB-BD31-4B8C-83A1-F6EECF244321}">
                <p14:modId xmlns:p14="http://schemas.microsoft.com/office/powerpoint/2010/main" val="139940494"/>
              </p:ext>
            </p:extLst>
          </p:nvPr>
        </p:nvGraphicFramePr>
        <p:xfrm>
          <a:off x="4781769" y="2232221"/>
          <a:ext cx="4267039" cy="2174416"/>
        </p:xfrm>
        <a:graphic>
          <a:graphicData uri="http://schemas.openxmlformats.org/drawingml/2006/chart">
            <c:chart xmlns:c="http://schemas.openxmlformats.org/drawingml/2006/chart" xmlns:r="http://schemas.openxmlformats.org/officeDocument/2006/relationships" r:id="rId3"/>
          </a:graphicData>
        </a:graphic>
      </p:graphicFrame>
      <p:sp>
        <p:nvSpPr>
          <p:cNvPr id="4" name="3 CuadroTexto"/>
          <p:cNvSpPr txBox="1"/>
          <p:nvPr/>
        </p:nvSpPr>
        <p:spPr>
          <a:xfrm>
            <a:off x="4830739" y="4197417"/>
            <a:ext cx="3957583" cy="246221"/>
          </a:xfrm>
          <a:prstGeom prst="rect">
            <a:avLst/>
          </a:prstGeom>
          <a:solidFill>
            <a:schemeClr val="bg1"/>
          </a:solidFill>
        </p:spPr>
        <p:txBody>
          <a:bodyPr wrap="square" rtlCol="0">
            <a:spAutoFit/>
          </a:bodyPr>
          <a:lstStyle/>
          <a:p>
            <a:r>
              <a:rPr lang="es-PE" sz="1000" dirty="0"/>
              <a:t> </a:t>
            </a:r>
            <a:r>
              <a:rPr lang="es-PE" sz="1000" dirty="0" smtClean="0"/>
              <a:t>   Chile         Colombia      Peru          </a:t>
            </a:r>
            <a:r>
              <a:rPr lang="es-PE" sz="1000" dirty="0" err="1" smtClean="0"/>
              <a:t>Brazil</a:t>
            </a:r>
            <a:r>
              <a:rPr lang="es-PE" sz="1000" dirty="0" smtClean="0"/>
              <a:t>       LAC            </a:t>
            </a:r>
            <a:r>
              <a:rPr lang="es-PE" sz="1000" dirty="0" err="1" smtClean="0"/>
              <a:t>Mexico</a:t>
            </a:r>
            <a:endParaRPr lang="es-PE" sz="1000" dirty="0"/>
          </a:p>
        </p:txBody>
      </p:sp>
      <p:sp>
        <p:nvSpPr>
          <p:cNvPr id="29699"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a:latin typeface="Candara" pitchFamily="34" charset="0"/>
            </a:endParaRPr>
          </a:p>
        </p:txBody>
      </p:sp>
      <p:sp>
        <p:nvSpPr>
          <p:cNvPr id="5" name="Text Box 17"/>
          <p:cNvSpPr txBox="1">
            <a:spLocks noChangeArrowheads="1"/>
          </p:cNvSpPr>
          <p:nvPr/>
        </p:nvSpPr>
        <p:spPr bwMode="auto">
          <a:xfrm>
            <a:off x="241300" y="189310"/>
            <a:ext cx="4618038" cy="526256"/>
          </a:xfrm>
          <a:prstGeom prst="rect">
            <a:avLst/>
          </a:prstGeom>
          <a:noFill/>
          <a:ln w="9525" algn="ctr">
            <a:noFill/>
            <a:miter lim="800000"/>
            <a:headEnd/>
            <a:tailEnd/>
          </a:ln>
        </p:spPr>
        <p:txBody>
          <a:bodyPr anchor="ctr"/>
          <a:lstStyle/>
          <a:p>
            <a:pPr marL="514350" indent="-514350">
              <a:spcBef>
                <a:spcPct val="50000"/>
              </a:spcBef>
            </a:pPr>
            <a:r>
              <a:rPr lang="es-PE" sz="2400" b="1" smtClean="0">
                <a:solidFill>
                  <a:schemeClr val="bg1"/>
                </a:solidFill>
                <a:latin typeface="Calibri" pitchFamily="34" charset="0"/>
                <a:cs typeface="Tahoma" pitchFamily="34" charset="0"/>
              </a:rPr>
              <a:t>ESTABILIDAD MACROECONÓMICA</a:t>
            </a:r>
            <a:r>
              <a:rPr lang="es-PE" sz="3000" b="1" smtClean="0">
                <a:solidFill>
                  <a:schemeClr val="bg1"/>
                </a:solidFill>
                <a:latin typeface="Calibri" pitchFamily="34" charset="0"/>
                <a:cs typeface="Tahoma" pitchFamily="34" charset="0"/>
              </a:rPr>
              <a:t> </a:t>
            </a:r>
            <a:endParaRPr lang="es-PE" sz="3000" b="1">
              <a:solidFill>
                <a:schemeClr val="bg1"/>
              </a:solidFill>
              <a:latin typeface="Calibri" pitchFamily="34" charset="0"/>
              <a:cs typeface="Tahoma" pitchFamily="34" charset="0"/>
            </a:endParaRPr>
          </a:p>
        </p:txBody>
      </p:sp>
      <p:sp>
        <p:nvSpPr>
          <p:cNvPr id="14" name="Text Box 17"/>
          <p:cNvSpPr txBox="1">
            <a:spLocks noChangeArrowheads="1"/>
          </p:cNvSpPr>
          <p:nvPr/>
        </p:nvSpPr>
        <p:spPr bwMode="auto">
          <a:xfrm>
            <a:off x="241301" y="189310"/>
            <a:ext cx="4835525" cy="526256"/>
          </a:xfrm>
          <a:prstGeom prst="rect">
            <a:avLst/>
          </a:prstGeom>
          <a:noFill/>
          <a:ln w="9525" algn="ctr">
            <a:noFill/>
            <a:miter lim="800000"/>
            <a:headEnd/>
            <a:tailEnd/>
          </a:ln>
        </p:spPr>
        <p:txBody>
          <a:bodyPr anchor="ctr"/>
          <a:lstStyle/>
          <a:p>
            <a:pPr marL="514350" indent="-514350">
              <a:spcBef>
                <a:spcPct val="50000"/>
              </a:spcBef>
              <a:buFont typeface="Calibri" pitchFamily="34" charset="0"/>
              <a:buAutoNum type="arabicPeriod"/>
            </a:pPr>
            <a:r>
              <a:rPr lang="es-PE" sz="2400" b="1" smtClean="0">
                <a:solidFill>
                  <a:schemeClr val="bg1"/>
                </a:solidFill>
                <a:latin typeface="Calibri" pitchFamily="34" charset="0"/>
                <a:cs typeface="Tahoma" pitchFamily="34" charset="0"/>
              </a:rPr>
              <a:t>MACROECONOMIC STABILITY</a:t>
            </a:r>
            <a:endParaRPr lang="es-PE" sz="2400" b="1">
              <a:solidFill>
                <a:schemeClr val="bg1"/>
              </a:solidFill>
              <a:latin typeface="Calibri" pitchFamily="34" charset="0"/>
              <a:cs typeface="Tahoma" pitchFamily="34" charset="0"/>
            </a:endParaRPr>
          </a:p>
        </p:txBody>
      </p:sp>
      <p:sp>
        <p:nvSpPr>
          <p:cNvPr id="16" name="Rectangle 83"/>
          <p:cNvSpPr>
            <a:spLocks noChangeArrowheads="1"/>
          </p:cNvSpPr>
          <p:nvPr/>
        </p:nvSpPr>
        <p:spPr bwMode="auto">
          <a:xfrm>
            <a:off x="285720" y="980388"/>
            <a:ext cx="7670656" cy="769441"/>
          </a:xfrm>
          <a:prstGeom prst="rect">
            <a:avLst/>
          </a:prstGeom>
          <a:noFill/>
          <a:ln w="9525">
            <a:noFill/>
            <a:miter lim="800000"/>
            <a:headEnd/>
            <a:tailEnd/>
          </a:ln>
        </p:spPr>
        <p:txBody>
          <a:bodyPr wrap="square" anchor="ctr">
            <a:spAutoFit/>
          </a:bodyPr>
          <a:lstStyle/>
          <a:p>
            <a:pPr eaLnBrk="0" hangingPunct="0">
              <a:defRPr/>
            </a:pPr>
            <a:r>
              <a:rPr lang="es-PE" sz="2200" b="1" dirty="0" smtClean="0">
                <a:latin typeface="Arial Narrow" pitchFamily="34" charset="0"/>
                <a:cs typeface="Tahoma" pitchFamily="34" charset="0"/>
              </a:rPr>
              <a:t>… </a:t>
            </a:r>
            <a:r>
              <a:rPr lang="en-US" sz="2200" b="1" dirty="0">
                <a:latin typeface="Arial Narrow" pitchFamily="34" charset="0"/>
                <a:cs typeface="Tahoma" pitchFamily="34" charset="0"/>
              </a:rPr>
              <a:t>Peru is an attractive market for foreign investment, which recorded </a:t>
            </a:r>
            <a:r>
              <a:rPr lang="en-US" sz="2200" b="1" dirty="0" smtClean="0">
                <a:latin typeface="Arial Narrow" pitchFamily="34" charset="0"/>
                <a:cs typeface="Tahoma" pitchFamily="34" charset="0"/>
              </a:rPr>
              <a:t>$</a:t>
            </a:r>
            <a:r>
              <a:rPr lang="en-US" sz="2200" b="1" dirty="0">
                <a:latin typeface="Arial Narrow" pitchFamily="34" charset="0"/>
                <a:cs typeface="Tahoma" pitchFamily="34" charset="0"/>
              </a:rPr>
              <a:t> </a:t>
            </a:r>
            <a:r>
              <a:rPr lang="en-US" sz="2200" b="1" dirty="0" smtClean="0">
                <a:latin typeface="Arial Narrow" pitchFamily="34" charset="0"/>
                <a:cs typeface="Tahoma" pitchFamily="34" charset="0"/>
              </a:rPr>
              <a:t>7 </a:t>
            </a:r>
            <a:r>
              <a:rPr lang="en-US" sz="2200" b="1" dirty="0">
                <a:latin typeface="Arial Narrow" pitchFamily="34" charset="0"/>
                <a:cs typeface="Tahoma" pitchFamily="34" charset="0"/>
              </a:rPr>
              <a:t>billion in </a:t>
            </a:r>
            <a:r>
              <a:rPr lang="en-US" sz="2200" b="1" dirty="0" smtClean="0">
                <a:latin typeface="Arial Narrow" pitchFamily="34" charset="0"/>
                <a:cs typeface="Tahoma" pitchFamily="34" charset="0"/>
              </a:rPr>
              <a:t>2015</a:t>
            </a:r>
            <a:endParaRPr lang="en-US" sz="2200" b="1" dirty="0">
              <a:latin typeface="Arial Narrow" pitchFamily="34" charset="0"/>
              <a:cs typeface="Tahoma" pitchFamily="34" charset="0"/>
            </a:endParaRPr>
          </a:p>
        </p:txBody>
      </p:sp>
      <p:cxnSp>
        <p:nvCxnSpPr>
          <p:cNvPr id="17" name="16 Conector recto"/>
          <p:cNvCxnSpPr/>
          <p:nvPr/>
        </p:nvCxnSpPr>
        <p:spPr>
          <a:xfrm>
            <a:off x="357158" y="1707654"/>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 Box 6"/>
          <p:cNvSpPr txBox="1">
            <a:spLocks noChangeArrowheads="1"/>
          </p:cNvSpPr>
          <p:nvPr/>
        </p:nvSpPr>
        <p:spPr bwMode="auto">
          <a:xfrm>
            <a:off x="349748" y="1833612"/>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Foreign direct investment flow  </a:t>
            </a:r>
            <a:r>
              <a:rPr lang="en-US" sz="1400" b="1" dirty="0" smtClean="0">
                <a:latin typeface="Arial Narrow" pitchFamily="34" charset="0"/>
              </a:rPr>
              <a:t>2004 </a:t>
            </a:r>
            <a:r>
              <a:rPr lang="en-US" sz="1400" b="1" dirty="0">
                <a:latin typeface="Arial Narrow" pitchFamily="34" charset="0"/>
              </a:rPr>
              <a:t>– </a:t>
            </a:r>
            <a:r>
              <a:rPr lang="en-US" sz="1400" b="1" dirty="0" smtClean="0">
                <a:latin typeface="Arial Narrow" pitchFamily="34" charset="0"/>
              </a:rPr>
              <a:t>2016*</a:t>
            </a:r>
            <a:endParaRPr lang="en-US" sz="1400" b="1" dirty="0">
              <a:latin typeface="Arial Narrow" pitchFamily="34" charset="0"/>
            </a:endParaRPr>
          </a:p>
          <a:p>
            <a:pPr>
              <a:lnSpc>
                <a:spcPct val="90000"/>
              </a:lnSpc>
              <a:spcBef>
                <a:spcPts val="0"/>
              </a:spcBef>
              <a:defRPr/>
            </a:pPr>
            <a:r>
              <a:rPr lang="en-US" sz="1400" dirty="0">
                <a:latin typeface="Arial Narrow" pitchFamily="34" charset="0"/>
              </a:rPr>
              <a:t>(</a:t>
            </a:r>
            <a:r>
              <a:rPr lang="en-US" sz="1400" i="1" dirty="0">
                <a:latin typeface="Arial Narrow" pitchFamily="34" charset="0"/>
              </a:rPr>
              <a:t>US$ Billion)</a:t>
            </a:r>
          </a:p>
        </p:txBody>
      </p:sp>
      <p:sp>
        <p:nvSpPr>
          <p:cNvPr id="20"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marL="273050" indent="-273050">
              <a:spcBef>
                <a:spcPct val="50000"/>
              </a:spcBef>
              <a:buFont typeface="Calibri" pitchFamily="34" charset="0"/>
              <a:buAutoNum type="arabicPeriod"/>
            </a:pPr>
            <a:r>
              <a:rPr lang="es-PE" sz="2400" b="1" dirty="0">
                <a:effectLst>
                  <a:outerShdw blurRad="38100" dist="38100" dir="2700000" algn="tl">
                    <a:srgbClr val="000000">
                      <a:alpha val="43137"/>
                    </a:srgbClr>
                  </a:outerShdw>
                </a:effectLst>
                <a:latin typeface="Arial Narrow" pitchFamily="34" charset="0"/>
                <a:cs typeface="Tahoma" pitchFamily="34" charset="0"/>
              </a:rPr>
              <a:t>MACROECONOMIC SOUNDNESS</a:t>
            </a:r>
          </a:p>
        </p:txBody>
      </p:sp>
      <p:sp>
        <p:nvSpPr>
          <p:cNvPr id="34" name="Text Box 6"/>
          <p:cNvSpPr txBox="1">
            <a:spLocks noChangeArrowheads="1"/>
          </p:cNvSpPr>
          <p:nvPr/>
        </p:nvSpPr>
        <p:spPr bwMode="auto">
          <a:xfrm>
            <a:off x="4860032" y="1825917"/>
            <a:ext cx="3960440"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Foreign direct investment – LATAM </a:t>
            </a:r>
            <a:r>
              <a:rPr lang="en-US" sz="1400" b="1" dirty="0" smtClean="0">
                <a:latin typeface="Arial Narrow" pitchFamily="34" charset="0"/>
              </a:rPr>
              <a:t>2014</a:t>
            </a:r>
            <a:endParaRPr lang="en-US" sz="1400" i="1" dirty="0">
              <a:latin typeface="Arial Narrow" pitchFamily="34" charset="0"/>
            </a:endParaRPr>
          </a:p>
          <a:p>
            <a:pPr>
              <a:lnSpc>
                <a:spcPct val="90000"/>
              </a:lnSpc>
              <a:spcBef>
                <a:spcPts val="0"/>
              </a:spcBef>
              <a:defRPr/>
            </a:pPr>
            <a:r>
              <a:rPr lang="en-US" sz="1400" i="1" dirty="0">
                <a:latin typeface="Arial Narrow" pitchFamily="34" charset="0"/>
              </a:rPr>
              <a:t>(% GDP)</a:t>
            </a:r>
          </a:p>
        </p:txBody>
      </p:sp>
      <p:sp>
        <p:nvSpPr>
          <p:cNvPr id="15" name="Rectangle 45"/>
          <p:cNvSpPr>
            <a:spLocks noChangeArrowheads="1"/>
          </p:cNvSpPr>
          <p:nvPr/>
        </p:nvSpPr>
        <p:spPr bwMode="auto">
          <a:xfrm>
            <a:off x="4905345" y="4677984"/>
            <a:ext cx="3833537" cy="230832"/>
          </a:xfrm>
          <a:prstGeom prst="rect">
            <a:avLst/>
          </a:prstGeom>
          <a:noFill/>
          <a:ln w="9525" algn="ctr">
            <a:noFill/>
            <a:miter lim="800000"/>
            <a:headEnd/>
            <a:tailEnd/>
          </a:ln>
        </p:spPr>
        <p:txBody>
          <a:bodyPr wrap="square">
            <a:spAutoFit/>
          </a:bodyPr>
          <a:lstStyle/>
          <a:p>
            <a:r>
              <a:rPr lang="en-US" sz="900" dirty="0">
                <a:latin typeface="Arial Narrow" pitchFamily="34" charset="0"/>
              </a:rPr>
              <a:t>Source: IMF and </a:t>
            </a:r>
            <a:r>
              <a:rPr lang="en-US" sz="900" dirty="0" smtClean="0">
                <a:latin typeface="Arial Narrow" pitchFamily="34" charset="0"/>
              </a:rPr>
              <a:t>UNCTAD</a:t>
            </a:r>
            <a:endParaRPr lang="en-US" sz="900" dirty="0">
              <a:latin typeface="Arial Narrow" pitchFamily="34" charset="0"/>
            </a:endParaRPr>
          </a:p>
        </p:txBody>
      </p:sp>
      <p:sp>
        <p:nvSpPr>
          <p:cNvPr id="24" name="Rectangle 45"/>
          <p:cNvSpPr>
            <a:spLocks noChangeArrowheads="1"/>
          </p:cNvSpPr>
          <p:nvPr/>
        </p:nvSpPr>
        <p:spPr bwMode="auto">
          <a:xfrm>
            <a:off x="285720" y="4677984"/>
            <a:ext cx="4394386" cy="369332"/>
          </a:xfrm>
          <a:prstGeom prst="rect">
            <a:avLst/>
          </a:prstGeom>
          <a:noFill/>
          <a:ln w="9525" algn="ctr">
            <a:noFill/>
            <a:miter lim="800000"/>
            <a:headEnd/>
            <a:tailEnd/>
          </a:ln>
        </p:spPr>
        <p:txBody>
          <a:bodyPr wrap="square">
            <a:spAutoFit/>
          </a:bodyPr>
          <a:lstStyle/>
          <a:p>
            <a:r>
              <a:rPr lang="en-US" sz="900" dirty="0">
                <a:latin typeface="Arial Narrow" pitchFamily="34" charset="0"/>
              </a:rPr>
              <a:t>Source: BCRP </a:t>
            </a:r>
          </a:p>
          <a:p>
            <a:r>
              <a:rPr lang="en-US" sz="900" dirty="0">
                <a:latin typeface="Arial Narrow" pitchFamily="34" charset="0"/>
              </a:rPr>
              <a:t>* Estimated figures BCRP ( inflation report , </a:t>
            </a:r>
            <a:r>
              <a:rPr lang="en-US" sz="900" dirty="0" smtClean="0">
                <a:latin typeface="Arial Narrow" pitchFamily="34" charset="0"/>
              </a:rPr>
              <a:t>June 2016)</a:t>
            </a:r>
            <a:endParaRPr lang="en-US" sz="900" dirty="0">
              <a:latin typeface="Arial Narrow" pitchFamily="34" charset="0"/>
            </a:endParaRPr>
          </a:p>
        </p:txBody>
      </p:sp>
      <p:graphicFrame>
        <p:nvGraphicFramePr>
          <p:cNvPr id="21" name="26 Gráfico"/>
          <p:cNvGraphicFramePr>
            <a:graphicFrameLocks/>
          </p:cNvGraphicFramePr>
          <p:nvPr>
            <p:extLst>
              <p:ext uri="{D42A27DB-BD31-4B8C-83A1-F6EECF244321}">
                <p14:modId xmlns:p14="http://schemas.microsoft.com/office/powerpoint/2010/main" val="172079188"/>
              </p:ext>
            </p:extLst>
          </p:nvPr>
        </p:nvGraphicFramePr>
        <p:xfrm>
          <a:off x="181218" y="2186014"/>
          <a:ext cx="4462188" cy="2491970"/>
        </p:xfrm>
        <a:graphic>
          <a:graphicData uri="http://schemas.openxmlformats.org/drawingml/2006/chart">
            <c:chart xmlns:c="http://schemas.openxmlformats.org/drawingml/2006/chart" xmlns:r="http://schemas.openxmlformats.org/officeDocument/2006/relationships" r:id="rId4"/>
          </a:graphicData>
        </a:graphic>
      </p:graphicFrame>
      <p:pic>
        <p:nvPicPr>
          <p:cNvPr id="19" name="Imagen 1"/>
          <p:cNvPicPr>
            <a:picLocks noChangeAspect="1"/>
          </p:cNvPicPr>
          <p:nvPr/>
        </p:nvPicPr>
        <p:blipFill>
          <a:blip r:embed="rId5"/>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36528802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83"/>
          <p:cNvSpPr>
            <a:spLocks noChangeArrowheads="1"/>
          </p:cNvSpPr>
          <p:nvPr/>
        </p:nvSpPr>
        <p:spPr bwMode="auto">
          <a:xfrm>
            <a:off x="285720" y="1132970"/>
            <a:ext cx="7358114" cy="369332"/>
          </a:xfrm>
          <a:prstGeom prst="rect">
            <a:avLst/>
          </a:prstGeom>
          <a:noFill/>
          <a:ln w="9525">
            <a:noFill/>
            <a:miter lim="800000"/>
            <a:headEnd/>
            <a:tailEnd/>
          </a:ln>
        </p:spPr>
        <p:txBody>
          <a:bodyPr wrap="square" anchor="ctr">
            <a:spAutoFit/>
          </a:bodyPr>
          <a:lstStyle/>
          <a:p>
            <a:pPr defTabSz="877888" eaLnBrk="0" hangingPunct="0"/>
            <a:r>
              <a:rPr lang="en-US" b="1" dirty="0">
                <a:latin typeface="Arial Narrow" pitchFamily="34" charset="0"/>
                <a:cs typeface="Tahoma" pitchFamily="34" charset="0"/>
              </a:rPr>
              <a:t>Furthermore, the domestic demand is strengthening </a:t>
            </a:r>
            <a:r>
              <a:rPr lang="es-PE" b="1" dirty="0" smtClean="0">
                <a:latin typeface="Arial Narrow" pitchFamily="34" charset="0"/>
                <a:cs typeface="Tahoma" pitchFamily="34" charset="0"/>
              </a:rPr>
              <a:t>…</a:t>
            </a:r>
          </a:p>
        </p:txBody>
      </p:sp>
      <p:cxnSp>
        <p:nvCxnSpPr>
          <p:cNvPr id="127" name="126 Conector recto"/>
          <p:cNvCxnSpPr/>
          <p:nvPr/>
        </p:nvCxnSpPr>
        <p:spPr>
          <a:xfrm>
            <a:off x="357158" y="1526690"/>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marL="273050" indent="-273050">
              <a:spcBef>
                <a:spcPct val="50000"/>
              </a:spcBef>
              <a:buFont typeface="Calibri" pitchFamily="34" charset="0"/>
              <a:buAutoNum type="arabicPeriod"/>
            </a:pPr>
            <a:r>
              <a:rPr lang="es-PE" sz="2400" b="1" dirty="0">
                <a:effectLst>
                  <a:outerShdw blurRad="38100" dist="38100" dir="2700000" algn="tl">
                    <a:srgbClr val="000000">
                      <a:alpha val="43137"/>
                    </a:srgbClr>
                  </a:outerShdw>
                </a:effectLst>
                <a:latin typeface="Arial Narrow" pitchFamily="34" charset="0"/>
                <a:cs typeface="Tahoma" pitchFamily="34" charset="0"/>
              </a:rPr>
              <a:t>MACROECONOMIC SOUNDNESS</a:t>
            </a:r>
          </a:p>
        </p:txBody>
      </p:sp>
      <p:sp>
        <p:nvSpPr>
          <p:cNvPr id="11" name="Text Box 6"/>
          <p:cNvSpPr txBox="1">
            <a:spLocks noChangeArrowheads="1"/>
          </p:cNvSpPr>
          <p:nvPr/>
        </p:nvSpPr>
        <p:spPr bwMode="auto">
          <a:xfrm>
            <a:off x="323528" y="1653648"/>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Real domestic demand  </a:t>
            </a:r>
            <a:r>
              <a:rPr lang="en-US" sz="1400" b="1" dirty="0" smtClean="0">
                <a:latin typeface="Arial Narrow" pitchFamily="34" charset="0"/>
              </a:rPr>
              <a:t>2004–2016*</a:t>
            </a:r>
            <a:endParaRPr lang="en-US" sz="1400" b="1" dirty="0">
              <a:latin typeface="Arial Narrow" pitchFamily="34" charset="0"/>
            </a:endParaRPr>
          </a:p>
          <a:p>
            <a:pPr>
              <a:lnSpc>
                <a:spcPct val="90000"/>
              </a:lnSpc>
              <a:spcBef>
                <a:spcPts val="0"/>
              </a:spcBef>
              <a:defRPr/>
            </a:pPr>
            <a:r>
              <a:rPr lang="en-US" sz="1400" i="1" dirty="0">
                <a:latin typeface="Arial Narrow" pitchFamily="34" charset="0"/>
              </a:rPr>
              <a:t>(real annual Var. % )</a:t>
            </a:r>
          </a:p>
        </p:txBody>
      </p:sp>
      <p:sp>
        <p:nvSpPr>
          <p:cNvPr id="14" name="Text Box 6"/>
          <p:cNvSpPr txBox="1">
            <a:spLocks noChangeArrowheads="1"/>
          </p:cNvSpPr>
          <p:nvPr/>
        </p:nvSpPr>
        <p:spPr bwMode="auto">
          <a:xfrm>
            <a:off x="3662116" y="1653648"/>
            <a:ext cx="2808312" cy="677619"/>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Imports of vehicles </a:t>
            </a:r>
          </a:p>
          <a:p>
            <a:pPr>
              <a:lnSpc>
                <a:spcPct val="90000"/>
              </a:lnSpc>
              <a:spcBef>
                <a:spcPts val="0"/>
              </a:spcBef>
              <a:defRPr/>
            </a:pPr>
            <a:r>
              <a:rPr lang="en-US" sz="1400" b="1" dirty="0">
                <a:latin typeface="Arial Narrow" pitchFamily="34" charset="0"/>
              </a:rPr>
              <a:t>for private use</a:t>
            </a:r>
          </a:p>
          <a:p>
            <a:pPr>
              <a:lnSpc>
                <a:spcPct val="90000"/>
              </a:lnSpc>
              <a:spcBef>
                <a:spcPts val="0"/>
              </a:spcBef>
              <a:defRPr/>
            </a:pPr>
            <a:r>
              <a:rPr lang="en-US" sz="1400" i="1" dirty="0">
                <a:latin typeface="Arial Narrow" pitchFamily="34" charset="0"/>
              </a:rPr>
              <a:t>(US$ million)</a:t>
            </a:r>
          </a:p>
        </p:txBody>
      </p:sp>
      <p:grpSp>
        <p:nvGrpSpPr>
          <p:cNvPr id="2" name="18 Grupo"/>
          <p:cNvGrpSpPr/>
          <p:nvPr/>
        </p:nvGrpSpPr>
        <p:grpSpPr>
          <a:xfrm>
            <a:off x="4283969" y="2409732"/>
            <a:ext cx="941061" cy="1084134"/>
            <a:chOff x="6156176" y="2996952"/>
            <a:chExt cx="1080120" cy="870482"/>
          </a:xfrm>
        </p:grpSpPr>
        <p:cxnSp>
          <p:nvCxnSpPr>
            <p:cNvPr id="16" name="15 Conector recto de flecha"/>
            <p:cNvCxnSpPr/>
            <p:nvPr/>
          </p:nvCxnSpPr>
          <p:spPr>
            <a:xfrm flipV="1">
              <a:off x="6156176" y="2996952"/>
              <a:ext cx="1008112" cy="854751"/>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17 CuadroTexto"/>
            <p:cNvSpPr txBox="1"/>
            <p:nvPr/>
          </p:nvSpPr>
          <p:spPr>
            <a:xfrm>
              <a:off x="6297271" y="3645024"/>
              <a:ext cx="939025" cy="222410"/>
            </a:xfrm>
            <a:prstGeom prst="rect">
              <a:avLst/>
            </a:prstGeom>
            <a:noFill/>
          </p:spPr>
          <p:txBody>
            <a:bodyPr wrap="square" rtlCol="0">
              <a:spAutoFit/>
            </a:bodyPr>
            <a:lstStyle/>
            <a:p>
              <a:pPr algn="ctr"/>
              <a:r>
                <a:rPr lang="es-PE" sz="1200" b="1" dirty="0" smtClean="0">
                  <a:solidFill>
                    <a:srgbClr val="C00000"/>
                  </a:solidFill>
                  <a:latin typeface="Arial Narrow" pitchFamily="34" charset="0"/>
                </a:rPr>
                <a:t>7 Times</a:t>
              </a:r>
              <a:endParaRPr lang="es-PE" sz="1200" b="1" dirty="0">
                <a:solidFill>
                  <a:srgbClr val="C00000"/>
                </a:solidFill>
                <a:latin typeface="Arial Narrow" pitchFamily="34" charset="0"/>
              </a:endParaRPr>
            </a:p>
          </p:txBody>
        </p:sp>
      </p:grpSp>
      <p:sp>
        <p:nvSpPr>
          <p:cNvPr id="31" name="Text Box 6"/>
          <p:cNvSpPr txBox="1">
            <a:spLocks noChangeArrowheads="1"/>
          </p:cNvSpPr>
          <p:nvPr/>
        </p:nvSpPr>
        <p:spPr bwMode="auto">
          <a:xfrm>
            <a:off x="6228184" y="1653648"/>
            <a:ext cx="2808312"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Imports of domestic </a:t>
            </a:r>
            <a:r>
              <a:rPr lang="en-US" sz="1400" b="1" dirty="0" smtClean="0">
                <a:latin typeface="Arial Narrow" pitchFamily="34" charset="0"/>
              </a:rPr>
              <a:t>assets /</a:t>
            </a:r>
            <a:r>
              <a:rPr lang="en-US" sz="1400" dirty="0" smtClean="0">
                <a:latin typeface="Arial Narrow" pitchFamily="34" charset="0"/>
              </a:rPr>
              <a:t>1</a:t>
            </a:r>
            <a:endParaRPr lang="en-US" sz="1400" dirty="0">
              <a:latin typeface="Arial Narrow" pitchFamily="34" charset="0"/>
            </a:endParaRPr>
          </a:p>
          <a:p>
            <a:pPr>
              <a:lnSpc>
                <a:spcPct val="90000"/>
              </a:lnSpc>
              <a:spcBef>
                <a:spcPts val="0"/>
              </a:spcBef>
              <a:defRPr/>
            </a:pPr>
            <a:r>
              <a:rPr lang="en-US" sz="1400" i="1" dirty="0">
                <a:latin typeface="Arial Narrow" pitchFamily="34" charset="0"/>
              </a:rPr>
              <a:t>(US$ million)</a:t>
            </a:r>
          </a:p>
        </p:txBody>
      </p:sp>
      <p:cxnSp>
        <p:nvCxnSpPr>
          <p:cNvPr id="34" name="33 Conector recto de flecha"/>
          <p:cNvCxnSpPr/>
          <p:nvPr/>
        </p:nvCxnSpPr>
        <p:spPr>
          <a:xfrm flipV="1">
            <a:off x="6948264" y="2301721"/>
            <a:ext cx="936104" cy="918101"/>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5" name="34 CuadroTexto"/>
          <p:cNvSpPr txBox="1"/>
          <p:nvPr/>
        </p:nvSpPr>
        <p:spPr>
          <a:xfrm>
            <a:off x="7201668" y="3066079"/>
            <a:ext cx="733446" cy="276999"/>
          </a:xfrm>
          <a:prstGeom prst="rect">
            <a:avLst/>
          </a:prstGeom>
          <a:noFill/>
        </p:spPr>
        <p:txBody>
          <a:bodyPr wrap="square" rtlCol="0">
            <a:spAutoFit/>
          </a:bodyPr>
          <a:lstStyle/>
          <a:p>
            <a:pPr algn="ctr"/>
            <a:r>
              <a:rPr lang="es-PE" sz="1200" b="1" dirty="0" smtClean="0">
                <a:solidFill>
                  <a:srgbClr val="C00000"/>
                </a:solidFill>
                <a:latin typeface="Arial Narrow" pitchFamily="34" charset="0"/>
              </a:rPr>
              <a:t>3 Times</a:t>
            </a:r>
            <a:endParaRPr lang="es-PE" sz="1200" b="1" dirty="0">
              <a:solidFill>
                <a:srgbClr val="C00000"/>
              </a:solidFill>
              <a:latin typeface="Arial Narrow" pitchFamily="34" charset="0"/>
            </a:endParaRPr>
          </a:p>
        </p:txBody>
      </p:sp>
      <p:sp>
        <p:nvSpPr>
          <p:cNvPr id="30" name="Rectangle 45"/>
          <p:cNvSpPr>
            <a:spLocks noChangeArrowheads="1"/>
          </p:cNvSpPr>
          <p:nvPr/>
        </p:nvSpPr>
        <p:spPr bwMode="auto">
          <a:xfrm>
            <a:off x="3964778" y="4677984"/>
            <a:ext cx="4528091" cy="369332"/>
          </a:xfrm>
          <a:prstGeom prst="rect">
            <a:avLst/>
          </a:prstGeom>
          <a:noFill/>
          <a:ln w="9525" algn="ctr">
            <a:noFill/>
            <a:miter lim="800000"/>
            <a:headEnd/>
            <a:tailEnd/>
          </a:ln>
        </p:spPr>
        <p:txBody>
          <a:bodyPr wrap="square">
            <a:spAutoFit/>
          </a:bodyPr>
          <a:lstStyle/>
          <a:p>
            <a:r>
              <a:rPr lang="en-US" sz="900" dirty="0">
                <a:latin typeface="Arial Narrow" pitchFamily="34" charset="0"/>
              </a:rPr>
              <a:t>Source: SUNAT </a:t>
            </a:r>
            <a:endParaRPr lang="en-US" sz="900" dirty="0" smtClean="0">
              <a:latin typeface="Arial Narrow" pitchFamily="34" charset="0"/>
            </a:endParaRPr>
          </a:p>
          <a:p>
            <a:r>
              <a:rPr lang="en-US" sz="900" dirty="0" smtClean="0">
                <a:latin typeface="Arial Narrow" pitchFamily="34" charset="0"/>
              </a:rPr>
              <a:t>1</a:t>
            </a:r>
            <a:r>
              <a:rPr lang="en-US" sz="900" dirty="0">
                <a:latin typeface="Arial Narrow" pitchFamily="34" charset="0"/>
              </a:rPr>
              <a:t>/ Includes imports </a:t>
            </a:r>
            <a:r>
              <a:rPr lang="en-US" sz="900" dirty="0" smtClean="0">
                <a:latin typeface="Arial Narrow" pitchFamily="34" charset="0"/>
              </a:rPr>
              <a:t>of machines and appliance. Furniture and other house equipment's</a:t>
            </a:r>
            <a:endParaRPr lang="en-US" sz="900" dirty="0">
              <a:latin typeface="Arial Narrow" pitchFamily="34" charset="0"/>
            </a:endParaRPr>
          </a:p>
        </p:txBody>
      </p:sp>
      <p:sp>
        <p:nvSpPr>
          <p:cNvPr id="19" name="Rectangle 45"/>
          <p:cNvSpPr>
            <a:spLocks noChangeArrowheads="1"/>
          </p:cNvSpPr>
          <p:nvPr/>
        </p:nvSpPr>
        <p:spPr bwMode="auto">
          <a:xfrm>
            <a:off x="142844" y="4677984"/>
            <a:ext cx="4537262" cy="369332"/>
          </a:xfrm>
          <a:prstGeom prst="rect">
            <a:avLst/>
          </a:prstGeom>
          <a:noFill/>
          <a:ln w="9525" algn="ctr">
            <a:noFill/>
            <a:miter lim="800000"/>
            <a:headEnd/>
            <a:tailEnd/>
          </a:ln>
        </p:spPr>
        <p:txBody>
          <a:bodyPr wrap="square">
            <a:spAutoFit/>
          </a:bodyPr>
          <a:lstStyle/>
          <a:p>
            <a:r>
              <a:rPr lang="en-US" sz="900" dirty="0">
                <a:latin typeface="Arial Narrow" pitchFamily="34" charset="0"/>
              </a:rPr>
              <a:t>Source: Central Reserve Bank of Peru and MEF</a:t>
            </a:r>
          </a:p>
          <a:p>
            <a:r>
              <a:rPr lang="en-US" sz="900" dirty="0">
                <a:latin typeface="Arial Narrow" pitchFamily="34" charset="0"/>
              </a:rPr>
              <a:t>Estimated figures BCRP (Inflation report, </a:t>
            </a:r>
            <a:r>
              <a:rPr lang="en-US" sz="900" dirty="0" smtClean="0">
                <a:latin typeface="Arial Narrow" pitchFamily="34" charset="0"/>
              </a:rPr>
              <a:t>June 2016) </a:t>
            </a:r>
            <a:endParaRPr lang="en-US" sz="900" dirty="0">
              <a:latin typeface="Arial Narrow" pitchFamily="34" charset="0"/>
            </a:endParaRPr>
          </a:p>
        </p:txBody>
      </p:sp>
      <p:graphicFrame>
        <p:nvGraphicFramePr>
          <p:cNvPr id="21" name="2 Gráfico"/>
          <p:cNvGraphicFramePr>
            <a:graphicFrameLocks/>
          </p:cNvGraphicFramePr>
          <p:nvPr>
            <p:extLst>
              <p:ext uri="{D42A27DB-BD31-4B8C-83A1-F6EECF244321}">
                <p14:modId xmlns:p14="http://schemas.microsoft.com/office/powerpoint/2010/main" val="4006845656"/>
              </p:ext>
            </p:extLst>
          </p:nvPr>
        </p:nvGraphicFramePr>
        <p:xfrm>
          <a:off x="301849" y="1955214"/>
          <a:ext cx="3297531" cy="27452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1 Gráfico"/>
          <p:cNvGraphicFramePr>
            <a:graphicFrameLocks/>
          </p:cNvGraphicFramePr>
          <p:nvPr>
            <p:extLst>
              <p:ext uri="{D42A27DB-BD31-4B8C-83A1-F6EECF244321}">
                <p14:modId xmlns:p14="http://schemas.microsoft.com/office/powerpoint/2010/main" val="368615016"/>
              </p:ext>
            </p:extLst>
          </p:nvPr>
        </p:nvGraphicFramePr>
        <p:xfrm>
          <a:off x="6182396" y="2105419"/>
          <a:ext cx="2782092" cy="20874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1 Gráfico"/>
          <p:cNvGraphicFramePr>
            <a:graphicFrameLocks/>
          </p:cNvGraphicFramePr>
          <p:nvPr>
            <p:extLst>
              <p:ext uri="{D42A27DB-BD31-4B8C-83A1-F6EECF244321}">
                <p14:modId xmlns:p14="http://schemas.microsoft.com/office/powerpoint/2010/main" val="756725210"/>
              </p:ext>
            </p:extLst>
          </p:nvPr>
        </p:nvGraphicFramePr>
        <p:xfrm>
          <a:off x="3688594" y="2104113"/>
          <a:ext cx="2540893" cy="2057400"/>
        </p:xfrm>
        <a:graphic>
          <a:graphicData uri="http://schemas.openxmlformats.org/drawingml/2006/chart">
            <c:chart xmlns:c="http://schemas.openxmlformats.org/drawingml/2006/chart" xmlns:r="http://schemas.openxmlformats.org/officeDocument/2006/relationships" r:id="rId5"/>
          </a:graphicData>
        </a:graphic>
      </p:graphicFrame>
      <p:pic>
        <p:nvPicPr>
          <p:cNvPr id="20" name="Imagen 1"/>
          <p:cNvPicPr>
            <a:picLocks noChangeAspect="1"/>
          </p:cNvPicPr>
          <p:nvPr/>
        </p:nvPicPr>
        <p:blipFill>
          <a:blip r:embed="rId6"/>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31477490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
          <p:cNvGraphicFramePr>
            <a:graphicFrameLocks/>
          </p:cNvGraphicFramePr>
          <p:nvPr>
            <p:extLst>
              <p:ext uri="{D42A27DB-BD31-4B8C-83A1-F6EECF244321}">
                <p14:modId xmlns:p14="http://schemas.microsoft.com/office/powerpoint/2010/main" val="2022483879"/>
              </p:ext>
            </p:extLst>
          </p:nvPr>
        </p:nvGraphicFramePr>
        <p:xfrm>
          <a:off x="82275" y="1873375"/>
          <a:ext cx="8796829" cy="2885500"/>
        </p:xfrm>
        <a:graphic>
          <a:graphicData uri="http://schemas.openxmlformats.org/drawingml/2006/chart">
            <c:chart xmlns:c="http://schemas.openxmlformats.org/drawingml/2006/chart" xmlns:r="http://schemas.openxmlformats.org/officeDocument/2006/relationships" r:id="rId3"/>
          </a:graphicData>
        </a:graphic>
      </p:graphicFrame>
      <p:sp>
        <p:nvSpPr>
          <p:cNvPr id="29699"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a:latin typeface="Candara" pitchFamily="34" charset="0"/>
            </a:endParaRPr>
          </a:p>
        </p:txBody>
      </p:sp>
      <p:sp>
        <p:nvSpPr>
          <p:cNvPr id="5" name="Text Box 17"/>
          <p:cNvSpPr txBox="1">
            <a:spLocks noChangeArrowheads="1"/>
          </p:cNvSpPr>
          <p:nvPr/>
        </p:nvSpPr>
        <p:spPr bwMode="auto">
          <a:xfrm>
            <a:off x="241300" y="189310"/>
            <a:ext cx="4618038" cy="526256"/>
          </a:xfrm>
          <a:prstGeom prst="rect">
            <a:avLst/>
          </a:prstGeom>
          <a:noFill/>
          <a:ln w="9525" algn="ctr">
            <a:noFill/>
            <a:miter lim="800000"/>
            <a:headEnd/>
            <a:tailEnd/>
          </a:ln>
        </p:spPr>
        <p:txBody>
          <a:bodyPr anchor="ctr"/>
          <a:lstStyle/>
          <a:p>
            <a:pPr marL="514350" indent="-514350">
              <a:spcBef>
                <a:spcPct val="50000"/>
              </a:spcBef>
            </a:pPr>
            <a:r>
              <a:rPr lang="es-PE" sz="2400" b="1" smtClean="0">
                <a:solidFill>
                  <a:schemeClr val="bg1"/>
                </a:solidFill>
                <a:latin typeface="Calibri" pitchFamily="34" charset="0"/>
                <a:cs typeface="Tahoma" pitchFamily="34" charset="0"/>
              </a:rPr>
              <a:t>ESTABILIDAD MACROECONÓMICA</a:t>
            </a:r>
            <a:r>
              <a:rPr lang="es-PE" sz="3000" b="1" smtClean="0">
                <a:solidFill>
                  <a:schemeClr val="bg1"/>
                </a:solidFill>
                <a:latin typeface="Calibri" pitchFamily="34" charset="0"/>
                <a:cs typeface="Tahoma" pitchFamily="34" charset="0"/>
              </a:rPr>
              <a:t> </a:t>
            </a:r>
            <a:endParaRPr lang="es-PE" sz="3000" b="1">
              <a:solidFill>
                <a:schemeClr val="bg1"/>
              </a:solidFill>
              <a:latin typeface="Calibri" pitchFamily="34" charset="0"/>
              <a:cs typeface="Tahoma" pitchFamily="34" charset="0"/>
            </a:endParaRPr>
          </a:p>
        </p:txBody>
      </p:sp>
      <p:sp>
        <p:nvSpPr>
          <p:cNvPr id="14" name="Text Box 17"/>
          <p:cNvSpPr txBox="1">
            <a:spLocks noChangeArrowheads="1"/>
          </p:cNvSpPr>
          <p:nvPr/>
        </p:nvSpPr>
        <p:spPr bwMode="auto">
          <a:xfrm>
            <a:off x="241301" y="189310"/>
            <a:ext cx="4835525" cy="526256"/>
          </a:xfrm>
          <a:prstGeom prst="rect">
            <a:avLst/>
          </a:prstGeom>
          <a:noFill/>
          <a:ln w="9525" algn="ctr">
            <a:noFill/>
            <a:miter lim="800000"/>
            <a:headEnd/>
            <a:tailEnd/>
          </a:ln>
        </p:spPr>
        <p:txBody>
          <a:bodyPr anchor="ctr"/>
          <a:lstStyle/>
          <a:p>
            <a:pPr marL="514350" indent="-514350">
              <a:spcBef>
                <a:spcPct val="50000"/>
              </a:spcBef>
              <a:buFont typeface="Calibri" pitchFamily="34" charset="0"/>
              <a:buAutoNum type="arabicPeriod"/>
            </a:pPr>
            <a:r>
              <a:rPr lang="es-PE" sz="2400" b="1" smtClean="0">
                <a:solidFill>
                  <a:schemeClr val="bg1"/>
                </a:solidFill>
                <a:latin typeface="Calibri" pitchFamily="34" charset="0"/>
                <a:cs typeface="Tahoma" pitchFamily="34" charset="0"/>
              </a:rPr>
              <a:t>MACROECONOMIC STABILITY</a:t>
            </a:r>
            <a:endParaRPr lang="es-PE" sz="2400" b="1">
              <a:solidFill>
                <a:schemeClr val="bg1"/>
              </a:solidFill>
              <a:latin typeface="Calibri" pitchFamily="34" charset="0"/>
              <a:cs typeface="Tahoma" pitchFamily="34" charset="0"/>
            </a:endParaRPr>
          </a:p>
        </p:txBody>
      </p:sp>
      <p:sp>
        <p:nvSpPr>
          <p:cNvPr id="16" name="Rectangle 83"/>
          <p:cNvSpPr>
            <a:spLocks noChangeArrowheads="1"/>
          </p:cNvSpPr>
          <p:nvPr/>
        </p:nvSpPr>
        <p:spPr bwMode="auto">
          <a:xfrm>
            <a:off x="285720" y="1113589"/>
            <a:ext cx="8389938" cy="369332"/>
          </a:xfrm>
          <a:prstGeom prst="rect">
            <a:avLst/>
          </a:prstGeom>
          <a:noFill/>
          <a:ln w="9525">
            <a:noFill/>
            <a:miter lim="800000"/>
            <a:headEnd/>
            <a:tailEnd/>
          </a:ln>
        </p:spPr>
        <p:txBody>
          <a:bodyPr anchor="ctr">
            <a:spAutoFit/>
          </a:bodyPr>
          <a:lstStyle/>
          <a:p>
            <a:pPr eaLnBrk="0" hangingPunct="0">
              <a:defRPr/>
            </a:pPr>
            <a:r>
              <a:rPr lang="en-US" b="1" dirty="0">
                <a:latin typeface="Arial Narrow" pitchFamily="34" charset="0"/>
                <a:cs typeface="Tahoma" pitchFamily="34" charset="0"/>
              </a:rPr>
              <a:t>This is complemented by a dynamic commercial trade</a:t>
            </a:r>
            <a:r>
              <a:rPr lang="es-PE" b="1" dirty="0" smtClean="0">
                <a:latin typeface="Arial Narrow" pitchFamily="34" charset="0"/>
                <a:cs typeface="Tahoma" pitchFamily="34" charset="0"/>
              </a:rPr>
              <a:t>…</a:t>
            </a:r>
            <a:endParaRPr lang="es-PE" b="1" dirty="0">
              <a:latin typeface="Arial Narrow" pitchFamily="34" charset="0"/>
              <a:cs typeface="Tahoma" pitchFamily="34" charset="0"/>
            </a:endParaRPr>
          </a:p>
        </p:txBody>
      </p:sp>
      <p:cxnSp>
        <p:nvCxnSpPr>
          <p:cNvPr id="17" name="16 Conector recto"/>
          <p:cNvCxnSpPr/>
          <p:nvPr/>
        </p:nvCxnSpPr>
        <p:spPr>
          <a:xfrm>
            <a:off x="357158" y="1472689"/>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 Box 6"/>
          <p:cNvSpPr txBox="1">
            <a:spLocks noChangeArrowheads="1"/>
          </p:cNvSpPr>
          <p:nvPr/>
        </p:nvSpPr>
        <p:spPr bwMode="auto">
          <a:xfrm>
            <a:off x="428596" y="1607337"/>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n-US" sz="1400" b="1" dirty="0">
                <a:latin typeface="Arial Narrow" pitchFamily="34" charset="0"/>
              </a:rPr>
              <a:t>Balance of Trade </a:t>
            </a:r>
            <a:r>
              <a:rPr lang="en-US" sz="1400" b="1" dirty="0" smtClean="0">
                <a:latin typeface="Arial Narrow" pitchFamily="34" charset="0"/>
              </a:rPr>
              <a:t>2004-2016* </a:t>
            </a:r>
            <a:endParaRPr lang="en-US" sz="1400" b="1" dirty="0">
              <a:latin typeface="Arial Narrow" pitchFamily="34" charset="0"/>
            </a:endParaRPr>
          </a:p>
          <a:p>
            <a:pPr>
              <a:lnSpc>
                <a:spcPct val="90000"/>
              </a:lnSpc>
              <a:spcBef>
                <a:spcPts val="0"/>
              </a:spcBef>
              <a:defRPr/>
            </a:pPr>
            <a:r>
              <a:rPr lang="en-US" sz="1400" i="1" dirty="0">
                <a:latin typeface="Arial Narrow" pitchFamily="34" charset="0"/>
              </a:rPr>
              <a:t>(US$ million)</a:t>
            </a:r>
          </a:p>
        </p:txBody>
      </p:sp>
      <p:sp>
        <p:nvSpPr>
          <p:cNvPr id="11"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marL="273050" indent="-273050">
              <a:spcBef>
                <a:spcPct val="50000"/>
              </a:spcBef>
              <a:buFont typeface="Calibri" pitchFamily="34" charset="0"/>
              <a:buAutoNum type="arabicPeriod"/>
            </a:pPr>
            <a:r>
              <a:rPr lang="es-PE" sz="2400" b="1" dirty="0">
                <a:effectLst>
                  <a:outerShdw blurRad="38100" dist="38100" dir="2700000" algn="tl">
                    <a:srgbClr val="000000">
                      <a:alpha val="43137"/>
                    </a:srgbClr>
                  </a:outerShdw>
                </a:effectLst>
                <a:latin typeface="Arial Narrow" pitchFamily="34" charset="0"/>
                <a:cs typeface="Tahoma" pitchFamily="34" charset="0"/>
              </a:rPr>
              <a:t>MACROECONOMIC SOUNDNESS</a:t>
            </a:r>
          </a:p>
        </p:txBody>
      </p:sp>
      <p:sp>
        <p:nvSpPr>
          <p:cNvPr id="13" name="Rectangle 45"/>
          <p:cNvSpPr>
            <a:spLocks noChangeArrowheads="1"/>
          </p:cNvSpPr>
          <p:nvPr/>
        </p:nvSpPr>
        <p:spPr bwMode="auto">
          <a:xfrm>
            <a:off x="241300" y="4664423"/>
            <a:ext cx="4438806" cy="369332"/>
          </a:xfrm>
          <a:prstGeom prst="rect">
            <a:avLst/>
          </a:prstGeom>
          <a:noFill/>
          <a:ln w="9525" algn="ctr">
            <a:noFill/>
            <a:miter lim="800000"/>
            <a:headEnd/>
            <a:tailEnd/>
          </a:ln>
        </p:spPr>
        <p:txBody>
          <a:bodyPr wrap="square">
            <a:spAutoFit/>
          </a:bodyPr>
          <a:lstStyle/>
          <a:p>
            <a:r>
              <a:rPr lang="en-US" sz="900" dirty="0">
                <a:latin typeface="Arial Narrow" pitchFamily="34" charset="0"/>
              </a:rPr>
              <a:t>Source: BCRP</a:t>
            </a:r>
          </a:p>
          <a:p>
            <a:r>
              <a:rPr lang="en-US" sz="900" dirty="0">
                <a:latin typeface="Arial Narrow" pitchFamily="34" charset="0"/>
              </a:rPr>
              <a:t>* Estimated figures BCRP ( Inflation report, </a:t>
            </a:r>
            <a:r>
              <a:rPr lang="en-US" sz="900" dirty="0" smtClean="0">
                <a:latin typeface="Arial Narrow" pitchFamily="34" charset="0"/>
              </a:rPr>
              <a:t>June 2016)</a:t>
            </a:r>
            <a:endParaRPr lang="en-US" sz="900" dirty="0">
              <a:latin typeface="Arial Narrow" pitchFamily="34" charset="0"/>
            </a:endParaRPr>
          </a:p>
        </p:txBody>
      </p:sp>
      <p:sp>
        <p:nvSpPr>
          <p:cNvPr id="3" name="Rectángulo 2"/>
          <p:cNvSpPr/>
          <p:nvPr/>
        </p:nvSpPr>
        <p:spPr>
          <a:xfrm>
            <a:off x="694353" y="4187949"/>
            <a:ext cx="904425" cy="162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Exports</a:t>
            </a:r>
            <a:endParaRPr lang="en-US" sz="1000" dirty="0">
              <a:solidFill>
                <a:schemeClr val="tx1"/>
              </a:solidFill>
            </a:endParaRPr>
          </a:p>
        </p:txBody>
      </p:sp>
      <p:sp>
        <p:nvSpPr>
          <p:cNvPr id="19" name="Rectángulo 18"/>
          <p:cNvSpPr/>
          <p:nvPr/>
        </p:nvSpPr>
        <p:spPr>
          <a:xfrm>
            <a:off x="705135" y="4349968"/>
            <a:ext cx="904426" cy="162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Imports</a:t>
            </a:r>
            <a:endParaRPr lang="en-US" sz="1000" dirty="0">
              <a:solidFill>
                <a:schemeClr val="tx1"/>
              </a:solidFill>
            </a:endParaRPr>
          </a:p>
        </p:txBody>
      </p:sp>
      <p:sp>
        <p:nvSpPr>
          <p:cNvPr id="20" name="Rectángulo 19"/>
          <p:cNvSpPr/>
          <p:nvPr/>
        </p:nvSpPr>
        <p:spPr>
          <a:xfrm>
            <a:off x="755577" y="4500674"/>
            <a:ext cx="1060517" cy="163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Trade Balance</a:t>
            </a:r>
            <a:endParaRPr lang="en-US" sz="1000" dirty="0">
              <a:solidFill>
                <a:schemeClr val="tx1"/>
              </a:solidFill>
            </a:endParaRPr>
          </a:p>
        </p:txBody>
      </p:sp>
      <p:pic>
        <p:nvPicPr>
          <p:cNvPr id="21" name="Imagen 1"/>
          <p:cNvPicPr>
            <a:picLocks noChangeAspect="1"/>
          </p:cNvPicPr>
          <p:nvPr/>
        </p:nvPicPr>
        <p:blipFill>
          <a:blip r:embed="rId4"/>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411400174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2 Gráfico"/>
          <p:cNvGraphicFramePr>
            <a:graphicFrameLocks/>
          </p:cNvGraphicFramePr>
          <p:nvPr>
            <p:extLst>
              <p:ext uri="{D42A27DB-BD31-4B8C-83A1-F6EECF244321}">
                <p14:modId xmlns:p14="http://schemas.microsoft.com/office/powerpoint/2010/main" val="2760780170"/>
              </p:ext>
            </p:extLst>
          </p:nvPr>
        </p:nvGraphicFramePr>
        <p:xfrm>
          <a:off x="4459191" y="2133560"/>
          <a:ext cx="4583907" cy="2653665"/>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a:solidFill>
                <a:prstClr val="black"/>
              </a:solidFill>
              <a:latin typeface="Arial Narrow" pitchFamily="34" charset="0"/>
            </a:endParaRPr>
          </a:p>
        </p:txBody>
      </p:sp>
      <p:sp>
        <p:nvSpPr>
          <p:cNvPr id="4" name="Rectangle 83"/>
          <p:cNvSpPr>
            <a:spLocks noChangeArrowheads="1"/>
          </p:cNvSpPr>
          <p:nvPr/>
        </p:nvSpPr>
        <p:spPr bwMode="auto">
          <a:xfrm>
            <a:off x="285720" y="1090506"/>
            <a:ext cx="8030696" cy="369332"/>
          </a:xfrm>
          <a:prstGeom prst="rect">
            <a:avLst/>
          </a:prstGeom>
          <a:noFill/>
          <a:ln w="9525">
            <a:noFill/>
            <a:miter lim="800000"/>
            <a:headEnd/>
            <a:tailEnd/>
          </a:ln>
        </p:spPr>
        <p:txBody>
          <a:bodyPr wrap="square" anchor="ctr">
            <a:spAutoFit/>
          </a:bodyPr>
          <a:lstStyle/>
          <a:p>
            <a:pPr defTabSz="877888" eaLnBrk="0" hangingPunct="0"/>
            <a:r>
              <a:rPr lang="es-PE" b="1" dirty="0" smtClean="0">
                <a:solidFill>
                  <a:prstClr val="black"/>
                </a:solidFill>
                <a:latin typeface="Arial Narrow" pitchFamily="34" charset="0"/>
                <a:cs typeface="Tahoma" pitchFamily="34" charset="0"/>
              </a:rPr>
              <a:t>... </a:t>
            </a:r>
            <a:r>
              <a:rPr lang="en-US" b="1" dirty="0" smtClean="0">
                <a:solidFill>
                  <a:prstClr val="black"/>
                </a:solidFill>
                <a:latin typeface="Arial Narrow" pitchFamily="34" charset="0"/>
                <a:cs typeface="Tahoma" pitchFamily="34" charset="0"/>
              </a:rPr>
              <a:t>all this, in a  frame of macroeconomic stability, with low inflation rate</a:t>
            </a:r>
          </a:p>
        </p:txBody>
      </p:sp>
      <p:cxnSp>
        <p:nvCxnSpPr>
          <p:cNvPr id="7" name="6 Conector recto"/>
          <p:cNvCxnSpPr/>
          <p:nvPr/>
        </p:nvCxnSpPr>
        <p:spPr>
          <a:xfrm>
            <a:off x="357158" y="1544445"/>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eaLnBrk="1" hangingPunct="1">
              <a:spcBef>
                <a:spcPct val="50000"/>
              </a:spcBef>
              <a:buFont typeface="Calibri" pitchFamily="34" charset="0"/>
              <a:buAutoNum type="arabicPeriod"/>
            </a:pPr>
            <a:r>
              <a:rPr lang="en-US" sz="2400" b="1" dirty="0">
                <a:effectLst>
                  <a:outerShdw blurRad="38100" dist="38100" dir="2700000" algn="tl">
                    <a:srgbClr val="000000">
                      <a:alpha val="43137"/>
                    </a:srgbClr>
                  </a:outerShdw>
                </a:effectLst>
                <a:latin typeface="Arial Narrow" pitchFamily="34" charset="0"/>
                <a:cs typeface="Tahoma" pitchFamily="34" charset="0"/>
              </a:rPr>
              <a:t> MACROECONOMIC</a:t>
            </a:r>
            <a:r>
              <a:rPr lang="en-US" sz="2400" b="1" dirty="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SOUNDNESS</a:t>
            </a:r>
          </a:p>
        </p:txBody>
      </p:sp>
      <p:sp>
        <p:nvSpPr>
          <p:cNvPr id="13" name="Rectangle 45"/>
          <p:cNvSpPr>
            <a:spLocks noChangeArrowheads="1"/>
          </p:cNvSpPr>
          <p:nvPr/>
        </p:nvSpPr>
        <p:spPr bwMode="auto">
          <a:xfrm>
            <a:off x="251520" y="4840002"/>
            <a:ext cx="4500594" cy="246221"/>
          </a:xfrm>
          <a:prstGeom prst="rect">
            <a:avLst/>
          </a:prstGeom>
          <a:noFill/>
          <a:ln w="9525" algn="ctr">
            <a:noFill/>
            <a:miter lim="800000"/>
            <a:headEnd/>
            <a:tailEnd/>
          </a:ln>
        </p:spPr>
        <p:txBody>
          <a:bodyPr wrap="square">
            <a:spAutoFit/>
          </a:bodyPr>
          <a:lstStyle/>
          <a:p>
            <a:r>
              <a:rPr lang="en-US" sz="1000" dirty="0">
                <a:latin typeface="Arial Narrow" pitchFamily="34" charset="0"/>
              </a:rPr>
              <a:t>Source: Central Bank of Reserve of </a:t>
            </a:r>
            <a:r>
              <a:rPr lang="en-US" sz="1000" dirty="0" err="1">
                <a:latin typeface="Arial Narrow" pitchFamily="34" charset="0"/>
              </a:rPr>
              <a:t>Peru,IMF</a:t>
            </a:r>
            <a:r>
              <a:rPr lang="en-US" sz="1000" dirty="0">
                <a:latin typeface="Arial Narrow" pitchFamily="34" charset="0"/>
              </a:rPr>
              <a:t> </a:t>
            </a:r>
          </a:p>
        </p:txBody>
      </p:sp>
      <p:sp>
        <p:nvSpPr>
          <p:cNvPr id="14" name="Text Box 6"/>
          <p:cNvSpPr txBox="1">
            <a:spLocks noChangeArrowheads="1"/>
          </p:cNvSpPr>
          <p:nvPr/>
        </p:nvSpPr>
        <p:spPr bwMode="auto">
          <a:xfrm>
            <a:off x="357158" y="1610421"/>
            <a:ext cx="3782224"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smtClean="0">
                <a:solidFill>
                  <a:prstClr val="black"/>
                </a:solidFill>
                <a:latin typeface="Arial Narrow" pitchFamily="34" charset="0"/>
              </a:rPr>
              <a:t>CPI – </a:t>
            </a:r>
            <a:r>
              <a:rPr lang="es-PE" sz="1400" b="1" dirty="0" err="1" smtClean="0">
                <a:solidFill>
                  <a:prstClr val="black"/>
                </a:solidFill>
                <a:latin typeface="Arial Narrow" pitchFamily="34" charset="0"/>
              </a:rPr>
              <a:t>Latin</a:t>
            </a:r>
            <a:r>
              <a:rPr lang="es-PE" sz="1400" b="1" dirty="0" smtClean="0">
                <a:solidFill>
                  <a:prstClr val="black"/>
                </a:solidFill>
                <a:latin typeface="Arial Narrow" pitchFamily="34" charset="0"/>
              </a:rPr>
              <a:t> </a:t>
            </a:r>
            <a:r>
              <a:rPr lang="es-PE" sz="1400" b="1" dirty="0" err="1" smtClean="0">
                <a:solidFill>
                  <a:prstClr val="black"/>
                </a:solidFill>
                <a:latin typeface="Arial Narrow" pitchFamily="34" charset="0"/>
              </a:rPr>
              <a:t>America</a:t>
            </a:r>
            <a:r>
              <a:rPr lang="es-PE" sz="1400" b="1" dirty="0" smtClean="0">
                <a:solidFill>
                  <a:prstClr val="black"/>
                </a:solidFill>
                <a:latin typeface="Arial Narrow" pitchFamily="34" charset="0"/>
              </a:rPr>
              <a:t> 2005- 2015</a:t>
            </a:r>
          </a:p>
          <a:p>
            <a:pPr>
              <a:lnSpc>
                <a:spcPct val="90000"/>
              </a:lnSpc>
              <a:spcBef>
                <a:spcPts val="0"/>
              </a:spcBef>
              <a:defRPr/>
            </a:pPr>
            <a:r>
              <a:rPr lang="es-PE" sz="1400" i="1" dirty="0" smtClean="0">
                <a:solidFill>
                  <a:prstClr val="black"/>
                </a:solidFill>
                <a:latin typeface="Arial Narrow" pitchFamily="34" charset="0"/>
              </a:rPr>
              <a:t>(</a:t>
            </a:r>
            <a:r>
              <a:rPr lang="en-US" sz="1400" i="1" dirty="0">
                <a:latin typeface="Arial Narrow" pitchFamily="34" charset="0"/>
              </a:rPr>
              <a:t>Annual Average Variation %)</a:t>
            </a:r>
            <a:endParaRPr lang="es-PE" sz="1400" i="1" dirty="0">
              <a:solidFill>
                <a:prstClr val="black"/>
              </a:solidFill>
              <a:latin typeface="Arial Narrow" pitchFamily="34" charset="0"/>
            </a:endParaRPr>
          </a:p>
        </p:txBody>
      </p:sp>
      <p:sp>
        <p:nvSpPr>
          <p:cNvPr id="15" name="Text Box 6"/>
          <p:cNvSpPr txBox="1">
            <a:spLocks noChangeArrowheads="1"/>
          </p:cNvSpPr>
          <p:nvPr/>
        </p:nvSpPr>
        <p:spPr bwMode="auto">
          <a:xfrm>
            <a:off x="4860032" y="1615131"/>
            <a:ext cx="3782224"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a:solidFill>
                  <a:prstClr val="black"/>
                </a:solidFill>
                <a:latin typeface="Arial Narrow" pitchFamily="34" charset="0"/>
              </a:rPr>
              <a:t>CPI – </a:t>
            </a:r>
            <a:r>
              <a:rPr lang="es-PE" sz="1400" b="1" dirty="0" err="1">
                <a:solidFill>
                  <a:prstClr val="black"/>
                </a:solidFill>
                <a:latin typeface="Arial Narrow" pitchFamily="34" charset="0"/>
              </a:rPr>
              <a:t>Latin</a:t>
            </a:r>
            <a:r>
              <a:rPr lang="es-PE" sz="1400" b="1" dirty="0">
                <a:solidFill>
                  <a:prstClr val="black"/>
                </a:solidFill>
                <a:latin typeface="Arial Narrow" pitchFamily="34" charset="0"/>
              </a:rPr>
              <a:t> </a:t>
            </a:r>
            <a:r>
              <a:rPr lang="es-PE" sz="1400" b="1" dirty="0" err="1">
                <a:solidFill>
                  <a:prstClr val="black"/>
                </a:solidFill>
                <a:latin typeface="Arial Narrow" pitchFamily="34" charset="0"/>
              </a:rPr>
              <a:t>America</a:t>
            </a:r>
            <a:r>
              <a:rPr lang="es-PE" sz="1400" b="1" dirty="0">
                <a:solidFill>
                  <a:prstClr val="black"/>
                </a:solidFill>
                <a:latin typeface="Arial Narrow" pitchFamily="34" charset="0"/>
              </a:rPr>
              <a:t> </a:t>
            </a:r>
            <a:r>
              <a:rPr lang="es-PE" sz="1400" b="1" dirty="0" smtClean="0">
                <a:solidFill>
                  <a:prstClr val="black"/>
                </a:solidFill>
                <a:latin typeface="Arial Narrow" pitchFamily="34" charset="0"/>
              </a:rPr>
              <a:t>2015</a:t>
            </a:r>
            <a:endParaRPr lang="es-PE" sz="1400" b="1" dirty="0">
              <a:solidFill>
                <a:prstClr val="black"/>
              </a:solidFill>
              <a:latin typeface="Arial Narrow" pitchFamily="34" charset="0"/>
            </a:endParaRPr>
          </a:p>
          <a:p>
            <a:pPr>
              <a:lnSpc>
                <a:spcPct val="90000"/>
              </a:lnSpc>
              <a:spcBef>
                <a:spcPts val="0"/>
              </a:spcBef>
              <a:defRPr/>
            </a:pPr>
            <a:r>
              <a:rPr lang="es-PE" sz="1400" i="1" dirty="0">
                <a:solidFill>
                  <a:prstClr val="black"/>
                </a:solidFill>
                <a:latin typeface="Arial Narrow" pitchFamily="34" charset="0"/>
              </a:rPr>
              <a:t>(</a:t>
            </a:r>
            <a:r>
              <a:rPr lang="en-US" sz="1400" i="1" dirty="0">
                <a:latin typeface="Arial Narrow" pitchFamily="34" charset="0"/>
              </a:rPr>
              <a:t>Annual Average Variation %)</a:t>
            </a:r>
            <a:endParaRPr lang="es-PE" sz="1400" i="1" dirty="0">
              <a:solidFill>
                <a:prstClr val="black"/>
              </a:solidFill>
              <a:latin typeface="Arial Narrow" pitchFamily="34" charset="0"/>
            </a:endParaRPr>
          </a:p>
        </p:txBody>
      </p:sp>
      <p:sp>
        <p:nvSpPr>
          <p:cNvPr id="5" name="4 CuadroTexto"/>
          <p:cNvSpPr txBox="1"/>
          <p:nvPr/>
        </p:nvSpPr>
        <p:spPr>
          <a:xfrm>
            <a:off x="8242282" y="4452151"/>
            <a:ext cx="553981" cy="261610"/>
          </a:xfrm>
          <a:prstGeom prst="rect">
            <a:avLst/>
          </a:prstGeom>
          <a:solidFill>
            <a:schemeClr val="bg1"/>
          </a:solidFill>
        </p:spPr>
        <p:txBody>
          <a:bodyPr wrap="square" rtlCol="0">
            <a:spAutoFit/>
          </a:bodyPr>
          <a:lstStyle/>
          <a:p>
            <a:r>
              <a:rPr lang="es-PE" sz="1100" dirty="0" smtClean="0"/>
              <a:t>Brazil</a:t>
            </a:r>
            <a:endParaRPr lang="es-PE" sz="1100" dirty="0"/>
          </a:p>
        </p:txBody>
      </p:sp>
      <p:graphicFrame>
        <p:nvGraphicFramePr>
          <p:cNvPr id="16" name="2 Gráfico"/>
          <p:cNvGraphicFramePr>
            <a:graphicFrameLocks/>
          </p:cNvGraphicFramePr>
          <p:nvPr>
            <p:extLst>
              <p:ext uri="{D42A27DB-BD31-4B8C-83A1-F6EECF244321}">
                <p14:modId xmlns:p14="http://schemas.microsoft.com/office/powerpoint/2010/main" val="123823986"/>
              </p:ext>
            </p:extLst>
          </p:nvPr>
        </p:nvGraphicFramePr>
        <p:xfrm>
          <a:off x="128073" y="2031690"/>
          <a:ext cx="4337072" cy="2702757"/>
        </p:xfrm>
        <a:graphic>
          <a:graphicData uri="http://schemas.openxmlformats.org/drawingml/2006/chart">
            <c:chart xmlns:c="http://schemas.openxmlformats.org/drawingml/2006/chart" xmlns:r="http://schemas.openxmlformats.org/officeDocument/2006/relationships" r:id="rId4"/>
          </a:graphicData>
        </a:graphic>
      </p:graphicFrame>
      <p:sp>
        <p:nvSpPr>
          <p:cNvPr id="6" name="CuadroTexto 5"/>
          <p:cNvSpPr txBox="1"/>
          <p:nvPr/>
        </p:nvSpPr>
        <p:spPr>
          <a:xfrm>
            <a:off x="4748153" y="4490082"/>
            <a:ext cx="3584159" cy="246221"/>
          </a:xfrm>
          <a:prstGeom prst="rect">
            <a:avLst/>
          </a:prstGeom>
          <a:solidFill>
            <a:schemeClr val="bg1"/>
          </a:solidFill>
        </p:spPr>
        <p:txBody>
          <a:bodyPr wrap="none" rtlCol="0">
            <a:spAutoFit/>
          </a:bodyPr>
          <a:lstStyle/>
          <a:p>
            <a:r>
              <a:rPr lang="it-IT" sz="1000" dirty="0" smtClean="0"/>
              <a:t>Mexico                 Peru               Chile               Colombia             Brazil </a:t>
            </a:r>
            <a:endParaRPr lang="it-IT" sz="1000" dirty="0"/>
          </a:p>
        </p:txBody>
      </p:sp>
      <p:sp>
        <p:nvSpPr>
          <p:cNvPr id="20" name="CuadroTexto 19"/>
          <p:cNvSpPr txBox="1"/>
          <p:nvPr/>
        </p:nvSpPr>
        <p:spPr>
          <a:xfrm>
            <a:off x="409541" y="4457922"/>
            <a:ext cx="3265249" cy="246221"/>
          </a:xfrm>
          <a:prstGeom prst="rect">
            <a:avLst/>
          </a:prstGeom>
          <a:solidFill>
            <a:schemeClr val="bg1"/>
          </a:solidFill>
        </p:spPr>
        <p:txBody>
          <a:bodyPr wrap="none" rtlCol="0">
            <a:spAutoFit/>
          </a:bodyPr>
          <a:lstStyle/>
          <a:p>
            <a:r>
              <a:rPr lang="it-IT" sz="1000" dirty="0" smtClean="0"/>
              <a:t>Peru                 Chile            Mexico       Colombia             Brazil </a:t>
            </a:r>
            <a:endParaRPr lang="it-IT" sz="1000" dirty="0"/>
          </a:p>
        </p:txBody>
      </p:sp>
      <p:pic>
        <p:nvPicPr>
          <p:cNvPr id="17" name="Imagen 1"/>
          <p:cNvPicPr>
            <a:picLocks noChangeAspect="1"/>
          </p:cNvPicPr>
          <p:nvPr/>
        </p:nvPicPr>
        <p:blipFill>
          <a:blip r:embed="rId5"/>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21977290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1"/>
          <p:cNvGraphicFramePr>
            <a:graphicFrameLocks/>
          </p:cNvGraphicFramePr>
          <p:nvPr>
            <p:extLst>
              <p:ext uri="{D42A27DB-BD31-4B8C-83A1-F6EECF244321}">
                <p14:modId xmlns:p14="http://schemas.microsoft.com/office/powerpoint/2010/main" val="2422598520"/>
              </p:ext>
            </p:extLst>
          </p:nvPr>
        </p:nvGraphicFramePr>
        <p:xfrm>
          <a:off x="4572000" y="2031690"/>
          <a:ext cx="4104456" cy="26803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193 Gráfico"/>
          <p:cNvGraphicFramePr>
            <a:graphicFrameLocks/>
          </p:cNvGraphicFramePr>
          <p:nvPr>
            <p:extLst>
              <p:ext uri="{D42A27DB-BD31-4B8C-83A1-F6EECF244321}">
                <p14:modId xmlns:p14="http://schemas.microsoft.com/office/powerpoint/2010/main" val="816287553"/>
              </p:ext>
            </p:extLst>
          </p:nvPr>
        </p:nvGraphicFramePr>
        <p:xfrm>
          <a:off x="391052" y="2031690"/>
          <a:ext cx="3874013" cy="2700300"/>
        </p:xfrm>
        <a:graphic>
          <a:graphicData uri="http://schemas.openxmlformats.org/drawingml/2006/chart">
            <c:chart xmlns:c="http://schemas.openxmlformats.org/drawingml/2006/chart" xmlns:r="http://schemas.openxmlformats.org/officeDocument/2006/relationships" r:id="rId4"/>
          </a:graphicData>
        </a:graphic>
      </p:graphicFrame>
      <p:sp>
        <p:nvSpPr>
          <p:cNvPr id="2" name="Rectangle 125"/>
          <p:cNvSpPr>
            <a:spLocks noChangeArrowheads="1"/>
          </p:cNvSpPr>
          <p:nvPr/>
        </p:nvSpPr>
        <p:spPr bwMode="auto">
          <a:xfrm>
            <a:off x="8959334" y="-34647"/>
            <a:ext cx="184666" cy="369332"/>
          </a:xfrm>
          <a:prstGeom prst="rect">
            <a:avLst/>
          </a:prstGeom>
          <a:noFill/>
          <a:ln w="9525" algn="ctr">
            <a:noFill/>
            <a:miter lim="800000"/>
            <a:headEnd/>
            <a:tailEnd/>
          </a:ln>
        </p:spPr>
        <p:txBody>
          <a:bodyPr wrap="none" anchor="ctr">
            <a:spAutoFit/>
          </a:bodyPr>
          <a:lstStyle/>
          <a:p>
            <a:pPr algn="r"/>
            <a:endParaRPr lang="es-PE" dirty="0">
              <a:latin typeface="Arial Narrow" pitchFamily="34" charset="0"/>
            </a:endParaRPr>
          </a:p>
        </p:txBody>
      </p:sp>
      <p:sp>
        <p:nvSpPr>
          <p:cNvPr id="4" name="Rectangle 83"/>
          <p:cNvSpPr>
            <a:spLocks noChangeArrowheads="1"/>
          </p:cNvSpPr>
          <p:nvPr/>
        </p:nvSpPr>
        <p:spPr bwMode="auto">
          <a:xfrm>
            <a:off x="285720" y="1086368"/>
            <a:ext cx="7958688" cy="369332"/>
          </a:xfrm>
          <a:prstGeom prst="rect">
            <a:avLst/>
          </a:prstGeom>
          <a:noFill/>
          <a:ln w="9525">
            <a:noFill/>
            <a:miter lim="800000"/>
            <a:headEnd/>
            <a:tailEnd/>
          </a:ln>
        </p:spPr>
        <p:txBody>
          <a:bodyPr wrap="square" anchor="ctr">
            <a:spAutoFit/>
          </a:bodyPr>
          <a:lstStyle/>
          <a:p>
            <a:pPr defTabSz="877888" eaLnBrk="0" hangingPunct="0"/>
            <a:r>
              <a:rPr lang="es-PE" b="1" dirty="0" smtClean="0">
                <a:latin typeface="Arial Narrow" pitchFamily="34" charset="0"/>
                <a:cs typeface="Tahoma" pitchFamily="34" charset="0"/>
              </a:rPr>
              <a:t>… stable exchange rates and a level of risk under the regional average</a:t>
            </a:r>
          </a:p>
        </p:txBody>
      </p:sp>
      <p:sp>
        <p:nvSpPr>
          <p:cNvPr id="5" name="Text Box 6"/>
          <p:cNvSpPr txBox="1">
            <a:spLocks noChangeArrowheads="1"/>
          </p:cNvSpPr>
          <p:nvPr/>
        </p:nvSpPr>
        <p:spPr bwMode="auto">
          <a:xfrm>
            <a:off x="323528" y="1671594"/>
            <a:ext cx="3495332"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smtClean="0">
                <a:latin typeface="Arial Narrow" pitchFamily="34" charset="0"/>
              </a:rPr>
              <a:t>Exchange Rate in Latin </a:t>
            </a:r>
            <a:r>
              <a:rPr lang="es-PE" sz="1400" b="1" dirty="0" err="1" smtClean="0">
                <a:latin typeface="Arial Narrow" pitchFamily="34" charset="0"/>
              </a:rPr>
              <a:t>America</a:t>
            </a:r>
            <a:r>
              <a:rPr lang="es-PE" sz="1400" b="1" dirty="0" smtClean="0">
                <a:latin typeface="Arial Narrow" pitchFamily="34" charset="0"/>
              </a:rPr>
              <a:t> 2004-2014</a:t>
            </a:r>
          </a:p>
          <a:p>
            <a:pPr>
              <a:lnSpc>
                <a:spcPct val="90000"/>
              </a:lnSpc>
              <a:spcBef>
                <a:spcPts val="0"/>
              </a:spcBef>
              <a:defRPr/>
            </a:pPr>
            <a:r>
              <a:rPr lang="es-PE" sz="1400" i="1" dirty="0" smtClean="0">
                <a:latin typeface="Arial Narrow" pitchFamily="34" charset="0"/>
              </a:rPr>
              <a:t>(Index, Base year 2005 = 100)</a:t>
            </a:r>
            <a:endParaRPr lang="es-PE" sz="1400" i="1" dirty="0">
              <a:latin typeface="Arial Narrow" pitchFamily="34" charset="0"/>
            </a:endParaRPr>
          </a:p>
        </p:txBody>
      </p:sp>
      <p:cxnSp>
        <p:nvCxnSpPr>
          <p:cNvPr id="7" name="6 Conector recto"/>
          <p:cNvCxnSpPr/>
          <p:nvPr/>
        </p:nvCxnSpPr>
        <p:spPr>
          <a:xfrm>
            <a:off x="357158" y="1544445"/>
            <a:ext cx="7000924" cy="119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 Box 6"/>
          <p:cNvSpPr txBox="1">
            <a:spLocks noChangeArrowheads="1"/>
          </p:cNvSpPr>
          <p:nvPr/>
        </p:nvSpPr>
        <p:spPr bwMode="auto">
          <a:xfrm>
            <a:off x="4644008" y="1671594"/>
            <a:ext cx="3857652"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ES_tradnl" sz="1400" b="1" dirty="0" smtClean="0">
                <a:latin typeface="Arial Narrow" pitchFamily="34" charset="0"/>
              </a:rPr>
              <a:t>JP Morgan EMBI+ </a:t>
            </a:r>
          </a:p>
          <a:p>
            <a:pPr>
              <a:lnSpc>
                <a:spcPct val="90000"/>
              </a:lnSpc>
              <a:spcBef>
                <a:spcPts val="0"/>
              </a:spcBef>
              <a:defRPr/>
            </a:pPr>
            <a:r>
              <a:rPr lang="es-PE" sz="1400" i="1" dirty="0" smtClean="0">
                <a:latin typeface="Arial Narrow" pitchFamily="34" charset="0"/>
              </a:rPr>
              <a:t>(Basic points)</a:t>
            </a:r>
            <a:endParaRPr lang="es-PE" sz="1400" i="1" dirty="0">
              <a:latin typeface="Arial Narrow" pitchFamily="34" charset="0"/>
            </a:endParaRPr>
          </a:p>
        </p:txBody>
      </p:sp>
      <p:sp>
        <p:nvSpPr>
          <p:cNvPr id="12" name="Text Box 17"/>
          <p:cNvSpPr txBox="1">
            <a:spLocks noChangeArrowheads="1"/>
          </p:cNvSpPr>
          <p:nvPr/>
        </p:nvSpPr>
        <p:spPr bwMode="auto">
          <a:xfrm>
            <a:off x="142844" y="170247"/>
            <a:ext cx="4762500" cy="526256"/>
          </a:xfrm>
          <a:prstGeom prst="rect">
            <a:avLst/>
          </a:prstGeom>
          <a:noFill/>
          <a:ln w="9525" algn="ctr">
            <a:noFill/>
            <a:miter lim="800000"/>
            <a:headEnd/>
            <a:tailEnd/>
          </a:ln>
        </p:spPr>
        <p:txBody>
          <a:bodyPr anchor="ctr"/>
          <a:lstStyle/>
          <a:p>
            <a:pPr eaLnBrk="1" hangingPunct="1">
              <a:spcBef>
                <a:spcPct val="50000"/>
              </a:spcBef>
              <a:buFont typeface="Calibri" pitchFamily="34" charset="0"/>
              <a:buAutoNum type="arabicPeriod"/>
            </a:pPr>
            <a:r>
              <a:rPr lang="en-US" sz="2400" b="1" dirty="0" smtClean="0">
                <a:effectLst>
                  <a:outerShdw blurRad="38100" dist="38100" dir="2700000" algn="tl">
                    <a:srgbClr val="000000">
                      <a:alpha val="43137"/>
                    </a:srgbClr>
                  </a:outerShdw>
                </a:effectLst>
                <a:latin typeface="Arial Narrow" pitchFamily="34" charset="0"/>
                <a:cs typeface="Tahoma" pitchFamily="34" charset="0"/>
              </a:rPr>
              <a:t> MACROECONOMIC</a:t>
            </a:r>
            <a:r>
              <a:rPr lang="en-US" sz="2400" b="1" dirty="0" smtClean="0">
                <a:solidFill>
                  <a:srgbClr val="000000"/>
                </a:solidFill>
                <a:latin typeface="Calibri" pitchFamily="34" charset="0"/>
                <a:cs typeface="Calibri" pitchFamily="34" charset="0"/>
              </a:rPr>
              <a:t> </a:t>
            </a:r>
            <a:r>
              <a:rPr lang="en-US" sz="2400" b="1" dirty="0" smtClean="0">
                <a:effectLst>
                  <a:outerShdw blurRad="38100" dist="38100" dir="2700000" algn="tl">
                    <a:srgbClr val="000000">
                      <a:alpha val="43137"/>
                    </a:srgbClr>
                  </a:outerShdw>
                </a:effectLst>
                <a:latin typeface="Arial Narrow" pitchFamily="34" charset="0"/>
                <a:cs typeface="Tahoma" pitchFamily="34" charset="0"/>
              </a:rPr>
              <a:t>SOUNDNESS</a:t>
            </a:r>
            <a:endParaRPr lang="en-US" sz="2400" b="1" dirty="0">
              <a:effectLst>
                <a:outerShdw blurRad="38100" dist="38100" dir="2700000" algn="tl">
                  <a:srgbClr val="000000">
                    <a:alpha val="43137"/>
                  </a:srgbClr>
                </a:outerShdw>
              </a:effectLst>
              <a:latin typeface="Arial Narrow" pitchFamily="34" charset="0"/>
              <a:cs typeface="Tahoma" pitchFamily="34" charset="0"/>
            </a:endParaRPr>
          </a:p>
        </p:txBody>
      </p:sp>
      <p:sp>
        <p:nvSpPr>
          <p:cNvPr id="13" name="Rectangle 45"/>
          <p:cNvSpPr>
            <a:spLocks noChangeArrowheads="1"/>
          </p:cNvSpPr>
          <p:nvPr/>
        </p:nvSpPr>
        <p:spPr bwMode="auto">
          <a:xfrm>
            <a:off x="323528" y="4677985"/>
            <a:ext cx="4392488" cy="246221"/>
          </a:xfrm>
          <a:prstGeom prst="rect">
            <a:avLst/>
          </a:prstGeom>
          <a:noFill/>
          <a:ln w="9525" algn="ctr">
            <a:noFill/>
            <a:miter lim="800000"/>
            <a:headEnd/>
            <a:tailEnd/>
          </a:ln>
        </p:spPr>
        <p:txBody>
          <a:bodyPr wrap="square">
            <a:spAutoFit/>
          </a:bodyPr>
          <a:lstStyle/>
          <a:p>
            <a:r>
              <a:rPr lang="es-PE" sz="1000" dirty="0" smtClean="0">
                <a:latin typeface="Arial Narrow" pitchFamily="34" charset="0"/>
              </a:rPr>
              <a:t>Source: CEPAL</a:t>
            </a:r>
            <a:endParaRPr lang="es-PE" sz="1000" dirty="0">
              <a:latin typeface="Arial Narrow" pitchFamily="34" charset="0"/>
            </a:endParaRPr>
          </a:p>
        </p:txBody>
      </p:sp>
      <p:sp>
        <p:nvSpPr>
          <p:cNvPr id="3" name="2 Rectángulo"/>
          <p:cNvSpPr/>
          <p:nvPr/>
        </p:nvSpPr>
        <p:spPr>
          <a:xfrm>
            <a:off x="3401838" y="2180207"/>
            <a:ext cx="449674"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rPr>
              <a:t>Peru</a:t>
            </a:r>
            <a:endParaRPr lang="en-US" sz="1100" dirty="0">
              <a:solidFill>
                <a:schemeClr val="tx1"/>
              </a:solidFill>
            </a:endParaRPr>
          </a:p>
        </p:txBody>
      </p:sp>
      <p:sp>
        <p:nvSpPr>
          <p:cNvPr id="14" name="13 Rectángulo"/>
          <p:cNvSpPr/>
          <p:nvPr/>
        </p:nvSpPr>
        <p:spPr>
          <a:xfrm>
            <a:off x="3401838" y="2571750"/>
            <a:ext cx="701176"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rPr>
              <a:t>Mexico</a:t>
            </a:r>
            <a:endParaRPr lang="en-US" sz="1100" dirty="0">
              <a:solidFill>
                <a:schemeClr val="tx1"/>
              </a:solidFill>
            </a:endParaRPr>
          </a:p>
        </p:txBody>
      </p:sp>
      <p:sp>
        <p:nvSpPr>
          <p:cNvPr id="16" name="15 Rectángulo"/>
          <p:cNvSpPr/>
          <p:nvPr/>
        </p:nvSpPr>
        <p:spPr>
          <a:xfrm>
            <a:off x="3563888" y="2829502"/>
            <a:ext cx="701176"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chemeClr val="tx1"/>
              </a:solidFill>
            </a:endParaRPr>
          </a:p>
        </p:txBody>
      </p:sp>
      <p:sp>
        <p:nvSpPr>
          <p:cNvPr id="6" name="5 Rectángulo"/>
          <p:cNvSpPr/>
          <p:nvPr/>
        </p:nvSpPr>
        <p:spPr>
          <a:xfrm>
            <a:off x="7452321" y="2132952"/>
            <a:ext cx="1561207" cy="155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Spread  Peru (</a:t>
            </a:r>
            <a:r>
              <a:rPr lang="en-US" sz="1200" dirty="0" err="1" smtClean="0">
                <a:solidFill>
                  <a:schemeClr val="tx1"/>
                </a:solidFill>
              </a:rPr>
              <a:t>pbs</a:t>
            </a:r>
            <a:r>
              <a:rPr lang="en-US" sz="1200" dirty="0" smtClean="0">
                <a:solidFill>
                  <a:schemeClr val="tx1"/>
                </a:solidFill>
              </a:rPr>
              <a:t>) </a:t>
            </a:r>
            <a:endParaRPr lang="en-US" sz="1200" dirty="0">
              <a:solidFill>
                <a:schemeClr val="tx1"/>
              </a:solidFill>
            </a:endParaRPr>
          </a:p>
        </p:txBody>
      </p:sp>
      <p:sp>
        <p:nvSpPr>
          <p:cNvPr id="18" name="17 Rectángulo"/>
          <p:cNvSpPr/>
          <p:nvPr/>
        </p:nvSpPr>
        <p:spPr>
          <a:xfrm>
            <a:off x="7431410" y="2446785"/>
            <a:ext cx="1224136" cy="249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Spread  LATAM  (</a:t>
            </a:r>
            <a:r>
              <a:rPr lang="en-US" sz="1200" dirty="0" err="1" smtClean="0">
                <a:solidFill>
                  <a:schemeClr val="tx1"/>
                </a:solidFill>
              </a:rPr>
              <a:t>pbs</a:t>
            </a:r>
            <a:r>
              <a:rPr lang="en-US" sz="1200" dirty="0" smtClean="0">
                <a:solidFill>
                  <a:schemeClr val="tx1"/>
                </a:solidFill>
              </a:rPr>
              <a:t>) </a:t>
            </a:r>
            <a:endParaRPr lang="en-US" sz="1200" dirty="0">
              <a:solidFill>
                <a:schemeClr val="tx1"/>
              </a:solidFill>
            </a:endParaRPr>
          </a:p>
        </p:txBody>
      </p:sp>
      <p:sp>
        <p:nvSpPr>
          <p:cNvPr id="8" name="7 CuadroTexto"/>
          <p:cNvSpPr txBox="1"/>
          <p:nvPr/>
        </p:nvSpPr>
        <p:spPr>
          <a:xfrm>
            <a:off x="4905344" y="4677985"/>
            <a:ext cx="2910032" cy="246221"/>
          </a:xfrm>
          <a:prstGeom prst="rect">
            <a:avLst/>
          </a:prstGeom>
          <a:noFill/>
        </p:spPr>
        <p:txBody>
          <a:bodyPr wrap="square" rtlCol="0">
            <a:spAutoFit/>
          </a:bodyPr>
          <a:lstStyle/>
          <a:p>
            <a:r>
              <a:rPr lang="es-PE" sz="1000" dirty="0" smtClean="0">
                <a:latin typeface="Arial Narrow" panose="020B0606020202030204" pitchFamily="34" charset="0"/>
              </a:rPr>
              <a:t>Source: </a:t>
            </a:r>
            <a:r>
              <a:rPr lang="es-PE" sz="1000" dirty="0">
                <a:latin typeface="Arial Narrow" panose="020B0606020202030204" pitchFamily="34" charset="0"/>
              </a:rPr>
              <a:t>BCRP</a:t>
            </a:r>
          </a:p>
        </p:txBody>
      </p:sp>
      <p:pic>
        <p:nvPicPr>
          <p:cNvPr id="17" name="Imagen 1"/>
          <p:cNvPicPr>
            <a:picLocks noChangeAspect="1"/>
          </p:cNvPicPr>
          <p:nvPr/>
        </p:nvPicPr>
        <p:blipFill>
          <a:blip r:embed="rId5"/>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331023297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3"/>
          <p:cNvSpPr>
            <a:spLocks noChangeArrowheads="1"/>
          </p:cNvSpPr>
          <p:nvPr/>
        </p:nvSpPr>
        <p:spPr bwMode="auto">
          <a:xfrm>
            <a:off x="323528" y="4701982"/>
            <a:ext cx="28093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dirty="0">
                <a:solidFill>
                  <a:srgbClr val="000000"/>
                </a:solidFill>
                <a:latin typeface="Arial Narrow" pitchFamily="34" charset="0"/>
              </a:rPr>
              <a:t>Source</a:t>
            </a:r>
            <a:r>
              <a:rPr kumimoji="1" lang="en-US" sz="1000" dirty="0">
                <a:solidFill>
                  <a:srgbClr val="000000"/>
                </a:solidFill>
                <a:latin typeface="Arial Narrow" pitchFamily="34" charset="0"/>
                <a:cs typeface="Tahoma" pitchFamily="34" charset="0"/>
              </a:rPr>
              <a:t>:  Standard &amp; Poor`s, Fitch Ratings and Moody´s.  </a:t>
            </a:r>
          </a:p>
          <a:p>
            <a:r>
              <a:rPr kumimoji="1" lang="en-US" sz="1000" dirty="0">
                <a:solidFill>
                  <a:srgbClr val="000000"/>
                </a:solidFill>
                <a:latin typeface="Arial Narrow" pitchFamily="34" charset="0"/>
                <a:cs typeface="Tahoma" pitchFamily="34" charset="0"/>
              </a:rPr>
              <a:t>Updated </a:t>
            </a:r>
            <a:r>
              <a:rPr kumimoji="1" lang="en-US" sz="1000" dirty="0" smtClean="0">
                <a:solidFill>
                  <a:srgbClr val="000000"/>
                </a:solidFill>
                <a:latin typeface="Arial Narrow" pitchFamily="34" charset="0"/>
                <a:cs typeface="Tahoma" pitchFamily="34" charset="0"/>
              </a:rPr>
              <a:t>as of December 2015</a:t>
            </a:r>
            <a:endParaRPr kumimoji="1" lang="en-US" sz="1000" dirty="0">
              <a:solidFill>
                <a:srgbClr val="000000"/>
              </a:solidFill>
              <a:latin typeface="Arial Narrow" pitchFamily="34" charset="0"/>
              <a:cs typeface="Tahoma" pitchFamily="34" charset="0"/>
            </a:endParaRPr>
          </a:p>
        </p:txBody>
      </p:sp>
      <p:sp>
        <p:nvSpPr>
          <p:cNvPr id="29699" name="Text Box 17"/>
          <p:cNvSpPr txBox="1">
            <a:spLocks noChangeArrowheads="1"/>
          </p:cNvSpPr>
          <p:nvPr/>
        </p:nvSpPr>
        <p:spPr bwMode="auto">
          <a:xfrm>
            <a:off x="142875" y="170260"/>
            <a:ext cx="4762500"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marL="273050" indent="-273050"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spcBef>
                <a:spcPct val="50000"/>
              </a:spcBef>
              <a:buFont typeface="Calibri" pitchFamily="34" charset="0"/>
              <a:buAutoNum type="arabicPeriod"/>
            </a:pPr>
            <a:r>
              <a:rPr lang="en-US" sz="2400" b="1" dirty="0">
                <a:effectLst>
                  <a:outerShdw blurRad="38100" dist="38100" dir="2700000" algn="tl">
                    <a:srgbClr val="000000">
                      <a:alpha val="43137"/>
                    </a:srgbClr>
                  </a:outerShdw>
                </a:effectLst>
                <a:latin typeface="Arial Narrow" pitchFamily="34" charset="0"/>
                <a:cs typeface="Tahoma" pitchFamily="34" charset="0"/>
              </a:rPr>
              <a:t>MACROECONOMIC</a:t>
            </a:r>
            <a:r>
              <a:rPr lang="en-US" b="1" dirty="0">
                <a:solidFill>
                  <a:srgbClr val="000000"/>
                </a:solidFill>
                <a:latin typeface="Calibri" pitchFamily="34" charset="0"/>
                <a:cs typeface="Calibri" pitchFamily="34" charset="0"/>
              </a:rPr>
              <a:t> </a:t>
            </a:r>
            <a:r>
              <a:rPr lang="en-US" sz="2400" b="1" dirty="0">
                <a:effectLst>
                  <a:outerShdw blurRad="38100" dist="38100" dir="2700000" algn="tl">
                    <a:srgbClr val="000000">
                      <a:alpha val="43137"/>
                    </a:srgbClr>
                  </a:outerShdw>
                </a:effectLst>
                <a:latin typeface="Arial Narrow" pitchFamily="34" charset="0"/>
                <a:cs typeface="Tahoma" pitchFamily="34" charset="0"/>
              </a:rPr>
              <a:t>SOUNDNESS</a:t>
            </a:r>
          </a:p>
        </p:txBody>
      </p:sp>
      <p:sp>
        <p:nvSpPr>
          <p:cNvPr id="16" name="Rectangle 83"/>
          <p:cNvSpPr>
            <a:spLocks noChangeArrowheads="1"/>
          </p:cNvSpPr>
          <p:nvPr/>
        </p:nvSpPr>
        <p:spPr bwMode="auto">
          <a:xfrm>
            <a:off x="285750" y="1013906"/>
            <a:ext cx="72151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defTabSz="877888" eaLnBrk="0" hangingPunct="0"/>
            <a:r>
              <a:rPr lang="en-US" b="1" dirty="0" smtClean="0">
                <a:solidFill>
                  <a:srgbClr val="000000"/>
                </a:solidFill>
                <a:latin typeface="Calibri" pitchFamily="34" charset="0"/>
                <a:cs typeface="Calibri" pitchFamily="34" charset="0"/>
              </a:rPr>
              <a:t>Peru earned the investment grade and investor´s confidence by practicing a responsible political economy </a:t>
            </a:r>
            <a:endParaRPr lang="en-US" b="1" dirty="0">
              <a:solidFill>
                <a:srgbClr val="000000"/>
              </a:solidFill>
              <a:latin typeface="Calibri" pitchFamily="34" charset="0"/>
              <a:cs typeface="Calibri" pitchFamily="34" charset="0"/>
            </a:endParaRPr>
          </a:p>
        </p:txBody>
      </p:sp>
      <p:cxnSp>
        <p:nvCxnSpPr>
          <p:cNvPr id="17" name="16 Conector recto"/>
          <p:cNvCxnSpPr/>
          <p:nvPr/>
        </p:nvCxnSpPr>
        <p:spPr>
          <a:xfrm>
            <a:off x="357189" y="1606154"/>
            <a:ext cx="7000875" cy="11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 Box 6"/>
          <p:cNvSpPr txBox="1">
            <a:spLocks noChangeArrowheads="1"/>
          </p:cNvSpPr>
          <p:nvPr/>
        </p:nvSpPr>
        <p:spPr bwMode="auto">
          <a:xfrm>
            <a:off x="285751" y="1821657"/>
            <a:ext cx="3286125" cy="48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lnSpc>
                <a:spcPct val="90000"/>
              </a:lnSpc>
            </a:pPr>
            <a:r>
              <a:rPr lang="en-US" sz="1400" b="1" dirty="0">
                <a:solidFill>
                  <a:srgbClr val="000000"/>
                </a:solidFill>
                <a:latin typeface="Calibri" pitchFamily="34" charset="0"/>
                <a:cs typeface="Calibri" pitchFamily="34" charset="0"/>
              </a:rPr>
              <a:t>Investment grade</a:t>
            </a:r>
          </a:p>
          <a:p>
            <a:pPr eaLnBrk="1" hangingPunct="1">
              <a:lnSpc>
                <a:spcPct val="90000"/>
              </a:lnSpc>
            </a:pPr>
            <a:r>
              <a:rPr lang="en-US" sz="1400" i="1" dirty="0">
                <a:solidFill>
                  <a:srgbClr val="000000"/>
                </a:solidFill>
                <a:latin typeface="Calibri" pitchFamily="34" charset="0"/>
                <a:cs typeface="Calibri" pitchFamily="34" charset="0"/>
              </a:rPr>
              <a:t>Latin America benchmarking</a:t>
            </a:r>
          </a:p>
        </p:txBody>
      </p:sp>
      <p:graphicFrame>
        <p:nvGraphicFramePr>
          <p:cNvPr id="25" name="Group 126"/>
          <p:cNvGraphicFramePr>
            <a:graphicFrameLocks noGrp="1"/>
          </p:cNvGraphicFramePr>
          <p:nvPr>
            <p:extLst>
              <p:ext uri="{D42A27DB-BD31-4B8C-83A1-F6EECF244321}">
                <p14:modId xmlns:p14="http://schemas.microsoft.com/office/powerpoint/2010/main" val="3369762612"/>
              </p:ext>
            </p:extLst>
          </p:nvPr>
        </p:nvGraphicFramePr>
        <p:xfrm>
          <a:off x="357159" y="2235327"/>
          <a:ext cx="3429024" cy="2411047"/>
        </p:xfrm>
        <a:graphic>
          <a:graphicData uri="http://schemas.openxmlformats.org/drawingml/2006/table">
            <a:tbl>
              <a:tblPr/>
              <a:tblGrid>
                <a:gridCol w="969200"/>
                <a:gridCol w="835162"/>
                <a:gridCol w="810121"/>
                <a:gridCol w="814541"/>
              </a:tblGrid>
              <a:tr h="482221">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Arial Narrow" pitchFamily="34" charset="0"/>
                        </a:rPr>
                        <a:t>Country</a:t>
                      </a:r>
                    </a:p>
                  </a:txBody>
                  <a:tcPr marL="9525"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Arial Narrow" pitchFamily="34" charset="0"/>
                        </a:rPr>
                        <a:t>S&amp;P</a:t>
                      </a:r>
                    </a:p>
                  </a:txBody>
                  <a:tcPr marL="9525"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Arial Narrow" pitchFamily="34" charset="0"/>
                        </a:rPr>
                        <a:t>Fitch</a:t>
                      </a:r>
                    </a:p>
                  </a:txBody>
                  <a:tcPr marL="9525"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FFFFFF"/>
                          </a:solidFill>
                          <a:effectLst/>
                          <a:latin typeface="Arial Narrow" pitchFamily="34" charset="0"/>
                        </a:rPr>
                        <a:t>Moody´s</a:t>
                      </a:r>
                    </a:p>
                  </a:txBody>
                  <a:tcPr marL="9525"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00000"/>
                    </a:solid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Chile</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AA-</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A+</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a:solidFill>
                            <a:srgbClr val="000000"/>
                          </a:solidFill>
                          <a:latin typeface="Arial Narrow" pitchFamily="34" charset="0"/>
                        </a:rPr>
                        <a:t>Aa3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Peru</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1" i="0" u="none" strike="noStrike" dirty="0" smtClean="0">
                          <a:solidFill>
                            <a:srgbClr val="FF0000"/>
                          </a:solidFill>
                          <a:latin typeface="Arial Narrow" pitchFamily="34" charset="0"/>
                        </a:rPr>
                        <a:t>BBB+</a:t>
                      </a:r>
                      <a:endParaRPr lang="en-US" sz="1100" b="1" i="0" u="none" strike="noStrike" dirty="0">
                        <a:solidFill>
                          <a:srgbClr val="FF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1" i="0" u="none" strike="noStrike" dirty="0" smtClean="0">
                          <a:solidFill>
                            <a:srgbClr val="FF0000"/>
                          </a:solidFill>
                          <a:latin typeface="Arial Narrow" pitchFamily="34" charset="0"/>
                        </a:rPr>
                        <a:t>BBB+</a:t>
                      </a:r>
                      <a:endParaRPr lang="en-US" sz="1100" b="1" i="0" u="none" strike="noStrike" dirty="0">
                        <a:solidFill>
                          <a:srgbClr val="FF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1" i="0" u="none" strike="noStrike" dirty="0" smtClean="0">
                          <a:solidFill>
                            <a:srgbClr val="FF0000"/>
                          </a:solidFill>
                          <a:latin typeface="Arial Narrow" pitchFamily="34" charset="0"/>
                        </a:rPr>
                        <a:t>A3</a:t>
                      </a:r>
                      <a:endParaRPr lang="en-US" sz="1100" b="1" i="0" u="none" strike="noStrike" dirty="0">
                        <a:solidFill>
                          <a:srgbClr val="FF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chemeClr val="tx1"/>
                          </a:solidFill>
                          <a:effectLst/>
                          <a:latin typeface="Arial Narrow" pitchFamily="34" charset="0"/>
                        </a:rPr>
                        <a:t>Mexico</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chemeClr val="tx1"/>
                          </a:solidFill>
                          <a:latin typeface="Arial Narrow" pitchFamily="34" charset="0"/>
                        </a:rPr>
                        <a:t>BBB+</a:t>
                      </a:r>
                      <a:endParaRPr lang="en-US" sz="1100" b="0" i="0" u="none" strike="noStrike" dirty="0">
                        <a:solidFill>
                          <a:schemeClr val="tx1"/>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chemeClr val="tx1"/>
                          </a:solidFill>
                          <a:latin typeface="Arial Narrow" pitchFamily="34" charset="0"/>
                        </a:rPr>
                        <a:t>BBB+</a:t>
                      </a:r>
                      <a:endParaRPr lang="en-US" sz="1100" b="0" i="0" u="none" strike="noStrike" dirty="0">
                        <a:solidFill>
                          <a:schemeClr val="tx1"/>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chemeClr val="tx1"/>
                          </a:solidFill>
                          <a:latin typeface="Arial Narrow" pitchFamily="34" charset="0"/>
                        </a:rPr>
                        <a:t>A3</a:t>
                      </a:r>
                      <a:endParaRPr lang="en-US" sz="1100" b="0" i="0" u="none" strike="noStrike" dirty="0">
                        <a:solidFill>
                          <a:schemeClr val="tx1"/>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err="1" smtClean="0">
                          <a:ln>
                            <a:noFill/>
                          </a:ln>
                          <a:solidFill>
                            <a:srgbClr val="000000"/>
                          </a:solidFill>
                          <a:effectLst/>
                          <a:latin typeface="Arial Narrow" pitchFamily="34" charset="0"/>
                        </a:rPr>
                        <a:t>Brazil</a:t>
                      </a:r>
                      <a:endParaRPr kumimoji="0" lang="es-ES" sz="900" b="1" i="0" u="none" strike="noStrike" cap="none" normalizeH="0" baseline="0" dirty="0" smtClean="0">
                        <a:ln>
                          <a:noFill/>
                        </a:ln>
                        <a:solidFill>
                          <a:srgbClr val="000000"/>
                        </a:solidFill>
                        <a:effectLst/>
                        <a:latin typeface="Arial Narrow" pitchFamily="34" charset="0"/>
                      </a:endParaRP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Baa2</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Colombia</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Baa2</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Bolivia</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Ba3</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chemeClr val="tx1"/>
                          </a:solidFill>
                          <a:effectLst/>
                          <a:latin typeface="Arial Narrow" pitchFamily="34" charset="0"/>
                        </a:rPr>
                        <a:t>Ecuador</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B3</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Venezuela</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chemeClr val="tx1"/>
                          </a:solidFill>
                          <a:latin typeface="Arial Narrow" pitchFamily="34" charset="0"/>
                        </a:rPr>
                        <a:t>CCC</a:t>
                      </a:r>
                      <a:endParaRPr lang="en-US" sz="1100" b="0" i="0" u="none" strike="noStrike" dirty="0">
                        <a:solidFill>
                          <a:schemeClr val="tx1"/>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CCC</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smtClean="0">
                          <a:solidFill>
                            <a:srgbClr val="000000"/>
                          </a:solidFill>
                          <a:latin typeface="Arial Narrow" pitchFamily="34" charset="0"/>
                        </a:rPr>
                        <a:t>Caa3</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14314">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900" b="1" i="0" u="none" strike="noStrike" cap="none" normalizeH="0" baseline="0" dirty="0" smtClean="0">
                          <a:ln>
                            <a:noFill/>
                          </a:ln>
                          <a:solidFill>
                            <a:srgbClr val="000000"/>
                          </a:solidFill>
                          <a:effectLst/>
                          <a:latin typeface="Arial Narrow" pitchFamily="34" charset="0"/>
                        </a:rPr>
                        <a:t>Argentina</a:t>
                      </a:r>
                    </a:p>
                  </a:txBody>
                  <a:tcPr marL="36000" marR="9525" marT="714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SD</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RD</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algn="ctr" fontAlgn="b"/>
                      <a:r>
                        <a:rPr lang="en-US" sz="1100" b="0" i="0" u="none" strike="noStrike" dirty="0" smtClean="0">
                          <a:solidFill>
                            <a:srgbClr val="000000"/>
                          </a:solidFill>
                          <a:latin typeface="Arial Narrow" pitchFamily="34" charset="0"/>
                        </a:rPr>
                        <a:t>Caa1</a:t>
                      </a:r>
                      <a:endParaRPr lang="en-US" sz="1100" b="0" i="0" u="none" strike="noStrike" dirty="0">
                        <a:solidFill>
                          <a:srgbClr val="000000"/>
                        </a:solidFill>
                        <a:latin typeface="Arial Narrow"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 name="Text Box 6"/>
          <p:cNvSpPr txBox="1">
            <a:spLocks noChangeArrowheads="1"/>
          </p:cNvSpPr>
          <p:nvPr/>
        </p:nvSpPr>
        <p:spPr bwMode="auto">
          <a:xfrm>
            <a:off x="4643449" y="1837209"/>
            <a:ext cx="3286148" cy="483720"/>
          </a:xfrm>
          <a:prstGeom prst="rect">
            <a:avLst/>
          </a:prstGeom>
          <a:noFill/>
          <a:ln w="9525">
            <a:noFill/>
            <a:miter lim="800000"/>
            <a:headEnd/>
            <a:tailEnd/>
          </a:ln>
        </p:spPr>
        <p:txBody>
          <a:bodyPr wrap="square" lIns="91438" tIns="45719" rIns="91438" bIns="45719">
            <a:spAutoFit/>
          </a:bodyPr>
          <a:lstStyle/>
          <a:p>
            <a:pPr>
              <a:lnSpc>
                <a:spcPct val="90000"/>
              </a:lnSpc>
              <a:spcBef>
                <a:spcPts val="0"/>
              </a:spcBef>
              <a:defRPr/>
            </a:pPr>
            <a:r>
              <a:rPr lang="es-PE" sz="1400" b="1" dirty="0" smtClean="0">
                <a:latin typeface="Arial Narrow" pitchFamily="34" charset="0"/>
              </a:rPr>
              <a:t>Best countries for doing business </a:t>
            </a:r>
          </a:p>
          <a:p>
            <a:pPr>
              <a:lnSpc>
                <a:spcPct val="90000"/>
              </a:lnSpc>
              <a:spcBef>
                <a:spcPts val="0"/>
              </a:spcBef>
              <a:defRPr/>
            </a:pPr>
            <a:r>
              <a:rPr lang="es-PE" sz="1400" i="1" dirty="0" smtClean="0">
                <a:latin typeface="Arial Narrow" pitchFamily="34" charset="0"/>
              </a:rPr>
              <a:t>Latin  America comparison </a:t>
            </a:r>
            <a:endParaRPr lang="es-PE" sz="1400" i="1" dirty="0">
              <a:latin typeface="Arial Narrow" pitchFamily="34" charset="0"/>
            </a:endParaRPr>
          </a:p>
        </p:txBody>
      </p:sp>
      <p:sp>
        <p:nvSpPr>
          <p:cNvPr id="26" name="Rectangle 13"/>
          <p:cNvSpPr>
            <a:spLocks noChangeArrowheads="1"/>
          </p:cNvSpPr>
          <p:nvPr/>
        </p:nvSpPr>
        <p:spPr bwMode="auto">
          <a:xfrm>
            <a:off x="4644008" y="4759668"/>
            <a:ext cx="1751100" cy="246221"/>
          </a:xfrm>
          <a:prstGeom prst="rect">
            <a:avLst/>
          </a:prstGeom>
          <a:noFill/>
          <a:ln w="9525" algn="ctr">
            <a:noFill/>
            <a:miter lim="800000"/>
            <a:headEnd/>
            <a:tailEnd/>
          </a:ln>
        </p:spPr>
        <p:txBody>
          <a:bodyPr wrap="none">
            <a:spAutoFit/>
          </a:bodyPr>
          <a:lstStyle/>
          <a:p>
            <a:pPr>
              <a:spcBef>
                <a:spcPts val="0"/>
              </a:spcBef>
            </a:pPr>
            <a:r>
              <a:rPr lang="es-PE" sz="1000" dirty="0" smtClean="0">
                <a:latin typeface="Arial Narrow" pitchFamily="34" charset="0"/>
              </a:rPr>
              <a:t>Source</a:t>
            </a:r>
            <a:r>
              <a:rPr kumimoji="1" lang="es-PE" sz="1000" dirty="0" smtClean="0">
                <a:latin typeface="Arial Narrow" pitchFamily="34" charset="0"/>
                <a:cs typeface="Tahoma" pitchFamily="34" charset="0"/>
              </a:rPr>
              <a:t>: Forbes (December 2014)</a:t>
            </a:r>
            <a:endParaRPr kumimoji="1" lang="es-PE" sz="1000" dirty="0">
              <a:latin typeface="Arial Narrow" pitchFamily="34" charset="0"/>
              <a:cs typeface="Tahoma" pitchFamily="34" charset="0"/>
            </a:endParaRPr>
          </a:p>
        </p:txBody>
      </p:sp>
      <p:graphicFrame>
        <p:nvGraphicFramePr>
          <p:cNvPr id="31" name="Group 135"/>
          <p:cNvGraphicFramePr>
            <a:graphicFrameLocks noGrp="1"/>
          </p:cNvGraphicFramePr>
          <p:nvPr>
            <p:extLst>
              <p:ext uri="{D42A27DB-BD31-4B8C-83A1-F6EECF244321}">
                <p14:modId xmlns:p14="http://schemas.microsoft.com/office/powerpoint/2010/main" val="1105333684"/>
              </p:ext>
            </p:extLst>
          </p:nvPr>
        </p:nvGraphicFramePr>
        <p:xfrm>
          <a:off x="4643450" y="2305514"/>
          <a:ext cx="3142691" cy="2264458"/>
        </p:xfrm>
        <a:graphic>
          <a:graphicData uri="http://schemas.openxmlformats.org/drawingml/2006/table">
            <a:tbl>
              <a:tblPr/>
              <a:tblGrid>
                <a:gridCol w="848064"/>
                <a:gridCol w="978094"/>
                <a:gridCol w="1316533"/>
              </a:tblGrid>
              <a:tr h="50310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bg1"/>
                          </a:solidFill>
                          <a:effectLst/>
                          <a:latin typeface="Arial Narrow" pitchFamily="34" charset="0"/>
                        </a:rPr>
                        <a:t>Positión</a:t>
                      </a:r>
                    </a:p>
                    <a:p>
                      <a:pPr marL="0" marR="0" lvl="0" indent="0" algn="ctr" defTabSz="914400" rtl="0" eaLnBrk="1" fontAlgn="ctr"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bg1"/>
                          </a:solidFill>
                          <a:effectLst/>
                          <a:latin typeface="Arial Narrow" pitchFamily="34" charset="0"/>
                        </a:rPr>
                        <a:t>LAC</a:t>
                      </a:r>
                    </a:p>
                  </a:txBody>
                  <a:tcPr marL="0" marR="0" marT="0" marB="0" anchor="ctr" horzOverflow="overflow">
                    <a:lnL>
                      <a:noFill/>
                    </a:lnL>
                    <a:lnR>
                      <a:noFill/>
                    </a:lnR>
                    <a:lnT>
                      <a:noFill/>
                    </a:lnT>
                    <a:lnB>
                      <a:noFill/>
                    </a:lnB>
                    <a:lnTlToBr>
                      <a:noFill/>
                    </a:lnTlToBr>
                    <a:lnBlToTr>
                      <a:noFill/>
                    </a:lnBlToTr>
                    <a:solidFill>
                      <a:srgbClr val="FF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bg1"/>
                          </a:solidFill>
                          <a:effectLst/>
                          <a:latin typeface="Arial Narrow" pitchFamily="34" charset="0"/>
                        </a:rPr>
                        <a:t>Positión</a:t>
                      </a:r>
                    </a:p>
                    <a:p>
                      <a:pPr marL="0" marR="0" lvl="0" indent="0" algn="ctr" defTabSz="914400" rtl="0" eaLnBrk="1" fontAlgn="ctr"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bg1"/>
                          </a:solidFill>
                          <a:effectLst/>
                          <a:latin typeface="Arial Narrow" pitchFamily="34" charset="0"/>
                        </a:rPr>
                        <a:t>Mundo</a:t>
                      </a:r>
                    </a:p>
                  </a:txBody>
                  <a:tcPr marL="0" marR="0" marT="0" marB="0" anchor="ctr" horzOverflow="overflow">
                    <a:lnL>
                      <a:noFill/>
                    </a:lnL>
                    <a:lnR>
                      <a:noFill/>
                    </a:lnR>
                    <a:lnT>
                      <a:noFill/>
                    </a:lnT>
                    <a:lnB>
                      <a:noFill/>
                    </a:lnB>
                    <a:lnTlToBr>
                      <a:noFill/>
                    </a:lnTlToBr>
                    <a:lnBlToTr>
                      <a:noFill/>
                    </a:lnBlToTr>
                    <a:solidFill>
                      <a:srgbClr val="FF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bg1"/>
                          </a:solidFill>
                          <a:effectLst/>
                          <a:latin typeface="Arial Narrow" pitchFamily="34" charset="0"/>
                        </a:rPr>
                        <a:t>Country</a:t>
                      </a:r>
                    </a:p>
                  </a:txBody>
                  <a:tcPr marL="0" marR="0" marT="0" marB="0" anchor="ctr" horzOverflow="overflow">
                    <a:lnL>
                      <a:noFill/>
                    </a:lnL>
                    <a:lnR>
                      <a:noFill/>
                    </a:lnR>
                    <a:lnT>
                      <a:noFill/>
                    </a:lnT>
                    <a:lnB>
                      <a:noFill/>
                    </a:lnB>
                    <a:lnTlToBr>
                      <a:noFill/>
                    </a:lnTlToBr>
                    <a:lnBlToTr>
                      <a:noFill/>
                    </a:lnBlToTr>
                    <a:solidFill>
                      <a:srgbClr val="FF0000"/>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1</a:t>
                      </a:r>
                    </a:p>
                  </a:txBody>
                  <a:tcPr marL="0" marR="0" marT="0" marB="0" anchor="ctr"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29</a:t>
                      </a:r>
                    </a:p>
                  </a:txBody>
                  <a:tcPr marL="0" marR="0" marT="0" marB="0" anchor="b">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Chile</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chemeClr val="bg1"/>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2</a:t>
                      </a:r>
                    </a:p>
                  </a:txBody>
                  <a:tcPr marL="0" marR="0" marT="0" marB="0"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1"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52</a:t>
                      </a:r>
                    </a:p>
                  </a:txBody>
                  <a:tcPr marL="0" marR="0" marT="0" marB="0" anchor="b">
                    <a:lnL>
                      <a:noFill/>
                    </a:lnL>
                    <a:lnR>
                      <a:noFill/>
                    </a:lnR>
                    <a:lnT>
                      <a:noFill/>
                    </a:lnT>
                    <a:lnB>
                      <a:noFill/>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Peru</a:t>
                      </a:r>
                      <a:endParaRPr kumimoji="0" lang="en-US" sz="800" b="1"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rgbClr val="F2F2F2"/>
                    </a:solidFill>
                  </a:tcPr>
                </a:tc>
              </a:tr>
              <a:tr h="2520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1"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3</a:t>
                      </a:r>
                    </a:p>
                  </a:txBody>
                  <a:tcPr marL="0" marR="0" marT="0" marB="0" anchor="ctr"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55</a:t>
                      </a:r>
                    </a:p>
                  </a:txBody>
                  <a:tcPr marL="0" marR="0" marT="0" marB="0" anchor="b">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Uruguay</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chemeClr val="bg1"/>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4</a:t>
                      </a:r>
                    </a:p>
                  </a:txBody>
                  <a:tcPr marL="0" marR="0" marT="0" marB="0" anchor="ctr" horzOverflow="overflow">
                    <a:lnL>
                      <a:noFill/>
                    </a:lnL>
                    <a:lnR>
                      <a:noFill/>
                    </a:lnR>
                    <a:lnT>
                      <a:noFill/>
                    </a:lnT>
                    <a:lnB>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57</a:t>
                      </a:r>
                    </a:p>
                  </a:txBody>
                  <a:tcPr marL="0" marR="0" marT="0" marB="0" anchor="b">
                    <a:lnL>
                      <a:noFill/>
                    </a:lnL>
                    <a:lnR>
                      <a:noFill/>
                    </a:lnR>
                    <a:lnT>
                      <a:noFill/>
                    </a:lnT>
                    <a:lnB>
                      <a:noFill/>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Costa Rica</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rgbClr val="F2F2F2"/>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5</a:t>
                      </a:r>
                    </a:p>
                  </a:txBody>
                  <a:tcPr marL="0" marR="0" marT="0" marB="0" anchor="ctr"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61</a:t>
                      </a:r>
                    </a:p>
                  </a:txBody>
                  <a:tcPr marL="0" marR="0" marT="0" marB="0" anchor="b">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Mexico</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chemeClr val="bg1"/>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6</a:t>
                      </a:r>
                    </a:p>
                  </a:txBody>
                  <a:tcPr marL="0" marR="0" marT="0" marB="0" anchor="ctr" horzOverflow="overflow">
                    <a:lnL>
                      <a:noFill/>
                    </a:lnL>
                    <a:lnR>
                      <a:noFill/>
                    </a:lnR>
                    <a:lnT>
                      <a:noFill/>
                    </a:lnT>
                    <a:lnB>
                      <a:noFill/>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66</a:t>
                      </a:r>
                    </a:p>
                  </a:txBody>
                  <a:tcPr marL="0" marR="0" marT="0" marB="0" anchor="b">
                    <a:lnL>
                      <a:noFill/>
                    </a:lnL>
                    <a:lnR>
                      <a:noFill/>
                    </a:lnR>
                    <a:lnT>
                      <a:noFill/>
                    </a:lnT>
                    <a:lnB>
                      <a:noFill/>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Panama</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chemeClr val="bg1">
                        <a:lumMod val="95000"/>
                      </a:schemeClr>
                    </a:solidFill>
                  </a:tcPr>
                </a:tc>
              </a:tr>
              <a:tr h="2515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cap="none" normalizeH="0" baseline="0" noProof="0" dirty="0" smtClean="0">
                          <a:ln>
                            <a:noFill/>
                          </a:ln>
                          <a:solidFill>
                            <a:schemeClr val="tx1"/>
                          </a:solidFill>
                          <a:effectLst/>
                          <a:latin typeface="Arial Narrow" pitchFamily="34" charset="0"/>
                          <a:ea typeface="Calibri" pitchFamily="34" charset="0"/>
                          <a:cs typeface="Times New Roman" pitchFamily="18" charset="0"/>
                        </a:rPr>
                        <a:t>7</a:t>
                      </a:r>
                    </a:p>
                  </a:txBody>
                  <a:tcPr marL="0" marR="0" marT="0" marB="0" anchor="ctr"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800" b="0" i="0" u="none" strike="noStrike" kern="1200" cap="none" normalizeH="0" baseline="0" dirty="0">
                          <a:ln>
                            <a:noFill/>
                          </a:ln>
                          <a:solidFill>
                            <a:schemeClr val="tx1"/>
                          </a:solidFill>
                          <a:effectLst/>
                          <a:latin typeface="Arial Narrow" pitchFamily="34" charset="0"/>
                          <a:ea typeface="Calibri" pitchFamily="34" charset="0"/>
                          <a:cs typeface="Times New Roman" pitchFamily="18" charset="0"/>
                        </a:rPr>
                        <a:t>67</a:t>
                      </a:r>
                    </a:p>
                  </a:txBody>
                  <a:tcPr marL="0" marR="0" marT="0" marB="0" anchor="b">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noProof="0" dirty="0" smtClean="0">
                          <a:ln>
                            <a:noFill/>
                          </a:ln>
                          <a:solidFill>
                            <a:schemeClr val="tx1"/>
                          </a:solidFill>
                          <a:effectLst/>
                          <a:latin typeface="Arial Narrow" pitchFamily="34" charset="0"/>
                          <a:ea typeface="Calibri" pitchFamily="34" charset="0"/>
                          <a:cs typeface="Times New Roman" pitchFamily="18" charset="0"/>
                        </a:rPr>
                        <a:t>Colombia</a:t>
                      </a:r>
                      <a:endParaRPr kumimoji="0" lang="en-US" sz="800" b="0" i="0" u="none" strike="noStrike" kern="1200" cap="none" normalizeH="0" baseline="0" noProof="0" dirty="0">
                        <a:ln>
                          <a:noFill/>
                        </a:ln>
                        <a:solidFill>
                          <a:schemeClr val="tx1"/>
                        </a:solidFill>
                        <a:effectLst/>
                        <a:latin typeface="Arial Narrow" pitchFamily="34" charset="0"/>
                        <a:ea typeface="Calibri" pitchFamily="34" charset="0"/>
                        <a:cs typeface="Times New Roman" pitchFamily="18" charset="0"/>
                      </a:endParaRPr>
                    </a:p>
                  </a:txBody>
                  <a:tcPr marL="0" marR="0" marT="0" marB="0" anchor="b">
                    <a:lnL>
                      <a:noFill/>
                    </a:lnL>
                    <a:lnR>
                      <a:noFill/>
                    </a:lnR>
                    <a:lnT>
                      <a:noFill/>
                    </a:lnT>
                    <a:lnB>
                      <a:noFill/>
                    </a:lnB>
                    <a:lnTlToBr>
                      <a:noFill/>
                    </a:lnTlToBr>
                    <a:lnBlToTr>
                      <a:noFill/>
                    </a:lnBlToTr>
                    <a:solidFill>
                      <a:schemeClr val="bg1"/>
                    </a:solidFill>
                  </a:tcPr>
                </a:tc>
              </a:tr>
            </a:tbl>
          </a:graphicData>
        </a:graphic>
      </p:graphicFrame>
      <p:pic>
        <p:nvPicPr>
          <p:cNvPr id="11" name="Imagen 1"/>
          <p:cNvPicPr>
            <a:picLocks noChangeAspect="1"/>
          </p:cNvPicPr>
          <p:nvPr/>
        </p:nvPicPr>
        <p:blipFill>
          <a:blip r:embed="rId3"/>
          <a:stretch>
            <a:fillRect/>
          </a:stretch>
        </p:blipFill>
        <p:spPr>
          <a:xfrm flipV="1">
            <a:off x="-1" y="5034571"/>
            <a:ext cx="9144001" cy="143216"/>
          </a:xfrm>
          <a:prstGeom prst="rect">
            <a:avLst/>
          </a:prstGeom>
        </p:spPr>
      </p:pic>
    </p:spTree>
    <p:extLst>
      <p:ext uri="{BB962C8B-B14F-4D97-AF65-F5344CB8AC3E}">
        <p14:creationId xmlns:p14="http://schemas.microsoft.com/office/powerpoint/2010/main" val="885276967"/>
      </p:ext>
    </p:extLst>
  </p:cSld>
  <p:clrMapOvr>
    <a:masterClrMapping/>
  </p:clrMapOvr>
  <p:transition xmlns:p14="http://schemas.microsoft.com/office/powerpoint/2010/main">
    <p:pull dir="r"/>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nodeType="afterGroup">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3614</TotalTime>
  <Words>3713</Words>
  <Application>Microsoft Macintosh PowerPoint</Application>
  <PresentationFormat>On-screen Show (16:9)</PresentationFormat>
  <Paragraphs>610</Paragraphs>
  <Slides>35</Slides>
  <Notes>32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steady tax regime: </vt:lpstr>
      <vt:lpstr>Reduced tariff structure with low tariff dispersion </vt:lpstr>
      <vt:lpstr>PowerPoint Presentation</vt:lpstr>
      <vt:lpstr>PowerPoint Presentation</vt:lpstr>
      <vt:lpstr>Network Trade Agreements</vt:lpstr>
      <vt:lpstr>Peruvian Exports</vt:lpstr>
      <vt:lpstr>Peru - Turkey</vt:lpstr>
      <vt:lpstr>Peru Exports to Turkey 2011 - 2016</vt:lpstr>
      <vt:lpstr>Peru – Turkey:  Indicative Potential Trade </vt:lpstr>
      <vt:lpstr>Peru – Turkey:  Indicative Potential Trade </vt:lpstr>
      <vt:lpstr>PowerPoint Presentation</vt:lpstr>
      <vt:lpstr>Turkish Exports to Peru 2011 - 2016</vt:lpstr>
      <vt:lpstr>Turkey - Peru:  Indicative Potential Trade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 Rodriguez</dc:creator>
  <cp:lastModifiedBy>Fernando Albareda</cp:lastModifiedBy>
  <cp:revision>253</cp:revision>
  <dcterms:created xsi:type="dcterms:W3CDTF">2016-02-10T15:54:24Z</dcterms:created>
  <dcterms:modified xsi:type="dcterms:W3CDTF">2016-11-16T15:45:19Z</dcterms:modified>
</cp:coreProperties>
</file>